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5"/>
  </p:notesMasterIdLst>
  <p:sldIdLst>
    <p:sldId id="282" r:id="rId3"/>
    <p:sldId id="264" r:id="rId4"/>
    <p:sldId id="265" r:id="rId5"/>
    <p:sldId id="269" r:id="rId6"/>
    <p:sldId id="268" r:id="rId7"/>
    <p:sldId id="262" r:id="rId8"/>
    <p:sldId id="267" r:id="rId9"/>
    <p:sldId id="263" r:id="rId10"/>
    <p:sldId id="266" r:id="rId11"/>
    <p:sldId id="270" r:id="rId12"/>
    <p:sldId id="271" r:id="rId13"/>
    <p:sldId id="257" r:id="rId14"/>
    <p:sldId id="256" r:id="rId15"/>
    <p:sldId id="258" r:id="rId16"/>
    <p:sldId id="260" r:id="rId17"/>
    <p:sldId id="272" r:id="rId18"/>
    <p:sldId id="261" r:id="rId19"/>
    <p:sldId id="273" r:id="rId20"/>
    <p:sldId id="274" r:id="rId21"/>
    <p:sldId id="275" r:id="rId22"/>
    <p:sldId id="278" r:id="rId23"/>
    <p:sldId id="280" r:id="rId2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2"/>
  </p:normalViewPr>
  <p:slideViewPr>
    <p:cSldViewPr>
      <p:cViewPr varScale="1">
        <p:scale>
          <a:sx n="134" d="100"/>
          <a:sy n="134" d="100"/>
        </p:scale>
        <p:origin x="154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17883-B0C4-468B-8A35-A9A5D562C359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2C4F5-BA13-41D8-9F39-B552E47F26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2972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2C4F5-BA13-41D8-9F39-B552E47F261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594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2C4F5-BA13-41D8-9F39-B552E47F261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8314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2C4F5-BA13-41D8-9F39-B552E47F261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8611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2C4F5-BA13-41D8-9F39-B552E47F2613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885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2C401-5716-4C61-AACC-A8373371E733}" type="slidenum">
              <a:rPr lang="ja-JP" altLang="en-US" smtClean="0">
                <a:solidFill>
                  <a:prstClr val="black"/>
                </a:solidFill>
              </a:rPr>
              <a:pPr/>
              <a:t>21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6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3548-0421-4105-AB07-6107DAF41FAA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正方形/長方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円/楕円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円/楕円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C7917A-A800-46B9-ACF5-36334CD7F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3548-0421-4105-AB07-6107DAF41FAA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917A-A800-46B9-ACF5-36334CD7F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正方形/長方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正方形/長方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正方形/長方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円/楕円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円/楕円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5C7917A-A800-46B9-ACF5-36334CD7F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3548-0421-4105-AB07-6107DAF41FAA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51EC-E10F-481B-B89F-9F7B17C288F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922F-30B2-40DA-A97D-80301D5454B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172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51EC-E10F-481B-B89F-9F7B17C288F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922F-30B2-40DA-A97D-80301D5454B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741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51EC-E10F-481B-B89F-9F7B17C288F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922F-30B2-40DA-A97D-80301D5454B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366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51EC-E10F-481B-B89F-9F7B17C288F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922F-30B2-40DA-A97D-80301D5454B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09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51EC-E10F-481B-B89F-9F7B17C288F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922F-30B2-40DA-A97D-80301D5454B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80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51EC-E10F-481B-B89F-9F7B17C288F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922F-30B2-40DA-A97D-80301D5454B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75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51EC-E10F-481B-B89F-9F7B17C288F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922F-30B2-40DA-A97D-80301D5454B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6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51EC-E10F-481B-B89F-9F7B17C288F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922F-30B2-40DA-A97D-80301D5454B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85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3548-0421-4105-AB07-6107DAF41FAA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5C7917A-A800-46B9-ACF5-36334CD7F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51EC-E10F-481B-B89F-9F7B17C288F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922F-30B2-40DA-A97D-80301D5454B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20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51EC-E10F-481B-B89F-9F7B17C288F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922F-30B2-40DA-A97D-80301D5454B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87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51EC-E10F-481B-B89F-9F7B17C288F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922F-30B2-40DA-A97D-80301D5454B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474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正方形/長方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13" name="正方形/長方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正方形/長方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3548-0421-4105-AB07-6107DAF41FAA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円/楕円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円/楕円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C7917A-A800-46B9-ACF5-36334CD7F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41A3548-0421-4105-AB07-6107DAF41FAA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917A-A800-46B9-ACF5-36334CD7F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コンテンツ プレースホルダー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コネクタ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正方形/長方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正方形/長方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正方形/長方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正方形/長方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3548-0421-4105-AB07-6107DAF41FAA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コンテンツ プレースホルダー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26" name="コンテンツ プレースホルダー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25" name="円/楕円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円/楕円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5C7917A-A800-46B9-ACF5-36334CD7F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3" name="タイトル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3548-0421-4105-AB07-6107DAF41FAA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5C7917A-A800-46B9-ACF5-36334CD7F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正方形/長方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正方形/長方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正方形/長方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正方形/長方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3548-0421-4105-AB07-6107DAF41FAA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C7917A-A800-46B9-ACF5-36334CD7F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正方形/長方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正方形/長方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正方形/長方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コンテンツ プレースホルダー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10" name="円/楕円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円/楕円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C7917A-A800-46B9-ACF5-36334CD7F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1" name="正方形/長方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3548-0421-4105-AB07-6107DAF41FAA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コネクタ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正方形/長方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正方形/長方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正方形/長方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円/楕円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円/楕円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5C7917A-A800-46B9-ACF5-36334CD7F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22" name="正方形/長方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41A3548-0421-4105-AB07-6107DAF41FAA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正方形/長方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41A3548-0421-4105-AB07-6107DAF41FAA}" type="datetimeFigureOut">
              <a:rPr kumimoji="1" lang="ja-JP" altLang="en-US" smtClean="0"/>
              <a:t>2022/1/26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円/楕円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円/楕円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C7917A-A800-46B9-ACF5-36334CD7F4D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  <a:p>
            <a:pPr lvl="1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2 </a:t>
            </a:r>
            <a:r>
              <a:rPr kumimoji="0" lang="ja-JP" altLang="en-US"/>
              <a:t>レベル</a:t>
            </a:r>
          </a:p>
          <a:p>
            <a:pPr lvl="2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3 </a:t>
            </a:r>
            <a:r>
              <a:rPr kumimoji="0" lang="ja-JP" altLang="en-US"/>
              <a:t>レベル</a:t>
            </a:r>
          </a:p>
          <a:p>
            <a:pPr lvl="3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4 </a:t>
            </a:r>
            <a:r>
              <a:rPr kumimoji="0" lang="ja-JP" altLang="en-US"/>
              <a:t>レベル</a:t>
            </a:r>
          </a:p>
          <a:p>
            <a:pPr lvl="4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5 </a:t>
            </a:r>
            <a:r>
              <a:rPr kumimoji="0" lang="ja-JP" altLang="en-US"/>
              <a:t>レベル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1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1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051EC-E10F-481B-B89F-9F7B17C288F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3922F-30B2-40DA-A97D-80301D5454B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Meg2 PSI\PSI20170516-24PSI出張\写真\DSC031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06" y="4365104"/>
            <a:ext cx="881128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911858" y="1909614"/>
            <a:ext cx="4963449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ja-JP" altLang="en-US" sz="4000" dirty="0">
                <a:solidFill>
                  <a:prstClr val="black"/>
                </a:solidFill>
              </a:rPr>
              <a:t>冷凍機関係現状</a:t>
            </a:r>
          </a:p>
          <a:p>
            <a:pPr lvl="0" algn="ctr"/>
            <a:r>
              <a:rPr lang="en-US" altLang="ja-JP" sz="1400" dirty="0">
                <a:solidFill>
                  <a:prstClr val="black"/>
                </a:solidFill>
              </a:rPr>
              <a:t>PSI  </a:t>
            </a:r>
            <a:r>
              <a:rPr lang="en-US" altLang="ja-JP" sz="1400" dirty="0" err="1">
                <a:solidFill>
                  <a:prstClr val="black"/>
                </a:solidFill>
              </a:rPr>
              <a:t>MEGⅡ</a:t>
            </a:r>
            <a:r>
              <a:rPr lang="ja-JP" altLang="en-US" sz="1400" dirty="0">
                <a:solidFill>
                  <a:prstClr val="black"/>
                </a:solidFill>
              </a:rPr>
              <a:t>実験</a:t>
            </a:r>
          </a:p>
          <a:p>
            <a:pPr lvl="0" algn="ctr"/>
            <a:endParaRPr lang="ja-JP" altLang="en-US" sz="3200" dirty="0">
              <a:solidFill>
                <a:prstClr val="black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844847" y="6401166"/>
            <a:ext cx="17716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1200" dirty="0">
                <a:solidFill>
                  <a:prstClr val="black"/>
                </a:solidFill>
              </a:rPr>
              <a:t>2016/05/26</a:t>
            </a:r>
            <a:r>
              <a:rPr lang="ja-JP" altLang="en-US" sz="1200" dirty="0">
                <a:solidFill>
                  <a:prstClr val="black"/>
                </a:solidFill>
              </a:rPr>
              <a:t>　</a:t>
            </a:r>
            <a:r>
              <a:rPr lang="en-US" altLang="ja-JP" sz="1200" dirty="0" err="1">
                <a:solidFill>
                  <a:prstClr val="black"/>
                </a:solidFill>
              </a:rPr>
              <a:t>K.Kasami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537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133181" y="22235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トラチュー製作　</a:t>
            </a:r>
            <a:r>
              <a:rPr kumimoji="1" lang="en-US" altLang="ja-JP" sz="2000" dirty="0"/>
              <a:t>2016/09</a:t>
            </a:r>
            <a:endParaRPr kumimoji="1" lang="ja-JP" altLang="en-US" sz="2000" dirty="0"/>
          </a:p>
        </p:txBody>
      </p:sp>
      <p:pic>
        <p:nvPicPr>
          <p:cNvPr id="8195" name="Picture 3" descr="J:\Meg2 PSI\Xe用真空断熱配管・完成図書MEGⅡ20160906納品\製作時スナップ写真\DSC02267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59063"/>
            <a:ext cx="7416824" cy="55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J:\Meg2 PSI\Xe用真空断熱配管・完成図書MEGⅡ20160906納品\製作時スナップ写真\DSC02253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2798168" cy="209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J:\Meg2 PSI\Xe用真空断熱配管・完成図書MEGⅡ20160906納品\製作時スナップ写真\DSC02235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487" y="696592"/>
            <a:ext cx="2743233" cy="20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矢印コネクタ 3"/>
          <p:cNvCxnSpPr/>
          <p:nvPr/>
        </p:nvCxnSpPr>
        <p:spPr>
          <a:xfrm>
            <a:off x="1547664" y="3903448"/>
            <a:ext cx="246956" cy="6776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948867" y="6093296"/>
            <a:ext cx="18229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MEG</a:t>
            </a:r>
            <a:r>
              <a:rPr kumimoji="1" lang="ja-JP" altLang="en-US" dirty="0"/>
              <a:t>側　接続部</a:t>
            </a: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5508104" y="2492896"/>
            <a:ext cx="792088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6498070" y="5805264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真空リーク試験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6300192" y="6392071"/>
            <a:ext cx="26858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2016/09/15/</a:t>
            </a:r>
            <a:r>
              <a:rPr lang="ja-JP" altLang="en-US" dirty="0"/>
              <a:t>工場立会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976156" y="1725304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内管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0689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J:\Meg2 PSI\Xe用真空断熱配管・完成図書MEGⅡ20160906納品\完成図面_ページ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1" y="260648"/>
            <a:ext cx="9231967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635896" y="260648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トラチュー敷設図面</a:t>
            </a:r>
          </a:p>
        </p:txBody>
      </p:sp>
    </p:spTree>
    <p:extLst>
      <p:ext uri="{BB962C8B-B14F-4D97-AF65-F5344CB8AC3E}">
        <p14:creationId xmlns:p14="http://schemas.microsoft.com/office/powerpoint/2010/main" val="36442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kasami\Desktop\高さ調整DSC053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2984203" cy="223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asami\Desktop\冷凍機1DSC054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57" y="1284519"/>
            <a:ext cx="4934868" cy="370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23528" y="5652716"/>
            <a:ext cx="2990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　　かさ上げ台　</a:t>
            </a:r>
            <a:r>
              <a:rPr kumimoji="1" lang="en-US" altLang="ja-JP" dirty="0"/>
              <a:t>150mm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77611" y="361189"/>
            <a:ext cx="5662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かさ上げ台追加取付</a:t>
            </a:r>
          </a:p>
          <a:p>
            <a:r>
              <a:rPr lang="ja-JP" altLang="en-US" dirty="0"/>
              <a:t>手すり柱と巾木がトラチューと干渉すするので追加した</a:t>
            </a:r>
          </a:p>
          <a:p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732240" y="634269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2016/01/21-02/01</a:t>
            </a:r>
            <a:endParaRPr kumimoji="1" lang="ja-JP" altLang="en-US" dirty="0"/>
          </a:p>
        </p:txBody>
      </p:sp>
      <p:sp>
        <p:nvSpPr>
          <p:cNvPr id="11" name="円/楕円 10"/>
          <p:cNvSpPr/>
          <p:nvPr/>
        </p:nvSpPr>
        <p:spPr>
          <a:xfrm>
            <a:off x="3995936" y="4202223"/>
            <a:ext cx="953692" cy="9541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44008" y="501317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トラチューと巾木が干渉により</a:t>
            </a:r>
            <a:r>
              <a:rPr kumimoji="1" lang="en-US" altLang="ja-JP" dirty="0"/>
              <a:t>+150mm</a:t>
            </a:r>
            <a:r>
              <a:rPr kumimoji="1" lang="ja-JP" altLang="en-US" dirty="0"/>
              <a:t>上げた</a:t>
            </a:r>
          </a:p>
        </p:txBody>
      </p:sp>
    </p:spTree>
    <p:extLst>
      <p:ext uri="{BB962C8B-B14F-4D97-AF65-F5344CB8AC3E}">
        <p14:creationId xmlns:p14="http://schemas.microsoft.com/office/powerpoint/2010/main" val="40034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asami\Desktop\冷凍機全景1DSC054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259" y="1196752"/>
            <a:ext cx="3934978" cy="295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439652" y="530747"/>
            <a:ext cx="6233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2017/01/21-02/01</a:t>
            </a:r>
            <a:r>
              <a:rPr kumimoji="1" lang="ja-JP" altLang="en-US" dirty="0"/>
              <a:t>　　</a:t>
            </a:r>
            <a:r>
              <a:rPr kumimoji="1" lang="en-US" altLang="ja-JP" dirty="0" err="1"/>
              <a:t>Cryomech</a:t>
            </a:r>
            <a:r>
              <a:rPr kumimoji="1" lang="ja-JP" altLang="en-US" dirty="0"/>
              <a:t>→</a:t>
            </a:r>
            <a:r>
              <a:rPr kumimoji="1" lang="en-US" altLang="ja-JP" dirty="0" err="1"/>
              <a:t>MEGⅡ</a:t>
            </a:r>
            <a:r>
              <a:rPr kumimoji="1" lang="ja-JP" altLang="en-US" dirty="0"/>
              <a:t>　</a:t>
            </a:r>
            <a:r>
              <a:rPr lang="ja-JP" altLang="en-US" dirty="0"/>
              <a:t>トラチュー設置</a:t>
            </a:r>
            <a:endParaRPr kumimoji="1" lang="ja-JP" altLang="en-US" dirty="0"/>
          </a:p>
        </p:txBody>
      </p:sp>
      <p:pic>
        <p:nvPicPr>
          <p:cNvPr id="1026" name="Picture 2" descr="C:\Users\kasami\Desktop\全景2DSC055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" y="2030660"/>
            <a:ext cx="4114969" cy="308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asami\Desktop\穴開けDSC054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656" y="4332652"/>
            <a:ext cx="2219506" cy="166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矢印コネクタ 5"/>
          <p:cNvCxnSpPr/>
          <p:nvPr/>
        </p:nvCxnSpPr>
        <p:spPr>
          <a:xfrm flipH="1" flipV="1">
            <a:off x="6775656" y="2924006"/>
            <a:ext cx="604656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900961" y="5169036"/>
            <a:ext cx="266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トラチュー　</a:t>
            </a:r>
            <a:r>
              <a:rPr kumimoji="1" lang="en-US" altLang="ja-JP" dirty="0" err="1"/>
              <a:t>MEGⅡ</a:t>
            </a:r>
            <a:r>
              <a:rPr kumimoji="1" lang="ja-JP" altLang="en-US" dirty="0"/>
              <a:t>側より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24128" y="414798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冷凍機側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36296" y="5950848"/>
            <a:ext cx="1543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ケガキ</a:t>
            </a:r>
            <a:r>
              <a:rPr lang="ja-JP" altLang="en-US" dirty="0"/>
              <a:t>穴開け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732240" y="634269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2016/01/21-02/01</a:t>
            </a:r>
            <a:endParaRPr kumimoji="1" lang="ja-JP" altLang="en-US" dirty="0"/>
          </a:p>
        </p:txBody>
      </p:sp>
      <p:cxnSp>
        <p:nvCxnSpPr>
          <p:cNvPr id="3" name="直線矢印コネクタ 2"/>
          <p:cNvCxnSpPr/>
          <p:nvPr/>
        </p:nvCxnSpPr>
        <p:spPr>
          <a:xfrm flipV="1">
            <a:off x="1187624" y="4221088"/>
            <a:ext cx="432048" cy="43111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900960" y="4652198"/>
            <a:ext cx="7187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新設</a:t>
            </a:r>
          </a:p>
        </p:txBody>
      </p:sp>
    </p:spTree>
    <p:extLst>
      <p:ext uri="{BB962C8B-B14F-4D97-AF65-F5344CB8AC3E}">
        <p14:creationId xmlns:p14="http://schemas.microsoft.com/office/powerpoint/2010/main" val="3509520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sami\Desktop\新純化パネルDSC053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3695997" cy="493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asami\Desktop\ポンプ3DSC060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743" y="2650274"/>
            <a:ext cx="2678411" cy="200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矢印コネクタ 2"/>
          <p:cNvCxnSpPr/>
          <p:nvPr/>
        </p:nvCxnSpPr>
        <p:spPr>
          <a:xfrm flipH="1">
            <a:off x="3779912" y="3787818"/>
            <a:ext cx="1800200" cy="856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5563382" y="4659083"/>
            <a:ext cx="2678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キセノンガス循環用ベローズポンプ</a:t>
            </a:r>
            <a:r>
              <a:rPr kumimoji="1" lang="en-US" altLang="ja-JP" dirty="0"/>
              <a:t>(</a:t>
            </a:r>
            <a:r>
              <a:rPr kumimoji="1" lang="ja-JP" altLang="en-US" dirty="0"/>
              <a:t>パネル裏面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r>
              <a:rPr lang="ja-JP" altLang="en-US" dirty="0"/>
              <a:t>型式　</a:t>
            </a:r>
            <a:r>
              <a:rPr lang="en-US" altLang="ja-JP" dirty="0"/>
              <a:t>IBS MB-602</a:t>
            </a:r>
          </a:p>
          <a:p>
            <a:r>
              <a:rPr lang="ja-JP" altLang="en-US" dirty="0"/>
              <a:t>冷却ファン取付</a:t>
            </a:r>
            <a:endParaRPr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79912" y="33265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新純化パネル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55776" y="5766885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新純化パネル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32240" y="634269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2016/01/21-02/01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8398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:\Meg2 PSI\PSI20170321-28PSI出張\写真\20170321-29MEGⅡPSI\DSC0065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76" y="996607"/>
            <a:ext cx="3994820" cy="532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J:\Meg2 PSI\PSI20170321-28PSI出張\写真\20170321-29MEGⅡPSI\DSC0065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44006" y="3417211"/>
            <a:ext cx="3904506" cy="292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J:\Meg2 PSI\PSI20170321-28PSI出張\写真\20170321-29MEGⅡPSI\DSC00667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5" y="836712"/>
            <a:ext cx="3217155" cy="241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6596258" y="6362254"/>
            <a:ext cx="1734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2017/03/21-28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84528" y="33265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MEG</a:t>
            </a:r>
            <a:r>
              <a:rPr kumimoji="1" lang="ja-JP" altLang="en-US" dirty="0"/>
              <a:t>容器側トラチュー挿入</a:t>
            </a:r>
          </a:p>
        </p:txBody>
      </p:sp>
      <p:sp>
        <p:nvSpPr>
          <p:cNvPr id="5" name="円/楕円 4"/>
          <p:cNvSpPr/>
          <p:nvPr/>
        </p:nvSpPr>
        <p:spPr>
          <a:xfrm>
            <a:off x="1763688" y="1340768"/>
            <a:ext cx="1368152" cy="5134144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415752" y="3417211"/>
            <a:ext cx="147672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トラチュー。コイルの下ぐらいの高さで止まっている</a:t>
            </a:r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6732240" y="3887870"/>
            <a:ext cx="648072" cy="4772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5887786" y="2862228"/>
            <a:ext cx="19797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PC150 </a:t>
            </a:r>
            <a:r>
              <a:rPr kumimoji="1" lang="ja-JP" altLang="en-US" dirty="0"/>
              <a:t>フランジ部</a:t>
            </a:r>
          </a:p>
        </p:txBody>
      </p:sp>
    </p:spTree>
    <p:extLst>
      <p:ext uri="{BB962C8B-B14F-4D97-AF65-F5344CB8AC3E}">
        <p14:creationId xmlns:p14="http://schemas.microsoft.com/office/powerpoint/2010/main" val="729764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J:\Meg2 PSI\PSI20170516-24PSI出張\写真\DSC0312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28" y="2276872"/>
            <a:ext cx="4078590" cy="30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6948264" y="6309320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2017/05/16-24</a:t>
            </a:r>
          </a:p>
        </p:txBody>
      </p:sp>
      <p:pic>
        <p:nvPicPr>
          <p:cNvPr id="12291" name="Picture 3" descr="J:\Meg2 PSI\PSI20170516-24PSI出張\写真\DSC03122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18" y="1052736"/>
            <a:ext cx="4506754" cy="338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矢印コネクタ 3"/>
          <p:cNvCxnSpPr/>
          <p:nvPr/>
        </p:nvCxnSpPr>
        <p:spPr>
          <a:xfrm flipH="1" flipV="1">
            <a:off x="5652120" y="2276872"/>
            <a:ext cx="720080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292080" y="4581127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トラチュー入口 </a:t>
            </a:r>
            <a:r>
              <a:rPr kumimoji="1" lang="en-US" altLang="ja-JP" dirty="0"/>
              <a:t>Pt100</a:t>
            </a:r>
            <a:r>
              <a:rPr kumimoji="1" lang="ja-JP" altLang="en-US" dirty="0"/>
              <a:t>温度計取付け、</a:t>
            </a:r>
            <a:r>
              <a:rPr kumimoji="1" lang="en-US" altLang="ja-JP" dirty="0"/>
              <a:t>3</a:t>
            </a:r>
            <a:r>
              <a:rPr kumimoji="1" lang="ja-JP" altLang="en-US" dirty="0"/>
              <a:t>線式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0226" y="5347730"/>
            <a:ext cx="3701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Cryomech</a:t>
            </a:r>
            <a:r>
              <a:rPr kumimoji="1" lang="en-US" altLang="ja-JP" dirty="0"/>
              <a:t> </a:t>
            </a:r>
            <a:r>
              <a:rPr kumimoji="1" lang="ja-JP" altLang="en-US" dirty="0"/>
              <a:t>制御盤に換気ファン増設</a:t>
            </a: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6228184" y="3573016"/>
            <a:ext cx="338911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570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J:\Meg2 PSI\PSI20170516-24PSI出張\写真\DSC0407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4335339" cy="325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J:\Meg2 PSI\PSI20170516-24PSI出張\写真\DSC04074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833" y="3305013"/>
            <a:ext cx="4005742" cy="300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6804248" y="6381328"/>
            <a:ext cx="1723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2017/05/16-24</a:t>
            </a:r>
          </a:p>
          <a:p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27584" y="9087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簡易断熱材施工、配管固台取付</a:t>
            </a:r>
          </a:p>
        </p:txBody>
      </p:sp>
      <p:pic>
        <p:nvPicPr>
          <p:cNvPr id="11268" name="Picture 4" descr="J:\Meg2 PSI\PSI20170516-24PSI出張\写真\DSC03115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832" y="314193"/>
            <a:ext cx="3972474" cy="297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850454" y="510582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簡易断熱材</a:t>
            </a:r>
            <a:r>
              <a:rPr kumimoji="1" lang="en-US" altLang="ja-JP" dirty="0"/>
              <a:t>(</a:t>
            </a:r>
            <a:r>
              <a:rPr kumimoji="1" lang="ja-JP" altLang="en-US" dirty="0"/>
              <a:t>エアロフレックス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8798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J:\Meg2 PSI\PSI20170516-24PSI出張\写真\DSC0310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295" y="421870"/>
            <a:ext cx="4449967" cy="593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J:\Meg2 PSI\PSI20170516-24PSI出張\写真\DSC03108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4462873" cy="595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98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J:\Meg2 PSI\PSI20170516-24PSI出張\写真\DSC03107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22" y="332656"/>
            <a:ext cx="480053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J:\Meg2 PSI\PSI20170516-24PSI出張\写真\DSC03106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000" y="2412609"/>
            <a:ext cx="3312368" cy="44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J:\Meg2 PSI\PSI20170516-24PSI出張\写真\DSC030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6084"/>
            <a:ext cx="4178183" cy="557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132174" y="6093296"/>
            <a:ext cx="20402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バネ式安全</a:t>
            </a:r>
            <a:r>
              <a:rPr lang="ja-JP" altLang="en-US" dirty="0"/>
              <a:t>弁　　設定値</a:t>
            </a:r>
            <a:r>
              <a:rPr lang="en-US" altLang="ja-JP" dirty="0"/>
              <a:t>0.25MPaG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662999" y="1868809"/>
            <a:ext cx="18722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圧力発振器仕様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467544" y="332656"/>
            <a:ext cx="2736304" cy="2736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27784" y="147990"/>
            <a:ext cx="30665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Cryomech</a:t>
            </a:r>
            <a:r>
              <a:rPr kumimoji="1" lang="en-US" altLang="ja-JP" dirty="0"/>
              <a:t> </a:t>
            </a:r>
            <a:r>
              <a:rPr kumimoji="1" lang="ja-JP" altLang="en-US" dirty="0"/>
              <a:t>圧力計と安全弁</a:t>
            </a:r>
          </a:p>
        </p:txBody>
      </p:sp>
    </p:spTree>
    <p:extLst>
      <p:ext uri="{BB962C8B-B14F-4D97-AF65-F5344CB8AC3E}">
        <p14:creationId xmlns:p14="http://schemas.microsoft.com/office/powerpoint/2010/main" val="28187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635896" y="4439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発案図　</a:t>
            </a:r>
            <a:r>
              <a:rPr lang="en-US" altLang="ja-JP" dirty="0"/>
              <a:t>2015/04</a:t>
            </a:r>
            <a:endParaRPr kumimoji="1" lang="ja-JP" altLang="en-US" dirty="0"/>
          </a:p>
        </p:txBody>
      </p:sp>
      <p:pic>
        <p:nvPicPr>
          <p:cNvPr id="7171" name="Picture 3" descr="J:\Meg2 PSI\PSI配置案三原Meg2CIMG8387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88" y="982158"/>
            <a:ext cx="8084293" cy="536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6300192" y="635897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2015/04</a:t>
            </a:r>
            <a:r>
              <a:rPr kumimoji="1" lang="ja-JP" altLang="en-US" dirty="0"/>
              <a:t>　</a:t>
            </a:r>
            <a:r>
              <a:rPr kumimoji="1" lang="en-US" altLang="ja-JP" dirty="0" err="1"/>
              <a:t>Mihara</a:t>
            </a:r>
            <a:r>
              <a:rPr kumimoji="1" lang="ja-JP" altLang="en-US" dirty="0"/>
              <a:t>図面</a:t>
            </a:r>
          </a:p>
        </p:txBody>
      </p:sp>
    </p:spTree>
    <p:extLst>
      <p:ext uri="{BB962C8B-B14F-4D97-AF65-F5344CB8AC3E}">
        <p14:creationId xmlns:p14="http://schemas.microsoft.com/office/powerpoint/2010/main" val="3889306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J:\Meg2 PSI\PSI20170516-24PSI出張\写真\DSC0310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99267"/>
            <a:ext cx="4393523" cy="329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J:\Meg2 PSI\PSI20170516-24PSI出張\写真\DSC03103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46" y="873281"/>
            <a:ext cx="4270028" cy="320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矢印コネクタ 2"/>
          <p:cNvCxnSpPr/>
          <p:nvPr/>
        </p:nvCxnSpPr>
        <p:spPr>
          <a:xfrm flipH="1" flipV="1">
            <a:off x="3419872" y="2924944"/>
            <a:ext cx="2520280" cy="7920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539552" y="4092535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/>
              <a:t>Lxe</a:t>
            </a:r>
            <a:r>
              <a:rPr lang="ja-JP" altLang="en-US" dirty="0"/>
              <a:t>冷凍機出口温度 </a:t>
            </a:r>
            <a:r>
              <a:rPr lang="en-US" altLang="ja-JP" dirty="0"/>
              <a:t>Pt100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04248" y="5891072"/>
            <a:ext cx="17636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Pt100 </a:t>
            </a:r>
            <a:r>
              <a:rPr kumimoji="1" lang="ja-JP" altLang="en-US" dirty="0"/>
              <a:t>ピン配置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56557" y="349579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/>
              <a:t>Lxe</a:t>
            </a:r>
            <a:r>
              <a:rPr lang="ja-JP" altLang="en-US" dirty="0"/>
              <a:t>冷凍機出口温度</a:t>
            </a:r>
          </a:p>
        </p:txBody>
      </p:sp>
    </p:spTree>
    <p:extLst>
      <p:ext uri="{BB962C8B-B14F-4D97-AF65-F5344CB8AC3E}">
        <p14:creationId xmlns:p14="http://schemas.microsoft.com/office/powerpoint/2010/main" val="2967334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円弧 4"/>
          <p:cNvSpPr/>
          <p:nvPr/>
        </p:nvSpPr>
        <p:spPr>
          <a:xfrm rot="10800000">
            <a:off x="5436092" y="3068960"/>
            <a:ext cx="2736307" cy="2713348"/>
          </a:xfrm>
          <a:prstGeom prst="arc">
            <a:avLst>
              <a:gd name="adj1" fmla="val 16200000"/>
              <a:gd name="adj2" fmla="val 40276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円弧 5"/>
          <p:cNvSpPr/>
          <p:nvPr/>
        </p:nvSpPr>
        <p:spPr>
          <a:xfrm rot="10800000">
            <a:off x="6084164" y="3645020"/>
            <a:ext cx="1440164" cy="1584177"/>
          </a:xfrm>
          <a:prstGeom prst="arc">
            <a:avLst>
              <a:gd name="adj1" fmla="val 16200000"/>
              <a:gd name="adj2" fmla="val 544864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6" name="円弧 15"/>
          <p:cNvSpPr/>
          <p:nvPr/>
        </p:nvSpPr>
        <p:spPr>
          <a:xfrm rot="10800000">
            <a:off x="5292262" y="2911502"/>
            <a:ext cx="3240178" cy="3037777"/>
          </a:xfrm>
          <a:prstGeom prst="arc">
            <a:avLst>
              <a:gd name="adj1" fmla="val 16200000"/>
              <a:gd name="adj2" fmla="val 39563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7" name="円弧 16"/>
          <p:cNvSpPr/>
          <p:nvPr/>
        </p:nvSpPr>
        <p:spPr>
          <a:xfrm rot="10800000">
            <a:off x="6230306" y="3789033"/>
            <a:ext cx="1364090" cy="1296153"/>
          </a:xfrm>
          <a:prstGeom prst="arc">
            <a:avLst>
              <a:gd name="adj1" fmla="val 16200000"/>
              <a:gd name="adj2" fmla="val 544864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cxnSp>
        <p:nvCxnSpPr>
          <p:cNvPr id="60" name="直線コネクタ 59"/>
          <p:cNvCxnSpPr/>
          <p:nvPr/>
        </p:nvCxnSpPr>
        <p:spPr>
          <a:xfrm>
            <a:off x="467544" y="6165304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円弧 101"/>
          <p:cNvSpPr/>
          <p:nvPr/>
        </p:nvSpPr>
        <p:spPr>
          <a:xfrm>
            <a:off x="6048164" y="3104962"/>
            <a:ext cx="1260140" cy="468054"/>
          </a:xfrm>
          <a:prstGeom prst="arc">
            <a:avLst>
              <a:gd name="adj1" fmla="val 15920780"/>
              <a:gd name="adj2" fmla="val 180859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grpSp>
        <p:nvGrpSpPr>
          <p:cNvPr id="145" name="グループ化 144"/>
          <p:cNvGrpSpPr/>
          <p:nvPr/>
        </p:nvGrpSpPr>
        <p:grpSpPr>
          <a:xfrm>
            <a:off x="5508104" y="2564905"/>
            <a:ext cx="1440160" cy="3600399"/>
            <a:chOff x="5508104" y="2564905"/>
            <a:chExt cx="1440160" cy="3600399"/>
          </a:xfrm>
        </p:grpSpPr>
        <p:cxnSp>
          <p:nvCxnSpPr>
            <p:cNvPr id="8" name="直線コネクタ 7"/>
            <p:cNvCxnSpPr>
              <a:stCxn id="102" idx="2"/>
              <a:endCxn id="6" idx="2"/>
            </p:cNvCxnSpPr>
            <p:nvPr/>
          </p:nvCxnSpPr>
          <p:spPr>
            <a:xfrm flipH="1">
              <a:off x="6815453" y="3110769"/>
              <a:ext cx="2264" cy="5343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>
              <a:stCxn id="6" idx="0"/>
              <a:endCxn id="5" idx="0"/>
            </p:cNvCxnSpPr>
            <p:nvPr/>
          </p:nvCxnSpPr>
          <p:spPr>
            <a:xfrm>
              <a:off x="6804246" y="5229197"/>
              <a:ext cx="0" cy="5531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>
              <a:off x="6933842" y="3022104"/>
              <a:ext cx="14422" cy="7669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>
              <a:stCxn id="17" idx="0"/>
              <a:endCxn id="16" idx="0"/>
            </p:cNvCxnSpPr>
            <p:nvPr/>
          </p:nvCxnSpPr>
          <p:spPr>
            <a:xfrm>
              <a:off x="6912351" y="5085186"/>
              <a:ext cx="0" cy="8640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正方形/長方形 62"/>
            <p:cNvSpPr/>
            <p:nvPr/>
          </p:nvSpPr>
          <p:spPr>
            <a:xfrm>
              <a:off x="6660232" y="6093296"/>
              <a:ext cx="288032" cy="7200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5508104" y="6089657"/>
              <a:ext cx="288032" cy="7200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68" name="直線コネクタ 67"/>
            <p:cNvCxnSpPr/>
            <p:nvPr/>
          </p:nvCxnSpPr>
          <p:spPr>
            <a:xfrm>
              <a:off x="6656626" y="2636912"/>
              <a:ext cx="3606" cy="4680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>
              <a:endCxn id="5" idx="2"/>
            </p:cNvCxnSpPr>
            <p:nvPr/>
          </p:nvCxnSpPr>
          <p:spPr>
            <a:xfrm>
              <a:off x="6276268" y="2636912"/>
              <a:ext cx="0" cy="5371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>
              <a:off x="6276268" y="2564905"/>
              <a:ext cx="3839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円弧 109"/>
            <p:cNvSpPr/>
            <p:nvPr/>
          </p:nvSpPr>
          <p:spPr>
            <a:xfrm>
              <a:off x="6372200" y="2996952"/>
              <a:ext cx="568852" cy="5030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正方形/長方形 111"/>
            <p:cNvSpPr/>
            <p:nvPr/>
          </p:nvSpPr>
          <p:spPr>
            <a:xfrm>
              <a:off x="6180218" y="2564905"/>
              <a:ext cx="576061" cy="72007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119" name="直線コネクタ 118"/>
            <p:cNvCxnSpPr/>
            <p:nvPr/>
          </p:nvCxnSpPr>
          <p:spPr>
            <a:xfrm>
              <a:off x="6876253" y="5949280"/>
              <a:ext cx="3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コネクタ 128"/>
            <p:cNvCxnSpPr/>
            <p:nvPr/>
          </p:nvCxnSpPr>
          <p:spPr>
            <a:xfrm>
              <a:off x="6732240" y="5949279"/>
              <a:ext cx="0" cy="144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 flipH="1" flipV="1">
              <a:off x="5716812" y="5464632"/>
              <a:ext cx="7316" cy="6250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コネクタ 139"/>
            <p:cNvCxnSpPr/>
            <p:nvPr/>
          </p:nvCxnSpPr>
          <p:spPr>
            <a:xfrm flipV="1">
              <a:off x="5580112" y="5301208"/>
              <a:ext cx="0" cy="792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正方形/長方形 148"/>
          <p:cNvSpPr/>
          <p:nvPr/>
        </p:nvSpPr>
        <p:spPr>
          <a:xfrm>
            <a:off x="1763688" y="2600908"/>
            <a:ext cx="62585" cy="3560757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207" name="直線コネクタ 206"/>
          <p:cNvCxnSpPr/>
          <p:nvPr/>
        </p:nvCxnSpPr>
        <p:spPr>
          <a:xfrm>
            <a:off x="3995936" y="2276872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線コネクタ 209"/>
          <p:cNvCxnSpPr/>
          <p:nvPr/>
        </p:nvCxnSpPr>
        <p:spPr>
          <a:xfrm>
            <a:off x="6370028" y="2420888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線コネクタ 215"/>
          <p:cNvCxnSpPr/>
          <p:nvPr/>
        </p:nvCxnSpPr>
        <p:spPr>
          <a:xfrm flipH="1" flipV="1">
            <a:off x="6468250" y="2061613"/>
            <a:ext cx="4432" cy="1451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線コネクタ 235"/>
          <p:cNvCxnSpPr/>
          <p:nvPr/>
        </p:nvCxnSpPr>
        <p:spPr>
          <a:xfrm>
            <a:off x="4561861" y="2276872"/>
            <a:ext cx="1800200" cy="14401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正方形/長方形 241"/>
          <p:cNvSpPr/>
          <p:nvPr/>
        </p:nvSpPr>
        <p:spPr>
          <a:xfrm>
            <a:off x="4644008" y="2600908"/>
            <a:ext cx="62585" cy="3560757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4" name="正方形/長方形 243"/>
          <p:cNvSpPr/>
          <p:nvPr/>
        </p:nvSpPr>
        <p:spPr>
          <a:xfrm>
            <a:off x="1547664" y="2546902"/>
            <a:ext cx="3312368" cy="45719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6" name="正方形/長方形 245"/>
          <p:cNvSpPr/>
          <p:nvPr/>
        </p:nvSpPr>
        <p:spPr>
          <a:xfrm>
            <a:off x="2249741" y="4221087"/>
            <a:ext cx="864096" cy="1800199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248" name="直線コネクタ 247"/>
          <p:cNvCxnSpPr/>
          <p:nvPr/>
        </p:nvCxnSpPr>
        <p:spPr>
          <a:xfrm>
            <a:off x="4103947" y="404664"/>
            <a:ext cx="0" cy="1090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直線コネクタ 249"/>
          <p:cNvCxnSpPr/>
          <p:nvPr/>
        </p:nvCxnSpPr>
        <p:spPr>
          <a:xfrm flipH="1">
            <a:off x="2483768" y="404664"/>
            <a:ext cx="16201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直線コネクタ 252"/>
          <p:cNvCxnSpPr>
            <a:endCxn id="296" idx="0"/>
          </p:cNvCxnSpPr>
          <p:nvPr/>
        </p:nvCxnSpPr>
        <p:spPr>
          <a:xfrm>
            <a:off x="2483768" y="404664"/>
            <a:ext cx="0" cy="4680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線コネクタ 254"/>
          <p:cNvCxnSpPr/>
          <p:nvPr/>
        </p:nvCxnSpPr>
        <p:spPr>
          <a:xfrm flipH="1">
            <a:off x="5517124" y="2061613"/>
            <a:ext cx="9511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円弧 256"/>
          <p:cNvSpPr/>
          <p:nvPr/>
        </p:nvSpPr>
        <p:spPr>
          <a:xfrm>
            <a:off x="5436090" y="2132856"/>
            <a:ext cx="180110" cy="414046"/>
          </a:xfrm>
          <a:prstGeom prst="arc">
            <a:avLst>
              <a:gd name="adj1" fmla="val 16200000"/>
              <a:gd name="adj2" fmla="val 53996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cxnSp>
        <p:nvCxnSpPr>
          <p:cNvPr id="261" name="直線コネクタ 260"/>
          <p:cNvCxnSpPr/>
          <p:nvPr/>
        </p:nvCxnSpPr>
        <p:spPr>
          <a:xfrm flipH="1">
            <a:off x="2879812" y="2979379"/>
            <a:ext cx="26463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直線コネクタ 270"/>
          <p:cNvCxnSpPr>
            <a:endCxn id="300" idx="3"/>
          </p:cNvCxnSpPr>
          <p:nvPr/>
        </p:nvCxnSpPr>
        <p:spPr>
          <a:xfrm>
            <a:off x="2879811" y="2979379"/>
            <a:ext cx="1" cy="1601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直線コネクタ 293"/>
          <p:cNvCxnSpPr/>
          <p:nvPr/>
        </p:nvCxnSpPr>
        <p:spPr>
          <a:xfrm flipH="1">
            <a:off x="2483768" y="5801722"/>
            <a:ext cx="396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角丸四角形 295"/>
          <p:cNvSpPr/>
          <p:nvPr/>
        </p:nvSpPr>
        <p:spPr>
          <a:xfrm>
            <a:off x="2411760" y="5085186"/>
            <a:ext cx="144016" cy="612066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299" name="直線コネクタ 298"/>
          <p:cNvCxnSpPr>
            <a:endCxn id="296" idx="2"/>
          </p:cNvCxnSpPr>
          <p:nvPr/>
        </p:nvCxnSpPr>
        <p:spPr>
          <a:xfrm flipV="1">
            <a:off x="2483768" y="5697252"/>
            <a:ext cx="0" cy="104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二等辺三角形 299"/>
          <p:cNvSpPr/>
          <p:nvPr/>
        </p:nvSpPr>
        <p:spPr>
          <a:xfrm rot="10800000">
            <a:off x="2771800" y="4581128"/>
            <a:ext cx="216024" cy="214250"/>
          </a:xfrm>
          <a:prstGeom prst="triangl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304" name="直線コネクタ 303"/>
          <p:cNvCxnSpPr>
            <a:stCxn id="300" idx="0"/>
          </p:cNvCxnSpPr>
          <p:nvPr/>
        </p:nvCxnSpPr>
        <p:spPr>
          <a:xfrm flipH="1">
            <a:off x="2879811" y="4795378"/>
            <a:ext cx="1" cy="100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直線コネクタ 318"/>
          <p:cNvCxnSpPr>
            <a:stCxn id="257" idx="2"/>
          </p:cNvCxnSpPr>
          <p:nvPr/>
        </p:nvCxnSpPr>
        <p:spPr>
          <a:xfrm>
            <a:off x="5526164" y="2546902"/>
            <a:ext cx="26" cy="4324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9" name="グループ化 418"/>
          <p:cNvGrpSpPr/>
          <p:nvPr/>
        </p:nvGrpSpPr>
        <p:grpSpPr>
          <a:xfrm>
            <a:off x="4561861" y="358415"/>
            <a:ext cx="1054339" cy="864096"/>
            <a:chOff x="4561861" y="358415"/>
            <a:chExt cx="1054339" cy="864096"/>
          </a:xfrm>
        </p:grpSpPr>
        <p:sp>
          <p:nvSpPr>
            <p:cNvPr id="324" name="二等辺三角形 323"/>
            <p:cNvSpPr/>
            <p:nvPr/>
          </p:nvSpPr>
          <p:spPr>
            <a:xfrm>
              <a:off x="5083463" y="502432"/>
              <a:ext cx="144016" cy="113079"/>
            </a:xfrm>
            <a:prstGeom prst="triangl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25" name="二等辺三角形 324"/>
            <p:cNvSpPr/>
            <p:nvPr/>
          </p:nvSpPr>
          <p:spPr>
            <a:xfrm rot="16200000">
              <a:off x="5155471" y="445891"/>
              <a:ext cx="144016" cy="113079"/>
            </a:xfrm>
            <a:prstGeom prst="triangle">
              <a:avLst>
                <a:gd name="adj" fmla="val 49998"/>
              </a:avLst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327" name="直線コネクタ 326"/>
            <p:cNvCxnSpPr>
              <a:stCxn id="324" idx="0"/>
            </p:cNvCxnSpPr>
            <p:nvPr/>
          </p:nvCxnSpPr>
          <p:spPr>
            <a:xfrm flipV="1">
              <a:off x="5155471" y="358415"/>
              <a:ext cx="0" cy="144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直線コネクタ 328"/>
            <p:cNvCxnSpPr>
              <a:stCxn id="324" idx="3"/>
            </p:cNvCxnSpPr>
            <p:nvPr/>
          </p:nvCxnSpPr>
          <p:spPr>
            <a:xfrm>
              <a:off x="5155471" y="615511"/>
              <a:ext cx="0" cy="1757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0" name="二等辺三角形 329"/>
            <p:cNvSpPr/>
            <p:nvPr/>
          </p:nvSpPr>
          <p:spPr>
            <a:xfrm rot="10800000">
              <a:off x="5083349" y="791257"/>
              <a:ext cx="144016" cy="113079"/>
            </a:xfrm>
            <a:prstGeom prst="triangl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31" name="二等辺三角形 330"/>
            <p:cNvSpPr/>
            <p:nvPr/>
          </p:nvSpPr>
          <p:spPr>
            <a:xfrm>
              <a:off x="5083349" y="907435"/>
              <a:ext cx="144016" cy="113079"/>
            </a:xfrm>
            <a:prstGeom prst="triangl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333" name="直線コネクタ 332"/>
            <p:cNvCxnSpPr>
              <a:stCxn id="331" idx="3"/>
            </p:cNvCxnSpPr>
            <p:nvPr/>
          </p:nvCxnSpPr>
          <p:spPr>
            <a:xfrm>
              <a:off x="5155357" y="1020514"/>
              <a:ext cx="0" cy="2019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直線コネクタ 336"/>
            <p:cNvCxnSpPr>
              <a:stCxn id="341" idx="4"/>
            </p:cNvCxnSpPr>
            <p:nvPr/>
          </p:nvCxnSpPr>
          <p:spPr>
            <a:xfrm>
              <a:off x="4880511" y="521448"/>
              <a:ext cx="182" cy="2667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" name="二等辺三角形 337"/>
            <p:cNvSpPr/>
            <p:nvPr/>
          </p:nvSpPr>
          <p:spPr>
            <a:xfrm rot="10800000">
              <a:off x="4808571" y="788158"/>
              <a:ext cx="144016" cy="113079"/>
            </a:xfrm>
            <a:prstGeom prst="triangl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39" name="二等辺三角形 338"/>
            <p:cNvSpPr/>
            <p:nvPr/>
          </p:nvSpPr>
          <p:spPr>
            <a:xfrm>
              <a:off x="4808571" y="904336"/>
              <a:ext cx="144016" cy="113079"/>
            </a:xfrm>
            <a:prstGeom prst="triangl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340" name="直線コネクタ 339"/>
            <p:cNvCxnSpPr>
              <a:stCxn id="339" idx="3"/>
            </p:cNvCxnSpPr>
            <p:nvPr/>
          </p:nvCxnSpPr>
          <p:spPr>
            <a:xfrm>
              <a:off x="4880579" y="1017415"/>
              <a:ext cx="0" cy="2019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1" name="円/楕円 340"/>
            <p:cNvSpPr/>
            <p:nvPr/>
          </p:nvSpPr>
          <p:spPr>
            <a:xfrm>
              <a:off x="4808435" y="377432"/>
              <a:ext cx="144152" cy="144016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42" name="円/楕円 341"/>
            <p:cNvSpPr/>
            <p:nvPr/>
          </p:nvSpPr>
          <p:spPr>
            <a:xfrm>
              <a:off x="4561861" y="379756"/>
              <a:ext cx="144152" cy="144016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345" name="直線コネクタ 344"/>
            <p:cNvCxnSpPr/>
            <p:nvPr/>
          </p:nvCxnSpPr>
          <p:spPr>
            <a:xfrm flipH="1">
              <a:off x="4633937" y="604425"/>
              <a:ext cx="2465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直線コネクタ 346"/>
            <p:cNvCxnSpPr>
              <a:endCxn id="342" idx="4"/>
            </p:cNvCxnSpPr>
            <p:nvPr/>
          </p:nvCxnSpPr>
          <p:spPr>
            <a:xfrm flipV="1">
              <a:off x="4633937" y="523772"/>
              <a:ext cx="0" cy="806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直線コネクタ 350"/>
            <p:cNvCxnSpPr/>
            <p:nvPr/>
          </p:nvCxnSpPr>
          <p:spPr>
            <a:xfrm>
              <a:off x="5436041" y="459970"/>
              <a:ext cx="139" cy="331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2" name="二等辺三角形 351"/>
            <p:cNvSpPr/>
            <p:nvPr/>
          </p:nvSpPr>
          <p:spPr>
            <a:xfrm rot="10800000">
              <a:off x="5364058" y="791257"/>
              <a:ext cx="144016" cy="113079"/>
            </a:xfrm>
            <a:prstGeom prst="triangl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53" name="二等辺三角形 352"/>
            <p:cNvSpPr/>
            <p:nvPr/>
          </p:nvSpPr>
          <p:spPr>
            <a:xfrm>
              <a:off x="5364058" y="907435"/>
              <a:ext cx="144016" cy="113079"/>
            </a:xfrm>
            <a:prstGeom prst="triangl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354" name="直線コネクタ 353"/>
            <p:cNvCxnSpPr>
              <a:stCxn id="353" idx="3"/>
            </p:cNvCxnSpPr>
            <p:nvPr/>
          </p:nvCxnSpPr>
          <p:spPr>
            <a:xfrm>
              <a:off x="5436066" y="1020514"/>
              <a:ext cx="0" cy="201997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直線コネクタ 356"/>
            <p:cNvCxnSpPr/>
            <p:nvPr/>
          </p:nvCxnSpPr>
          <p:spPr>
            <a:xfrm>
              <a:off x="5436180" y="642750"/>
              <a:ext cx="180020" cy="3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直線コネクタ 358"/>
            <p:cNvCxnSpPr/>
            <p:nvPr/>
          </p:nvCxnSpPr>
          <p:spPr>
            <a:xfrm flipH="1">
              <a:off x="5543978" y="598809"/>
              <a:ext cx="78" cy="731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直線コネクタ 361"/>
            <p:cNvCxnSpPr/>
            <p:nvPr/>
          </p:nvCxnSpPr>
          <p:spPr>
            <a:xfrm>
              <a:off x="5400035" y="507070"/>
              <a:ext cx="720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0" name="グループ化 419"/>
          <p:cNvGrpSpPr/>
          <p:nvPr/>
        </p:nvGrpSpPr>
        <p:grpSpPr>
          <a:xfrm>
            <a:off x="3545042" y="949792"/>
            <a:ext cx="954950" cy="1597110"/>
            <a:chOff x="3545042" y="949792"/>
            <a:chExt cx="954950" cy="1597110"/>
          </a:xfrm>
        </p:grpSpPr>
        <p:sp>
          <p:nvSpPr>
            <p:cNvPr id="154" name="正方形/長方形 153"/>
            <p:cNvSpPr/>
            <p:nvPr/>
          </p:nvSpPr>
          <p:spPr>
            <a:xfrm>
              <a:off x="3563888" y="2420888"/>
              <a:ext cx="864096" cy="126014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56" name="正方形/長方形 155"/>
            <p:cNvSpPr/>
            <p:nvPr/>
          </p:nvSpPr>
          <p:spPr>
            <a:xfrm>
              <a:off x="3545042" y="1287447"/>
              <a:ext cx="864096" cy="126014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158" name="直線コネクタ 157"/>
            <p:cNvCxnSpPr>
              <a:stCxn id="154" idx="1"/>
              <a:endCxn id="154" idx="3"/>
            </p:cNvCxnSpPr>
            <p:nvPr/>
          </p:nvCxnSpPr>
          <p:spPr>
            <a:xfrm>
              <a:off x="3563888" y="2483895"/>
              <a:ext cx="864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線コネクタ 160"/>
            <p:cNvCxnSpPr>
              <a:stCxn id="156" idx="1"/>
              <a:endCxn id="156" idx="3"/>
            </p:cNvCxnSpPr>
            <p:nvPr/>
          </p:nvCxnSpPr>
          <p:spPr>
            <a:xfrm>
              <a:off x="3545042" y="1350454"/>
              <a:ext cx="864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線コネクタ 164"/>
            <p:cNvCxnSpPr/>
            <p:nvPr/>
          </p:nvCxnSpPr>
          <p:spPr>
            <a:xfrm>
              <a:off x="4283968" y="1414241"/>
              <a:ext cx="0" cy="7906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線コネクタ 170"/>
            <p:cNvCxnSpPr/>
            <p:nvPr/>
          </p:nvCxnSpPr>
          <p:spPr>
            <a:xfrm>
              <a:off x="3707904" y="1413461"/>
              <a:ext cx="0" cy="10074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線コネクタ 188"/>
            <p:cNvCxnSpPr/>
            <p:nvPr/>
          </p:nvCxnSpPr>
          <p:spPr>
            <a:xfrm>
              <a:off x="4283968" y="2204864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線コネクタ 191"/>
            <p:cNvCxnSpPr/>
            <p:nvPr/>
          </p:nvCxnSpPr>
          <p:spPr>
            <a:xfrm>
              <a:off x="4499992" y="2204864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線コネクタ 194"/>
            <p:cNvCxnSpPr/>
            <p:nvPr/>
          </p:nvCxnSpPr>
          <p:spPr>
            <a:xfrm>
              <a:off x="4283968" y="2348880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線コネクタ 199"/>
            <p:cNvCxnSpPr/>
            <p:nvPr/>
          </p:nvCxnSpPr>
          <p:spPr>
            <a:xfrm>
              <a:off x="4283968" y="2348880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/>
            <p:cNvCxnSpPr/>
            <p:nvPr/>
          </p:nvCxnSpPr>
          <p:spPr>
            <a:xfrm>
              <a:off x="3995936" y="2132856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正方形/長方形 218"/>
            <p:cNvSpPr/>
            <p:nvPr/>
          </p:nvSpPr>
          <p:spPr>
            <a:xfrm>
              <a:off x="3779912" y="1125538"/>
              <a:ext cx="288032" cy="162703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20" name="正方形/長方形 219"/>
            <p:cNvSpPr/>
            <p:nvPr/>
          </p:nvSpPr>
          <p:spPr>
            <a:xfrm>
              <a:off x="3851920" y="1288241"/>
              <a:ext cx="144016" cy="413361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21" name="正方形/長方形 220"/>
            <p:cNvSpPr/>
            <p:nvPr/>
          </p:nvSpPr>
          <p:spPr>
            <a:xfrm>
              <a:off x="3851920" y="949792"/>
              <a:ext cx="144016" cy="175746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388" name="直線コネクタ 387"/>
            <p:cNvCxnSpPr/>
            <p:nvPr/>
          </p:nvCxnSpPr>
          <p:spPr>
            <a:xfrm>
              <a:off x="4211959" y="1413461"/>
              <a:ext cx="0" cy="647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直線コネクタ 389"/>
            <p:cNvCxnSpPr/>
            <p:nvPr/>
          </p:nvCxnSpPr>
          <p:spPr>
            <a:xfrm>
              <a:off x="3779912" y="2060848"/>
              <a:ext cx="216024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直線コネクタ 391"/>
            <p:cNvCxnSpPr/>
            <p:nvPr/>
          </p:nvCxnSpPr>
          <p:spPr>
            <a:xfrm flipV="1">
              <a:off x="3779912" y="1414242"/>
              <a:ext cx="0" cy="6466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直線コネクタ 398"/>
            <p:cNvCxnSpPr/>
            <p:nvPr/>
          </p:nvCxnSpPr>
          <p:spPr>
            <a:xfrm flipV="1">
              <a:off x="3995936" y="2060848"/>
              <a:ext cx="216023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" name="正方形/長方形 408"/>
            <p:cNvSpPr/>
            <p:nvPr/>
          </p:nvSpPr>
          <p:spPr>
            <a:xfrm>
              <a:off x="3851920" y="1701602"/>
              <a:ext cx="144016" cy="45719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411" name="直線コネクタ 410"/>
            <p:cNvCxnSpPr>
              <a:endCxn id="409" idx="1"/>
            </p:cNvCxnSpPr>
            <p:nvPr/>
          </p:nvCxnSpPr>
          <p:spPr>
            <a:xfrm flipV="1">
              <a:off x="3851920" y="1724462"/>
              <a:ext cx="0" cy="49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直線コネクタ 411"/>
            <p:cNvCxnSpPr/>
            <p:nvPr/>
          </p:nvCxnSpPr>
          <p:spPr>
            <a:xfrm flipV="1">
              <a:off x="3995936" y="1737546"/>
              <a:ext cx="0" cy="36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5" name="直線コネクタ 424"/>
          <p:cNvCxnSpPr/>
          <p:nvPr/>
        </p:nvCxnSpPr>
        <p:spPr>
          <a:xfrm flipH="1">
            <a:off x="5520691" y="2060848"/>
            <a:ext cx="3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直線コネクタ 433"/>
          <p:cNvCxnSpPr/>
          <p:nvPr/>
        </p:nvCxnSpPr>
        <p:spPr>
          <a:xfrm flipH="1">
            <a:off x="4139951" y="1219412"/>
            <a:ext cx="1296090" cy="3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直線コネクタ 436"/>
          <p:cNvCxnSpPr/>
          <p:nvPr/>
        </p:nvCxnSpPr>
        <p:spPr>
          <a:xfrm flipV="1">
            <a:off x="4139952" y="1222511"/>
            <a:ext cx="0" cy="272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7" name="グループ化 446"/>
          <p:cNvGrpSpPr/>
          <p:nvPr/>
        </p:nvGrpSpPr>
        <p:grpSpPr>
          <a:xfrm>
            <a:off x="6495625" y="2456178"/>
            <a:ext cx="140410" cy="523201"/>
            <a:chOff x="6495625" y="2456178"/>
            <a:chExt cx="140410" cy="523201"/>
          </a:xfrm>
        </p:grpSpPr>
        <p:sp>
          <p:nvSpPr>
            <p:cNvPr id="443" name="正方形/長方形 442"/>
            <p:cNvSpPr/>
            <p:nvPr/>
          </p:nvSpPr>
          <p:spPr>
            <a:xfrm>
              <a:off x="6529826" y="2636912"/>
              <a:ext cx="83205" cy="274590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44" name="正方形/長方形 443"/>
            <p:cNvSpPr/>
            <p:nvPr/>
          </p:nvSpPr>
          <p:spPr>
            <a:xfrm>
              <a:off x="6529826" y="2905481"/>
              <a:ext cx="83205" cy="7389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45" name="正方形/長方形 444"/>
            <p:cNvSpPr/>
            <p:nvPr/>
          </p:nvSpPr>
          <p:spPr>
            <a:xfrm>
              <a:off x="6495625" y="2501897"/>
              <a:ext cx="140410" cy="63007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46" name="正方形/長方形 445"/>
            <p:cNvSpPr/>
            <p:nvPr/>
          </p:nvSpPr>
          <p:spPr>
            <a:xfrm>
              <a:off x="6529826" y="2456178"/>
              <a:ext cx="72008" cy="45719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49" name="円/楕円 448"/>
          <p:cNvSpPr/>
          <p:nvPr/>
        </p:nvSpPr>
        <p:spPr>
          <a:xfrm>
            <a:off x="2267744" y="6021289"/>
            <a:ext cx="144016" cy="14037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0" name="円/楕円 449"/>
          <p:cNvSpPr/>
          <p:nvPr/>
        </p:nvSpPr>
        <p:spPr>
          <a:xfrm>
            <a:off x="2843808" y="6021289"/>
            <a:ext cx="144016" cy="14037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3" name="正方形/長方形 452"/>
          <p:cNvSpPr/>
          <p:nvPr/>
        </p:nvSpPr>
        <p:spPr>
          <a:xfrm>
            <a:off x="3588156" y="1700808"/>
            <a:ext cx="119748" cy="7274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4" name="正方形/長方形 453"/>
          <p:cNvSpPr/>
          <p:nvPr/>
        </p:nvSpPr>
        <p:spPr>
          <a:xfrm>
            <a:off x="4283968" y="1700808"/>
            <a:ext cx="72008" cy="108744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5" name="正方形/長方形 454"/>
          <p:cNvSpPr/>
          <p:nvPr/>
        </p:nvSpPr>
        <p:spPr>
          <a:xfrm>
            <a:off x="3541028" y="1679442"/>
            <a:ext cx="45719" cy="108744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457" name="直線コネクタ 456"/>
          <p:cNvCxnSpPr>
            <a:stCxn id="455" idx="2"/>
            <a:endCxn id="455" idx="0"/>
          </p:cNvCxnSpPr>
          <p:nvPr/>
        </p:nvCxnSpPr>
        <p:spPr>
          <a:xfrm flipV="1">
            <a:off x="3563888" y="1679442"/>
            <a:ext cx="0" cy="108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9" name="正方形/長方形 458"/>
          <p:cNvSpPr/>
          <p:nvPr/>
        </p:nvSpPr>
        <p:spPr>
          <a:xfrm>
            <a:off x="4355976" y="1647535"/>
            <a:ext cx="77985" cy="216024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461" name="直線コネクタ 460"/>
          <p:cNvCxnSpPr>
            <a:stCxn id="459" idx="2"/>
            <a:endCxn id="459" idx="0"/>
          </p:cNvCxnSpPr>
          <p:nvPr/>
        </p:nvCxnSpPr>
        <p:spPr>
          <a:xfrm flipV="1">
            <a:off x="4394969" y="1647535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4" name="正方形/長方形 463"/>
          <p:cNvSpPr/>
          <p:nvPr/>
        </p:nvSpPr>
        <p:spPr>
          <a:xfrm>
            <a:off x="4433962" y="1679442"/>
            <a:ext cx="199976" cy="13011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69" name="テキスト ボックス 468"/>
          <p:cNvSpPr txBox="1"/>
          <p:nvPr/>
        </p:nvSpPr>
        <p:spPr>
          <a:xfrm>
            <a:off x="5583748" y="465962"/>
            <a:ext cx="2184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prstClr val="black"/>
                </a:solidFill>
              </a:rPr>
              <a:t>CH</a:t>
            </a:r>
            <a:r>
              <a:rPr lang="ja-JP" altLang="en-US" sz="1200" dirty="0">
                <a:solidFill>
                  <a:prstClr val="black"/>
                </a:solidFill>
              </a:rPr>
              <a:t>温度計 </a:t>
            </a:r>
            <a:r>
              <a:rPr lang="en-US" altLang="ja-JP" sz="1200" dirty="0">
                <a:solidFill>
                  <a:prstClr val="black"/>
                </a:solidFill>
              </a:rPr>
              <a:t>3×2=6Pin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470" name="テキスト ボックス 469"/>
          <p:cNvSpPr txBox="1"/>
          <p:nvPr/>
        </p:nvSpPr>
        <p:spPr>
          <a:xfrm>
            <a:off x="5251654" y="139836"/>
            <a:ext cx="3136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prstClr val="black"/>
                </a:solidFill>
              </a:rPr>
              <a:t>CH</a:t>
            </a:r>
            <a:r>
              <a:rPr lang="ja-JP" altLang="en-US" sz="1200" dirty="0">
                <a:solidFill>
                  <a:prstClr val="black"/>
                </a:solidFill>
              </a:rPr>
              <a:t>ヒーター</a:t>
            </a:r>
            <a:r>
              <a:rPr lang="en-US" altLang="ja-JP" sz="1200" dirty="0">
                <a:solidFill>
                  <a:prstClr val="black"/>
                </a:solidFill>
              </a:rPr>
              <a:t>2×3=6Pin</a:t>
            </a:r>
            <a:r>
              <a:rPr lang="ja-JP" altLang="en-US" sz="1200" dirty="0">
                <a:solidFill>
                  <a:prstClr val="black"/>
                </a:solidFill>
              </a:rPr>
              <a:t>　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ja-JP" altLang="en-US" sz="1200" dirty="0">
                <a:solidFill>
                  <a:prstClr val="black"/>
                </a:solidFill>
              </a:rPr>
              <a:t>仕様</a:t>
            </a:r>
            <a:r>
              <a:rPr lang="en-US" altLang="ja-JP" sz="1200" dirty="0">
                <a:solidFill>
                  <a:prstClr val="black"/>
                </a:solidFill>
              </a:rPr>
              <a:t>240V200W 3</a:t>
            </a:r>
            <a:r>
              <a:rPr lang="ja-JP" altLang="en-US" sz="1200" dirty="0">
                <a:solidFill>
                  <a:prstClr val="black"/>
                </a:solidFill>
              </a:rPr>
              <a:t>台</a:t>
            </a:r>
          </a:p>
        </p:txBody>
      </p:sp>
      <p:sp>
        <p:nvSpPr>
          <p:cNvPr id="475" name="テキスト ボックス 474"/>
          <p:cNvSpPr txBox="1"/>
          <p:nvPr/>
        </p:nvSpPr>
        <p:spPr>
          <a:xfrm>
            <a:off x="5543978" y="844698"/>
            <a:ext cx="2027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prstClr val="black"/>
                </a:solidFill>
              </a:rPr>
              <a:t>安全弁　</a:t>
            </a:r>
            <a:r>
              <a:rPr lang="en-US" altLang="ja-JP" sz="1200" dirty="0">
                <a:solidFill>
                  <a:prstClr val="black"/>
                </a:solidFill>
              </a:rPr>
              <a:t>0.25MPaG</a:t>
            </a:r>
            <a:endParaRPr lang="ja-JP" altLang="en-US" sz="1200" dirty="0">
              <a:solidFill>
                <a:prstClr val="black"/>
              </a:solidFill>
            </a:endParaRPr>
          </a:p>
          <a:p>
            <a:r>
              <a:rPr lang="ja-JP" altLang="en-US" sz="1200" dirty="0">
                <a:solidFill>
                  <a:prstClr val="black"/>
                </a:solidFill>
              </a:rPr>
              <a:t>ブルドン管圧力計 </a:t>
            </a:r>
            <a:r>
              <a:rPr lang="en-US" altLang="ja-JP" sz="1200" dirty="0">
                <a:solidFill>
                  <a:prstClr val="black"/>
                </a:solidFill>
              </a:rPr>
              <a:t>VCR</a:t>
            </a:r>
          </a:p>
          <a:p>
            <a:r>
              <a:rPr lang="ja-JP" altLang="en-US" sz="1200" dirty="0">
                <a:solidFill>
                  <a:prstClr val="black"/>
                </a:solidFill>
              </a:rPr>
              <a:t>圧力発信器</a:t>
            </a:r>
            <a:r>
              <a:rPr lang="en-US" altLang="ja-JP" sz="1200" dirty="0">
                <a:solidFill>
                  <a:prstClr val="black"/>
                </a:solidFill>
              </a:rPr>
              <a:t>VCR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476" name="テキスト ボックス 475"/>
          <p:cNvSpPr txBox="1"/>
          <p:nvPr/>
        </p:nvSpPr>
        <p:spPr>
          <a:xfrm>
            <a:off x="4363413" y="1762703"/>
            <a:ext cx="864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prstClr val="black"/>
                </a:solidFill>
              </a:rPr>
              <a:t>TMP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480" name="テキスト ボックス 479"/>
          <p:cNvSpPr txBox="1"/>
          <p:nvPr/>
        </p:nvSpPr>
        <p:spPr>
          <a:xfrm>
            <a:off x="2027153" y="6159845"/>
            <a:ext cx="1309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prstClr val="black"/>
                </a:solidFill>
              </a:rPr>
              <a:t>ガスパネル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23728" y="5244142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prstClr val="black"/>
                </a:solidFill>
              </a:rPr>
              <a:t>フィルター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87824" y="523772"/>
            <a:ext cx="86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dirty="0">
              <a:solidFill>
                <a:prstClr val="black"/>
              </a:solidFill>
            </a:endParaRPr>
          </a:p>
          <a:p>
            <a:r>
              <a:rPr lang="en-US" altLang="ja-JP" sz="1200" dirty="0">
                <a:solidFill>
                  <a:prstClr val="black"/>
                </a:solidFill>
              </a:rPr>
              <a:t>CryomechAL300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4203001" y="2245368"/>
            <a:ext cx="72009" cy="630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8" name="円/楕円 137"/>
          <p:cNvSpPr/>
          <p:nvPr/>
        </p:nvSpPr>
        <p:spPr>
          <a:xfrm>
            <a:off x="6326056" y="2465034"/>
            <a:ext cx="72009" cy="630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283968" y="1994356"/>
            <a:ext cx="653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prstClr val="black"/>
                </a:solidFill>
              </a:rPr>
              <a:t>Pt100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984325" y="2201379"/>
            <a:ext cx="5526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>
                <a:solidFill>
                  <a:prstClr val="black"/>
                </a:solidFill>
              </a:rPr>
              <a:t>Pt100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744201" y="2271355"/>
            <a:ext cx="10029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solidFill>
                  <a:prstClr val="black"/>
                </a:solidFill>
              </a:rPr>
              <a:t>冷凍機</a:t>
            </a:r>
            <a:r>
              <a:rPr lang="en-US" altLang="ja-JP" sz="1050" dirty="0">
                <a:solidFill>
                  <a:prstClr val="black"/>
                </a:solidFill>
              </a:rPr>
              <a:t>PC150</a:t>
            </a:r>
            <a:endParaRPr lang="ja-JP" altLang="en-US" sz="1050" dirty="0">
              <a:solidFill>
                <a:prstClr val="black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776363" y="2427416"/>
            <a:ext cx="8199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solidFill>
                  <a:prstClr val="black"/>
                </a:solidFill>
              </a:rPr>
              <a:t>LN2</a:t>
            </a:r>
            <a:r>
              <a:rPr lang="ja-JP" altLang="en-US" sz="1000" dirty="0">
                <a:solidFill>
                  <a:prstClr val="black"/>
                </a:solidFill>
              </a:rPr>
              <a:t>冷却管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153061" y="4221088"/>
            <a:ext cx="11595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prstClr val="black"/>
                </a:solidFill>
              </a:rPr>
              <a:t>ベローズポンプ</a:t>
            </a:r>
          </a:p>
        </p:txBody>
      </p:sp>
      <p:pic>
        <p:nvPicPr>
          <p:cNvPr id="1026" name="Picture 2" descr="J:\Meg2 PSI\PSI20170123-0201PSI出張\DSC05022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03" y="3241406"/>
            <a:ext cx="972106" cy="97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J:\Meg2 PSI\PSI20170321-28PSI出張\写真\20170321-29MEGⅡPSI\DSC00437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586" y="3741146"/>
            <a:ext cx="1129672" cy="84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:\Meg2 PSI\PSI20170123-0201PSI出張\スライド用縮小写真\新純化パネルDSC053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16" y="3897050"/>
            <a:ext cx="1538493" cy="205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J:\Meg2 PSI\PSI20170516-24PSI出張\写真\DSC03112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03" y="2790302"/>
            <a:ext cx="2087237" cy="156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J:\Meg2 PSI\PSI20170516-24PSI出張\写真\DSC03118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964" y="4718632"/>
            <a:ext cx="1733510" cy="13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グループ化 34"/>
          <p:cNvGrpSpPr/>
          <p:nvPr/>
        </p:nvGrpSpPr>
        <p:grpSpPr>
          <a:xfrm>
            <a:off x="-1332656" y="4763678"/>
            <a:ext cx="775257" cy="1401907"/>
            <a:chOff x="3588156" y="2979379"/>
            <a:chExt cx="775257" cy="1401907"/>
          </a:xfrm>
        </p:grpSpPr>
        <p:sp>
          <p:nvSpPr>
            <p:cNvPr id="25" name="角丸四角形 24"/>
            <p:cNvSpPr/>
            <p:nvPr/>
          </p:nvSpPr>
          <p:spPr>
            <a:xfrm>
              <a:off x="3588156" y="3645115"/>
              <a:ext cx="695812" cy="736171"/>
            </a:xfrm>
            <a:prstGeom prst="round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角丸四角形 30"/>
            <p:cNvSpPr/>
            <p:nvPr/>
          </p:nvSpPr>
          <p:spPr>
            <a:xfrm>
              <a:off x="3839934" y="3465311"/>
              <a:ext cx="216024" cy="179805"/>
            </a:xfrm>
            <a:prstGeom prst="round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33" name="直線コネクタ 32"/>
            <p:cNvCxnSpPr>
              <a:endCxn id="31" idx="0"/>
            </p:cNvCxnSpPr>
            <p:nvPr/>
          </p:nvCxnSpPr>
          <p:spPr>
            <a:xfrm>
              <a:off x="3947946" y="2979379"/>
              <a:ext cx="0" cy="4859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テキスト ボックス 33"/>
            <p:cNvSpPr txBox="1"/>
            <p:nvPr/>
          </p:nvSpPr>
          <p:spPr>
            <a:xfrm>
              <a:off x="3648030" y="4077072"/>
              <a:ext cx="7153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100" dirty="0">
                  <a:solidFill>
                    <a:prstClr val="black"/>
                  </a:solidFill>
                </a:rPr>
                <a:t>1000L</a:t>
              </a:r>
              <a:endParaRPr lang="ja-JP" altLang="en-US" sz="11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031" name="Picture 7" descr="J:\Meg2 PSI\PSI20170516-24PSI出張\写真\DSC03099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744" y="502430"/>
            <a:ext cx="1168297" cy="15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:\Meg2 PSI\PSI20170516-24PSI出張\写真\DSC03115-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33" y="711099"/>
            <a:ext cx="2260901" cy="169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3" name="グループ化 132"/>
          <p:cNvGrpSpPr/>
          <p:nvPr/>
        </p:nvGrpSpPr>
        <p:grpSpPr>
          <a:xfrm>
            <a:off x="-1640073" y="377432"/>
            <a:ext cx="1550437" cy="3180466"/>
            <a:chOff x="3114684" y="2979379"/>
            <a:chExt cx="1550437" cy="3180466"/>
          </a:xfrm>
        </p:grpSpPr>
        <p:sp>
          <p:nvSpPr>
            <p:cNvPr id="134" name="正方形/長方形 133"/>
            <p:cNvSpPr/>
            <p:nvPr/>
          </p:nvSpPr>
          <p:spPr>
            <a:xfrm>
              <a:off x="3635896" y="5372515"/>
              <a:ext cx="432048" cy="648774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5" name="直線コネクタ 134"/>
            <p:cNvCxnSpPr/>
            <p:nvPr/>
          </p:nvCxnSpPr>
          <p:spPr>
            <a:xfrm>
              <a:off x="3923928" y="2979379"/>
              <a:ext cx="0" cy="2902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>
              <a:off x="3779912" y="3789034"/>
              <a:ext cx="0" cy="2088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コネクタ 138"/>
            <p:cNvCxnSpPr/>
            <p:nvPr/>
          </p:nvCxnSpPr>
          <p:spPr>
            <a:xfrm flipV="1">
              <a:off x="3779912" y="5879337"/>
              <a:ext cx="144016" cy="20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1" name="グループ化 140"/>
            <p:cNvGrpSpPr/>
            <p:nvPr/>
          </p:nvGrpSpPr>
          <p:grpSpPr>
            <a:xfrm>
              <a:off x="4139952" y="5372514"/>
              <a:ext cx="144016" cy="576766"/>
              <a:chOff x="4067944" y="5372514"/>
              <a:chExt cx="144016" cy="576766"/>
            </a:xfrm>
          </p:grpSpPr>
          <p:cxnSp>
            <p:nvCxnSpPr>
              <p:cNvPr id="147" name="直線コネクタ 146"/>
              <p:cNvCxnSpPr/>
              <p:nvPr/>
            </p:nvCxnSpPr>
            <p:spPr>
              <a:xfrm>
                <a:off x="4139952" y="5373216"/>
                <a:ext cx="0" cy="5760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円弧 147"/>
              <p:cNvSpPr/>
              <p:nvPr/>
            </p:nvSpPr>
            <p:spPr>
              <a:xfrm>
                <a:off x="4067944" y="5372514"/>
                <a:ext cx="144016" cy="288734"/>
              </a:xfrm>
              <a:prstGeom prst="arc">
                <a:avLst>
                  <a:gd name="adj1" fmla="val 16200000"/>
                  <a:gd name="adj2" fmla="val 5574563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" name="円弧 149"/>
              <p:cNvSpPr/>
              <p:nvPr/>
            </p:nvSpPr>
            <p:spPr>
              <a:xfrm rot="10800000">
                <a:off x="4067944" y="5657355"/>
                <a:ext cx="144016" cy="288734"/>
              </a:xfrm>
              <a:prstGeom prst="arc">
                <a:avLst>
                  <a:gd name="adj1" fmla="val 16200000"/>
                  <a:gd name="adj2" fmla="val 5574563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42" name="円/楕円 141"/>
            <p:cNvSpPr/>
            <p:nvPr/>
          </p:nvSpPr>
          <p:spPr>
            <a:xfrm>
              <a:off x="3635896" y="6016765"/>
              <a:ext cx="144016" cy="140376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円/楕円 142"/>
            <p:cNvSpPr/>
            <p:nvPr/>
          </p:nvSpPr>
          <p:spPr>
            <a:xfrm>
              <a:off x="3905082" y="6019469"/>
              <a:ext cx="144016" cy="140376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テキスト ボックス 143"/>
            <p:cNvSpPr txBox="1"/>
            <p:nvPr/>
          </p:nvSpPr>
          <p:spPr>
            <a:xfrm>
              <a:off x="3927842" y="5052315"/>
              <a:ext cx="7372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dirty="0"/>
                <a:t>IN 165K</a:t>
              </a:r>
              <a:endParaRPr kumimoji="1" lang="ja-JP" altLang="en-US" sz="1100" dirty="0"/>
            </a:p>
          </p:txBody>
        </p:sp>
        <p:sp>
          <p:nvSpPr>
            <p:cNvPr id="146" name="テキスト ボックス 145"/>
            <p:cNvSpPr txBox="1"/>
            <p:nvPr/>
          </p:nvSpPr>
          <p:spPr>
            <a:xfrm>
              <a:off x="3114684" y="5052315"/>
              <a:ext cx="7806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/>
                <a:t> out </a:t>
              </a:r>
              <a:r>
                <a:rPr kumimoji="1" lang="en-US" altLang="ja-JP" sz="1200" dirty="0"/>
                <a:t>300K</a:t>
              </a:r>
              <a:endParaRPr kumimoji="1" lang="ja-JP" altLang="en-US" sz="1200" dirty="0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1475655" y="43338"/>
            <a:ext cx="90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略　図</a:t>
            </a:r>
          </a:p>
        </p:txBody>
      </p:sp>
    </p:spTree>
    <p:extLst>
      <p:ext uri="{BB962C8B-B14F-4D97-AF65-F5344CB8AC3E}">
        <p14:creationId xmlns:p14="http://schemas.microsoft.com/office/powerpoint/2010/main" val="492150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208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514240" y="53087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低温容器</a:t>
            </a:r>
            <a:r>
              <a:rPr kumimoji="1" lang="ja-JP" altLang="en-US" dirty="0"/>
              <a:t>製作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236167" y="970798"/>
            <a:ext cx="8787633" cy="4737344"/>
            <a:chOff x="179511" y="851896"/>
            <a:chExt cx="8787633" cy="4737344"/>
          </a:xfrm>
        </p:grpSpPr>
        <p:pic>
          <p:nvPicPr>
            <p:cNvPr id="8" name="Picture 2" descr="C:\Users\kasami\Desktop\DSC01616-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1" y="1825009"/>
              <a:ext cx="4368485" cy="3276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kasami\Desktop\DSC01627-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9712" y="1833298"/>
              <a:ext cx="4357432" cy="3268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1763688" y="851896"/>
              <a:ext cx="6192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err="1"/>
                <a:t>MegⅡ</a:t>
              </a:r>
              <a:r>
                <a:rPr lang="en-US" altLang="ja-JP" dirty="0"/>
                <a:t> </a:t>
              </a:r>
              <a:r>
                <a:rPr lang="ja-JP" altLang="en-US" dirty="0"/>
                <a:t>液体キセノン低温容器製作　工場立会い　</a:t>
              </a:r>
              <a:r>
                <a:rPr lang="en-US" altLang="ja-JP" dirty="0"/>
                <a:t>2015/07/06</a:t>
              </a:r>
              <a:endParaRPr kumimoji="1" lang="ja-JP" altLang="en-US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862319" y="5219908"/>
              <a:ext cx="3720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/>
                <a:t>加工済部品</a:t>
              </a:r>
              <a:r>
                <a:rPr lang="en-US" altLang="ja-JP" dirty="0"/>
                <a:t>(</a:t>
              </a:r>
              <a:r>
                <a:rPr lang="ja-JP" altLang="en-US" dirty="0"/>
                <a:t>一部は溶接済</a:t>
              </a:r>
              <a:r>
                <a:rPr lang="en-US" altLang="ja-JP" dirty="0"/>
                <a:t>)</a:t>
              </a:r>
              <a:endParaRPr kumimoji="1" lang="ja-JP" altLang="en-US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436096" y="5207390"/>
              <a:ext cx="324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内筒底板のテーパー加工</a:t>
              </a:r>
            </a:p>
          </p:txBody>
        </p:sp>
      </p:grpSp>
      <p:sp>
        <p:nvSpPr>
          <p:cNvPr id="6" name="正方形/長方形 5"/>
          <p:cNvSpPr/>
          <p:nvPr/>
        </p:nvSpPr>
        <p:spPr>
          <a:xfrm>
            <a:off x="7302741" y="6381328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2015/07/06</a:t>
            </a:r>
          </a:p>
        </p:txBody>
      </p:sp>
    </p:spTree>
    <p:extLst>
      <p:ext uri="{BB962C8B-B14F-4D97-AF65-F5344CB8AC3E}">
        <p14:creationId xmlns:p14="http://schemas.microsoft.com/office/powerpoint/2010/main" val="1666512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:\Meg2 PSI\Meg2 GM低温容器\Meg2 GM容器完成図書20150819納品\完成図書\スナップ写真\DSC02068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2800704" cy="37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J:\Meg2 PSI\Meg2 GM低温容器\Meg2 GM容器完成図書20150819納品\完成図書\スナップ写真\DSC0207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408" y="1316765"/>
            <a:ext cx="2764702" cy="368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J:\Meg2 PSI\Meg2 GM低温容器\Meg2 GM容器完成図書20150819納品\完成図書\スナップ写真\DSC02092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03" y="3683826"/>
            <a:ext cx="2444541" cy="183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491880" y="62068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低温容器完成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95736" y="500303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外観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72000" y="50592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内筒部</a:t>
            </a:r>
            <a:r>
              <a:rPr lang="ja-JP" altLang="en-US" dirty="0"/>
              <a:t>　</a:t>
            </a:r>
            <a:r>
              <a:rPr lang="en-US" altLang="ja-JP" dirty="0"/>
              <a:t>SI</a:t>
            </a:r>
            <a:r>
              <a:rPr lang="ja-JP" altLang="en-US" dirty="0"/>
              <a:t>巻後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87284" y="5526677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同時発注の</a:t>
            </a:r>
            <a:r>
              <a:rPr kumimoji="1" lang="en-US" altLang="ja-JP" sz="1400" dirty="0"/>
              <a:t>AL300</a:t>
            </a:r>
            <a:r>
              <a:rPr kumimoji="1" lang="ja-JP" altLang="en-US" sz="1400" dirty="0"/>
              <a:t>用</a:t>
            </a:r>
          </a:p>
          <a:p>
            <a:r>
              <a:rPr kumimoji="1" lang="ja-JP" altLang="en-US" sz="1400" dirty="0"/>
              <a:t>ヒーターマウント</a:t>
            </a:r>
          </a:p>
        </p:txBody>
      </p:sp>
    </p:spTree>
    <p:extLst>
      <p:ext uri="{BB962C8B-B14F-4D97-AF65-F5344CB8AC3E}">
        <p14:creationId xmlns:p14="http://schemas.microsoft.com/office/powerpoint/2010/main" val="1945024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Meg2 PSI\Meg2 GM低温容器\工場立会\参考図（再）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0374"/>
            <a:ext cx="8424936" cy="595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275856" y="413402"/>
            <a:ext cx="21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クライオスタット図面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2839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162041" y="620688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2016/02</a:t>
            </a:r>
            <a:r>
              <a:rPr kumimoji="1" lang="ja-JP" altLang="en-US" dirty="0"/>
              <a:t>　</a:t>
            </a:r>
            <a:r>
              <a:rPr lang="en-US" altLang="ja-JP" dirty="0">
                <a:solidFill>
                  <a:prstClr val="black"/>
                </a:solidFill>
              </a:rPr>
              <a:t> </a:t>
            </a:r>
            <a:r>
              <a:rPr lang="en-US" altLang="ja-JP" dirty="0" err="1">
                <a:solidFill>
                  <a:prstClr val="black"/>
                </a:solidFill>
              </a:rPr>
              <a:t>MEGⅡ</a:t>
            </a:r>
            <a:r>
              <a:rPr lang="en-US" altLang="ja-JP" dirty="0">
                <a:solidFill>
                  <a:prstClr val="black"/>
                </a:solidFill>
              </a:rPr>
              <a:t> </a:t>
            </a:r>
            <a:r>
              <a:rPr kumimoji="1" lang="en-US" altLang="ja-JP" dirty="0" err="1"/>
              <a:t>Cryomech</a:t>
            </a:r>
            <a:r>
              <a:rPr kumimoji="1" lang="en-US" altLang="ja-JP" dirty="0"/>
              <a:t> AL300</a:t>
            </a:r>
            <a:r>
              <a:rPr kumimoji="1" lang="ja-JP" altLang="en-US" dirty="0"/>
              <a:t>納品　</a:t>
            </a:r>
            <a:r>
              <a:rPr kumimoji="1" lang="en-US" altLang="ja-JP" dirty="0"/>
              <a:t>America</a:t>
            </a:r>
            <a:r>
              <a:rPr kumimoji="1" lang="ja-JP" altLang="en-US" dirty="0"/>
              <a:t>→</a:t>
            </a:r>
            <a:r>
              <a:rPr kumimoji="1" lang="en-US" altLang="ja-JP" dirty="0"/>
              <a:t>PSI</a:t>
            </a:r>
            <a:r>
              <a:rPr kumimoji="1" lang="ja-JP" altLang="en-US" dirty="0"/>
              <a:t>直買直送</a:t>
            </a:r>
            <a:endParaRPr kumimoji="1" lang="en-US" altLang="ja-JP" dirty="0"/>
          </a:p>
          <a:p>
            <a:pPr lvl="0"/>
            <a:r>
              <a:rPr lang="en-US" altLang="ja-JP" dirty="0">
                <a:solidFill>
                  <a:prstClr val="black"/>
                </a:solidFill>
              </a:rPr>
              <a:t>2016/02/02-08 </a:t>
            </a:r>
            <a:r>
              <a:rPr lang="en-US" altLang="ja-JP" dirty="0" err="1">
                <a:solidFill>
                  <a:prstClr val="black"/>
                </a:solidFill>
              </a:rPr>
              <a:t>MEGⅡ</a:t>
            </a:r>
            <a:r>
              <a:rPr lang="ja-JP" altLang="en-US" dirty="0">
                <a:solidFill>
                  <a:prstClr val="black"/>
                </a:solidFill>
              </a:rPr>
              <a:t>　</a:t>
            </a:r>
            <a:r>
              <a:rPr lang="en-US" altLang="ja-JP" dirty="0">
                <a:solidFill>
                  <a:prstClr val="black"/>
                </a:solidFill>
              </a:rPr>
              <a:t>PSI </a:t>
            </a:r>
            <a:r>
              <a:rPr lang="ja-JP" altLang="en-US" dirty="0">
                <a:solidFill>
                  <a:prstClr val="black"/>
                </a:solidFill>
              </a:rPr>
              <a:t>冷凍機組立</a:t>
            </a:r>
            <a:r>
              <a:rPr lang="en-US" altLang="ja-JP" dirty="0">
                <a:solidFill>
                  <a:prstClr val="black"/>
                </a:solidFill>
              </a:rPr>
              <a:t>+</a:t>
            </a:r>
            <a:r>
              <a:rPr lang="ja-JP" altLang="en-US" dirty="0">
                <a:solidFill>
                  <a:prstClr val="black"/>
                </a:solidFill>
              </a:rPr>
              <a:t>能力測定</a:t>
            </a:r>
          </a:p>
          <a:p>
            <a:endParaRPr kumimoji="1" lang="ja-JP" altLang="en-US" dirty="0"/>
          </a:p>
        </p:txBody>
      </p:sp>
      <p:pic>
        <p:nvPicPr>
          <p:cNvPr id="22" name="Picture 9" descr="J:\Meg2 PSI\PSI20160202-08PSI出張\Meg2 GMヒーターマウントDSC02595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193" y="5429807"/>
            <a:ext cx="1256305" cy="94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J:\Meg2 PSI\PSI20160202-08PSI出張\201602-08PSI写真iPhone\IMG_0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351" y="1879867"/>
            <a:ext cx="1427700" cy="107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J:\Meg2 PSI\PSI20160202-08PSI出張\201602-08PSI写真iPhone\IMG_05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169" y="1879867"/>
            <a:ext cx="1427700" cy="107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J:\Meg2 PSI\PSI20160202-08PSI出張\201602-08PSI写真iPhone\IMG_05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602" y="1879867"/>
            <a:ext cx="1427700" cy="107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J:\Meg2 PSI\PSI20160202-08PSI出張\201602-08PSI写真iPhone\IMG_05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471" y="3587276"/>
            <a:ext cx="2959511" cy="221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J:\Meg2 PSI\PSI20160202-08PSI出張\201602-08PSI写真iPhone\IMG_05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575" y="3641120"/>
            <a:ext cx="1407963" cy="10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J:\Meg2 PSI\PSI20160202-08PSI出張\201602-08PSI写真iPhone\IMG_051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997" y="3674735"/>
            <a:ext cx="2426699" cy="182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J:\Meg2 PSI\PSI20160202-08PSI出張\201602-08PSI写真iPhone\IMG_073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147" y="1607821"/>
            <a:ext cx="1247326" cy="166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テキスト ボックス 29"/>
          <p:cNvSpPr txBox="1"/>
          <p:nvPr/>
        </p:nvSpPr>
        <p:spPr>
          <a:xfrm>
            <a:off x="1581092" y="2950642"/>
            <a:ext cx="1256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prstClr val="black"/>
                </a:solidFill>
                <a:latin typeface="Calibri"/>
                <a:ea typeface="ＭＳ Ｐゴシック"/>
              </a:rPr>
              <a:t>木枠外して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943474" y="2973833"/>
            <a:ext cx="1457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prstClr val="black"/>
                </a:solidFill>
                <a:latin typeface="Calibri"/>
                <a:ea typeface="ＭＳ Ｐゴシック"/>
              </a:rPr>
              <a:t>パックを開封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540600" y="2973833"/>
            <a:ext cx="1427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prstClr val="black"/>
                </a:solidFill>
                <a:latin typeface="Calibri"/>
                <a:ea typeface="ＭＳ Ｐゴシック"/>
              </a:rPr>
              <a:t>日本から送った低温容器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002902" y="3145142"/>
            <a:ext cx="1365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  <a:latin typeface="Calibri"/>
                <a:ea typeface="ＭＳ Ｐゴシック"/>
              </a:rPr>
              <a:t>　　　</a:t>
            </a:r>
            <a:r>
              <a:rPr lang="ja-JP" altLang="en-US" sz="1400" dirty="0">
                <a:solidFill>
                  <a:prstClr val="black"/>
                </a:solidFill>
                <a:latin typeface="Calibri"/>
                <a:ea typeface="ＭＳ Ｐゴシック"/>
              </a:rPr>
              <a:t>組立後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539319" y="5806910"/>
            <a:ext cx="2121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err="1">
                <a:solidFill>
                  <a:prstClr val="black"/>
                </a:solidFill>
                <a:latin typeface="Calibri"/>
                <a:ea typeface="ＭＳ Ｐゴシック"/>
              </a:rPr>
              <a:t>Cryomech</a:t>
            </a:r>
            <a:r>
              <a:rPr lang="en-US" altLang="ja-JP" sz="1400" dirty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  <a:r>
              <a:rPr lang="ja-JP" altLang="en-US" sz="1400" dirty="0">
                <a:solidFill>
                  <a:prstClr val="black"/>
                </a:solidFill>
                <a:latin typeface="Calibri"/>
                <a:ea typeface="ＭＳ Ｐゴシック"/>
              </a:rPr>
              <a:t>購入品一式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867900" y="4889093"/>
            <a:ext cx="975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prstClr val="black"/>
                </a:solidFill>
                <a:latin typeface="Calibri"/>
                <a:ea typeface="ＭＳ Ｐゴシック"/>
              </a:rPr>
              <a:t>冷凍機</a:t>
            </a:r>
          </a:p>
          <a:p>
            <a:r>
              <a:rPr lang="en-US" altLang="ja-JP" sz="1400" dirty="0" err="1">
                <a:solidFill>
                  <a:prstClr val="black"/>
                </a:solidFill>
                <a:latin typeface="Calibri"/>
                <a:ea typeface="ＭＳ Ｐゴシック"/>
              </a:rPr>
              <a:t>Cryomech</a:t>
            </a:r>
            <a:endParaRPr lang="en-US" altLang="ja-JP" sz="1400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r>
              <a:rPr lang="en-US" altLang="ja-JP" sz="1400" dirty="0">
                <a:solidFill>
                  <a:prstClr val="black"/>
                </a:solidFill>
                <a:latin typeface="Calibri"/>
                <a:ea typeface="ＭＳ Ｐゴシック"/>
              </a:rPr>
              <a:t>AL300</a:t>
            </a:r>
            <a:endParaRPr lang="ja-JP" altLang="en-US" sz="1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7133169" y="6372036"/>
            <a:ext cx="1805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2016/02/02-08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0353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J:\Meg2 PSI\PSI20160202-08PSI出張\201602-08PSI写真iPhone\IMG_0525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2656"/>
            <a:ext cx="3759491" cy="28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J:\Meg2 PSI\PSI20160202-08PSI出張\201602-08PSI写真iPhone\IMG_0526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78141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J:\Meg2 PSI\PSI20160202-08PSI出張\201602-08PSI写真iPhone\IMG_0530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912" y="3284984"/>
            <a:ext cx="3359480" cy="251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矢印コネクタ 2"/>
          <p:cNvCxnSpPr/>
          <p:nvPr/>
        </p:nvCxnSpPr>
        <p:spPr>
          <a:xfrm flipV="1">
            <a:off x="3923928" y="1340768"/>
            <a:ext cx="2664296" cy="112154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482518" y="410843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AL300</a:t>
            </a:r>
            <a:r>
              <a:rPr kumimoji="1" lang="ja-JP" altLang="en-US" dirty="0"/>
              <a:t>用　アドソーバーに交換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56456" y="5734997"/>
            <a:ext cx="386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アドソーバー交換時の運転時間</a:t>
            </a:r>
          </a:p>
          <a:p>
            <a:r>
              <a:rPr lang="en-US" altLang="ja-JP" dirty="0"/>
              <a:t>21671.1 </a:t>
            </a:r>
            <a:r>
              <a:rPr lang="en-US" altLang="ja-JP" dirty="0" err="1"/>
              <a:t>hr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6996792" y="6381328"/>
            <a:ext cx="1805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dirty="0">
                <a:solidFill>
                  <a:prstClr val="black"/>
                </a:solidFill>
              </a:rPr>
              <a:t>2016/02/02-08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51720" y="3165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圧縮機関係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3607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:\Meg2 PSI\PSI20160202-08PSI出張\201602-08PSI写真iPhone\IMG_05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75" y="620688"/>
            <a:ext cx="4140821" cy="310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J:\Meg2 PSI\PSI20160202-08PSI出張\201602-08PSI写真iPhone\IMG_06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14" y="620688"/>
            <a:ext cx="2836511" cy="212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J:\Meg2 PSI\PSI20160202-08PSI出張\201602-08PSI写真iPhone\IMG_06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367" y="3125086"/>
            <a:ext cx="3477560" cy="260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J:\Meg2 PSI\PSI20160202-08PSI出張\201602-08PSI写真iPhone\IMG_07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79856"/>
            <a:ext cx="2786417" cy="208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650237" y="3686506"/>
            <a:ext cx="2993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AL300+CP1010</a:t>
            </a:r>
            <a:r>
              <a:rPr lang="ja-JP" altLang="en-US" sz="1400" dirty="0"/>
              <a:t>能力測定</a:t>
            </a:r>
            <a:endParaRPr kumimoji="1" lang="ja-JP" altLang="en-US" sz="1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08624" y="6113513"/>
            <a:ext cx="30243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CP1010</a:t>
            </a:r>
            <a:r>
              <a:rPr kumimoji="1" lang="ja-JP" altLang="en-US" sz="1400" dirty="0"/>
              <a:t>再利用　</a:t>
            </a:r>
            <a:r>
              <a:rPr lang="ja-JP" altLang="en-US" sz="1400" dirty="0"/>
              <a:t>上部の</a:t>
            </a:r>
            <a:r>
              <a:rPr lang="en-US" altLang="ja-JP" sz="1400" dirty="0"/>
              <a:t>BOX</a:t>
            </a:r>
            <a:r>
              <a:rPr lang="ja-JP" altLang="en-US" sz="1400" dirty="0"/>
              <a:t>はディスプレッサ制御用に新設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80478" y="5773608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フィードスルーピン配置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6948264" y="6375123"/>
            <a:ext cx="1805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2016/02/02-08</a:t>
            </a:r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59832" y="25135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冷凍機能力測定　</a:t>
            </a:r>
            <a:r>
              <a:rPr kumimoji="1" lang="en-US" altLang="ja-JP" dirty="0"/>
              <a:t>165K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3340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568673"/>
              </p:ext>
            </p:extLst>
          </p:nvPr>
        </p:nvGraphicFramePr>
        <p:xfrm>
          <a:off x="-252413" y="789756"/>
          <a:ext cx="9544051" cy="674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Acrobat Document" r:id="rId3" imgW="8019977" imgH="5667300" progId="AcroExch.Document.7">
                  <p:embed/>
                </p:oleObj>
              </mc:Choice>
              <mc:Fallback>
                <p:oleObj name="Acrobat Document" r:id="rId3" imgW="8019977" imgH="5667300" progId="AcroExch.Document.7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2413" y="789756"/>
                        <a:ext cx="9544051" cy="674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グループ化 4"/>
          <p:cNvGrpSpPr/>
          <p:nvPr/>
        </p:nvGrpSpPr>
        <p:grpSpPr>
          <a:xfrm>
            <a:off x="1273967" y="1685339"/>
            <a:ext cx="7114457" cy="2391733"/>
            <a:chOff x="1273967" y="1685339"/>
            <a:chExt cx="7114457" cy="2391733"/>
          </a:xfrm>
        </p:grpSpPr>
        <p:sp>
          <p:nvSpPr>
            <p:cNvPr id="3" name="正方形/長方形 2"/>
            <p:cNvSpPr/>
            <p:nvPr/>
          </p:nvSpPr>
          <p:spPr>
            <a:xfrm>
              <a:off x="1273967" y="1685339"/>
              <a:ext cx="68407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/>
                <a:t>PSI </a:t>
              </a:r>
              <a:r>
                <a:rPr lang="en-US" altLang="ja-JP" dirty="0" err="1"/>
                <a:t>Cryomech</a:t>
              </a:r>
              <a:r>
                <a:rPr lang="en-US" altLang="ja-JP" dirty="0"/>
                <a:t> AL300+CP1010 </a:t>
              </a:r>
              <a:r>
                <a:rPr lang="ja-JP" altLang="en-US" dirty="0"/>
                <a:t>能力測定結果　</a:t>
              </a:r>
              <a:r>
                <a:rPr lang="en-US" altLang="ja-JP" dirty="0"/>
                <a:t>162K@420W</a:t>
              </a:r>
              <a:endParaRPr lang="ja-JP" altLang="en-US" dirty="0"/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6012160" y="3501008"/>
              <a:ext cx="2376264" cy="576064"/>
            </a:xfrm>
            <a:prstGeom prst="rect">
              <a:avLst/>
            </a:prstGeom>
            <a:solidFill>
              <a:srgbClr val="FF0000">
                <a:alpha val="1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856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ール">
  <a:themeElements>
    <a:clrScheme name="クール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クール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クール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329</TotalTime>
  <Words>340</Words>
  <Application>Microsoft Macintosh PowerPoint</Application>
  <PresentationFormat>画面に合わせる (4:3)</PresentationFormat>
  <Paragraphs>101</Paragraphs>
  <Slides>22</Slides>
  <Notes>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30" baseType="lpstr">
      <vt:lpstr>Arial</vt:lpstr>
      <vt:lpstr>Calibri</vt:lpstr>
      <vt:lpstr>Georgia</vt:lpstr>
      <vt:lpstr>Wingdings</vt:lpstr>
      <vt:lpstr>Wingdings 2</vt:lpstr>
      <vt:lpstr>クール</vt:lpstr>
      <vt:lpstr>Office ​​テーマ</vt:lpstr>
      <vt:lpstr>Acrobat Document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 MEGⅡCryomech冷凍機追加</dc:title>
  <dc:creator>K.kasami</dc:creator>
  <dc:description>PSI MEGⅡアップグレード。2017年(平成29年)1月-5月。</dc:description>
  <cp:lastModifiedBy>岩本　敏幸</cp:lastModifiedBy>
  <cp:revision>54</cp:revision>
  <dcterms:created xsi:type="dcterms:W3CDTF">2017-02-20T04:14:28Z</dcterms:created>
  <dcterms:modified xsi:type="dcterms:W3CDTF">2022-01-26T15:51:31Z</dcterms:modified>
</cp:coreProperties>
</file>