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  <p:sldMasterId id="2147483840" r:id="rId2"/>
  </p:sldMasterIdLst>
  <p:sldIdLst>
    <p:sldId id="256" r:id="rId3"/>
    <p:sldId id="261" r:id="rId4"/>
    <p:sldId id="257" r:id="rId5"/>
    <p:sldId id="258" r:id="rId6"/>
    <p:sldId id="259" r:id="rId7"/>
    <p:sldId id="270" r:id="rId8"/>
    <p:sldId id="271" r:id="rId9"/>
    <p:sldId id="272" r:id="rId10"/>
    <p:sldId id="273" r:id="rId11"/>
    <p:sldId id="274" r:id="rId12"/>
    <p:sldId id="267" r:id="rId13"/>
    <p:sldId id="262" r:id="rId14"/>
    <p:sldId id="265" r:id="rId15"/>
    <p:sldId id="264" r:id="rId16"/>
    <p:sldId id="266" r:id="rId17"/>
    <p:sldId id="275" r:id="rId18"/>
    <p:sldId id="279" r:id="rId19"/>
    <p:sldId id="278" r:id="rId20"/>
    <p:sldId id="280" r:id="rId21"/>
    <p:sldId id="281" r:id="rId22"/>
    <p:sldId id="282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FF7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30" autoAdjust="0"/>
    <p:restoredTop sz="94660"/>
  </p:normalViewPr>
  <p:slideViewPr>
    <p:cSldViewPr snapToGrid="0">
      <p:cViewPr varScale="1">
        <p:scale>
          <a:sx n="87" d="100"/>
          <a:sy n="87" d="100"/>
        </p:scale>
        <p:origin x="38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4423" y="802298"/>
            <a:ext cx="8637073" cy="2920713"/>
          </a:xfrm>
        </p:spPr>
        <p:txBody>
          <a:bodyPr bIns="0" anchor="b">
            <a:normAutofit/>
          </a:bodyPr>
          <a:lstStyle>
            <a:lvl1pPr algn="ctr">
              <a:defRPr sz="66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4424" y="3724074"/>
            <a:ext cx="8637072" cy="977621"/>
          </a:xfrm>
        </p:spPr>
        <p:txBody>
          <a:bodyPr tIns="91440" bIns="91440">
            <a:normAutofit/>
          </a:bodyPr>
          <a:lstStyle>
            <a:lvl1pPr marL="0" indent="0" algn="ctr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282AE-F10F-43D7-AD8C-792F2BA058FC}" type="datetime1">
              <a:rPr kumimoji="1" lang="ja-JP" altLang="en-US" smtClean="0"/>
              <a:t>2020/9/12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626774" cy="309201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6834" y="798973"/>
            <a:ext cx="811019" cy="503578"/>
          </a:xfrm>
        </p:spPr>
        <p:txBody>
          <a:bodyPr/>
          <a:lstStyle/>
          <a:p>
            <a:fld id="{3242BE92-EB4E-4899-B5B4-4473C80FC5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7922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BA07-D3B8-4D99-A989-98606BE8907A}" type="datetime1">
              <a:rPr kumimoji="1" lang="ja-JP" altLang="en-US" smtClean="0"/>
              <a:t>2020/9/12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BE92-EB4E-4899-B5B4-4473C80FC5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5787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7052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518654" cy="4659889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86CFA-A94A-4B16-9248-18ECAFFCFB9F}" type="datetime1">
              <a:rPr kumimoji="1" lang="ja-JP" altLang="en-US" smtClean="0"/>
              <a:t>2020/9/12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BE92-EB4E-4899-B5B4-4473C80FC5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93808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DF7282AE-F10F-43D7-AD8C-792F2BA058FC}" type="datetime1">
              <a:rPr kumimoji="1" lang="ja-JP" altLang="en-US" smtClean="0"/>
              <a:t>2020/9/13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3242BE92-EB4E-4899-B5B4-4473C80FC572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188414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894" y="365760"/>
            <a:ext cx="10506997" cy="1325562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894" y="1828800"/>
            <a:ext cx="10506996" cy="4351337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83EA8-634B-414A-B381-898F056A75E5}" type="datetime1">
              <a:rPr kumimoji="1" lang="ja-JP" altLang="en-US" smtClean="0"/>
              <a:t>2020/9/13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BE92-EB4E-4899-B5B4-4473C80FC5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79404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7011B-7F4E-4300-A14E-9330D243692C}" type="datetime1">
              <a:rPr kumimoji="1" lang="ja-JP" altLang="en-US" smtClean="0"/>
              <a:t>2020/9/13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BE92-EB4E-4899-B5B4-4473C80FC572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294132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58668-93FA-413D-8CB2-307CAA8D1823}" type="datetime1">
              <a:rPr kumimoji="1" lang="ja-JP" altLang="en-US" smtClean="0"/>
              <a:t>2020/9/13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BE92-EB4E-4899-B5B4-4473C80FC5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66552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B96D9-5336-4470-A021-522B70FC0441}" type="datetime1">
              <a:rPr kumimoji="1" lang="ja-JP" altLang="en-US" smtClean="0"/>
              <a:t>2020/9/13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BE92-EB4E-4899-B5B4-4473C80FC5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31537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D1F80-7F8A-49E0-94DE-41C7BAB5F154}" type="datetime1">
              <a:rPr kumimoji="1" lang="ja-JP" altLang="en-US" smtClean="0"/>
              <a:t>2020/9/13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BE92-EB4E-4899-B5B4-4473C80FC5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00510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CEA3E-B83E-4FD0-B387-F6AD2BBB32AA}" type="datetime1">
              <a:rPr kumimoji="1" lang="ja-JP" altLang="en-US" smtClean="0"/>
              <a:t>2020/9/13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BE92-EB4E-4899-B5B4-4473C80FC5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93666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ACF32-1E22-4C2F-B656-BBE5CA0EBD14}" type="datetime1">
              <a:rPr kumimoji="1" lang="ja-JP" altLang="en-US" smtClean="0"/>
              <a:t>2020/9/13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BE92-EB4E-4899-B5B4-4473C80FC5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0302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none" baseline="0">
                <a:solidFill>
                  <a:schemeClr val="bg1"/>
                </a:solidFill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83EA8-634B-414A-B381-898F056A75E5}" type="datetime1">
              <a:rPr kumimoji="1" lang="ja-JP" altLang="en-US" smtClean="0"/>
              <a:t>2020/9/12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BE92-EB4E-4899-B5B4-4473C80FC572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360865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0023E-D3B9-444F-8861-87118DB39741}" type="datetime1">
              <a:rPr kumimoji="1" lang="ja-JP" altLang="en-US" smtClean="0"/>
              <a:t>2020/9/13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BE92-EB4E-4899-B5B4-4473C80FC5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89826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BA07-D3B8-4D99-A989-98606BE8907A}" type="datetime1">
              <a:rPr kumimoji="1" lang="ja-JP" altLang="en-US" smtClean="0"/>
              <a:t>2020/9/13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BE92-EB4E-4899-B5B4-4473C80FC5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93428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86CFA-A94A-4B16-9248-18ECAFFCFB9F}" type="datetime1">
              <a:rPr kumimoji="1" lang="ja-JP" altLang="en-US" smtClean="0"/>
              <a:t>2020/9/13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BE92-EB4E-4899-B5B4-4473C80FC5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2261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4423" y="1756130"/>
            <a:ext cx="8643154" cy="1969007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4423" y="3725137"/>
            <a:ext cx="8643154" cy="1093987"/>
          </a:xfrm>
        </p:spPr>
        <p:txBody>
          <a:bodyPr tIns="91440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7011B-7F4E-4300-A14E-9330D243692C}" type="datetime1">
              <a:rPr kumimoji="1" lang="ja-JP" altLang="en-US" smtClean="0"/>
              <a:t>2020/9/12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BE92-EB4E-4899-B5B4-4473C80FC5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8351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293577" cy="105930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488654" cy="344859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4140" y="2017343"/>
            <a:ext cx="4488654" cy="344152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58668-93FA-413D-8CB2-307CAA8D1823}" type="datetime1">
              <a:rPr kumimoji="1" lang="ja-JP" altLang="en-US" smtClean="0"/>
              <a:t>2020/9/12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BE92-EB4E-4899-B5B4-4473C80FC5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399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295603" cy="1056319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488794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488794" cy="264445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6025" y="2023003"/>
            <a:ext cx="4488794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6025" y="2821491"/>
            <a:ext cx="4488794" cy="2637371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B96D9-5336-4470-A021-522B70FC0441}" type="datetime1">
              <a:rPr kumimoji="1" lang="ja-JP" altLang="en-US" smtClean="0"/>
              <a:t>2020/9/12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BE92-EB4E-4899-B5B4-4473C80FC5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8024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D1F80-7F8A-49E0-94DE-41C7BAB5F154}" type="datetime1">
              <a:rPr kumimoji="1" lang="ja-JP" altLang="en-US" smtClean="0"/>
              <a:t>2020/9/12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BE92-EB4E-4899-B5B4-4473C80FC5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4058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CEA3E-B83E-4FD0-B387-F6AD2BBB32AA}" type="datetime1">
              <a:rPr kumimoji="1" lang="ja-JP" altLang="en-US" smtClean="0"/>
              <a:t>2020/9/12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BE92-EB4E-4899-B5B4-4473C80FC5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2409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2961967" cy="2406518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0324" y="798974"/>
            <a:ext cx="6012470" cy="4658826"/>
          </a:xfrm>
        </p:spPr>
        <p:txBody>
          <a:bodyPr anchor="ctr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2961967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ACF32-1E22-4C2F-B656-BBE5CA0EBD14}" type="datetime1">
              <a:rPr kumimoji="1" lang="ja-JP" altLang="en-US" smtClean="0"/>
              <a:t>2020/9/12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BE92-EB4E-4899-B5B4-4473C80FC5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4942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blipFill dpi="0" rotWithShape="1">
              <a:blip r:embed="rId2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2"/>
            <a:ext cx="5532328" cy="1922299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50000"/>
              <a:lumOff val="50000"/>
              <a:alpha val="80000"/>
            </a:schemeClr>
          </a:solidFill>
          <a:ln w="9525" cap="sq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 dirty="0"/>
            </a:lvl1pPr>
          </a:lstStyle>
          <a:p>
            <a:pPr lvl="0" algn="ctr"/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059600"/>
            <a:ext cx="5524404" cy="2090134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0E10023E-D3B9-444F-8861-87118DB39741}" type="datetime1">
              <a:rPr kumimoji="1" lang="ja-JP" altLang="en-US" smtClean="0"/>
              <a:t>2020/9/12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BE92-EB4E-4899-B5B4-4473C80FC5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6834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8ECD670-778D-4BD5-92E7-871294B5DCAE}"/>
              </a:ext>
            </a:extLst>
          </p:cNvPr>
          <p:cNvSpPr/>
          <p:nvPr userDrawn="1"/>
        </p:nvSpPr>
        <p:spPr>
          <a:xfrm>
            <a:off x="1" y="0"/>
            <a:ext cx="12192000" cy="64355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1362" y="526144"/>
            <a:ext cx="10111530" cy="1049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4481" y="1775406"/>
            <a:ext cx="10799180" cy="4353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11122" y="6499305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C4F185-87B0-4C09-9677-91B1EFB403BE}" type="datetime1">
              <a:rPr kumimoji="1" lang="ja-JP" altLang="en-US" smtClean="0"/>
              <a:t>2020/9/12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4155" y="6499305"/>
            <a:ext cx="562677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1" y="798973"/>
            <a:ext cx="631110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3242BE92-EB4E-4899-B5B4-4473C80FC5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98984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b="0" i="0" kern="1200" cap="none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450850" indent="-18415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717550" indent="-185738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53C4F185-87B0-4C09-9677-91B1EFB403BE}" type="datetime1">
              <a:rPr kumimoji="1" lang="ja-JP" altLang="en-US" smtClean="0"/>
              <a:t>2020/9/13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242BE92-EB4E-4899-B5B4-4473C80FC5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6857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kumimoji="1"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kumimoji="1"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kumimoji="1"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kumimoji="1"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kumimoji="1"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kumimoji="1"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kumimoji="1"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kumimoji="1"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kumimoji="1"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1.png"/><Relationship Id="rId3" Type="http://schemas.microsoft.com/office/2007/relationships/hdphoto" Target="../media/hdphoto6.wdp"/><Relationship Id="rId7" Type="http://schemas.openxmlformats.org/officeDocument/2006/relationships/image" Target="../media/image58.png"/><Relationship Id="rId12" Type="http://schemas.openxmlformats.org/officeDocument/2006/relationships/image" Target="../media/image9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89.png"/><Relationship Id="rId5" Type="http://schemas.openxmlformats.org/officeDocument/2006/relationships/image" Target="../media/image86.png"/><Relationship Id="rId10" Type="http://schemas.openxmlformats.org/officeDocument/2006/relationships/image" Target="../media/image88.png"/><Relationship Id="rId4" Type="http://schemas.openxmlformats.org/officeDocument/2006/relationships/image" Target="../media/image55.png"/><Relationship Id="rId9" Type="http://schemas.openxmlformats.org/officeDocument/2006/relationships/image" Target="../media/image34.png"/><Relationship Id="rId14" Type="http://schemas.openxmlformats.org/officeDocument/2006/relationships/image" Target="../media/image9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openxmlformats.org/officeDocument/2006/relationships/image" Target="../media/image96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microsoft.com/office/2007/relationships/hdphoto" Target="../media/hdphoto13.wdp"/><Relationship Id="rId4" Type="http://schemas.openxmlformats.org/officeDocument/2006/relationships/image" Target="../media/image9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0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69.png"/><Relationship Id="rId7" Type="http://schemas.openxmlformats.org/officeDocument/2006/relationships/image" Target="../media/image100.png"/><Relationship Id="rId12" Type="http://schemas.openxmlformats.org/officeDocument/2006/relationships/image" Target="../media/image104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11" Type="http://schemas.openxmlformats.org/officeDocument/2006/relationships/image" Target="../media/image103.png"/><Relationship Id="rId5" Type="http://schemas.openxmlformats.org/officeDocument/2006/relationships/image" Target="../media/image55.png"/><Relationship Id="rId10" Type="http://schemas.openxmlformats.org/officeDocument/2006/relationships/image" Target="../media/image102.png"/><Relationship Id="rId4" Type="http://schemas.openxmlformats.org/officeDocument/2006/relationships/image" Target="../media/image68.png"/><Relationship Id="rId9" Type="http://schemas.microsoft.com/office/2007/relationships/hdphoto" Target="../media/hdphoto1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0.png"/><Relationship Id="rId3" Type="http://schemas.microsoft.com/office/2007/relationships/hdphoto" Target="../media/hdphoto15.wdp"/><Relationship Id="rId7" Type="http://schemas.microsoft.com/office/2007/relationships/hdphoto" Target="../media/hdphoto16.wdp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2.png"/><Relationship Id="rId5" Type="http://schemas.openxmlformats.org/officeDocument/2006/relationships/image" Target="../media/image490.png"/><Relationship Id="rId4" Type="http://schemas.openxmlformats.org/officeDocument/2006/relationships/image" Target="../media/image111.png"/><Relationship Id="rId9" Type="http://schemas.openxmlformats.org/officeDocument/2006/relationships/image" Target="../media/image5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1.png"/><Relationship Id="rId3" Type="http://schemas.microsoft.com/office/2007/relationships/hdphoto" Target="../media/hdphoto3.wdp"/><Relationship Id="rId7" Type="http://schemas.microsoft.com/office/2007/relationships/hdphoto" Target="../media/hdphoto17.wdp"/><Relationship Id="rId12" Type="http://schemas.openxmlformats.org/officeDocument/2006/relationships/image" Target="../media/image116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4.png"/><Relationship Id="rId11" Type="http://schemas.openxmlformats.org/officeDocument/2006/relationships/image" Target="../media/image650.png"/><Relationship Id="rId5" Type="http://schemas.openxmlformats.org/officeDocument/2006/relationships/image" Target="../media/image59.png"/><Relationship Id="rId10" Type="http://schemas.microsoft.com/office/2007/relationships/hdphoto" Target="../media/hdphoto18.wdp"/><Relationship Id="rId4" Type="http://schemas.openxmlformats.org/officeDocument/2006/relationships/image" Target="../media/image600.png"/><Relationship Id="rId9" Type="http://schemas.openxmlformats.org/officeDocument/2006/relationships/image" Target="../media/image115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7" Type="http://schemas.openxmlformats.org/officeDocument/2006/relationships/image" Target="../media/image780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9.png"/><Relationship Id="rId5" Type="http://schemas.openxmlformats.org/officeDocument/2006/relationships/image" Target="../media/image118.emf"/><Relationship Id="rId4" Type="http://schemas.openxmlformats.org/officeDocument/2006/relationships/image" Target="../media/image75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21.png"/><Relationship Id="rId18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10.png"/><Relationship Id="rId17" Type="http://schemas.openxmlformats.org/officeDocument/2006/relationships/image" Target="../media/image26.png"/><Relationship Id="rId2" Type="http://schemas.openxmlformats.org/officeDocument/2006/relationships/image" Target="../media/image17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00.png"/><Relationship Id="rId5" Type="http://schemas.openxmlformats.org/officeDocument/2006/relationships/image" Target="../media/image20.png"/><Relationship Id="rId15" Type="http://schemas.openxmlformats.org/officeDocument/2006/relationships/image" Target="../media/image24.png"/><Relationship Id="rId10" Type="http://schemas.openxmlformats.org/officeDocument/2006/relationships/image" Target="../media/image23.png"/><Relationship Id="rId19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180.png"/><Relationship Id="rId14" Type="http://schemas.openxmlformats.org/officeDocument/2006/relationships/image" Target="../media/image2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34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openxmlformats.org/officeDocument/2006/relationships/image" Target="../media/image5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2.png"/><Relationship Id="rId5" Type="http://schemas.microsoft.com/office/2007/relationships/hdphoto" Target="../media/hdphoto4.wdp"/><Relationship Id="rId10" Type="http://schemas.openxmlformats.org/officeDocument/2006/relationships/image" Target="../media/image51.png"/><Relationship Id="rId4" Type="http://schemas.openxmlformats.org/officeDocument/2006/relationships/image" Target="../media/image47.png"/><Relationship Id="rId9" Type="http://schemas.openxmlformats.org/officeDocument/2006/relationships/image" Target="../media/image5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8" Type="http://schemas.openxmlformats.org/officeDocument/2006/relationships/image" Target="../media/image62.png"/><Relationship Id="rId3" Type="http://schemas.microsoft.com/office/2007/relationships/hdphoto" Target="../media/hdphoto6.wdp"/><Relationship Id="rId21" Type="http://schemas.openxmlformats.org/officeDocument/2006/relationships/image" Target="../media/image47.png"/><Relationship Id="rId7" Type="http://schemas.openxmlformats.org/officeDocument/2006/relationships/image" Target="../media/image57.png"/><Relationship Id="rId12" Type="http://schemas.microsoft.com/office/2007/relationships/hdphoto" Target="../media/hdphoto3.wdp"/><Relationship Id="rId17" Type="http://schemas.openxmlformats.org/officeDocument/2006/relationships/image" Target="../media/image630.png"/><Relationship Id="rId2" Type="http://schemas.openxmlformats.org/officeDocument/2006/relationships/image" Target="../media/image54.png"/><Relationship Id="rId16" Type="http://schemas.openxmlformats.org/officeDocument/2006/relationships/image" Target="../media/image63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46.png"/><Relationship Id="rId24" Type="http://schemas.openxmlformats.org/officeDocument/2006/relationships/image" Target="../media/image34.png"/><Relationship Id="rId5" Type="http://schemas.openxmlformats.org/officeDocument/2006/relationships/image" Target="../media/image56.png"/><Relationship Id="rId15" Type="http://schemas.openxmlformats.org/officeDocument/2006/relationships/image" Target="../media/image59.png"/><Relationship Id="rId23" Type="http://schemas.openxmlformats.org/officeDocument/2006/relationships/image" Target="../media/image67.png"/><Relationship Id="rId10" Type="http://schemas.openxmlformats.org/officeDocument/2006/relationships/image" Target="../media/image61.png"/><Relationship Id="rId19" Type="http://schemas.openxmlformats.org/officeDocument/2006/relationships/image" Target="../media/image65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53.png"/><Relationship Id="rId22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73.png"/><Relationship Id="rId26" Type="http://schemas.openxmlformats.org/officeDocument/2006/relationships/image" Target="../media/image77.png"/><Relationship Id="rId3" Type="http://schemas.openxmlformats.org/officeDocument/2006/relationships/image" Target="../media/image68.png"/><Relationship Id="rId7" Type="http://schemas.openxmlformats.org/officeDocument/2006/relationships/image" Target="../media/image70.png"/><Relationship Id="rId12" Type="http://schemas.microsoft.com/office/2007/relationships/hdphoto" Target="../media/hdphoto10.wdp"/><Relationship Id="rId25" Type="http://schemas.openxmlformats.org/officeDocument/2006/relationships/image" Target="../media/image76.png"/><Relationship Id="rId2" Type="http://schemas.openxmlformats.org/officeDocument/2006/relationships/image" Target="../media/image64.png"/><Relationship Id="rId29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72.png"/><Relationship Id="rId24" Type="http://schemas.openxmlformats.org/officeDocument/2006/relationships/image" Target="../media/image75.png"/><Relationship Id="rId32" Type="http://schemas.openxmlformats.org/officeDocument/2006/relationships/image" Target="../media/image80.png"/><Relationship Id="rId5" Type="http://schemas.openxmlformats.org/officeDocument/2006/relationships/image" Target="../media/image69.png"/><Relationship Id="rId15" Type="http://schemas.microsoft.com/office/2007/relationships/hdphoto" Target="../media/hdphoto11.wdp"/><Relationship Id="rId28" Type="http://schemas.openxmlformats.org/officeDocument/2006/relationships/image" Target="../media/image79.png"/><Relationship Id="rId10" Type="http://schemas.microsoft.com/office/2007/relationships/hdphoto" Target="../media/hdphoto9.wdp"/><Relationship Id="rId31" Type="http://schemas.openxmlformats.org/officeDocument/2006/relationships/image" Target="../media/image81.png"/><Relationship Id="rId4" Type="http://schemas.openxmlformats.org/officeDocument/2006/relationships/image" Target="../media/image55.png"/><Relationship Id="rId9" Type="http://schemas.openxmlformats.org/officeDocument/2006/relationships/image" Target="../media/image71.png"/><Relationship Id="rId14" Type="http://schemas.openxmlformats.org/officeDocument/2006/relationships/image" Target="../media/image74.png"/><Relationship Id="rId27" Type="http://schemas.openxmlformats.org/officeDocument/2006/relationships/image" Target="../media/image7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0.png"/><Relationship Id="rId4" Type="http://schemas.openxmlformats.org/officeDocument/2006/relationships/image" Target="../media/image8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18666676-0E69-4BF8-8299-805F6DCEB1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b="4231"/>
          <a:stretch/>
        </p:blipFill>
        <p:spPr>
          <a:xfrm>
            <a:off x="0" y="1"/>
            <a:ext cx="12192000" cy="6488348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35727A0A-A53D-4933-B4CB-181F1DB1E7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5628" y="962998"/>
            <a:ext cx="9940743" cy="2920713"/>
          </a:xfrm>
        </p:spPr>
        <p:txBody>
          <a:bodyPr>
            <a:normAutofit/>
          </a:bodyPr>
          <a:lstStyle/>
          <a:p>
            <a:pPr algn="l"/>
            <a:r>
              <a:rPr lang="en-US" altLang="ja-JP" sz="6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avid" panose="020B0604020202020204" pitchFamily="34" charset="-79"/>
              </a:rPr>
              <a:t>MEG II</a:t>
            </a:r>
            <a:r>
              <a:rPr lang="ja-JP" altLang="en-US" sz="5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実験：</a:t>
            </a:r>
            <a:br>
              <a:rPr lang="en-US" altLang="ja-JP" sz="5400" dirty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ja-JP" altLang="en-US" sz="5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実験開始に向けた</a:t>
            </a:r>
            <a:br>
              <a:rPr lang="en-US" altLang="ja-JP" sz="5400" dirty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en-US" altLang="ja-JP" sz="5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2020</a:t>
            </a:r>
            <a:r>
              <a:rPr lang="ja-JP" altLang="en-US" sz="5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年の準備状況と予定</a:t>
            </a:r>
            <a:endParaRPr kumimoji="1" lang="ja-JP" altLang="en-US" sz="5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7FD101C-AC9E-4507-9210-C6E130CBF2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7853" y="4107053"/>
            <a:ext cx="8637072" cy="977621"/>
          </a:xfrm>
        </p:spPr>
        <p:txBody>
          <a:bodyPr>
            <a:normAutofit/>
          </a:bodyPr>
          <a:lstStyle/>
          <a:p>
            <a:pPr algn="l"/>
            <a:r>
              <a:rPr lang="en-US" altLang="ja-JP" sz="2000" cap="none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Kei Ieki </a:t>
            </a:r>
            <a:br>
              <a:rPr lang="en-US" altLang="ja-JP" sz="2000" cap="none" dirty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en-US" altLang="ja-JP" sz="2000" cap="none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on behalf of MEG II collaboration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0D7ACEE-A2BB-4084-8BAE-962417071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5126" y="4220951"/>
            <a:ext cx="1400473" cy="998669"/>
          </a:xfrm>
          <a:prstGeom prst="rect">
            <a:avLst/>
          </a:prstGeom>
        </p:spPr>
      </p:pic>
      <p:pic>
        <p:nvPicPr>
          <p:cNvPr id="17" name="図 16" descr="屋外, 記号, 挿絵 が含まれている画像&#10;&#10;自動的に生成された説明">
            <a:extLst>
              <a:ext uri="{FF2B5EF4-FFF2-40B4-BE49-F238E27FC236}">
                <a16:creationId xmlns:a16="http://schemas.microsoft.com/office/drawing/2014/main" id="{E02BB2D6-CCF1-405D-9A9F-33464DD678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032" y="2366673"/>
            <a:ext cx="1214659" cy="1536593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46324BF1-A9CA-4721-B018-99F7E11467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5762" y="1027880"/>
            <a:ext cx="1384844" cy="1109887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722928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6445DD8-360F-41F7-8913-98BAABB31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i="1" dirty="0"/>
              <a:t>e</a:t>
            </a:r>
            <a:r>
              <a:rPr kumimoji="1" lang="en-US" altLang="ja-JP" baseline="30000" dirty="0"/>
              <a:t>+</a:t>
            </a:r>
            <a:r>
              <a:rPr kumimoji="1" lang="en-US" altLang="ja-JP" dirty="0"/>
              <a:t> drift chamber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18A33EE-C8A6-44DC-8B2A-398760CC6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BE92-EB4E-4899-B5B4-4473C80FC572}" type="slidenum">
              <a:rPr kumimoji="1" lang="ja-JP" altLang="en-US" smtClean="0"/>
              <a:t>10</a:t>
            </a:fld>
            <a:endParaRPr kumimoji="1" lang="ja-JP" altLang="en-US" dirty="0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576C12BE-18C5-44E5-B81A-4560B2516E9E}"/>
              </a:ext>
            </a:extLst>
          </p:cNvPr>
          <p:cNvGrpSpPr/>
          <p:nvPr/>
        </p:nvGrpSpPr>
        <p:grpSpPr>
          <a:xfrm>
            <a:off x="1701582" y="1373795"/>
            <a:ext cx="6468756" cy="5310080"/>
            <a:chOff x="2345062" y="1476935"/>
            <a:chExt cx="5443839" cy="4468745"/>
          </a:xfrm>
        </p:grpSpPr>
        <p:pic>
          <p:nvPicPr>
            <p:cNvPr id="6" name="xec" descr="光 が含まれている画像&#10;&#10;自動的に生成された説明">
              <a:extLst>
                <a:ext uri="{FF2B5EF4-FFF2-40B4-BE49-F238E27FC236}">
                  <a16:creationId xmlns:a16="http://schemas.microsoft.com/office/drawing/2014/main" id="{E36F925E-8B6A-4D3E-BAFD-10100EEBD2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alphaModFix amt="30000"/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78210" y="1476935"/>
              <a:ext cx="5310691" cy="4468745"/>
            </a:xfrm>
            <a:prstGeom prst="rect">
              <a:avLst/>
            </a:prstGeom>
          </p:spPr>
        </p:pic>
        <p:pic>
          <p:nvPicPr>
            <p:cNvPr id="7" name="tc" descr="猫, 飼い猫, 時計 が含まれている画像&#10;&#10;自動的に生成された説明">
              <a:extLst>
                <a:ext uri="{FF2B5EF4-FFF2-40B4-BE49-F238E27FC236}">
                  <a16:creationId xmlns:a16="http://schemas.microsoft.com/office/drawing/2014/main" id="{7077DBC1-32DC-47E6-B2BB-20DB586524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grayscl/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9378" t="8864" r="27126" b="9730"/>
            <a:stretch/>
          </p:blipFill>
          <p:spPr>
            <a:xfrm>
              <a:off x="2587224" y="1476937"/>
              <a:ext cx="5201677" cy="4452426"/>
            </a:xfrm>
            <a:prstGeom prst="rect">
              <a:avLst/>
            </a:prstGeom>
          </p:spPr>
        </p:pic>
        <p:pic>
          <p:nvPicPr>
            <p:cNvPr id="8" name="dch" descr="ランプ, 光 が含まれている画像&#10;&#10;自動的に生成された説明">
              <a:extLst>
                <a:ext uri="{FF2B5EF4-FFF2-40B4-BE49-F238E27FC236}">
                  <a16:creationId xmlns:a16="http://schemas.microsoft.com/office/drawing/2014/main" id="{29519E3D-3F01-46D2-9C09-97A72D177C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87224" y="1476936"/>
              <a:ext cx="5201677" cy="4452426"/>
            </a:xfrm>
            <a:prstGeom prst="rect">
              <a:avLst/>
            </a:prstGeom>
          </p:spPr>
        </p:pic>
        <p:pic>
          <p:nvPicPr>
            <p:cNvPr id="9" name="rdc" descr="花 が含まれている画像&#10;&#10;自動的に生成された説明">
              <a:extLst>
                <a:ext uri="{FF2B5EF4-FFF2-40B4-BE49-F238E27FC236}">
                  <a16:creationId xmlns:a16="http://schemas.microsoft.com/office/drawing/2014/main" id="{F9048CE5-4724-4ECB-B767-7BE236AB2C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grayscl/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87224" y="1485123"/>
              <a:ext cx="5201677" cy="4452426"/>
            </a:xfrm>
            <a:prstGeom prst="rect">
              <a:avLst/>
            </a:prstGeom>
          </p:spPr>
        </p:pic>
        <p:pic>
          <p:nvPicPr>
            <p:cNvPr id="10" name="event" descr="コンピュータ, 星 が含まれている画像&#10;&#10;自動的に生成された説明">
              <a:extLst>
                <a:ext uri="{FF2B5EF4-FFF2-40B4-BE49-F238E27FC236}">
                  <a16:creationId xmlns:a16="http://schemas.microsoft.com/office/drawing/2014/main" id="{F87A68CD-E6B2-4319-A317-1E9E57C0C0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45062" y="1646882"/>
              <a:ext cx="5443839" cy="4290611"/>
            </a:xfrm>
            <a:prstGeom prst="rect">
              <a:avLst/>
            </a:prstGeom>
          </p:spPr>
        </p:pic>
        <p:cxnSp>
          <p:nvCxnSpPr>
            <p:cNvPr id="11" name="直線コネクタ 10">
              <a:extLst>
                <a:ext uri="{FF2B5EF4-FFF2-40B4-BE49-F238E27FC236}">
                  <a16:creationId xmlns:a16="http://schemas.microsoft.com/office/drawing/2014/main" id="{7579E44E-7928-45AB-B778-BFBE1426D82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78510" y="2683241"/>
              <a:ext cx="995172" cy="877824"/>
            </a:xfrm>
            <a:prstGeom prst="line">
              <a:avLst/>
            </a:prstGeom>
            <a:ln w="38100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>
              <a:extLst>
                <a:ext uri="{FF2B5EF4-FFF2-40B4-BE49-F238E27FC236}">
                  <a16:creationId xmlns:a16="http://schemas.microsoft.com/office/drawing/2014/main" id="{29386C5C-7EA0-4CF4-9DC3-8C884F75BB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73682" y="3292841"/>
              <a:ext cx="1121664" cy="268224"/>
            </a:xfrm>
            <a:prstGeom prst="line">
              <a:avLst/>
            </a:prstGeom>
            <a:ln w="38100">
              <a:solidFill>
                <a:schemeClr val="bg2">
                  <a:lumMod val="60000"/>
                  <a:lumOff val="40000"/>
                </a:schemeClr>
              </a:solidFill>
              <a:headEnd type="none" w="med" len="med"/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テキスト ボックス 12">
                  <a:extLst>
                    <a:ext uri="{FF2B5EF4-FFF2-40B4-BE49-F238E27FC236}">
                      <a16:creationId xmlns:a16="http://schemas.microsoft.com/office/drawing/2014/main" id="{43570623-16E3-4C48-94BB-59BC4D43E5CF}"/>
                    </a:ext>
                  </a:extLst>
                </p:cNvPr>
                <p:cNvSpPr txBox="1"/>
                <p:nvPr/>
              </p:nvSpPr>
              <p:spPr>
                <a:xfrm>
                  <a:off x="3364509" y="4752424"/>
                  <a:ext cx="72957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ja-JP" sz="28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sz="28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kumimoji="1" lang="en-US" altLang="ja-JP" sz="28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kumimoji="1" lang="ja-JP" altLang="en-US" sz="2800" dirty="0">
                    <a:solidFill>
                      <a:srgbClr val="00206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テキスト ボックス 12">
                  <a:extLst>
                    <a:ext uri="{FF2B5EF4-FFF2-40B4-BE49-F238E27FC236}">
                      <a16:creationId xmlns:a16="http://schemas.microsoft.com/office/drawing/2014/main" id="{43570623-16E3-4C48-94BB-59BC4D43E5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64509" y="4752424"/>
                  <a:ext cx="729574" cy="52322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1" name="図 20" descr="明かり, テーブル, コンピュータ が含まれている画像&#10;&#10;自動的に生成された説明">
            <a:extLst>
              <a:ext uri="{FF2B5EF4-FFF2-40B4-BE49-F238E27FC236}">
                <a16:creationId xmlns:a16="http://schemas.microsoft.com/office/drawing/2014/main" id="{AA3A809C-383F-4AD2-AA30-BB27A17519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797" y="1363429"/>
            <a:ext cx="6504996" cy="5340559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6841B763-6A5E-4449-B95C-1FA5F4F504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3800" y="2447217"/>
            <a:ext cx="3571601" cy="1541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テキスト ボックス 33">
                <a:extLst>
                  <a:ext uri="{FF2B5EF4-FFF2-40B4-BE49-F238E27FC236}">
                    <a16:creationId xmlns:a16="http://schemas.microsoft.com/office/drawing/2014/main" id="{F6EA7C32-1478-43F8-A1E5-29FC2E729309}"/>
                  </a:ext>
                </a:extLst>
              </p:cNvPr>
              <p:cNvSpPr txBox="1"/>
              <p:nvPr/>
            </p:nvSpPr>
            <p:spPr>
              <a:xfrm>
                <a:off x="1071790" y="1689891"/>
                <a:ext cx="3120831" cy="64633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l">
                  <a:tabLst>
                    <a:tab pos="174625" algn="l"/>
                  </a:tabLst>
                </a:pPr>
                <a:r>
                  <a:rPr kumimoji="1" lang="en-US" altLang="ja-JP" b="0" dirty="0"/>
                  <a:t>aim: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×2</m:t>
                    </m:r>
                  </m:oMath>
                </a14:m>
                <a:r>
                  <a:rPr kumimoji="1" lang="en-US" altLang="ja-JP" dirty="0"/>
                  <a:t> efficiency,</a:t>
                </a:r>
              </a:p>
              <a:p>
                <a:pPr>
                  <a:tabLst>
                    <a:tab pos="174625" algn="l"/>
                  </a:tabLst>
                </a:pPr>
                <a14:m>
                  <m:oMath xmlns:m="http://schemas.openxmlformats.org/officeDocument/2006/math">
                    <m:r>
                      <a:rPr kumimoji="1" lang="en-US" altLang="ja-JP" i="1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kumimoji="1" lang="en-US" altLang="ja-JP" dirty="0"/>
                  <a:t>2~3 resolution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kumimoji="1" lang="en-US" altLang="ja-JP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kumimoji="1" lang="en-US" altLang="ja-JP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kumimoji="1" lang="ja-JP" alt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kumimoji="1" lang="en-US" altLang="ja-JP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kumimoji="1" lang="en-US" altLang="ja-JP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kumimoji="1"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kumimoji="1" lang="en-US" altLang="ja-JP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4" name="テキスト ボックス 33">
                <a:extLst>
                  <a:ext uri="{FF2B5EF4-FFF2-40B4-BE49-F238E27FC236}">
                    <a16:creationId xmlns:a16="http://schemas.microsoft.com/office/drawing/2014/main" id="{F6EA7C32-1478-43F8-A1E5-29FC2E7293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1790" y="1689891"/>
                <a:ext cx="3120831" cy="646331"/>
              </a:xfrm>
              <a:prstGeom prst="rect">
                <a:avLst/>
              </a:prstGeom>
              <a:blipFill>
                <a:blip r:embed="rId11"/>
                <a:stretch>
                  <a:fillRect l="-1553" t="-3670" b="-1192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図 24">
            <a:extLst>
              <a:ext uri="{FF2B5EF4-FFF2-40B4-BE49-F238E27FC236}">
                <a16:creationId xmlns:a16="http://schemas.microsoft.com/office/drawing/2014/main" id="{6846563A-0305-4FF5-8D29-381906F3EA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8179" y="4425399"/>
            <a:ext cx="3657222" cy="1553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7934CDFE-6025-43A0-B1C4-3E658F9CC076}"/>
              </a:ext>
            </a:extLst>
          </p:cNvPr>
          <p:cNvSpPr txBox="1"/>
          <p:nvPr/>
        </p:nvSpPr>
        <p:spPr>
          <a:xfrm>
            <a:off x="7980646" y="1126263"/>
            <a:ext cx="397088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>
                <a:tab pos="174625" algn="l"/>
              </a:tabLst>
            </a:pPr>
            <a:r>
              <a:rPr kumimoji="1" lang="en-US" altLang="ja-JP" dirty="0">
                <a:solidFill>
                  <a:schemeClr val="bg1"/>
                </a:solidFill>
              </a:rPr>
              <a:t>So far:</a:t>
            </a:r>
            <a:br>
              <a:rPr kumimoji="1" lang="en-US" altLang="ja-JP" dirty="0">
                <a:solidFill>
                  <a:schemeClr val="bg1"/>
                </a:solidFill>
              </a:rPr>
            </a:br>
            <a:r>
              <a:rPr kumimoji="1" lang="en-US" altLang="ja-JP" dirty="0">
                <a:solidFill>
                  <a:schemeClr val="bg1"/>
                </a:solidFill>
              </a:rPr>
              <a:t> - Wire breaking problem</a:t>
            </a:r>
            <a:br>
              <a:rPr kumimoji="1" lang="en-US" altLang="ja-JP" dirty="0">
                <a:solidFill>
                  <a:schemeClr val="bg1"/>
                </a:solidFill>
              </a:rPr>
            </a:br>
            <a:r>
              <a:rPr kumimoji="1" lang="en-US" altLang="ja-JP" dirty="0">
                <a:solidFill>
                  <a:schemeClr val="bg1"/>
                </a:solidFill>
              </a:rPr>
              <a:t>   </a:t>
            </a:r>
            <a:r>
              <a:rPr kumimoji="1" lang="en-US" altLang="ja-JP" dirty="0">
                <a:solidFill>
                  <a:schemeClr val="bg1"/>
                </a:solidFill>
                <a:sym typeface="Wingdings" panose="05000000000000000000" pitchFamily="2" charset="2"/>
              </a:rPr>
              <a:t> due to corrosion accelerated </a:t>
            </a:r>
            <a:br>
              <a:rPr kumimoji="1" lang="en-US" altLang="ja-JP" dirty="0">
                <a:solidFill>
                  <a:schemeClr val="bg1"/>
                </a:solidFill>
                <a:sym typeface="Wingdings" panose="05000000000000000000" pitchFamily="2" charset="2"/>
              </a:rPr>
            </a:br>
            <a:r>
              <a:rPr kumimoji="1" lang="en-US" altLang="ja-JP" dirty="0">
                <a:solidFill>
                  <a:schemeClr val="bg1"/>
                </a:solidFill>
                <a:sym typeface="Wingdings" panose="05000000000000000000" pitchFamily="2" charset="2"/>
              </a:rPr>
              <a:t>        by wire tension &amp; humidity</a:t>
            </a:r>
          </a:p>
          <a:p>
            <a:pPr algn="l">
              <a:tabLst>
                <a:tab pos="174625" algn="l"/>
              </a:tabLst>
            </a:pPr>
            <a:r>
              <a:rPr kumimoji="1" lang="en-US" altLang="ja-JP" dirty="0">
                <a:solidFill>
                  <a:schemeClr val="bg1"/>
                </a:solidFill>
                <a:sym typeface="Wingdings" panose="05000000000000000000" pitchFamily="2" charset="2"/>
              </a:rPr>
              <a:t>    </a:t>
            </a:r>
            <a:r>
              <a:rPr kumimoji="1" lang="en-US" altLang="ja-JP" b="1" dirty="0">
                <a:solidFill>
                  <a:schemeClr val="bg1"/>
                </a:solidFill>
                <a:sym typeface="Wingdings" panose="05000000000000000000" pitchFamily="2" charset="2"/>
              </a:rPr>
              <a:t>Identified &amp; removed </a:t>
            </a:r>
            <a:br>
              <a:rPr kumimoji="1" lang="en-US" altLang="ja-JP" b="1" dirty="0">
                <a:solidFill>
                  <a:schemeClr val="bg1"/>
                </a:solidFill>
                <a:sym typeface="Wingdings" panose="05000000000000000000" pitchFamily="2" charset="2"/>
              </a:rPr>
            </a:br>
            <a:r>
              <a:rPr kumimoji="1" lang="en-US" altLang="ja-JP" b="1" dirty="0">
                <a:solidFill>
                  <a:schemeClr val="bg1"/>
                </a:solidFill>
                <a:sym typeface="Wingdings" panose="05000000000000000000" pitchFamily="2" charset="2"/>
              </a:rPr>
              <a:t>       weak wires</a:t>
            </a:r>
            <a:r>
              <a:rPr kumimoji="1" lang="en-US" altLang="ja-JP" dirty="0">
                <a:solidFill>
                  <a:schemeClr val="bg1"/>
                </a:solidFill>
                <a:sym typeface="Wingdings" panose="05000000000000000000" pitchFamily="2" charset="2"/>
              </a:rPr>
              <a:t> by extra stretching.</a:t>
            </a:r>
            <a:br>
              <a:rPr kumimoji="1" lang="en-US" altLang="ja-JP" dirty="0">
                <a:solidFill>
                  <a:schemeClr val="bg1"/>
                </a:solidFill>
                <a:sym typeface="Wingdings" panose="05000000000000000000" pitchFamily="2" charset="2"/>
              </a:rPr>
            </a:br>
            <a:r>
              <a:rPr kumimoji="1" lang="en-US" altLang="ja-JP" dirty="0">
                <a:solidFill>
                  <a:schemeClr val="bg1"/>
                </a:solidFill>
                <a:sym typeface="Wingdings" panose="05000000000000000000" pitchFamily="2" charset="2"/>
              </a:rPr>
              <a:t>       (spare chamber is also being </a:t>
            </a:r>
            <a:br>
              <a:rPr kumimoji="1" lang="en-US" altLang="ja-JP" dirty="0">
                <a:solidFill>
                  <a:schemeClr val="bg1"/>
                </a:solidFill>
                <a:sym typeface="Wingdings" panose="05000000000000000000" pitchFamily="2" charset="2"/>
              </a:rPr>
            </a:br>
            <a:r>
              <a:rPr kumimoji="1" lang="en-US" altLang="ja-JP" dirty="0">
                <a:solidFill>
                  <a:schemeClr val="bg1"/>
                </a:solidFill>
                <a:sym typeface="Wingdings" panose="05000000000000000000" pitchFamily="2" charset="2"/>
              </a:rPr>
              <a:t>       prepared)</a:t>
            </a:r>
            <a:br>
              <a:rPr kumimoji="1" lang="en-US" altLang="ja-JP" dirty="0">
                <a:solidFill>
                  <a:schemeClr val="bg1"/>
                </a:solidFill>
                <a:sym typeface="Wingdings" panose="05000000000000000000" pitchFamily="2" charset="2"/>
              </a:rPr>
            </a:br>
            <a:r>
              <a:rPr kumimoji="1" lang="en-US" altLang="ja-JP" dirty="0">
                <a:solidFill>
                  <a:schemeClr val="bg1"/>
                </a:solidFill>
                <a:sym typeface="Wingdings" panose="05000000000000000000" pitchFamily="2" charset="2"/>
              </a:rPr>
              <a:t>    OK !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E713139D-1760-429A-AC8A-850093DC693C}"/>
              </a:ext>
            </a:extLst>
          </p:cNvPr>
          <p:cNvGrpSpPr/>
          <p:nvPr/>
        </p:nvGrpSpPr>
        <p:grpSpPr>
          <a:xfrm>
            <a:off x="5603618" y="1584261"/>
            <a:ext cx="2391734" cy="1588748"/>
            <a:chOff x="9036942" y="3568683"/>
            <a:chExt cx="2391734" cy="1588748"/>
          </a:xfrm>
        </p:grpSpPr>
        <p:pic>
          <p:nvPicPr>
            <p:cNvPr id="40" name="図 39">
              <a:extLst>
                <a:ext uri="{FF2B5EF4-FFF2-40B4-BE49-F238E27FC236}">
                  <a16:creationId xmlns:a16="http://schemas.microsoft.com/office/drawing/2014/main" id="{9FB89FE0-C8BB-4F6C-B1D1-8B3406F552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6942" y="3568683"/>
              <a:ext cx="2212435" cy="1588748"/>
            </a:xfrm>
            <a:prstGeom prst="rect">
              <a:avLst/>
            </a:prstGeom>
          </p:spPr>
        </p:pic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CA49F922-857D-482B-A8DF-C99FB5A1BB8A}"/>
                </a:ext>
              </a:extLst>
            </p:cNvPr>
            <p:cNvSpPr txBox="1"/>
            <p:nvPr/>
          </p:nvSpPr>
          <p:spPr>
            <a:xfrm>
              <a:off x="9036942" y="4634211"/>
              <a:ext cx="23917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tabLst>
                  <a:tab pos="174625" algn="l"/>
                </a:tabLst>
              </a:pPr>
              <a:r>
                <a:rPr kumimoji="1" lang="en-US" altLang="ja-JP" sz="1400" dirty="0"/>
                <a:t>Al + Ag coated</a:t>
              </a:r>
            </a:p>
            <a:p>
              <a:pPr algn="l">
                <a:tabLst>
                  <a:tab pos="174625" algn="l"/>
                </a:tabLst>
              </a:pPr>
              <a:r>
                <a:rPr kumimoji="1" lang="en-US" altLang="ja-JP" sz="1400" dirty="0"/>
                <a:t>40 or 50 um (very thin!)</a:t>
              </a:r>
              <a:endParaRPr kumimoji="1" lang="ja-JP" altLang="en-US" sz="1400" dirty="0"/>
            </a:p>
          </p:txBody>
        </p:sp>
      </p:grp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F050545E-4720-4DED-B33A-884C23E3436D}"/>
              </a:ext>
            </a:extLst>
          </p:cNvPr>
          <p:cNvSpPr txBox="1"/>
          <p:nvPr/>
        </p:nvSpPr>
        <p:spPr>
          <a:xfrm>
            <a:off x="8005218" y="4127471"/>
            <a:ext cx="1896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>
                <a:tab pos="174625" algn="l"/>
              </a:tabLst>
            </a:pPr>
            <a:r>
              <a:rPr kumimoji="1" lang="en-US" altLang="ja-JP" dirty="0">
                <a:solidFill>
                  <a:schemeClr val="bg1"/>
                </a:solidFill>
              </a:rPr>
              <a:t>Recent updates: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3F2F7E7C-3B27-48C4-A5B2-64C8E991850E}"/>
              </a:ext>
            </a:extLst>
          </p:cNvPr>
          <p:cNvSpPr txBox="1"/>
          <p:nvPr/>
        </p:nvSpPr>
        <p:spPr>
          <a:xfrm>
            <a:off x="8049346" y="4458156"/>
            <a:ext cx="39708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 algn="l">
              <a:buFontTx/>
              <a:buChar char="-"/>
              <a:tabLst>
                <a:tab pos="174625" algn="l"/>
              </a:tabLst>
            </a:pPr>
            <a:r>
              <a:rPr kumimoji="1" lang="en-US" altLang="ja-JP" dirty="0">
                <a:solidFill>
                  <a:schemeClr val="bg1"/>
                </a:solidFill>
              </a:rPr>
              <a:t>Corona discharge was causing instable current in 2019</a:t>
            </a:r>
            <a:endParaRPr kumimoji="1" lang="en-US" altLang="ja-JP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174625" indent="-174625" algn="l">
              <a:buFontTx/>
              <a:buChar char="-"/>
              <a:tabLst>
                <a:tab pos="174625" algn="l"/>
              </a:tabLst>
            </a:pPr>
            <a:r>
              <a:rPr kumimoji="1" lang="en-US" altLang="ja-JP" dirty="0">
                <a:solidFill>
                  <a:schemeClr val="bg1"/>
                </a:solidFill>
              </a:rPr>
              <a:t>Performance study in MC based on bad S/N situation in 2019</a:t>
            </a:r>
          </a:p>
          <a:p>
            <a:pPr algn="l">
              <a:tabLst>
                <a:tab pos="174625" algn="l"/>
              </a:tabLst>
            </a:pPr>
            <a:r>
              <a:rPr kumimoji="1" lang="en-US" altLang="ja-JP" dirty="0">
                <a:solidFill>
                  <a:schemeClr val="bg1"/>
                </a:solidFill>
                <a:sym typeface="Wingdings" panose="05000000000000000000" pitchFamily="2" charset="2"/>
              </a:rPr>
              <a:t> next pages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664C5AB-E724-4384-95BF-4BE9583069FE}"/>
              </a:ext>
            </a:extLst>
          </p:cNvPr>
          <p:cNvSpPr txBox="1"/>
          <p:nvPr/>
        </p:nvSpPr>
        <p:spPr>
          <a:xfrm>
            <a:off x="2093123" y="4809782"/>
            <a:ext cx="1881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>
                <a:tab pos="174625" algn="l"/>
              </a:tabLst>
            </a:pPr>
            <a:r>
              <a:rPr kumimoji="1" lang="en-US" altLang="ja-JP" sz="14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increased number of hits</a:t>
            </a:r>
            <a:endParaRPr kumimoji="1" lang="ja-JP" alt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5B30362B-8187-46B3-BDB5-F8BFCA05FD92}"/>
              </a:ext>
            </a:extLst>
          </p:cNvPr>
          <p:cNvGrpSpPr/>
          <p:nvPr/>
        </p:nvGrpSpPr>
        <p:grpSpPr>
          <a:xfrm>
            <a:off x="1284139" y="3960011"/>
            <a:ext cx="1393609" cy="523754"/>
            <a:chOff x="888889" y="4002047"/>
            <a:chExt cx="1393609" cy="523754"/>
          </a:xfrm>
        </p:grpSpPr>
        <p:sp>
          <p:nvSpPr>
            <p:cNvPr id="31" name="矢印: 右 30">
              <a:extLst>
                <a:ext uri="{FF2B5EF4-FFF2-40B4-BE49-F238E27FC236}">
                  <a16:creationId xmlns:a16="http://schemas.microsoft.com/office/drawing/2014/main" id="{2D37670B-1B72-41C6-9CF2-C1379443CF81}"/>
                </a:ext>
              </a:extLst>
            </p:cNvPr>
            <p:cNvSpPr/>
            <p:nvPr/>
          </p:nvSpPr>
          <p:spPr>
            <a:xfrm rot="5400000">
              <a:off x="1323817" y="3567119"/>
              <a:ext cx="523754" cy="1393609"/>
            </a:xfrm>
            <a:prstGeom prst="rightArrow">
              <a:avLst>
                <a:gd name="adj1" fmla="val 50000"/>
                <a:gd name="adj2" fmla="val 67079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F5417CF6-A04E-4907-A471-1AF991F90746}"/>
                </a:ext>
              </a:extLst>
            </p:cNvPr>
            <p:cNvSpPr txBox="1"/>
            <p:nvPr/>
          </p:nvSpPr>
          <p:spPr>
            <a:xfrm>
              <a:off x="1074625" y="4045474"/>
              <a:ext cx="11546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tabLst>
                  <a:tab pos="174625" algn="l"/>
                </a:tabLst>
              </a:pPr>
              <a:r>
                <a:rPr kumimoji="1" lang="en-US" altLang="ja-JP" dirty="0">
                  <a:solidFill>
                    <a:schemeClr val="bg1"/>
                  </a:solidFill>
                </a:rPr>
                <a:t>upgrade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A2644FE5-84F3-4387-8814-8A9130C3EE2F}"/>
              </a:ext>
            </a:extLst>
          </p:cNvPr>
          <p:cNvGrpSpPr/>
          <p:nvPr/>
        </p:nvGrpSpPr>
        <p:grpSpPr>
          <a:xfrm>
            <a:off x="168724" y="5914432"/>
            <a:ext cx="6300170" cy="523220"/>
            <a:chOff x="168724" y="5914432"/>
            <a:chExt cx="6300170" cy="523220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7" name="テキスト ボックス 36">
                  <a:extLst>
                    <a:ext uri="{FF2B5EF4-FFF2-40B4-BE49-F238E27FC236}">
                      <a16:creationId xmlns:a16="http://schemas.microsoft.com/office/drawing/2014/main" id="{C4D1CD74-E11A-4C62-938A-5308C359B6EE}"/>
                    </a:ext>
                  </a:extLst>
                </p:cNvPr>
                <p:cNvSpPr txBox="1"/>
                <p:nvPr/>
              </p:nvSpPr>
              <p:spPr>
                <a:xfrm>
                  <a:off x="232472" y="5914432"/>
                  <a:ext cx="6236422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kumimoji="1" lang="en-US" altLang="ja-JP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entury Schoolbook" panose="02040604050505020304"/>
                      <a:ea typeface="ＭＳ ゴシック" panose="020B0609070205080204" pitchFamily="49" charset="-128"/>
                      <a:cs typeface="+mn-cs"/>
                    </a:rPr>
                    <a:t>Gas: He(90%)+iC</a:t>
                  </a:r>
                  <a:r>
                    <a:rPr kumimoji="1" lang="en-US" altLang="ja-JP" sz="1400" b="0" i="0" u="none" strike="noStrike" kern="1200" cap="none" spc="0" normalizeH="0" baseline="-2500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entury Schoolbook" panose="02040604050505020304"/>
                      <a:ea typeface="ＭＳ ゴシック" panose="020B0609070205080204" pitchFamily="49" charset="-128"/>
                      <a:cs typeface="+mn-cs"/>
                    </a:rPr>
                    <a:t>4</a:t>
                  </a:r>
                  <a:r>
                    <a:rPr kumimoji="1" lang="en-US" altLang="ja-JP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entury Schoolbook" panose="02040604050505020304"/>
                      <a:ea typeface="ＭＳ ゴシック" panose="020B0609070205080204" pitchFamily="49" charset="-128"/>
                      <a:cs typeface="+mn-cs"/>
                    </a:rPr>
                    <a:t>H</a:t>
                  </a:r>
                  <a:r>
                    <a:rPr kumimoji="1" lang="en-US" altLang="ja-JP" sz="1400" b="0" i="0" u="none" strike="noStrike" kern="1200" cap="none" spc="0" normalizeH="0" baseline="-2500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entury Schoolbook" panose="02040604050505020304"/>
                      <a:ea typeface="ＭＳ ゴシック" panose="020B0609070205080204" pitchFamily="49" charset="-128"/>
                      <a:cs typeface="+mn-cs"/>
                    </a:rPr>
                    <a:t>10</a:t>
                  </a:r>
                  <a:r>
                    <a:rPr kumimoji="1" lang="en-US" altLang="ja-JP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entury Schoolbook" panose="02040604050505020304"/>
                      <a:ea typeface="ＭＳ ゴシック" panose="020B0609070205080204" pitchFamily="49" charset="-128"/>
                      <a:cs typeface="+mn-cs"/>
                    </a:rPr>
                    <a:t>(10%), </a:t>
                  </a:r>
                </a:p>
                <a:p>
                  <a:r>
                    <a:rPr kumimoji="1" lang="en-US" altLang="ja-JP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entury Schoolbook" panose="02040604050505020304"/>
                      <a:ea typeface="ＭＳ ゴシック" panose="020B0609070205080204" pitchFamily="49" charset="-128"/>
                    </a:rPr>
                    <a:t>1728 anode wires (20</a:t>
                  </a:r>
                  <a14:m>
                    <m:oMath xmlns:m="http://schemas.openxmlformats.org/officeDocument/2006/math">
                      <m:r>
                        <a:rPr kumimoji="1" lang="en-US" altLang="ja-JP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ＭＳ ゴシック" panose="020B0609070205080204" pitchFamily="49" charset="-128"/>
                        </a:rPr>
                        <m:t>𝜇</m:t>
                      </m:r>
                      <m:r>
                        <m:rPr>
                          <m:sty m:val="p"/>
                        </m:rPr>
                        <a:rPr kumimoji="1" lang="en-US" altLang="ja-JP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ＭＳ ゴシック" panose="020B0609070205080204" pitchFamily="49" charset="-128"/>
                        </a:rPr>
                        <m:t>m</m:t>
                      </m:r>
                    </m:oMath>
                  </a14:m>
                  <a:r>
                    <a:rPr kumimoji="1" lang="en-US" altLang="ja-JP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entury Schoolbook" panose="02040604050505020304"/>
                      <a:ea typeface="ＭＳ ゴシック" panose="020B0609070205080204" pitchFamily="49" charset="-128"/>
                    </a:rPr>
                    <a:t> W(Au)),</a:t>
                  </a:r>
                  <a:r>
                    <a:rPr kumimoji="1" lang="en-US" altLang="ja-JP" sz="1400" b="0" i="0" u="none" strike="noStrike" kern="1200" cap="none" spc="0" normalizeH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entury Schoolbook" panose="02040604050505020304"/>
                      <a:ea typeface="ＭＳ ゴシック" panose="020B0609070205080204" pitchFamily="49" charset="-128"/>
                    </a:rPr>
                    <a:t> </a:t>
                  </a:r>
                  <a:r>
                    <a:rPr kumimoji="1" lang="en-US" altLang="ja-JP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entury Schoolbook" panose="02040604050505020304"/>
                      <a:ea typeface="ＭＳ ゴシック" panose="020B0609070205080204" pitchFamily="49" charset="-128"/>
                    </a:rPr>
                    <a:t>40 or 50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μm</m:t>
                      </m:r>
                    </m:oMath>
                  </a14:m>
                  <a:r>
                    <a:rPr kumimoji="1" lang="en-US" altLang="ja-JP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entury Schoolbook" panose="02040604050505020304"/>
                      <a:ea typeface="ＭＳ ゴシック" panose="020B0609070205080204" pitchFamily="49" charset="-128"/>
                    </a:rPr>
                    <a:t> Al(Ag) wire for cathode</a:t>
                  </a:r>
                  <a:endParaRPr lang="ja-JP" altLang="en-US" sz="1400" dirty="0"/>
                </a:p>
              </p:txBody>
            </p:sp>
          </mc:Choice>
          <mc:Fallback>
            <p:sp>
              <p:nvSpPr>
                <p:cNvPr id="37" name="テキスト ボックス 36">
                  <a:extLst>
                    <a:ext uri="{FF2B5EF4-FFF2-40B4-BE49-F238E27FC236}">
                      <a16:creationId xmlns:a16="http://schemas.microsoft.com/office/drawing/2014/main" id="{C4D1CD74-E11A-4C62-938A-5308C359B6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472" y="5914432"/>
                  <a:ext cx="6236422" cy="523220"/>
                </a:xfrm>
                <a:prstGeom prst="rect">
                  <a:avLst/>
                </a:prstGeom>
                <a:blipFill>
                  <a:blip r:embed="rId14"/>
                  <a:stretch>
                    <a:fillRect l="-293" t="-2326" b="-1046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大かっこ 17">
              <a:extLst>
                <a:ext uri="{FF2B5EF4-FFF2-40B4-BE49-F238E27FC236}">
                  <a16:creationId xmlns:a16="http://schemas.microsoft.com/office/drawing/2014/main" id="{1490AA3B-1CA5-4961-9B84-38C5307F0D5E}"/>
                </a:ext>
              </a:extLst>
            </p:cNvPr>
            <p:cNvSpPr/>
            <p:nvPr/>
          </p:nvSpPr>
          <p:spPr>
            <a:xfrm>
              <a:off x="168724" y="5978801"/>
              <a:ext cx="5927276" cy="384383"/>
            </a:xfrm>
            <a:prstGeom prst="bracketPair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6004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/>
      <p:bldP spid="43" grpId="0"/>
      <p:bldP spid="4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6445DD8-360F-41F7-8913-98BAABB31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i="1" dirty="0"/>
              <a:t>e</a:t>
            </a:r>
            <a:r>
              <a:rPr kumimoji="1" lang="en-US" altLang="ja-JP" baseline="30000" dirty="0"/>
              <a:t>+</a:t>
            </a:r>
            <a:r>
              <a:rPr kumimoji="1" lang="en-US" altLang="ja-JP" dirty="0"/>
              <a:t> drift chamber: Corona discharge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18A33EE-C8A6-44DC-8B2A-398760CC6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BE92-EB4E-4899-B5B4-4473C80FC572}" type="slidenum">
              <a:rPr kumimoji="1" lang="ja-JP" altLang="en-US" smtClean="0"/>
              <a:t>11</a:t>
            </a:fld>
            <a:endParaRPr kumimoji="1" lang="ja-JP" altLang="en-US" dirty="0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6391A20D-E537-4F20-88B7-5A7B65CCAA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4663" y="1614131"/>
            <a:ext cx="4268312" cy="2818594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1DEBE54E-B36A-4967-BCD8-4647739A8D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72117" y="1570232"/>
            <a:ext cx="1691070" cy="2906392"/>
          </a:xfrm>
          <a:prstGeom prst="rect">
            <a:avLst/>
          </a:prstGeom>
        </p:spPr>
      </p:pic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5364F469-6ACF-4481-B64C-8978E3441946}"/>
              </a:ext>
            </a:extLst>
          </p:cNvPr>
          <p:cNvGrpSpPr/>
          <p:nvPr/>
        </p:nvGrpSpPr>
        <p:grpSpPr>
          <a:xfrm>
            <a:off x="109104" y="4632064"/>
            <a:ext cx="7739389" cy="1699792"/>
            <a:chOff x="996049" y="4312920"/>
            <a:chExt cx="9911143" cy="2176772"/>
          </a:xfrm>
        </p:grpSpPr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98724F0D-46DA-41A0-999F-CDD303B94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11171" y="4339959"/>
              <a:ext cx="9778075" cy="2149733"/>
            </a:xfrm>
            <a:prstGeom prst="rect">
              <a:avLst/>
            </a:prstGeom>
          </p:spPr>
        </p:pic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7A6F7871-2DEC-4EAF-B998-9D3340B08EE3}"/>
                </a:ext>
              </a:extLst>
            </p:cNvPr>
            <p:cNvSpPr/>
            <p:nvPr/>
          </p:nvSpPr>
          <p:spPr>
            <a:xfrm>
              <a:off x="10328072" y="4312920"/>
              <a:ext cx="579120" cy="635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A79CE534-3870-414C-9293-20B173D1DD84}"/>
                </a:ext>
              </a:extLst>
            </p:cNvPr>
            <p:cNvSpPr/>
            <p:nvPr/>
          </p:nvSpPr>
          <p:spPr>
            <a:xfrm>
              <a:off x="996049" y="4331970"/>
              <a:ext cx="579120" cy="635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D5B91023-14FB-49A3-8840-667944B8617D}"/>
              </a:ext>
            </a:extLst>
          </p:cNvPr>
          <p:cNvSpPr txBox="1"/>
          <p:nvPr/>
        </p:nvSpPr>
        <p:spPr>
          <a:xfrm>
            <a:off x="7396271" y="1596493"/>
            <a:ext cx="44982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 algn="l">
              <a:buFont typeface="Arial" panose="020B0604020202020204" pitchFamily="34" charset="0"/>
              <a:buChar char="•"/>
              <a:tabLst>
                <a:tab pos="174625" algn="l"/>
              </a:tabLst>
            </a:pPr>
            <a:r>
              <a:rPr kumimoji="1" lang="en-US" altLang="ja-JP" dirty="0">
                <a:solidFill>
                  <a:schemeClr val="bg1"/>
                </a:solidFill>
              </a:rPr>
              <a:t>Stable operation was not possible due to discharges observed at several regions</a:t>
            </a:r>
          </a:p>
          <a:p>
            <a:pPr marL="174625" indent="-174625" algn="l">
              <a:buFont typeface="Arial" panose="020B0604020202020204" pitchFamily="34" charset="0"/>
              <a:buChar char="•"/>
              <a:tabLst>
                <a:tab pos="174625" algn="l"/>
              </a:tabLst>
            </a:pPr>
            <a:r>
              <a:rPr kumimoji="1" lang="en-US" altLang="ja-JP" dirty="0">
                <a:solidFill>
                  <a:schemeClr val="bg1"/>
                </a:solidFill>
              </a:rPr>
              <a:t>Whitish deposits seems to be formed, but the mechanism is not understood.</a:t>
            </a:r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10E4985F-84E7-4261-81F0-D5996E1F14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4057" y="3139493"/>
            <a:ext cx="4939345" cy="1101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E18A3ED5-2D59-4F4A-AFF7-8BE95471E739}"/>
              </a:ext>
            </a:extLst>
          </p:cNvPr>
          <p:cNvSpPr txBox="1"/>
          <p:nvPr/>
        </p:nvSpPr>
        <p:spPr>
          <a:xfrm>
            <a:off x="8101413" y="5190585"/>
            <a:ext cx="3968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>
                <a:tab pos="174625" algn="l"/>
              </a:tabLst>
            </a:pPr>
            <a:r>
              <a:rPr kumimoji="1" lang="en-US" altLang="ja-JP" dirty="0">
                <a:solidFill>
                  <a:schemeClr val="bg1"/>
                </a:solidFill>
              </a:rPr>
              <a:t>Adding small amount of CO</a:t>
            </a:r>
            <a:r>
              <a:rPr kumimoji="1" lang="en-US" altLang="ja-JP" baseline="-25000" dirty="0">
                <a:solidFill>
                  <a:schemeClr val="bg1"/>
                </a:solidFill>
              </a:rPr>
              <a:t>2</a:t>
            </a:r>
            <a:r>
              <a:rPr kumimoji="1" lang="en-US" altLang="ja-JP" dirty="0">
                <a:solidFill>
                  <a:schemeClr val="bg1"/>
                </a:solidFill>
              </a:rPr>
              <a:t> or H</a:t>
            </a:r>
            <a:r>
              <a:rPr kumimoji="1" lang="en-US" altLang="ja-JP" baseline="-25000" dirty="0">
                <a:solidFill>
                  <a:schemeClr val="bg1"/>
                </a:solidFill>
              </a:rPr>
              <a:t>2</a:t>
            </a:r>
            <a:r>
              <a:rPr kumimoji="1" lang="en-US" altLang="ja-JP" dirty="0">
                <a:solidFill>
                  <a:schemeClr val="bg1"/>
                </a:solidFill>
              </a:rPr>
              <a:t>O will be tested this year.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8096A4F7-BC5C-4597-BE88-C48D1D2E252C}"/>
              </a:ext>
            </a:extLst>
          </p:cNvPr>
          <p:cNvSpPr txBox="1"/>
          <p:nvPr/>
        </p:nvSpPr>
        <p:spPr>
          <a:xfrm>
            <a:off x="7829610" y="4387397"/>
            <a:ext cx="416339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dirty="0">
                <a:solidFill>
                  <a:schemeClr val="bg1"/>
                </a:solidFill>
              </a:rPr>
              <a:t>“</a:t>
            </a:r>
            <a:r>
              <a:rPr lang="ja-JP" altLang="en-US" sz="1400" dirty="0">
                <a:solidFill>
                  <a:schemeClr val="bg1"/>
                </a:solidFill>
              </a:rPr>
              <a:t>running with an O</a:t>
            </a:r>
            <a:r>
              <a:rPr lang="ja-JP" altLang="en-US" sz="1400" baseline="-25000" dirty="0">
                <a:solidFill>
                  <a:schemeClr val="bg1"/>
                </a:solidFill>
              </a:rPr>
              <a:t>2</a:t>
            </a:r>
            <a:r>
              <a:rPr lang="ja-JP" altLang="en-US" sz="1400" dirty="0">
                <a:solidFill>
                  <a:schemeClr val="bg1"/>
                </a:solidFill>
              </a:rPr>
              <a:t> or CO</a:t>
            </a:r>
            <a:r>
              <a:rPr lang="en-US" altLang="ja-JP" sz="1400" baseline="-25000" dirty="0">
                <a:solidFill>
                  <a:schemeClr val="bg1"/>
                </a:solidFill>
              </a:rPr>
              <a:t>2</a:t>
            </a:r>
            <a:r>
              <a:rPr lang="ja-JP" altLang="en-US" sz="1400" dirty="0">
                <a:solidFill>
                  <a:schemeClr val="bg1"/>
                </a:solidFill>
              </a:rPr>
              <a:t> additive at high ionization levels can cure a damaged chamber from breakdown problems</a:t>
            </a:r>
            <a:r>
              <a:rPr lang="en-US" altLang="ja-JP" sz="1400" dirty="0">
                <a:solidFill>
                  <a:schemeClr val="bg1"/>
                </a:solidFill>
              </a:rPr>
              <a:t>”</a:t>
            </a:r>
            <a:endParaRPr lang="ja-JP" alt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38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2447736-6955-417F-8893-BA675C5F5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sz="3600" i="1" dirty="0"/>
              <a:t>e</a:t>
            </a:r>
            <a:r>
              <a:rPr kumimoji="1" lang="en-US" altLang="ja-JP" sz="3600" baseline="30000" dirty="0"/>
              <a:t>+</a:t>
            </a:r>
            <a:r>
              <a:rPr kumimoji="1" lang="en-US" altLang="ja-JP" sz="3600" dirty="0"/>
              <a:t> drift chamber: Performance in bad S/N</a:t>
            </a:r>
            <a:endParaRPr kumimoji="1" lang="ja-JP" altLang="en-US" sz="36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3AF6F82-84D1-4A8B-9E06-D98631D53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BE92-EB4E-4899-B5B4-4473C80FC572}" type="slidenum">
              <a:rPr kumimoji="1" lang="ja-JP" altLang="en-US" smtClean="0"/>
              <a:t>12</a:t>
            </a:fld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E36D501-9063-4FEC-B3B4-53BF237B9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8453" y="2039251"/>
            <a:ext cx="4918953" cy="20683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2CDB2E80-B0D7-4C1B-A081-9A7B5467C854}"/>
                  </a:ext>
                </a:extLst>
              </p:cNvPr>
              <p:cNvSpPr txBox="1"/>
              <p:nvPr/>
            </p:nvSpPr>
            <p:spPr>
              <a:xfrm>
                <a:off x="1017855" y="1709815"/>
                <a:ext cx="5379272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tabLst>
                    <a:tab pos="174625" algn="l"/>
                  </a:tabLst>
                </a:pPr>
                <a:r>
                  <a:rPr kumimoji="1" lang="en-US" altLang="ja-JP" sz="2000" dirty="0">
                    <a:solidFill>
                      <a:schemeClr val="bg1"/>
                    </a:solidFill>
                  </a:rPr>
                  <a:t>Performance of the current readout electronics is worse than what we assumed.</a:t>
                </a:r>
              </a:p>
              <a:p>
                <a:pPr marL="360363" indent="-185738" algn="l">
                  <a:buFont typeface="Arial" panose="020B0604020202020204" pitchFamily="34" charset="0"/>
                  <a:buChar char="•"/>
                  <a:tabLst>
                    <a:tab pos="174625" algn="l"/>
                  </a:tabLst>
                </a:pPr>
                <a:r>
                  <a:rPr kumimoji="1" lang="en-US" altLang="ja-JP" sz="2000" dirty="0">
                    <a:solidFill>
                      <a:schemeClr val="bg1"/>
                    </a:solidFill>
                  </a:rPr>
                  <a:t>Pre-amp gain: 1/3.7 smaller</a:t>
                </a:r>
                <a:endParaRPr kumimoji="1" lang="en-US" altLang="ja-JP" sz="2000" dirty="0">
                  <a:solidFill>
                    <a:schemeClr val="bg1"/>
                  </a:solidFill>
                  <a:sym typeface="Wingdings" panose="05000000000000000000" pitchFamily="2" charset="2"/>
                </a:endParaRPr>
              </a:p>
              <a:p>
                <a:pPr marL="360363" indent="-185738" algn="l">
                  <a:buFont typeface="Arial" panose="020B0604020202020204" pitchFamily="34" charset="0"/>
                  <a:buChar char="•"/>
                  <a:tabLst>
                    <a:tab pos="174625" algn="l"/>
                  </a:tabLst>
                </a:pPr>
                <a:r>
                  <a:rPr kumimoji="1" lang="en-US" altLang="ja-JP" sz="2000" dirty="0">
                    <a:solidFill>
                      <a:schemeClr val="bg1"/>
                    </a:solidFill>
                  </a:rPr>
                  <a:t>Noise (RMS): </a:t>
                </a:r>
                <a14:m>
                  <m:oMath xmlns:m="http://schemas.openxmlformats.org/officeDocument/2006/math">
                    <m:r>
                      <a:rPr kumimoji="1" lang="en-US" altLang="ja-JP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kumimoji="1" lang="en-US" altLang="ja-JP" sz="2000" dirty="0">
                    <a:solidFill>
                      <a:schemeClr val="bg1"/>
                    </a:solidFill>
                  </a:rPr>
                  <a:t>2 larger</a:t>
                </a:r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2CDB2E80-B0D7-4C1B-A081-9A7B5467C8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855" y="1709815"/>
                <a:ext cx="5379272" cy="1323439"/>
              </a:xfrm>
              <a:prstGeom prst="rect">
                <a:avLst/>
              </a:prstGeom>
              <a:blipFill>
                <a:blip r:embed="rId3"/>
                <a:stretch>
                  <a:fillRect l="-1247" t="-2752" b="-642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EC773E6-2FE2-482D-909F-510FEF7AB484}"/>
              </a:ext>
            </a:extLst>
          </p:cNvPr>
          <p:cNvSpPr txBox="1"/>
          <p:nvPr/>
        </p:nvSpPr>
        <p:spPr>
          <a:xfrm>
            <a:off x="6308453" y="1815862"/>
            <a:ext cx="4755015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tabLst>
                <a:tab pos="174625" algn="l"/>
              </a:tabLst>
            </a:pPr>
            <a:r>
              <a:rPr kumimoji="1" lang="en-US" altLang="ja-JP" dirty="0">
                <a:solidFill>
                  <a:schemeClr val="bg1"/>
                </a:solidFill>
              </a:rPr>
              <a:t>Example of the waveform in one end of wire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77E9D22-49B2-4BB0-B698-69451945F398}"/>
              </a:ext>
            </a:extLst>
          </p:cNvPr>
          <p:cNvSpPr txBox="1"/>
          <p:nvPr/>
        </p:nvSpPr>
        <p:spPr>
          <a:xfrm>
            <a:off x="9555157" y="1369738"/>
            <a:ext cx="21279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</a:rPr>
              <a:t>宇佐見</a:t>
            </a:r>
            <a:r>
              <a:rPr kumimoji="1" lang="en-US" altLang="ja-JP" dirty="0">
                <a:solidFill>
                  <a:schemeClr val="bg1"/>
                </a:solidFill>
              </a:rPr>
              <a:t>(</a:t>
            </a:r>
            <a:r>
              <a:rPr lang="en-US" altLang="ja-JP" dirty="0">
                <a:solidFill>
                  <a:schemeClr val="bg1"/>
                </a:solidFill>
              </a:rPr>
              <a:t>14aSE-4)</a:t>
            </a:r>
            <a:endParaRPr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7EBC4F3-69EB-47EC-A3FA-12ABD958EC15}"/>
              </a:ext>
            </a:extLst>
          </p:cNvPr>
          <p:cNvSpPr txBox="1"/>
          <p:nvPr/>
        </p:nvSpPr>
        <p:spPr>
          <a:xfrm>
            <a:off x="1111171" y="4321318"/>
            <a:ext cx="98533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>
                <a:tab pos="174625" algn="l"/>
              </a:tabLst>
            </a:pPr>
            <a:r>
              <a:rPr kumimoji="1" lang="en-US" altLang="ja-JP" sz="2000" b="1" dirty="0">
                <a:solidFill>
                  <a:schemeClr val="bg1"/>
                </a:solidFill>
              </a:rPr>
              <a:t>Pulse identification algorism is improved </a:t>
            </a:r>
            <a:r>
              <a:rPr kumimoji="1" lang="en-US" altLang="ja-JP" sz="2000" dirty="0">
                <a:solidFill>
                  <a:schemeClr val="bg1"/>
                </a:solidFill>
              </a:rPr>
              <a:t>to cope with current situation.</a:t>
            </a:r>
          </a:p>
          <a:p>
            <a:pPr marL="342900" indent="-168275" algn="l">
              <a:buFont typeface="Arial" panose="020B0604020202020204" pitchFamily="34" charset="0"/>
              <a:buChar char="•"/>
              <a:tabLst>
                <a:tab pos="174625" algn="l"/>
              </a:tabLst>
            </a:pPr>
            <a:r>
              <a:rPr kumimoji="1" lang="en-US" altLang="ja-JP" sz="2000" dirty="0">
                <a:solidFill>
                  <a:schemeClr val="bg1"/>
                </a:solidFill>
              </a:rPr>
              <a:t>Fit the waveform of one end of wire using the waveform observed in the other end</a:t>
            </a:r>
          </a:p>
          <a:p>
            <a:pPr marL="342900" indent="-168275" algn="l">
              <a:buFont typeface="Arial" panose="020B0604020202020204" pitchFamily="34" charset="0"/>
              <a:buChar char="•"/>
              <a:tabLst>
                <a:tab pos="174625" algn="l"/>
              </a:tabLst>
            </a:pPr>
            <a:r>
              <a:rPr kumimoji="1" lang="en-US" altLang="ja-JP" sz="2000" dirty="0">
                <a:solidFill>
                  <a:schemeClr val="bg1"/>
                </a:solidFill>
              </a:rPr>
              <a:t>Restriction of analysis time window based on time observed by timing counter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F34448A-E10A-41C4-924F-FE54F00FEB79}"/>
              </a:ext>
            </a:extLst>
          </p:cNvPr>
          <p:cNvSpPr txBox="1"/>
          <p:nvPr/>
        </p:nvSpPr>
        <p:spPr>
          <a:xfrm>
            <a:off x="1820975" y="3167691"/>
            <a:ext cx="33350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>
                <a:tab pos="174625" algn="l"/>
              </a:tabLst>
            </a:pPr>
            <a:r>
              <a:rPr kumimoji="1" lang="en-US" altLang="ja-JP" dirty="0">
                <a:solidFill>
                  <a:schemeClr val="bg1"/>
                </a:solidFill>
              </a:rPr>
              <a:t>S/N is reduced (~1/10)</a:t>
            </a:r>
          </a:p>
          <a:p>
            <a:pPr algn="l">
              <a:tabLst>
                <a:tab pos="174625" algn="l"/>
              </a:tabLst>
            </a:pPr>
            <a:r>
              <a:rPr kumimoji="1" lang="en-US" altLang="ja-JP" dirty="0">
                <a:solidFill>
                  <a:schemeClr val="bg1"/>
                </a:solidFill>
                <a:sym typeface="Wingdings" panose="05000000000000000000" pitchFamily="2" charset="2"/>
              </a:rPr>
              <a:t>(At least the pre-amp gain is expected to be improved)</a:t>
            </a:r>
          </a:p>
        </p:txBody>
      </p:sp>
      <p:sp>
        <p:nvSpPr>
          <p:cNvPr id="13" name="矢印: 右 12">
            <a:extLst>
              <a:ext uri="{FF2B5EF4-FFF2-40B4-BE49-F238E27FC236}">
                <a16:creationId xmlns:a16="http://schemas.microsoft.com/office/drawing/2014/main" id="{CD1E7D17-D3B9-4541-AE15-0E5CDCFCCA2F}"/>
              </a:ext>
            </a:extLst>
          </p:cNvPr>
          <p:cNvSpPr/>
          <p:nvPr/>
        </p:nvSpPr>
        <p:spPr>
          <a:xfrm>
            <a:off x="1353700" y="3240107"/>
            <a:ext cx="447472" cy="5252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E331C8F-9A0B-4501-90B0-62911D34BEE0}"/>
              </a:ext>
            </a:extLst>
          </p:cNvPr>
          <p:cNvSpPr txBox="1"/>
          <p:nvPr/>
        </p:nvSpPr>
        <p:spPr>
          <a:xfrm>
            <a:off x="2843944" y="5480423"/>
            <a:ext cx="7535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>
                <a:tab pos="174625" algn="l"/>
              </a:tabLst>
            </a:pPr>
            <a:r>
              <a:rPr kumimoji="1" lang="en-US" altLang="ja-JP" b="1" dirty="0">
                <a:solidFill>
                  <a:schemeClr val="bg1"/>
                </a:solidFill>
              </a:rPr>
              <a:t>Target efficiency goal (70%) is still achieved in MC </a:t>
            </a:r>
            <a:r>
              <a:rPr kumimoji="1" lang="en-US" altLang="ja-JP" dirty="0">
                <a:solidFill>
                  <a:schemeClr val="bg1"/>
                </a:solidFill>
              </a:rPr>
              <a:t>even if the bad S/N situation in 2019 is assumed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5" name="矢印: 右 14">
            <a:extLst>
              <a:ext uri="{FF2B5EF4-FFF2-40B4-BE49-F238E27FC236}">
                <a16:creationId xmlns:a16="http://schemas.microsoft.com/office/drawing/2014/main" id="{752D878E-ABED-435B-92FC-AD63FE91C6D9}"/>
              </a:ext>
            </a:extLst>
          </p:cNvPr>
          <p:cNvSpPr/>
          <p:nvPr/>
        </p:nvSpPr>
        <p:spPr>
          <a:xfrm>
            <a:off x="2243879" y="5457641"/>
            <a:ext cx="447472" cy="5252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939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4" grpId="0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51C189B4-66CC-4D17-9267-80E62A172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27836">
            <a:off x="5470875" y="3239310"/>
            <a:ext cx="521364" cy="51949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CAA293BF-114C-431C-A9F3-E3DF2AE12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New detector development: RPC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5300038-AB77-4CB6-9FE0-5BB622AB6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BE92-EB4E-4899-B5B4-4473C80FC572}" type="slidenum">
              <a:rPr kumimoji="1" lang="ja-JP" altLang="en-US" smtClean="0"/>
              <a:t>13</a:t>
            </a:fld>
            <a:endParaRPr kumimoji="1" lang="ja-JP" altLang="en-US" dirty="0"/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2B333F95-D0F7-47C9-8B86-4ADBE204234E}"/>
              </a:ext>
            </a:extLst>
          </p:cNvPr>
          <p:cNvGrpSpPr/>
          <p:nvPr/>
        </p:nvGrpSpPr>
        <p:grpSpPr>
          <a:xfrm>
            <a:off x="379628" y="1302552"/>
            <a:ext cx="6385817" cy="5314102"/>
            <a:chOff x="2756170" y="1712425"/>
            <a:chExt cx="5310691" cy="4468745"/>
          </a:xfrm>
        </p:grpSpPr>
        <p:pic>
          <p:nvPicPr>
            <p:cNvPr id="7" name="dch" descr="ランプ, 光 が含まれている画像&#10;&#10;自動的に生成された説明">
              <a:extLst>
                <a:ext uri="{FF2B5EF4-FFF2-40B4-BE49-F238E27FC236}">
                  <a16:creationId xmlns:a16="http://schemas.microsoft.com/office/drawing/2014/main" id="{2BE419DB-040E-444E-A62C-E57A989C4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alphaModFix amt="30000"/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65184" y="1712426"/>
              <a:ext cx="5201677" cy="4452426"/>
            </a:xfrm>
            <a:prstGeom prst="rect">
              <a:avLst/>
            </a:prstGeom>
          </p:spPr>
        </p:pic>
        <p:pic>
          <p:nvPicPr>
            <p:cNvPr id="9" name="xec" descr="光 が含まれている画像&#10;&#10;自動的に生成された説明">
              <a:extLst>
                <a:ext uri="{FF2B5EF4-FFF2-40B4-BE49-F238E27FC236}">
                  <a16:creationId xmlns:a16="http://schemas.microsoft.com/office/drawing/2014/main" id="{3A8A24B1-AAE6-43E4-B21C-C0FDDB2392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alphaModFix amt="30000"/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56170" y="1712425"/>
              <a:ext cx="5310691" cy="4468745"/>
            </a:xfrm>
            <a:prstGeom prst="rect">
              <a:avLst/>
            </a:prstGeom>
          </p:spPr>
        </p:pic>
        <p:pic>
          <p:nvPicPr>
            <p:cNvPr id="10" name="tc" descr="猫, 飼い猫, 時計 が含まれている画像&#10;&#10;自動的に生成された説明">
              <a:extLst>
                <a:ext uri="{FF2B5EF4-FFF2-40B4-BE49-F238E27FC236}">
                  <a16:creationId xmlns:a16="http://schemas.microsoft.com/office/drawing/2014/main" id="{01F54EAC-16EC-405A-892F-B0DBC3D087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alphaModFix amt="30000"/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9378" t="8864" r="27126" b="9730"/>
            <a:stretch/>
          </p:blipFill>
          <p:spPr>
            <a:xfrm>
              <a:off x="2865184" y="1712426"/>
              <a:ext cx="5201677" cy="4452426"/>
            </a:xfrm>
            <a:prstGeom prst="rect">
              <a:avLst/>
            </a:prstGeom>
          </p:spPr>
        </p:pic>
        <p:cxnSp>
          <p:nvCxnSpPr>
            <p:cNvPr id="11" name="直線コネクタ 10">
              <a:extLst>
                <a:ext uri="{FF2B5EF4-FFF2-40B4-BE49-F238E27FC236}">
                  <a16:creationId xmlns:a16="http://schemas.microsoft.com/office/drawing/2014/main" id="{5E1CC5F6-DC48-4B8D-83DB-92D447B4964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56470" y="2918731"/>
              <a:ext cx="995172" cy="877824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テキスト ボックス 12">
                  <a:extLst>
                    <a:ext uri="{FF2B5EF4-FFF2-40B4-BE49-F238E27FC236}">
                      <a16:creationId xmlns:a16="http://schemas.microsoft.com/office/drawing/2014/main" id="{836D212A-7CD3-4314-A3F7-60818FDE287F}"/>
                    </a:ext>
                  </a:extLst>
                </p:cNvPr>
                <p:cNvSpPr txBox="1"/>
                <p:nvPr/>
              </p:nvSpPr>
              <p:spPr>
                <a:xfrm>
                  <a:off x="4808852" y="3993386"/>
                  <a:ext cx="729574" cy="4399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ja-JP" sz="2800" b="0" i="1" smtClean="0">
                                <a:solidFill>
                                  <a:srgbClr val="15FF7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sz="2800" b="0" i="1" smtClean="0">
                                <a:solidFill>
                                  <a:srgbClr val="15FF7F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kumimoji="1" lang="en-US" altLang="ja-JP" sz="2800" b="0" i="1" smtClean="0">
                                <a:solidFill>
                                  <a:srgbClr val="15FF7F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kumimoji="1" lang="ja-JP" altLang="en-US" sz="2800" dirty="0">
                    <a:solidFill>
                      <a:srgbClr val="00206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テキスト ボックス 12">
                  <a:extLst>
                    <a:ext uri="{FF2B5EF4-FFF2-40B4-BE49-F238E27FC236}">
                      <a16:creationId xmlns:a16="http://schemas.microsoft.com/office/drawing/2014/main" id="{836D212A-7CD3-4314-A3F7-60818FDE28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08852" y="3993386"/>
                  <a:ext cx="729574" cy="43998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テキスト ボックス 13">
                  <a:extLst>
                    <a:ext uri="{FF2B5EF4-FFF2-40B4-BE49-F238E27FC236}">
                      <a16:creationId xmlns:a16="http://schemas.microsoft.com/office/drawing/2014/main" id="{0F0C7603-941F-4C56-8794-2AFD0A9A9770}"/>
                    </a:ext>
                  </a:extLst>
                </p:cNvPr>
                <p:cNvSpPr txBox="1"/>
                <p:nvPr/>
              </p:nvSpPr>
              <p:spPr>
                <a:xfrm>
                  <a:off x="5088037" y="2499230"/>
                  <a:ext cx="831075" cy="4399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2400" b="0" dirty="0">
                      <a:solidFill>
                        <a:schemeClr val="bg1"/>
                      </a:solidFill>
                      <a:effectLst/>
                    </a:rPr>
                    <a:t>BG</a:t>
                  </a:r>
                  <a:r>
                    <a:rPr kumimoji="1" lang="en-US" altLang="ja-JP" sz="2800" b="0" dirty="0">
                      <a:solidFill>
                        <a:schemeClr val="bg1"/>
                      </a:solidFill>
                      <a:effectLst/>
                    </a:rPr>
                    <a:t> </a:t>
                  </a:r>
                  <a14:m>
                    <m:oMath xmlns:m="http://schemas.openxmlformats.org/officeDocument/2006/math">
                      <m:r>
                        <a:rPr kumimoji="1" lang="en-US" altLang="ja-JP" sz="2800" b="0" i="1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</a:rPr>
                        <m:t>𝛾</m:t>
                      </m:r>
                    </m:oMath>
                  </a14:m>
                  <a:endParaRPr kumimoji="1" lang="ja-JP" altLang="en-US" sz="2800" dirty="0">
                    <a:solidFill>
                      <a:schemeClr val="bg1"/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14" name="テキスト ボックス 13">
                  <a:extLst>
                    <a:ext uri="{FF2B5EF4-FFF2-40B4-BE49-F238E27FC236}">
                      <a16:creationId xmlns:a16="http://schemas.microsoft.com/office/drawing/2014/main" id="{0F0C7603-941F-4C56-8794-2AFD0A9A97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88037" y="2499230"/>
                  <a:ext cx="831075" cy="439987"/>
                </a:xfrm>
                <a:prstGeom prst="rect">
                  <a:avLst/>
                </a:prstGeom>
                <a:blipFill>
                  <a:blip r:embed="rId7"/>
                  <a:stretch>
                    <a:fillRect l="-9146" b="-23256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5" name="図 14" descr="スポーツゲーム, 部屋 が含まれている画像&#10;&#10;自動的に生成された説明">
              <a:extLst>
                <a:ext uri="{FF2B5EF4-FFF2-40B4-BE49-F238E27FC236}">
                  <a16:creationId xmlns:a16="http://schemas.microsoft.com/office/drawing/2014/main" id="{BED09C9E-D6C3-4855-8F87-F9B5387526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83159" y="3528330"/>
              <a:ext cx="2571858" cy="1228218"/>
            </a:xfrm>
            <a:prstGeom prst="rect">
              <a:avLst/>
            </a:prstGeom>
          </p:spPr>
        </p:pic>
      </p:grp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08B686A-3EFF-416C-B840-5F61DCEF7E09}"/>
              </a:ext>
            </a:extLst>
          </p:cNvPr>
          <p:cNvSpPr txBox="1"/>
          <p:nvPr/>
        </p:nvSpPr>
        <p:spPr>
          <a:xfrm>
            <a:off x="312603" y="4650840"/>
            <a:ext cx="1843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>
                <a:tab pos="174625" algn="l"/>
              </a:tabLst>
            </a:pPr>
            <a:r>
              <a:rPr kumimoji="1" lang="en-US" altLang="ja-JP" dirty="0">
                <a:solidFill>
                  <a:schemeClr val="bg1"/>
                </a:solidFill>
              </a:rPr>
              <a:t>Existing BG tagging detector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BCE2E252-C1D7-407B-BEFB-0807E72279EB}"/>
              </a:ext>
            </a:extLst>
          </p:cNvPr>
          <p:cNvSpPr txBox="1"/>
          <p:nvPr/>
        </p:nvSpPr>
        <p:spPr>
          <a:xfrm>
            <a:off x="5481016" y="2872580"/>
            <a:ext cx="697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>
                <a:tab pos="174625" algn="l"/>
              </a:tabLst>
            </a:pPr>
            <a:r>
              <a:rPr kumimoji="1" lang="en-US" altLang="ja-JP" dirty="0">
                <a:solidFill>
                  <a:schemeClr val="bg1"/>
                </a:solidFill>
              </a:rPr>
              <a:t>RPC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C6227EAC-AAE8-4C80-81ED-2B425EF4CCCE}"/>
                  </a:ext>
                </a:extLst>
              </p:cNvPr>
              <p:cNvSpPr txBox="1"/>
              <p:nvPr/>
            </p:nvSpPr>
            <p:spPr>
              <a:xfrm>
                <a:off x="6583792" y="1583869"/>
                <a:ext cx="498332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tabLst>
                    <a:tab pos="174625" algn="l"/>
                  </a:tabLst>
                </a:pPr>
                <a:r>
                  <a:rPr kumimoji="1" lang="en-US" altLang="ja-JP" dirty="0">
                    <a:solidFill>
                      <a:schemeClr val="bg1"/>
                    </a:solidFill>
                  </a:rPr>
                  <a:t>Detector to identify main BG source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kumimoji="1" lang="en-US" altLang="ja-JP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ja-JP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𝑒</m:t>
                    </m:r>
                    <m:r>
                      <a:rPr kumimoji="1" lang="en-US" altLang="ja-JP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𝜈𝜈𝛾</m:t>
                    </m:r>
                  </m:oMath>
                </a14:m>
                <a:r>
                  <a:rPr kumimoji="1" lang="ja-JP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ja-JP" dirty="0">
                    <a:solidFill>
                      <a:schemeClr val="bg1"/>
                    </a:solidFill>
                  </a:rPr>
                  <a:t>by tagging low energy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kumimoji="1" lang="en-US" altLang="ja-JP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ja-JP" dirty="0">
                    <a:solidFill>
                      <a:schemeClr val="bg1"/>
                    </a:solidFill>
                  </a:rPr>
                  <a:t>.</a:t>
                </a:r>
                <a:endParaRPr kumimoji="1" lang="ja-JP" alt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C6227EAC-AAE8-4C80-81ED-2B425EF4CC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3792" y="1583869"/>
                <a:ext cx="4983328" cy="646331"/>
              </a:xfrm>
              <a:prstGeom prst="rect">
                <a:avLst/>
              </a:prstGeom>
              <a:blipFill>
                <a:blip r:embed="rId10"/>
                <a:stretch>
                  <a:fillRect l="-979" t="-5660" b="-1415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45A30CE-FE65-4013-B720-CEA76A1C0D20}"/>
              </a:ext>
            </a:extLst>
          </p:cNvPr>
          <p:cNvSpPr txBox="1"/>
          <p:nvPr/>
        </p:nvSpPr>
        <p:spPr>
          <a:xfrm>
            <a:off x="6583792" y="2154611"/>
            <a:ext cx="4983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>
                <a:tab pos="174625" algn="l"/>
              </a:tabLst>
            </a:pPr>
            <a:r>
              <a:rPr kumimoji="1" lang="en-US" altLang="ja-JP" dirty="0">
                <a:solidFill>
                  <a:schemeClr val="bg1"/>
                </a:solidFill>
              </a:rPr>
              <a:t>Downstream detector is already installed.</a:t>
            </a:r>
          </a:p>
          <a:p>
            <a:pPr algn="l">
              <a:tabLst>
                <a:tab pos="174625" algn="l"/>
              </a:tabLst>
            </a:pPr>
            <a:r>
              <a:rPr kumimoji="1" lang="en-US" altLang="ja-JP" dirty="0">
                <a:solidFill>
                  <a:schemeClr val="bg1"/>
                </a:solidFill>
              </a:rPr>
              <a:t>New upstream detector </a:t>
            </a:r>
            <a:r>
              <a:rPr kumimoji="1" lang="en-US" altLang="ja-JP" dirty="0">
                <a:solidFill>
                  <a:schemeClr val="bg1"/>
                </a:solidFill>
                <a:sym typeface="Wingdings" panose="05000000000000000000" pitchFamily="2" charset="2"/>
              </a:rPr>
              <a:t> RPC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CD62632E-FA5E-4CCF-95CA-542689EAC4F2}"/>
                  </a:ext>
                </a:extLst>
              </p:cNvPr>
              <p:cNvSpPr txBox="1"/>
              <p:nvPr/>
            </p:nvSpPr>
            <p:spPr>
              <a:xfrm>
                <a:off x="6583792" y="2877378"/>
                <a:ext cx="573424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tabLst>
                    <a:tab pos="174625" algn="l"/>
                  </a:tabLst>
                </a:pPr>
                <a:r>
                  <a:rPr kumimoji="1" lang="en-US" altLang="ja-JP" dirty="0">
                    <a:solidFill>
                      <a:schemeClr val="bg1"/>
                    </a:solidFill>
                  </a:rPr>
                  <a:t>It must be placed in 28 MeV/c </a:t>
                </a:r>
                <a14:m>
                  <m:oMath xmlns:m="http://schemas.openxmlformats.org/officeDocument/2006/math">
                    <m:r>
                      <a:rPr kumimoji="1" lang="en-US" altLang="ja-JP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kumimoji="1" lang="ja-JP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ja-JP" dirty="0">
                    <a:solidFill>
                      <a:schemeClr val="bg1"/>
                    </a:solidFill>
                  </a:rPr>
                  <a:t>beam.</a:t>
                </a:r>
              </a:p>
              <a:p>
                <a:pPr>
                  <a:tabLst>
                    <a:tab pos="174625" algn="l"/>
                  </a:tabLst>
                </a:pPr>
                <a:r>
                  <a:rPr kumimoji="1" lang="en-US" altLang="ja-JP" dirty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 </a:t>
                </a:r>
                <a:r>
                  <a:rPr kumimoji="1" lang="en-US" altLang="ja-JP" b="1" dirty="0">
                    <a:solidFill>
                      <a:schemeClr val="bg1"/>
                    </a:solidFill>
                  </a:rPr>
                  <a:t>Extremely low material </a:t>
                </a:r>
                <a:r>
                  <a:rPr kumimoji="1" lang="en-US" altLang="ja-JP" dirty="0">
                    <a:solidFill>
                      <a:schemeClr val="bg1"/>
                    </a:solidFill>
                  </a:rPr>
                  <a:t>(&lt;0.1%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kumimoji="1" lang="en-US" altLang="ja-JP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1" lang="en-US" altLang="ja-JP" dirty="0">
                    <a:solidFill>
                      <a:schemeClr val="bg1"/>
                    </a:solidFill>
                  </a:rPr>
                  <a:t>) is required!</a:t>
                </a:r>
              </a:p>
              <a:p>
                <a:pPr algn="l">
                  <a:tabLst>
                    <a:tab pos="174625" algn="l"/>
                  </a:tabLst>
                </a:pPr>
                <a:r>
                  <a:rPr kumimoji="1" lang="en-US" altLang="ja-JP" dirty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 Resistive Plate Chamber (RPC) with </a:t>
                </a:r>
                <a:br>
                  <a:rPr kumimoji="1" lang="en-US" altLang="ja-JP" dirty="0">
                    <a:solidFill>
                      <a:schemeClr val="bg1"/>
                    </a:solidFill>
                    <a:sym typeface="Wingdings" panose="05000000000000000000" pitchFamily="2" charset="2"/>
                  </a:rPr>
                </a:br>
                <a:r>
                  <a:rPr kumimoji="1" lang="en-US" altLang="ja-JP" dirty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     Diamond-Like Carbon (DLC) electrodes </a:t>
                </a:r>
                <a:endParaRPr kumimoji="1" lang="ja-JP" altLang="en-US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CD62632E-FA5E-4CCF-95CA-542689EAC4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3792" y="2877378"/>
                <a:ext cx="5734246" cy="1200329"/>
              </a:xfrm>
              <a:prstGeom prst="rect">
                <a:avLst/>
              </a:prstGeom>
              <a:blipFill>
                <a:blip r:embed="rId11"/>
                <a:stretch>
                  <a:fillRect l="-850" t="-2538" b="-710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直方体 30">
            <a:extLst>
              <a:ext uri="{FF2B5EF4-FFF2-40B4-BE49-F238E27FC236}">
                <a16:creationId xmlns:a16="http://schemas.microsoft.com/office/drawing/2014/main" id="{ACC5F3B7-FC01-41D3-885E-812058F39A32}"/>
              </a:ext>
            </a:extLst>
          </p:cNvPr>
          <p:cNvSpPr/>
          <p:nvPr/>
        </p:nvSpPr>
        <p:spPr>
          <a:xfrm>
            <a:off x="5462586" y="4849758"/>
            <a:ext cx="2963007" cy="923330"/>
          </a:xfrm>
          <a:prstGeom prst="cube">
            <a:avLst>
              <a:gd name="adj" fmla="val 9558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直方体 31">
            <a:extLst>
              <a:ext uri="{FF2B5EF4-FFF2-40B4-BE49-F238E27FC236}">
                <a16:creationId xmlns:a16="http://schemas.microsoft.com/office/drawing/2014/main" id="{2190B89B-C8F8-4AF2-93B1-7B6325C3D358}"/>
              </a:ext>
            </a:extLst>
          </p:cNvPr>
          <p:cNvSpPr/>
          <p:nvPr/>
        </p:nvSpPr>
        <p:spPr>
          <a:xfrm>
            <a:off x="5462585" y="4660730"/>
            <a:ext cx="2963007" cy="923330"/>
          </a:xfrm>
          <a:prstGeom prst="cube">
            <a:avLst>
              <a:gd name="adj" fmla="val 9558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FFD2FA37-6D7A-4261-8DFC-672FBBB2D286}"/>
              </a:ext>
            </a:extLst>
          </p:cNvPr>
          <p:cNvSpPr txBox="1"/>
          <p:nvPr/>
        </p:nvSpPr>
        <p:spPr>
          <a:xfrm>
            <a:off x="5829724" y="5103345"/>
            <a:ext cx="834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>
                <a:tab pos="174625" algn="l"/>
              </a:tabLst>
            </a:pPr>
            <a:r>
              <a:rPr kumimoji="1" lang="en-US" altLang="ja-JP" dirty="0"/>
              <a:t>DLC</a:t>
            </a:r>
            <a:endParaRPr kumimoji="1" lang="ja-JP" altLang="en-US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A8B03E28-9E74-42E3-8224-6E914F297D41}"/>
              </a:ext>
            </a:extLst>
          </p:cNvPr>
          <p:cNvSpPr txBox="1"/>
          <p:nvPr/>
        </p:nvSpPr>
        <p:spPr>
          <a:xfrm>
            <a:off x="9726011" y="1095759"/>
            <a:ext cx="17268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</a:rPr>
              <a:t>大矢</a:t>
            </a:r>
            <a:r>
              <a:rPr kumimoji="1" lang="en-US" altLang="ja-JP" dirty="0">
                <a:solidFill>
                  <a:schemeClr val="bg1"/>
                </a:solidFill>
              </a:rPr>
              <a:t>(15aSF-1)</a:t>
            </a:r>
            <a:endParaRPr lang="ja-JP" altLang="en-US" dirty="0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F8161537-D827-4810-A3DD-523C3ED8897D}"/>
              </a:ext>
            </a:extLst>
          </p:cNvPr>
          <p:cNvSpPr txBox="1"/>
          <p:nvPr/>
        </p:nvSpPr>
        <p:spPr>
          <a:xfrm>
            <a:off x="3664361" y="5521638"/>
            <a:ext cx="1917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>
                <a:tab pos="174625" algn="l"/>
              </a:tabLst>
            </a:pPr>
            <a:r>
              <a:rPr kumimoji="1" lang="en-US" altLang="ja-JP" dirty="0">
                <a:solidFill>
                  <a:schemeClr val="bg1"/>
                </a:solidFill>
              </a:rPr>
              <a:t>~300 um gap</a:t>
            </a:r>
          </a:p>
          <a:p>
            <a:pPr algn="l">
              <a:tabLst>
                <a:tab pos="174625" algn="l"/>
              </a:tabLst>
            </a:pPr>
            <a:r>
              <a:rPr kumimoji="1" lang="en-US" altLang="ja-JP" dirty="0">
                <a:solidFill>
                  <a:schemeClr val="bg1"/>
                </a:solidFill>
              </a:rPr>
              <a:t>Freon based gas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9" name="左中かっこ 38">
            <a:extLst>
              <a:ext uri="{FF2B5EF4-FFF2-40B4-BE49-F238E27FC236}">
                <a16:creationId xmlns:a16="http://schemas.microsoft.com/office/drawing/2014/main" id="{97330031-A691-4BE7-A89B-3447D521F7D0}"/>
              </a:ext>
            </a:extLst>
          </p:cNvPr>
          <p:cNvSpPr/>
          <p:nvPr/>
        </p:nvSpPr>
        <p:spPr>
          <a:xfrm>
            <a:off x="5206262" y="5389601"/>
            <a:ext cx="145914" cy="408561"/>
          </a:xfrm>
          <a:prstGeom prst="lef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456DA3E6-9912-4EE9-99A7-32227766B031}"/>
              </a:ext>
            </a:extLst>
          </p:cNvPr>
          <p:cNvSpPr txBox="1"/>
          <p:nvPr/>
        </p:nvSpPr>
        <p:spPr>
          <a:xfrm>
            <a:off x="8528087" y="4249593"/>
            <a:ext cx="3444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>
                <a:tab pos="174625" algn="l"/>
              </a:tabLst>
            </a:pPr>
            <a:r>
              <a:rPr kumimoji="1" lang="en-US" altLang="ja-JP" dirty="0">
                <a:solidFill>
                  <a:schemeClr val="bg1"/>
                </a:solidFill>
              </a:rPr>
              <a:t>Good performance achieved with prototype ! (</a:t>
            </a:r>
            <a:r>
              <a:rPr kumimoji="1" lang="en-US" altLang="ja-JP" baseline="30000" dirty="0">
                <a:solidFill>
                  <a:schemeClr val="bg1"/>
                </a:solidFill>
              </a:rPr>
              <a:t>90</a:t>
            </a:r>
            <a:r>
              <a:rPr kumimoji="1" lang="en-US" altLang="ja-JP" dirty="0">
                <a:solidFill>
                  <a:schemeClr val="bg1"/>
                </a:solidFill>
              </a:rPr>
              <a:t>Sr):</a:t>
            </a:r>
            <a:br>
              <a:rPr kumimoji="1" lang="en-US" altLang="ja-JP" dirty="0">
                <a:solidFill>
                  <a:schemeClr val="bg1"/>
                </a:solidFill>
              </a:rPr>
            </a:br>
            <a:r>
              <a:rPr kumimoji="1" lang="en-US" altLang="ja-JP" dirty="0">
                <a:solidFill>
                  <a:schemeClr val="bg1"/>
                </a:solidFill>
              </a:rPr>
              <a:t>  - ~90% efficiency with 4 layers</a:t>
            </a:r>
            <a:br>
              <a:rPr kumimoji="1" lang="en-US" altLang="ja-JP" dirty="0">
                <a:solidFill>
                  <a:schemeClr val="bg1"/>
                </a:solidFill>
              </a:rPr>
            </a:br>
            <a:r>
              <a:rPr kumimoji="1" lang="en-US" altLang="ja-JP" dirty="0">
                <a:solidFill>
                  <a:schemeClr val="bg1"/>
                </a:solidFill>
              </a:rPr>
              <a:t>  - ~250 </a:t>
            </a:r>
            <a:r>
              <a:rPr kumimoji="1" lang="en-US" altLang="ja-JP" dirty="0" err="1">
                <a:solidFill>
                  <a:schemeClr val="bg1"/>
                </a:solidFill>
              </a:rPr>
              <a:t>ps</a:t>
            </a:r>
            <a:r>
              <a:rPr kumimoji="1" lang="en-US" altLang="ja-JP" dirty="0">
                <a:solidFill>
                  <a:schemeClr val="bg1"/>
                </a:solidFill>
              </a:rPr>
              <a:t> time resolution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EA60E070-E2B2-4ED1-8929-150208282329}"/>
              </a:ext>
            </a:extLst>
          </p:cNvPr>
          <p:cNvSpPr txBox="1"/>
          <p:nvPr/>
        </p:nvSpPr>
        <p:spPr>
          <a:xfrm>
            <a:off x="8445511" y="5520788"/>
            <a:ext cx="344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>
                <a:tab pos="174625" algn="l"/>
              </a:tabLst>
            </a:pPr>
            <a:r>
              <a:rPr kumimoji="1" lang="en-US" altLang="ja-JP" dirty="0">
                <a:solidFill>
                  <a:schemeClr val="bg1"/>
                </a:solidFill>
              </a:rPr>
              <a:t>Next step:</a:t>
            </a:r>
            <a:r>
              <a:rPr kumimoji="1" lang="ja-JP" altLang="en-US" dirty="0">
                <a:solidFill>
                  <a:schemeClr val="bg1"/>
                </a:solidFill>
              </a:rPr>
              <a:t> </a:t>
            </a:r>
            <a:br>
              <a:rPr kumimoji="1" lang="en-US" altLang="ja-JP" dirty="0">
                <a:solidFill>
                  <a:schemeClr val="bg1"/>
                </a:solidFill>
              </a:rPr>
            </a:br>
            <a:r>
              <a:rPr kumimoji="1" lang="en-US" altLang="ja-JP" dirty="0">
                <a:solidFill>
                  <a:schemeClr val="bg1"/>
                </a:solidFill>
              </a:rPr>
              <a:t>   high</a:t>
            </a:r>
            <a:r>
              <a:rPr kumimoji="1" lang="ja-JP" altLang="en-US" dirty="0">
                <a:solidFill>
                  <a:schemeClr val="bg1"/>
                </a:solidFill>
              </a:rPr>
              <a:t> </a:t>
            </a:r>
            <a:r>
              <a:rPr kumimoji="1" lang="en-US" altLang="ja-JP" dirty="0">
                <a:solidFill>
                  <a:schemeClr val="bg1"/>
                </a:solidFill>
              </a:rPr>
              <a:t>rate capability test</a:t>
            </a:r>
          </a:p>
        </p:txBody>
      </p:sp>
      <p:cxnSp>
        <p:nvCxnSpPr>
          <p:cNvPr id="44" name="直線矢印コネクタ 43">
            <a:extLst>
              <a:ext uri="{FF2B5EF4-FFF2-40B4-BE49-F238E27FC236}">
                <a16:creationId xmlns:a16="http://schemas.microsoft.com/office/drawing/2014/main" id="{3DC2E782-16CF-4A5B-99A5-5EDD202ACFAD}"/>
              </a:ext>
            </a:extLst>
          </p:cNvPr>
          <p:cNvCxnSpPr>
            <a:cxnSpLocks/>
          </p:cNvCxnSpPr>
          <p:nvPr/>
        </p:nvCxnSpPr>
        <p:spPr>
          <a:xfrm flipH="1">
            <a:off x="6614781" y="4463823"/>
            <a:ext cx="515593" cy="1538143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CBB59699-0F1F-4AB7-BD94-B94EDD5C4070}"/>
                  </a:ext>
                </a:extLst>
              </p:cNvPr>
              <p:cNvSpPr txBox="1"/>
              <p:nvPr/>
            </p:nvSpPr>
            <p:spPr>
              <a:xfrm>
                <a:off x="6296476" y="5994060"/>
                <a:ext cx="3678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tabLst>
                    <a:tab pos="174625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ja-JP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1" lang="ja-JP" alt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CBB59699-0F1F-4AB7-BD94-B94EDD5C40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6476" y="5994060"/>
                <a:ext cx="367803" cy="369332"/>
              </a:xfrm>
              <a:prstGeom prst="rect">
                <a:avLst/>
              </a:prstGeom>
              <a:blipFill>
                <a:blip r:embed="rId12"/>
                <a:stretch>
                  <a:fillRect r="-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二等辺三角形 46">
            <a:extLst>
              <a:ext uri="{FF2B5EF4-FFF2-40B4-BE49-F238E27FC236}">
                <a16:creationId xmlns:a16="http://schemas.microsoft.com/office/drawing/2014/main" id="{2EA6DA70-1FC8-4674-A5A9-CDE95F6A47DE}"/>
              </a:ext>
            </a:extLst>
          </p:cNvPr>
          <p:cNvSpPr/>
          <p:nvPr/>
        </p:nvSpPr>
        <p:spPr>
          <a:xfrm rot="19695566">
            <a:off x="5900557" y="3838209"/>
            <a:ext cx="349295" cy="74209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0831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 animBg="1"/>
      <p:bldP spid="32" grpId="0" animBg="1"/>
      <p:bldP spid="35" grpId="0"/>
      <p:bldP spid="38" grpId="0"/>
      <p:bldP spid="39" grpId="0" animBg="1"/>
      <p:bldP spid="40" grpId="0"/>
      <p:bldP spid="42" grpId="0"/>
      <p:bldP spid="46" grpId="0"/>
      <p:bldP spid="4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598BF96-D9D3-4D85-A7E2-79EBD6889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M</a:t>
            </a:r>
            <a:r>
              <a:rPr kumimoji="1" lang="en-US" altLang="ja-JP" dirty="0"/>
              <a:t>uon beam test 2020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C1BA560-2A53-49A8-945E-00A0C302D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BE92-EB4E-4899-B5B4-4473C80FC572}" type="slidenum">
              <a:rPr kumimoji="1" lang="ja-JP" altLang="en-US" smtClean="0"/>
              <a:t>14</a:t>
            </a:fld>
            <a:endParaRPr kumimoji="1" lang="ja-JP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2EC3BD28-9CB9-47BE-A160-EEE1BE228417}"/>
                  </a:ext>
                </a:extLst>
              </p:cNvPr>
              <p:cNvSpPr txBox="1"/>
              <p:nvPr/>
            </p:nvSpPr>
            <p:spPr>
              <a:xfrm>
                <a:off x="1420239" y="1458647"/>
                <a:ext cx="949419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tabLst>
                    <a:tab pos="174625" algn="l"/>
                  </a:tabLst>
                </a:pPr>
                <a:r>
                  <a:rPr kumimoji="1" lang="en-US" altLang="ja-JP" dirty="0">
                    <a:solidFill>
                      <a:schemeClr val="bg1"/>
                    </a:solidFill>
                  </a:rPr>
                  <a:t>Main goals:</a:t>
                </a:r>
              </a:p>
              <a:p>
                <a:pPr>
                  <a:tabLst>
                    <a:tab pos="174625" algn="l"/>
                  </a:tabLst>
                </a:pPr>
                <a:r>
                  <a:rPr kumimoji="1" lang="en-US" altLang="ja-JP" dirty="0">
                    <a:solidFill>
                      <a:schemeClr val="bg1"/>
                    </a:solidFill>
                  </a:rPr>
                  <a:t>  - LXe performance estimation with ~55 MeV </a:t>
                </a:r>
                <a14:m>
                  <m:oMath xmlns:m="http://schemas.openxmlformats.org/officeDocument/2006/math">
                    <m:r>
                      <a:rPr kumimoji="1" lang="en-US" altLang="ja-JP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kumimoji="1" lang="ja-JP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ja-JP" dirty="0">
                    <a:solidFill>
                      <a:schemeClr val="bg1"/>
                    </a:solidFill>
                  </a:rPr>
                  <a:t>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ja-JP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kumimoji="1" lang="en-US" altLang="ja-JP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→2</m:t>
                    </m:r>
                    <m:r>
                      <a:rPr kumimoji="1" lang="en-US" altLang="ja-JP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kumimoji="1" lang="en-US" altLang="ja-JP" dirty="0">
                  <a:solidFill>
                    <a:schemeClr val="bg1"/>
                  </a:solidFill>
                </a:endParaRPr>
              </a:p>
              <a:p>
                <a:pPr>
                  <a:tabLst>
                    <a:tab pos="174625" algn="l"/>
                  </a:tabLst>
                </a:pPr>
                <a:r>
                  <a:rPr kumimoji="1" lang="en-US" altLang="ja-JP" dirty="0">
                    <a:solidFill>
                      <a:schemeClr val="bg1"/>
                    </a:solidFill>
                  </a:rPr>
                  <a:t>  - Establish stable operation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kumimoji="1" lang="en-US" altLang="ja-JP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ja-JP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ja-JP" dirty="0">
                    <a:solidFill>
                      <a:schemeClr val="bg1"/>
                    </a:solidFill>
                  </a:rPr>
                  <a:t>drift chamber</a:t>
                </a:r>
              </a:p>
            </p:txBody>
          </p:sp>
        </mc:Choice>
        <mc:Fallback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2EC3BD28-9CB9-47BE-A160-EEE1BE2284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0239" y="1458647"/>
                <a:ext cx="9494195" cy="923330"/>
              </a:xfrm>
              <a:prstGeom prst="rect">
                <a:avLst/>
              </a:prstGeom>
              <a:blipFill>
                <a:blip r:embed="rId2"/>
                <a:stretch>
                  <a:fillRect l="-578" t="-3289" b="-92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86362C4-0052-4A78-96E4-DF36EB088568}"/>
              </a:ext>
            </a:extLst>
          </p:cNvPr>
          <p:cNvSpPr txBox="1"/>
          <p:nvPr/>
        </p:nvSpPr>
        <p:spPr>
          <a:xfrm>
            <a:off x="1426721" y="2437899"/>
            <a:ext cx="97698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>
                <a:tab pos="174625" algn="l"/>
              </a:tabLst>
            </a:pPr>
            <a:r>
              <a:rPr kumimoji="1" lang="en-US" altLang="ja-JP" dirty="0">
                <a:solidFill>
                  <a:schemeClr val="bg1"/>
                </a:solidFill>
              </a:rPr>
              <a:t>Current situation:</a:t>
            </a:r>
          </a:p>
          <a:p>
            <a:pPr algn="l">
              <a:tabLst>
                <a:tab pos="174625" algn="l"/>
              </a:tabLst>
            </a:pPr>
            <a:r>
              <a:rPr kumimoji="1" lang="en-US" altLang="ja-JP" dirty="0">
                <a:solidFill>
                  <a:schemeClr val="bg1"/>
                </a:solidFill>
              </a:rPr>
              <a:t>  - Beam time (&amp; man-power) is reduced due to COVID-19, but we still have time in Oct. ~ Nov.</a:t>
            </a:r>
          </a:p>
          <a:p>
            <a:pPr algn="l">
              <a:tabLst>
                <a:tab pos="174625" algn="l"/>
              </a:tabLst>
            </a:pPr>
            <a:r>
              <a:rPr kumimoji="1" lang="en-US" altLang="ja-JP" dirty="0">
                <a:solidFill>
                  <a:schemeClr val="bg1"/>
                </a:solidFill>
              </a:rPr>
              <a:t>  - In 2019, Beam Transport Solenoid coil (for momentum adjustment and focusing) broke,</a:t>
            </a:r>
            <a:br>
              <a:rPr kumimoji="1" lang="en-US" altLang="ja-JP" dirty="0">
                <a:solidFill>
                  <a:schemeClr val="bg1"/>
                </a:solidFill>
              </a:rPr>
            </a:br>
            <a:r>
              <a:rPr kumimoji="1" lang="en-US" altLang="ja-JP" dirty="0">
                <a:solidFill>
                  <a:schemeClr val="bg1"/>
                </a:solidFill>
              </a:rPr>
              <a:t>     but repairing work is expected to finish soon.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713A9838-CDCF-447D-BF52-7BEAB95DD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1148" y="3864004"/>
            <a:ext cx="7472089" cy="2672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二等辺三角形 7">
            <a:extLst>
              <a:ext uri="{FF2B5EF4-FFF2-40B4-BE49-F238E27FC236}">
                <a16:creationId xmlns:a16="http://schemas.microsoft.com/office/drawing/2014/main" id="{D6F94F40-354E-4536-B516-DF33AA69A8BD}"/>
              </a:ext>
            </a:extLst>
          </p:cNvPr>
          <p:cNvSpPr/>
          <p:nvPr/>
        </p:nvSpPr>
        <p:spPr>
          <a:xfrm rot="9923740">
            <a:off x="5259890" y="3653541"/>
            <a:ext cx="252758" cy="102457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BB16F0FF-EA52-4EC0-960F-6C7E4ACC458C}"/>
              </a:ext>
            </a:extLst>
          </p:cNvPr>
          <p:cNvSpPr/>
          <p:nvPr/>
        </p:nvSpPr>
        <p:spPr>
          <a:xfrm>
            <a:off x="5359940" y="4844374"/>
            <a:ext cx="583660" cy="418290"/>
          </a:xfrm>
          <a:prstGeom prst="ellipse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07761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F97F262-3E84-416E-9AE7-F7DF29DE1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Summary</a:t>
            </a:r>
            <a:endParaRPr kumimoji="1" lang="ja-JP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6C55CFDB-9051-4536-AB60-C184D717F8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11171" y="1705095"/>
                <a:ext cx="9782208" cy="4353932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ja-JP" sz="2400" dirty="0"/>
                  <a:t>MEG II experiment will search </a:t>
                </a:r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kumimoji="1" lang="ja-JP" altLang="en-US" sz="2400" dirty="0"/>
                  <a:t> </a:t>
                </a:r>
                <a:r>
                  <a:rPr kumimoji="1" lang="en-US" altLang="ja-JP" sz="2400" dirty="0"/>
                  <a:t>with </a:t>
                </a:r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kumimoji="1" lang="en-US" altLang="ja-JP" sz="2400" dirty="0"/>
                  <a:t>10 better sensitivity than MEG.</a:t>
                </a:r>
              </a:p>
              <a:p>
                <a:r>
                  <a:rPr lang="en-US" altLang="ja-JP" sz="2400" dirty="0"/>
                  <a:t>Co</a:t>
                </a:r>
                <a:r>
                  <a:rPr kumimoji="1" lang="en-US" altLang="ja-JP" sz="2400" dirty="0"/>
                  <a:t>nstruction of all the detectors is completed, and commissioning is ongoing. Full r</a:t>
                </a:r>
                <a:r>
                  <a:rPr lang="en-US" altLang="ja-JP" sz="2400" dirty="0"/>
                  <a:t>eadout electronics are expected to become ready in early 2021.</a:t>
                </a:r>
              </a:p>
              <a:p>
                <a:r>
                  <a:rPr kumimoji="1" lang="en-US" altLang="ja-JP" sz="2400" dirty="0"/>
                  <a:t>We will perform a beam test in the end of 2020, aiming at:</a:t>
                </a:r>
              </a:p>
              <a:p>
                <a:pPr lvl="1"/>
                <a:r>
                  <a:rPr kumimoji="1" lang="en-US" altLang="ja-JP" sz="2200" dirty="0"/>
                  <a:t>Stable operation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2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kumimoji="1" lang="en-US" altLang="ja-JP" sz="2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ja-JP" sz="2200" dirty="0"/>
                  <a:t> drift chamber </a:t>
                </a:r>
                <a:endParaRPr lang="en-US" altLang="ja-JP" sz="2200" dirty="0"/>
              </a:p>
              <a:p>
                <a:pPr lvl="1"/>
                <a:r>
                  <a:rPr kumimoji="1" lang="en-US" altLang="ja-JP" sz="2200" dirty="0"/>
                  <a:t>Performance evaluation of LXe </a:t>
                </a:r>
                <a14:m>
                  <m:oMath xmlns:m="http://schemas.openxmlformats.org/officeDocument/2006/math">
                    <m:r>
                      <a:rPr kumimoji="1" lang="en-US" altLang="ja-JP" sz="2200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kumimoji="1" lang="en-US" altLang="ja-JP" sz="2200" dirty="0"/>
                  <a:t> detector with ~55 MeV </a:t>
                </a:r>
                <a14:m>
                  <m:oMath xmlns:m="http://schemas.openxmlformats.org/officeDocument/2006/math">
                    <m:r>
                      <a:rPr kumimoji="1" lang="en-US" altLang="ja-JP" sz="2200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kumimoji="1" lang="en-US" altLang="ja-JP" sz="2200" dirty="0"/>
                  <a:t>.</a:t>
                </a:r>
              </a:p>
            </p:txBody>
          </p:sp>
        </mc:Choice>
        <mc:Fallback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6C55CFDB-9051-4536-AB60-C184D717F8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11171" y="1705095"/>
                <a:ext cx="9782208" cy="4353932"/>
              </a:xfrm>
              <a:blipFill>
                <a:blip r:embed="rId2"/>
                <a:stretch>
                  <a:fillRect l="-810" t="-28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4CBB113-B364-424B-857C-8876FCE45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BE92-EB4E-4899-B5B4-4473C80FC572}" type="slidenum">
              <a:rPr kumimoji="1" lang="ja-JP" altLang="en-US" smtClean="0"/>
              <a:t>15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383744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7">
            <a:extLst>
              <a:ext uri="{FF2B5EF4-FFF2-40B4-BE49-F238E27FC236}">
                <a16:creationId xmlns:a16="http://schemas.microsoft.com/office/drawing/2014/main" id="{D51D4608-3DB9-4907-8827-1F0AF03C5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31" y="2753777"/>
            <a:ext cx="10111530" cy="1049235"/>
          </a:xfrm>
        </p:spPr>
        <p:txBody>
          <a:bodyPr/>
          <a:lstStyle/>
          <a:p>
            <a:r>
              <a:rPr lang="en-US" altLang="ja-JP" dirty="0"/>
              <a:t>Backup slides</a:t>
            </a:r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D3D8F9D-D051-45EC-8EA0-EF6CF8A3D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BE92-EB4E-4899-B5B4-4473C80FC572}" type="slidenum">
              <a:rPr kumimoji="1" lang="ja-JP" altLang="en-US" smtClean="0"/>
              <a:t>16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993604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DE42A06-2383-4F0F-B67A-4E9A9FA9A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3242BE92-EB4E-4899-B5B4-4473C80FC572}" type="slidenum">
              <a:rPr kumimoji="1" lang="ja-JP" altLang="en-US" smtClean="0"/>
              <a:t>17</a:t>
            </a:fld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FFA751B8-F364-4602-B336-76AB44D2F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014" y="-14251"/>
            <a:ext cx="97041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8174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0A73781-B20E-4D72-A2F5-DE285AC71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3242BE92-EB4E-4899-B5B4-4473C80FC572}" type="slidenum">
              <a:rPr kumimoji="1" lang="ja-JP" altLang="en-US" smtClean="0"/>
              <a:t>18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1D15E22-7C96-4042-BBF9-CDF5A2D1B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945" y="0"/>
            <a:ext cx="97041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9483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図 23">
            <a:extLst>
              <a:ext uri="{FF2B5EF4-FFF2-40B4-BE49-F238E27FC236}">
                <a16:creationId xmlns:a16="http://schemas.microsoft.com/office/drawing/2014/main" id="{9565A2B8-9C34-43FC-B903-6179ED9537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596" r="11612" b="325"/>
          <a:stretch/>
        </p:blipFill>
        <p:spPr>
          <a:xfrm>
            <a:off x="0" y="0"/>
            <a:ext cx="11292840" cy="68580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A7FBB53-E6F5-4AC4-945A-F29E320410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722" y="1978840"/>
            <a:ext cx="4866214" cy="23191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2A9B8F90-251C-43C9-8D06-DBCC32C945F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kumimoji="1" lang="en-US" altLang="ja-JP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ja-JP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ja-JP" dirty="0">
                    <a:solidFill>
                      <a:schemeClr val="bg1"/>
                    </a:solidFill>
                  </a:rPr>
                  <a:t>drift chamber</a:t>
                </a:r>
                <a:endParaRPr kumimoji="1" lang="ja-JP" alt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2A9B8F90-251C-43C9-8D06-DBCC32C945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5"/>
                <a:stretch>
                  <a:fillRect b="-2442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C4697C0-7475-49CC-A76C-292710C8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42BE92-EB4E-4899-B5B4-4473C80FC572}" type="slidenum">
              <a:rPr kumimoji="1" lang="ja-JP" alt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46464A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Schoolbook" panose="02040604050505020304"/>
                <a:ea typeface="ＭＳ ゴシック" panose="020B0609070205080204" pitchFamily="49" charset="-128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ja-JP" altLang="en-US" sz="3600" b="0" i="0" u="none" strike="noStrike" kern="1200" cap="none" spc="0" normalizeH="0" baseline="0" noProof="0">
              <a:ln>
                <a:noFill/>
              </a:ln>
              <a:solidFill>
                <a:srgbClr val="46464A">
                  <a:lumMod val="60000"/>
                  <a:lumOff val="40000"/>
                </a:srgbClr>
              </a:solidFill>
              <a:effectLst/>
              <a:uLnTx/>
              <a:uFillTx/>
              <a:latin typeface="Century Schoolbook" panose="02040604050505020304"/>
              <a:ea typeface="ＭＳ ゴシック" panose="020B0609070205080204" pitchFamily="49" charset="-128"/>
              <a:cs typeface="+mn-cs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EADF674A-E935-40A4-B6F1-D34D253D1B6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2468" y="345221"/>
            <a:ext cx="1616336" cy="2116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51E735CB-9C9A-4F9A-9832-4A3376F8C761}"/>
              </a:ext>
            </a:extLst>
          </p:cNvPr>
          <p:cNvSpPr/>
          <p:nvPr/>
        </p:nvSpPr>
        <p:spPr>
          <a:xfrm rot="9524567">
            <a:off x="10453020" y="2262389"/>
            <a:ext cx="375766" cy="658360"/>
          </a:xfrm>
          <a:prstGeom prst="triangl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ＭＳ ゴシック" panose="020B0609070205080204" pitchFamily="49" charset="-128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D81ED18E-D381-4C9A-B47B-75537D2AE5C6}"/>
                  </a:ext>
                </a:extLst>
              </p:cNvPr>
              <p:cNvSpPr txBox="1"/>
              <p:nvPr/>
            </p:nvSpPr>
            <p:spPr>
              <a:xfrm>
                <a:off x="1600200" y="5573186"/>
                <a:ext cx="9692640" cy="9459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176213" marR="0" lvl="0" indent="-176213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1" lang="en-US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Schoolbook" panose="02040604050505020304"/>
                    <a:ea typeface="ＭＳ ゴシック" panose="020B0609070205080204" pitchFamily="49" charset="-128"/>
                    <a:cs typeface="+mn-cs"/>
                  </a:rPr>
                  <a:t>1728 anode wires in 6-8mm interval, 9 layers</a:t>
                </a:r>
                <a:br>
                  <a:rPr kumimoji="1" lang="en-US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Schoolbook" panose="02040604050505020304"/>
                    <a:ea typeface="ＭＳ ゴシック" panose="020B0609070205080204" pitchFamily="49" charset="-128"/>
                    <a:cs typeface="+mn-cs"/>
                  </a:rPr>
                </a:br>
                <a:r>
                  <a:rPr kumimoji="1" lang="en-US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Schoolbook" panose="02040604050505020304"/>
                    <a:ea typeface="ＭＳ ゴシック" panose="020B0609070205080204" pitchFamily="49" charset="-128"/>
                    <a:cs typeface="+mn-cs"/>
                  </a:rPr>
                  <a:t> </a:t>
                </a:r>
                <a:r>
                  <a:rPr kumimoji="1" lang="en-US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Schoolbook" panose="02040604050505020304"/>
                    <a:ea typeface="ＭＳ ゴシック" panose="020B0609070205080204" pitchFamily="49" charset="-128"/>
                    <a:cs typeface="+mn-cs"/>
                    <a:sym typeface="Wingdings" panose="05000000000000000000" pitchFamily="2" charset="2"/>
                  </a:rPr>
                  <a:t> many hits per track  good resolution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kumimoji="1" lang="en-US" altLang="ja-JP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  <a:sym typeface="Wingdings" panose="05000000000000000000" pitchFamily="2" charset="2"/>
                          </a:rPr>
                          <m:t>𝜎</m:t>
                        </m:r>
                      </m:e>
                      <m:sub>
                        <m:r>
                          <a:rPr kumimoji="1" lang="en-US" altLang="ja-JP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  <a:sym typeface="Wingdings" panose="05000000000000000000" pitchFamily="2" charset="2"/>
                          </a:rPr>
                          <m:t>𝐸</m:t>
                        </m:r>
                      </m:sub>
                    </m:sSub>
                  </m:oMath>
                </a14:m>
                <a:r>
                  <a:rPr kumimoji="0" lang="ja-JP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Schoolbook" panose="02040604050505020304"/>
                    <a:ea typeface="ＭＳ ゴシック" panose="020B0609070205080204" pitchFamily="49" charset="-128"/>
                    <a:cs typeface="+mn-cs"/>
                  </a:rPr>
                  <a:t> ~ 130 keV,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ja-JP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ja-JP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𝜎</m:t>
                        </m:r>
                      </m:e>
                      <m:sub>
                        <m:r>
                          <a:rPr kumimoji="0" lang="en-US" altLang="ja-JP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𝑎𝑛𝑔𝑙𝑒𝑠</m:t>
                        </m:r>
                      </m:sub>
                    </m:sSub>
                  </m:oMath>
                </a14:m>
                <a:r>
                  <a:rPr kumimoji="0" lang="ja-JP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Schoolbook" panose="02040604050505020304"/>
                    <a:ea typeface="ＭＳ ゴシック" panose="020B0609070205080204" pitchFamily="49" charset="-128"/>
                    <a:cs typeface="+mn-cs"/>
                  </a:rPr>
                  <a:t> ~ 5 mrad </a:t>
                </a:r>
                <a:r>
                  <a:rPr kumimoji="0" lang="en-US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Schoolbook" panose="02040604050505020304"/>
                    <a:ea typeface="ＭＳ ゴシック" panose="020B0609070205080204" pitchFamily="49" charset="-128"/>
                    <a:cs typeface="+mn-cs"/>
                  </a:rPr>
                  <a:t>expected</a:t>
                </a:r>
                <a:r>
                  <a:rPr kumimoji="1" lang="en-US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Schoolbook" panose="02040604050505020304"/>
                    <a:ea typeface="ＭＳ ゴシック" panose="020B0609070205080204" pitchFamily="49" charset="-128"/>
                    <a:cs typeface="+mn-cs"/>
                    <a:sym typeface="Wingdings" panose="05000000000000000000" pitchFamily="2" charset="2"/>
                  </a:rPr>
                  <a:t>)</a:t>
                </a:r>
              </a:p>
              <a:p>
                <a:pPr marL="176213" marR="0" lvl="0" indent="-176213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1" lang="en-US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Schoolbook" panose="02040604050505020304"/>
                    <a:ea typeface="ＭＳ ゴシック" panose="020B0609070205080204" pitchFamily="49" charset="-128"/>
                    <a:cs typeface="+mn-cs"/>
                  </a:rPr>
                  <a:t>No extra material between timing counter </a:t>
                </a:r>
                <a:r>
                  <a:rPr kumimoji="1" lang="en-US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Schoolbook" panose="02040604050505020304"/>
                    <a:ea typeface="ＭＳ ゴシック" panose="020B0609070205080204" pitchFamily="49" charset="-128"/>
                    <a:cs typeface="+mn-cs"/>
                    <a:sym typeface="Wingdings" panose="05000000000000000000" pitchFamily="2" charset="2"/>
                  </a:rPr>
                  <a:t> efficiency </a:t>
                </a:r>
                <a14:m>
                  <m:oMath xmlns:m="http://schemas.openxmlformats.org/officeDocument/2006/math">
                    <m:r>
                      <a:rPr kumimoji="1" lang="en-US" altLang="ja-JP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  <a:sym typeface="Wingdings" panose="05000000000000000000" pitchFamily="2" charset="2"/>
                      </a:rPr>
                      <m:t>×</m:t>
                    </m:r>
                  </m:oMath>
                </a14:m>
                <a:r>
                  <a:rPr kumimoji="1" lang="en-US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Schoolbook" panose="02040604050505020304"/>
                    <a:ea typeface="ＭＳ ゴシック" panose="020B0609070205080204" pitchFamily="49" charset="-128"/>
                    <a:cs typeface="+mn-cs"/>
                  </a:rPr>
                  <a:t>2</a:t>
                </a:r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D81ED18E-D381-4C9A-B47B-75537D2AE5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5573186"/>
                <a:ext cx="9692640" cy="945900"/>
              </a:xfrm>
              <a:prstGeom prst="rect">
                <a:avLst/>
              </a:prstGeom>
              <a:blipFill>
                <a:blip r:embed="rId8"/>
                <a:stretch>
                  <a:fillRect l="-440" t="-3226" b="-967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E3CAA9C1-35D1-4261-8B0B-7E60807E1139}"/>
                  </a:ext>
                </a:extLst>
              </p:cNvPr>
              <p:cNvSpPr txBox="1"/>
              <p:nvPr/>
            </p:nvSpPr>
            <p:spPr>
              <a:xfrm>
                <a:off x="685800" y="4396073"/>
                <a:ext cx="9692641" cy="102265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176213" marR="0" lvl="0" indent="-176213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Schoolbook" panose="02040604050505020304"/>
                    <a:ea typeface="ＭＳ ゴシック" panose="020B0609070205080204" pitchFamily="49" charset="-128"/>
                    <a:cs typeface="+mn-cs"/>
                  </a:rPr>
                  <a:t>Cylindrical stereo wire chamber (stereo angle: </a:t>
                </a:r>
                <a14:m>
                  <m:oMath xmlns:m="http://schemas.openxmlformats.org/officeDocument/2006/math">
                    <m:r>
                      <a:rPr kumimoji="1" lang="en-US" altLang="ja-JP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6−8.5</m:t>
                    </m:r>
                    <m:r>
                      <a:rPr kumimoji="1" lang="en-US" altLang="ja-JP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°</m:t>
                    </m:r>
                  </m:oMath>
                </a14:m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Schoolbook" panose="02040604050505020304"/>
                    <a:ea typeface="ＭＳ ゴシック" panose="020B0609070205080204" pitchFamily="49" charset="-128"/>
                    <a:cs typeface="+mn-cs"/>
                  </a:rPr>
                  <a:t>)</a:t>
                </a:r>
              </a:p>
              <a:p>
                <a:pPr marL="176213" marR="0" lvl="0" indent="-176213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1" lang="en-US" altLang="ja-JP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Schoolbook" panose="02040604050505020304"/>
                    <a:ea typeface="ＭＳ ゴシック" panose="020B0609070205080204" pitchFamily="49" charset="-128"/>
                    <a:cs typeface="+mn-cs"/>
                  </a:rPr>
                  <a:t>Low</a:t>
                </a:r>
                <a:r>
                  <a:rPr kumimoji="1" lang="ja-JP" alt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Schoolbook" panose="02040604050505020304"/>
                    <a:ea typeface="ＭＳ ゴシック" panose="020B0609070205080204" pitchFamily="49" charset="-128"/>
                    <a:cs typeface="+mn-cs"/>
                  </a:rPr>
                  <a:t> </a:t>
                </a:r>
                <a:r>
                  <a:rPr kumimoji="1" lang="en-US" altLang="ja-JP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Schoolbook" panose="02040604050505020304"/>
                    <a:ea typeface="ＭＳ ゴシック" panose="020B0609070205080204" pitchFamily="49" charset="-128"/>
                    <a:cs typeface="+mn-cs"/>
                  </a:rPr>
                  <a:t>mass (</a:t>
                </a:r>
                <a14:m>
                  <m:oMath xmlns:m="http://schemas.openxmlformats.org/officeDocument/2006/math">
                    <m:r>
                      <a:rPr kumimoji="1" lang="en-US" altLang="ja-JP" sz="2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𝟏</m:t>
                    </m:r>
                    <m:r>
                      <a:rPr kumimoji="1" lang="en-US" altLang="ja-JP" sz="2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.</m:t>
                    </m:r>
                    <m:r>
                      <a:rPr kumimoji="1" lang="en-US" altLang="ja-JP" sz="2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𝟓𝟖</m:t>
                    </m:r>
                    <m:r>
                      <a:rPr kumimoji="1" lang="en-US" altLang="ja-JP" sz="2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×</m:t>
                    </m:r>
                    <m:r>
                      <a:rPr kumimoji="1" lang="en-US" altLang="ja-JP" sz="2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𝟏</m:t>
                    </m:r>
                    <m:sSup>
                      <m:sSupPr>
                        <m:ctrlPr>
                          <a:rPr kumimoji="1" lang="en-US" altLang="ja-JP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1" lang="en-US" altLang="ja-JP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𝟎</m:t>
                        </m:r>
                      </m:e>
                      <m:sup>
                        <m:r>
                          <a:rPr kumimoji="1" lang="en-US" altLang="ja-JP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−</m:t>
                        </m:r>
                        <m:r>
                          <a:rPr kumimoji="1" lang="en-US" altLang="ja-JP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𝟑</m:t>
                        </m:r>
                      </m:sup>
                    </m:sSup>
                  </m:oMath>
                </a14:m>
                <a:r>
                  <a:rPr kumimoji="1" lang="en-US" altLang="ja-JP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Schoolbook" panose="02040604050505020304"/>
                    <a:ea typeface="ＭＳ ゴシック" panose="020B0609070205080204" pitchFamily="49" charset="-128"/>
                    <a:cs typeface="+mn-cs"/>
                  </a:rPr>
                  <a:t> X</a:t>
                </a:r>
                <a:r>
                  <a:rPr kumimoji="1" lang="en-US" altLang="ja-JP" sz="20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Schoolbook" panose="02040604050505020304"/>
                    <a:ea typeface="ＭＳ ゴシック" panose="020B0609070205080204" pitchFamily="49" charset="-128"/>
                    <a:cs typeface="+mn-cs"/>
                  </a:rPr>
                  <a:t>0 </a:t>
                </a:r>
                <a:r>
                  <a:rPr kumimoji="1" lang="en-US" altLang="ja-JP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Schoolbook" panose="02040604050505020304"/>
                    <a:ea typeface="ＭＳ ゴシック" panose="020B0609070205080204" pitchFamily="49" charset="-128"/>
                    <a:cs typeface="+mn-cs"/>
                  </a:rPr>
                  <a:t>along track</a:t>
                </a:r>
                <a:r>
                  <a:rPr kumimoji="1" lang="en-US" altLang="ja-JP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Schoolbook" panose="02040604050505020304"/>
                    <a:ea typeface="ＭＳ ゴシック" panose="020B0609070205080204" pitchFamily="49" charset="-128"/>
                    <a:cs typeface="+mn-cs"/>
                  </a:rPr>
                  <a:t>)</a:t>
                </a:r>
                <a:r>
                  <a:rPr kumimoji="1" lang="en-US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Schoolbook" panose="02040604050505020304"/>
                    <a:ea typeface="ＭＳ ゴシック" panose="020B0609070205080204" pitchFamily="49" charset="-128"/>
                    <a:cs typeface="+mn-cs"/>
                    <a:sym typeface="Wingdings" panose="05000000000000000000" pitchFamily="2" charset="2"/>
                  </a:rPr>
                  <a:t> low multiple scattering  good resolution</a:t>
                </a:r>
                <a:br>
                  <a:rPr kumimoji="1" lang="en-US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Schoolbook" panose="02040604050505020304"/>
                    <a:ea typeface="ＭＳ ゴシック" panose="020B0609070205080204" pitchFamily="49" charset="-128"/>
                    <a:cs typeface="+mn-cs"/>
                  </a:rPr>
                </a:br>
                <a:r>
                  <a:rPr kumimoji="1" lang="en-US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Schoolbook" panose="02040604050505020304"/>
                    <a:ea typeface="ＭＳ ゴシック" panose="020B0609070205080204" pitchFamily="49" charset="-128"/>
                    <a:cs typeface="+mn-cs"/>
                  </a:rPr>
                  <a:t>Gas: He(90%)+iC</a:t>
                </a:r>
                <a:r>
                  <a:rPr kumimoji="1" lang="en-US" altLang="ja-JP" sz="18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Schoolbook" panose="02040604050505020304"/>
                    <a:ea typeface="ＭＳ ゴシック" panose="020B0609070205080204" pitchFamily="49" charset="-128"/>
                    <a:cs typeface="+mn-cs"/>
                  </a:rPr>
                  <a:t>4</a:t>
                </a:r>
                <a:r>
                  <a:rPr kumimoji="1" lang="en-US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Schoolbook" panose="02040604050505020304"/>
                    <a:ea typeface="ＭＳ ゴシック" panose="020B0609070205080204" pitchFamily="49" charset="-128"/>
                    <a:cs typeface="+mn-cs"/>
                  </a:rPr>
                  <a:t>H</a:t>
                </a:r>
                <a:r>
                  <a:rPr kumimoji="1" lang="en-US" altLang="ja-JP" sz="18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Schoolbook" panose="02040604050505020304"/>
                    <a:ea typeface="ＭＳ ゴシック" panose="020B0609070205080204" pitchFamily="49" charset="-128"/>
                    <a:cs typeface="+mn-cs"/>
                  </a:rPr>
                  <a:t>10</a:t>
                </a:r>
                <a:r>
                  <a:rPr kumimoji="1" lang="en-US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Schoolbook" panose="02040604050505020304"/>
                    <a:ea typeface="ＭＳ ゴシック" panose="020B0609070205080204" pitchFamily="49" charset="-128"/>
                    <a:cs typeface="+mn-cs"/>
                  </a:rPr>
                  <a:t>(10%), Wire: </a:t>
                </a:r>
                <a:r>
                  <a:rPr kumimoji="1" lang="en-US" altLang="ja-JP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Schoolbook" panose="02040604050505020304"/>
                    <a:ea typeface="ＭＳ ゴシック" panose="020B0609070205080204" pitchFamily="49" charset="-128"/>
                    <a:cs typeface="+mn-cs"/>
                  </a:rPr>
                  <a:t>20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μm</m:t>
                    </m:r>
                  </m:oMath>
                </a14:m>
                <a:r>
                  <a:rPr kumimoji="1" lang="en-US" altLang="ja-JP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Schoolbook" panose="02040604050505020304"/>
                    <a:ea typeface="ＭＳ ゴシック" panose="020B0609070205080204" pitchFamily="49" charset="-128"/>
                    <a:cs typeface="+mn-cs"/>
                  </a:rPr>
                  <a:t> W(Au) for anode, 40 or 50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μm</m:t>
                    </m:r>
                  </m:oMath>
                </a14:m>
                <a:r>
                  <a:rPr kumimoji="1" lang="en-US" altLang="ja-JP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Schoolbook" panose="02040604050505020304"/>
                    <a:ea typeface="ＭＳ ゴシック" panose="020B0609070205080204" pitchFamily="49" charset="-128"/>
                    <a:cs typeface="+mn-cs"/>
                  </a:rPr>
                  <a:t> Al(Ag) for cathode</a:t>
                </a:r>
              </a:p>
            </p:txBody>
          </p:sp>
        </mc:Choice>
        <mc:Fallback xmlns="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E3CAA9C1-35D1-4261-8B0B-7E60807E11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4396073"/>
                <a:ext cx="9692641" cy="1022652"/>
              </a:xfrm>
              <a:prstGeom prst="rect">
                <a:avLst/>
              </a:prstGeom>
              <a:blipFill>
                <a:blip r:embed="rId9"/>
                <a:stretch>
                  <a:fillRect l="-566" t="-2976" b="-535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FCD6F516-D042-46D8-A0D7-15528BFB6181}"/>
              </a:ext>
            </a:extLst>
          </p:cNvPr>
          <p:cNvSpPr txBox="1"/>
          <p:nvPr/>
        </p:nvSpPr>
        <p:spPr>
          <a:xfrm>
            <a:off x="220177" y="1661117"/>
            <a:ext cx="221612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 panose="02040604050505020304"/>
                <a:ea typeface="ＭＳ ゴシック" panose="020B0609070205080204" pitchFamily="49" charset="-128"/>
                <a:cs typeface="+mn-cs"/>
              </a:rPr>
              <a:t>Example of signal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ＭＳ ゴシック" panose="020B0609070205080204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18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7" grpId="0" animBg="1"/>
      <p:bldP spid="3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0951DD2A-B090-4B70-BEB4-E289E7E7970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ja-JP" dirty="0"/>
                  <a:t>Motivation of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search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0951DD2A-B090-4B70-BEB4-E289E7E7970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411" t="-1163" b="-1104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9853D1F-68F3-4F30-A451-D79D1FC24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BE92-EB4E-4899-B5B4-4473C80FC572}" type="slidenum">
              <a:rPr kumimoji="1" lang="ja-JP" altLang="en-US" smtClean="0"/>
              <a:t>2</a:t>
            </a:fld>
            <a:endParaRPr kumimoji="1" lang="ja-JP" altLang="en-US" dirty="0"/>
          </a:p>
        </p:txBody>
      </p: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A61DE3D6-7F09-4E49-A203-03833037C260}"/>
              </a:ext>
            </a:extLst>
          </p:cNvPr>
          <p:cNvGrpSpPr/>
          <p:nvPr/>
        </p:nvGrpSpPr>
        <p:grpSpPr>
          <a:xfrm>
            <a:off x="4723911" y="2910791"/>
            <a:ext cx="1720741" cy="1445997"/>
            <a:chOff x="1351489" y="3815977"/>
            <a:chExt cx="3221563" cy="2540200"/>
          </a:xfrm>
        </p:grpSpPr>
        <p:grpSp>
          <p:nvGrpSpPr>
            <p:cNvPr id="28" name="グループ化 27">
              <a:extLst>
                <a:ext uri="{FF2B5EF4-FFF2-40B4-BE49-F238E27FC236}">
                  <a16:creationId xmlns:a16="http://schemas.microsoft.com/office/drawing/2014/main" id="{DE65EDD1-89BA-4FE9-BDDF-1DBC10F6B154}"/>
                </a:ext>
              </a:extLst>
            </p:cNvPr>
            <p:cNvGrpSpPr/>
            <p:nvPr/>
          </p:nvGrpSpPr>
          <p:grpSpPr>
            <a:xfrm>
              <a:off x="1653672" y="4290817"/>
              <a:ext cx="2774312" cy="2065360"/>
              <a:chOff x="1797984" y="3092424"/>
              <a:chExt cx="2774312" cy="2065360"/>
            </a:xfrm>
          </p:grpSpPr>
          <p:cxnSp>
            <p:nvCxnSpPr>
              <p:cNvPr id="32" name="直線コネクタ 31">
                <a:extLst>
                  <a:ext uri="{FF2B5EF4-FFF2-40B4-BE49-F238E27FC236}">
                    <a16:creationId xmlns:a16="http://schemas.microsoft.com/office/drawing/2014/main" id="{C873515B-951D-43AE-8EBE-32692E16828D}"/>
                  </a:ext>
                </a:extLst>
              </p:cNvPr>
              <p:cNvCxnSpPr/>
              <p:nvPr/>
            </p:nvCxnSpPr>
            <p:spPr>
              <a:xfrm>
                <a:off x="1797984" y="4383400"/>
                <a:ext cx="54236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sp>
            <p:nvSpPr>
              <p:cNvPr id="33" name="円弧 32">
                <a:extLst>
                  <a:ext uri="{FF2B5EF4-FFF2-40B4-BE49-F238E27FC236}">
                    <a16:creationId xmlns:a16="http://schemas.microsoft.com/office/drawing/2014/main" id="{48AD2758-0BCD-4EA7-904F-5CBDE3A5950E}"/>
                  </a:ext>
                </a:extLst>
              </p:cNvPr>
              <p:cNvSpPr/>
              <p:nvPr/>
            </p:nvSpPr>
            <p:spPr>
              <a:xfrm>
                <a:off x="2338568" y="3572424"/>
                <a:ext cx="1585360" cy="1585360"/>
              </a:xfrm>
              <a:prstGeom prst="arc">
                <a:avLst>
                  <a:gd name="adj1" fmla="val 10665927"/>
                  <a:gd name="adj2" fmla="val 0"/>
                </a:avLst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Schoolbook" panose="02040604050505020304"/>
                  <a:ea typeface="ＭＳ ゴシック" panose="020B0609070205080204" pitchFamily="49" charset="-128"/>
                  <a:cs typeface="+mn-cs"/>
                </a:endParaRPr>
              </a:p>
            </p:txBody>
          </p:sp>
          <p:cxnSp>
            <p:nvCxnSpPr>
              <p:cNvPr id="34" name="直線コネクタ 33">
                <a:extLst>
                  <a:ext uri="{FF2B5EF4-FFF2-40B4-BE49-F238E27FC236}">
                    <a16:creationId xmlns:a16="http://schemas.microsoft.com/office/drawing/2014/main" id="{F517ECBF-89AA-44F3-882E-B2DBEFA312DC}"/>
                  </a:ext>
                </a:extLst>
              </p:cNvPr>
              <p:cNvCxnSpPr/>
              <p:nvPr/>
            </p:nvCxnSpPr>
            <p:spPr>
              <a:xfrm>
                <a:off x="3923928" y="4383400"/>
                <a:ext cx="648368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35" name="直線コネクタ 34">
                <a:extLst>
                  <a:ext uri="{FF2B5EF4-FFF2-40B4-BE49-F238E27FC236}">
                    <a16:creationId xmlns:a16="http://schemas.microsoft.com/office/drawing/2014/main" id="{94F29727-7277-4247-A212-209AC90E34CE}"/>
                  </a:ext>
                </a:extLst>
              </p:cNvPr>
              <p:cNvCxnSpPr/>
              <p:nvPr/>
            </p:nvCxnSpPr>
            <p:spPr>
              <a:xfrm>
                <a:off x="2340344" y="4383400"/>
                <a:ext cx="1583584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ysDash"/>
              </a:ln>
              <a:effectLst/>
            </p:spPr>
          </p:cxnSp>
          <p:sp>
            <p:nvSpPr>
              <p:cNvPr id="36" name="フリーフォーム 16">
                <a:extLst>
                  <a:ext uri="{FF2B5EF4-FFF2-40B4-BE49-F238E27FC236}">
                    <a16:creationId xmlns:a16="http://schemas.microsoft.com/office/drawing/2014/main" id="{4EA362E1-8202-4369-8CCA-801EE039AA18}"/>
                  </a:ext>
                </a:extLst>
              </p:cNvPr>
              <p:cNvSpPr/>
              <p:nvPr/>
            </p:nvSpPr>
            <p:spPr>
              <a:xfrm rot="18261656">
                <a:off x="3038578" y="3068961"/>
                <a:ext cx="347748" cy="394673"/>
              </a:xfrm>
              <a:custGeom>
                <a:avLst/>
                <a:gdLst>
                  <a:gd name="connsiteX0" fmla="*/ 0 w 601933"/>
                  <a:gd name="connsiteY0" fmla="*/ 438912 h 438912"/>
                  <a:gd name="connsiteX1" fmla="*/ 36576 w 601933"/>
                  <a:gd name="connsiteY1" fmla="*/ 246888 h 438912"/>
                  <a:gd name="connsiteX2" fmla="*/ 192024 w 601933"/>
                  <a:gd name="connsiteY2" fmla="*/ 338328 h 438912"/>
                  <a:gd name="connsiteX3" fmla="*/ 219456 w 601933"/>
                  <a:gd name="connsiteY3" fmla="*/ 155448 h 438912"/>
                  <a:gd name="connsiteX4" fmla="*/ 393192 w 601933"/>
                  <a:gd name="connsiteY4" fmla="*/ 219456 h 438912"/>
                  <a:gd name="connsiteX5" fmla="*/ 411480 w 601933"/>
                  <a:gd name="connsiteY5" fmla="*/ 36576 h 438912"/>
                  <a:gd name="connsiteX6" fmla="*/ 585216 w 601933"/>
                  <a:gd name="connsiteY6" fmla="*/ 118872 h 438912"/>
                  <a:gd name="connsiteX7" fmla="*/ 585216 w 601933"/>
                  <a:gd name="connsiteY7" fmla="*/ 0 h 438912"/>
                  <a:gd name="connsiteX0" fmla="*/ 0 w 608021"/>
                  <a:gd name="connsiteY0" fmla="*/ 446532 h 446532"/>
                  <a:gd name="connsiteX1" fmla="*/ 36576 w 608021"/>
                  <a:gd name="connsiteY1" fmla="*/ 254508 h 446532"/>
                  <a:gd name="connsiteX2" fmla="*/ 192024 w 608021"/>
                  <a:gd name="connsiteY2" fmla="*/ 345948 h 446532"/>
                  <a:gd name="connsiteX3" fmla="*/ 219456 w 608021"/>
                  <a:gd name="connsiteY3" fmla="*/ 163068 h 446532"/>
                  <a:gd name="connsiteX4" fmla="*/ 393192 w 608021"/>
                  <a:gd name="connsiteY4" fmla="*/ 227076 h 446532"/>
                  <a:gd name="connsiteX5" fmla="*/ 411480 w 608021"/>
                  <a:gd name="connsiteY5" fmla="*/ 44196 h 446532"/>
                  <a:gd name="connsiteX6" fmla="*/ 585216 w 608021"/>
                  <a:gd name="connsiteY6" fmla="*/ 126492 h 446532"/>
                  <a:gd name="connsiteX7" fmla="*/ 596646 w 608021"/>
                  <a:gd name="connsiteY7" fmla="*/ 0 h 446532"/>
                  <a:gd name="connsiteX0" fmla="*/ 0 w 608021"/>
                  <a:gd name="connsiteY0" fmla="*/ 446532 h 446532"/>
                  <a:gd name="connsiteX1" fmla="*/ 36576 w 608021"/>
                  <a:gd name="connsiteY1" fmla="*/ 254508 h 446532"/>
                  <a:gd name="connsiteX2" fmla="*/ 192024 w 608021"/>
                  <a:gd name="connsiteY2" fmla="*/ 345948 h 446532"/>
                  <a:gd name="connsiteX3" fmla="*/ 219456 w 608021"/>
                  <a:gd name="connsiteY3" fmla="*/ 163068 h 446532"/>
                  <a:gd name="connsiteX4" fmla="*/ 377952 w 608021"/>
                  <a:gd name="connsiteY4" fmla="*/ 230886 h 446532"/>
                  <a:gd name="connsiteX5" fmla="*/ 411480 w 608021"/>
                  <a:gd name="connsiteY5" fmla="*/ 44196 h 446532"/>
                  <a:gd name="connsiteX6" fmla="*/ 585216 w 608021"/>
                  <a:gd name="connsiteY6" fmla="*/ 126492 h 446532"/>
                  <a:gd name="connsiteX7" fmla="*/ 596646 w 608021"/>
                  <a:gd name="connsiteY7" fmla="*/ 0 h 446532"/>
                  <a:gd name="connsiteX0" fmla="*/ 725 w 608746"/>
                  <a:gd name="connsiteY0" fmla="*/ 446532 h 446532"/>
                  <a:gd name="connsiteX1" fmla="*/ 22061 w 608746"/>
                  <a:gd name="connsiteY1" fmla="*/ 277368 h 446532"/>
                  <a:gd name="connsiteX2" fmla="*/ 192749 w 608746"/>
                  <a:gd name="connsiteY2" fmla="*/ 345948 h 446532"/>
                  <a:gd name="connsiteX3" fmla="*/ 220181 w 608746"/>
                  <a:gd name="connsiteY3" fmla="*/ 163068 h 446532"/>
                  <a:gd name="connsiteX4" fmla="*/ 378677 w 608746"/>
                  <a:gd name="connsiteY4" fmla="*/ 230886 h 446532"/>
                  <a:gd name="connsiteX5" fmla="*/ 412205 w 608746"/>
                  <a:gd name="connsiteY5" fmla="*/ 44196 h 446532"/>
                  <a:gd name="connsiteX6" fmla="*/ 585941 w 608746"/>
                  <a:gd name="connsiteY6" fmla="*/ 126492 h 446532"/>
                  <a:gd name="connsiteX7" fmla="*/ 597371 w 608746"/>
                  <a:gd name="connsiteY7" fmla="*/ 0 h 446532"/>
                  <a:gd name="connsiteX0" fmla="*/ 725 w 597371"/>
                  <a:gd name="connsiteY0" fmla="*/ 446532 h 446532"/>
                  <a:gd name="connsiteX1" fmla="*/ 22061 w 597371"/>
                  <a:gd name="connsiteY1" fmla="*/ 277368 h 446532"/>
                  <a:gd name="connsiteX2" fmla="*/ 192749 w 597371"/>
                  <a:gd name="connsiteY2" fmla="*/ 345948 h 446532"/>
                  <a:gd name="connsiteX3" fmla="*/ 220181 w 597371"/>
                  <a:gd name="connsiteY3" fmla="*/ 163068 h 446532"/>
                  <a:gd name="connsiteX4" fmla="*/ 378677 w 597371"/>
                  <a:gd name="connsiteY4" fmla="*/ 230886 h 446532"/>
                  <a:gd name="connsiteX5" fmla="*/ 412205 w 597371"/>
                  <a:gd name="connsiteY5" fmla="*/ 44196 h 446532"/>
                  <a:gd name="connsiteX6" fmla="*/ 597371 w 597371"/>
                  <a:gd name="connsiteY6" fmla="*/ 0 h 446532"/>
                  <a:gd name="connsiteX0" fmla="*/ 725 w 412205"/>
                  <a:gd name="connsiteY0" fmla="*/ 402336 h 402336"/>
                  <a:gd name="connsiteX1" fmla="*/ 22061 w 412205"/>
                  <a:gd name="connsiteY1" fmla="*/ 233172 h 402336"/>
                  <a:gd name="connsiteX2" fmla="*/ 192749 w 412205"/>
                  <a:gd name="connsiteY2" fmla="*/ 301752 h 402336"/>
                  <a:gd name="connsiteX3" fmla="*/ 220181 w 412205"/>
                  <a:gd name="connsiteY3" fmla="*/ 118872 h 402336"/>
                  <a:gd name="connsiteX4" fmla="*/ 378677 w 412205"/>
                  <a:gd name="connsiteY4" fmla="*/ 186690 h 402336"/>
                  <a:gd name="connsiteX5" fmla="*/ 412205 w 412205"/>
                  <a:gd name="connsiteY5" fmla="*/ 0 h 402336"/>
                  <a:gd name="connsiteX0" fmla="*/ 725 w 423208"/>
                  <a:gd name="connsiteY0" fmla="*/ 402336 h 402336"/>
                  <a:gd name="connsiteX1" fmla="*/ 22061 w 423208"/>
                  <a:gd name="connsiteY1" fmla="*/ 233172 h 402336"/>
                  <a:gd name="connsiteX2" fmla="*/ 192749 w 423208"/>
                  <a:gd name="connsiteY2" fmla="*/ 301752 h 402336"/>
                  <a:gd name="connsiteX3" fmla="*/ 220181 w 423208"/>
                  <a:gd name="connsiteY3" fmla="*/ 118872 h 402336"/>
                  <a:gd name="connsiteX4" fmla="*/ 378677 w 423208"/>
                  <a:gd name="connsiteY4" fmla="*/ 186690 h 402336"/>
                  <a:gd name="connsiteX5" fmla="*/ 421964 w 423208"/>
                  <a:gd name="connsiteY5" fmla="*/ 31519 h 402336"/>
                  <a:gd name="connsiteX6" fmla="*/ 412205 w 423208"/>
                  <a:gd name="connsiteY6" fmla="*/ 0 h 402336"/>
                  <a:gd name="connsiteX0" fmla="*/ 725 w 417455"/>
                  <a:gd name="connsiteY0" fmla="*/ 402336 h 402336"/>
                  <a:gd name="connsiteX1" fmla="*/ 22061 w 417455"/>
                  <a:gd name="connsiteY1" fmla="*/ 233172 h 402336"/>
                  <a:gd name="connsiteX2" fmla="*/ 192749 w 417455"/>
                  <a:gd name="connsiteY2" fmla="*/ 301752 h 402336"/>
                  <a:gd name="connsiteX3" fmla="*/ 220181 w 417455"/>
                  <a:gd name="connsiteY3" fmla="*/ 118872 h 402336"/>
                  <a:gd name="connsiteX4" fmla="*/ 378677 w 417455"/>
                  <a:gd name="connsiteY4" fmla="*/ 186690 h 402336"/>
                  <a:gd name="connsiteX5" fmla="*/ 415579 w 417455"/>
                  <a:gd name="connsiteY5" fmla="*/ 50075 h 402336"/>
                  <a:gd name="connsiteX6" fmla="*/ 412205 w 417455"/>
                  <a:gd name="connsiteY6" fmla="*/ 0 h 402336"/>
                  <a:gd name="connsiteX0" fmla="*/ 725 w 412243"/>
                  <a:gd name="connsiteY0" fmla="*/ 402336 h 402336"/>
                  <a:gd name="connsiteX1" fmla="*/ 22061 w 412243"/>
                  <a:gd name="connsiteY1" fmla="*/ 233172 h 402336"/>
                  <a:gd name="connsiteX2" fmla="*/ 192749 w 412243"/>
                  <a:gd name="connsiteY2" fmla="*/ 301752 h 402336"/>
                  <a:gd name="connsiteX3" fmla="*/ 220181 w 412243"/>
                  <a:gd name="connsiteY3" fmla="*/ 118872 h 402336"/>
                  <a:gd name="connsiteX4" fmla="*/ 378677 w 412243"/>
                  <a:gd name="connsiteY4" fmla="*/ 186690 h 402336"/>
                  <a:gd name="connsiteX5" fmla="*/ 405341 w 412243"/>
                  <a:gd name="connsiteY5" fmla="*/ 63629 h 402336"/>
                  <a:gd name="connsiteX6" fmla="*/ 412205 w 412243"/>
                  <a:gd name="connsiteY6" fmla="*/ 0 h 402336"/>
                  <a:gd name="connsiteX0" fmla="*/ 725 w 415394"/>
                  <a:gd name="connsiteY0" fmla="*/ 402336 h 402336"/>
                  <a:gd name="connsiteX1" fmla="*/ 22061 w 415394"/>
                  <a:gd name="connsiteY1" fmla="*/ 233172 h 402336"/>
                  <a:gd name="connsiteX2" fmla="*/ 192749 w 415394"/>
                  <a:gd name="connsiteY2" fmla="*/ 301752 h 402336"/>
                  <a:gd name="connsiteX3" fmla="*/ 220181 w 415394"/>
                  <a:gd name="connsiteY3" fmla="*/ 118872 h 402336"/>
                  <a:gd name="connsiteX4" fmla="*/ 378677 w 415394"/>
                  <a:gd name="connsiteY4" fmla="*/ 186690 h 402336"/>
                  <a:gd name="connsiteX5" fmla="*/ 413049 w 415394"/>
                  <a:gd name="connsiteY5" fmla="*/ 73633 h 402336"/>
                  <a:gd name="connsiteX6" fmla="*/ 412205 w 415394"/>
                  <a:gd name="connsiteY6" fmla="*/ 0 h 402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15394" h="402336">
                    <a:moveTo>
                      <a:pt x="725" y="402336"/>
                    </a:moveTo>
                    <a:cubicBezTo>
                      <a:pt x="3011" y="314706"/>
                      <a:pt x="-9943" y="249936"/>
                      <a:pt x="22061" y="233172"/>
                    </a:cubicBezTo>
                    <a:cubicBezTo>
                      <a:pt x="54065" y="216408"/>
                      <a:pt x="159729" y="320802"/>
                      <a:pt x="192749" y="301752"/>
                    </a:cubicBezTo>
                    <a:cubicBezTo>
                      <a:pt x="225769" y="282702"/>
                      <a:pt x="189193" y="138049"/>
                      <a:pt x="220181" y="118872"/>
                    </a:cubicBezTo>
                    <a:cubicBezTo>
                      <a:pt x="251169" y="99695"/>
                      <a:pt x="346532" y="194230"/>
                      <a:pt x="378677" y="186690"/>
                    </a:cubicBezTo>
                    <a:cubicBezTo>
                      <a:pt x="410822" y="179150"/>
                      <a:pt x="407461" y="104748"/>
                      <a:pt x="413049" y="73633"/>
                    </a:cubicBezTo>
                    <a:cubicBezTo>
                      <a:pt x="418637" y="42518"/>
                      <a:pt x="412523" y="1765"/>
                      <a:pt x="412205" y="0"/>
                    </a:cubicBezTo>
                  </a:path>
                </a:pathLst>
              </a:cu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Schoolbook" panose="02040604050505020304"/>
                  <a:ea typeface="ＭＳ ゴシック" panose="020B0609070205080204" pitchFamily="49" charset="-128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テキスト ボックス 28">
                  <a:extLst>
                    <a:ext uri="{FF2B5EF4-FFF2-40B4-BE49-F238E27FC236}">
                      <a16:creationId xmlns:a16="http://schemas.microsoft.com/office/drawing/2014/main" id="{9A36AB40-AC87-4169-9CCE-8BCD82820A04}"/>
                    </a:ext>
                  </a:extLst>
                </p:cNvPr>
                <p:cNvSpPr txBox="1"/>
                <p:nvPr/>
              </p:nvSpPr>
              <p:spPr>
                <a:xfrm>
                  <a:off x="1351489" y="5498735"/>
                  <a:ext cx="792086" cy="70287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𝜇</m:t>
                        </m:r>
                      </m:oMath>
                    </m:oMathPara>
                  </a14:m>
                  <a:endParaRPr kumimoji="1" lang="ja-JP" alt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Schoolbook" panose="02040604050505020304"/>
                    <a:ea typeface="ＭＳ ゴシック" panose="020B0609070205080204" pitchFamily="49" charset="-128"/>
                  </a:endParaRPr>
                </a:p>
              </p:txBody>
            </p:sp>
          </mc:Choice>
          <mc:Fallback xmlns="">
            <p:sp>
              <p:nvSpPr>
                <p:cNvPr id="29" name="テキスト ボックス 28">
                  <a:extLst>
                    <a:ext uri="{FF2B5EF4-FFF2-40B4-BE49-F238E27FC236}">
                      <a16:creationId xmlns:a16="http://schemas.microsoft.com/office/drawing/2014/main" id="{9A36AB40-AC87-4169-9CCE-8BCD82820A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1489" y="5498735"/>
                  <a:ext cx="792086" cy="702878"/>
                </a:xfrm>
                <a:prstGeom prst="rect">
                  <a:avLst/>
                </a:prstGeom>
                <a:blipFill>
                  <a:blip r:embed="rId3"/>
                  <a:stretch>
                    <a:fillRect b="-7576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テキスト ボックス 29">
                  <a:extLst>
                    <a:ext uri="{FF2B5EF4-FFF2-40B4-BE49-F238E27FC236}">
                      <a16:creationId xmlns:a16="http://schemas.microsoft.com/office/drawing/2014/main" id="{3594F904-8056-44AE-891F-C4F5FC7E5E7A}"/>
                    </a:ext>
                  </a:extLst>
                </p:cNvPr>
                <p:cNvSpPr txBox="1"/>
                <p:nvPr/>
              </p:nvSpPr>
              <p:spPr>
                <a:xfrm>
                  <a:off x="3780966" y="5498739"/>
                  <a:ext cx="792086" cy="70287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𝑒</m:t>
                        </m:r>
                      </m:oMath>
                    </m:oMathPara>
                  </a14:m>
                  <a:endParaRPr kumimoji="1" lang="ja-JP" alt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Schoolbook" panose="02040604050505020304"/>
                    <a:ea typeface="ＭＳ ゴシック" panose="020B0609070205080204" pitchFamily="49" charset="-128"/>
                  </a:endParaRPr>
                </a:p>
              </p:txBody>
            </p:sp>
          </mc:Choice>
          <mc:Fallback xmlns="">
            <p:sp>
              <p:nvSpPr>
                <p:cNvPr id="30" name="テキスト ボックス 29">
                  <a:extLst>
                    <a:ext uri="{FF2B5EF4-FFF2-40B4-BE49-F238E27FC236}">
                      <a16:creationId xmlns:a16="http://schemas.microsoft.com/office/drawing/2014/main" id="{3594F904-8056-44AE-891F-C4F5FC7E5E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80966" y="5498739"/>
                  <a:ext cx="792086" cy="70287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テキスト ボックス 30">
                  <a:extLst>
                    <a:ext uri="{FF2B5EF4-FFF2-40B4-BE49-F238E27FC236}">
                      <a16:creationId xmlns:a16="http://schemas.microsoft.com/office/drawing/2014/main" id="{598933DD-A452-4EEB-9167-04BF0434F7A7}"/>
                    </a:ext>
                  </a:extLst>
                </p:cNvPr>
                <p:cNvSpPr txBox="1"/>
                <p:nvPr/>
              </p:nvSpPr>
              <p:spPr>
                <a:xfrm>
                  <a:off x="3068140" y="3815977"/>
                  <a:ext cx="792086" cy="70287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𝛾</m:t>
                        </m:r>
                      </m:oMath>
                    </m:oMathPara>
                  </a14:m>
                  <a:endParaRPr kumimoji="1" lang="ja-JP" alt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Schoolbook" panose="02040604050505020304"/>
                    <a:ea typeface="ＭＳ ゴシック" panose="020B0609070205080204" pitchFamily="49" charset="-128"/>
                  </a:endParaRPr>
                </a:p>
              </p:txBody>
            </p:sp>
          </mc:Choice>
          <mc:Fallback xmlns="">
            <p:sp>
              <p:nvSpPr>
                <p:cNvPr id="31" name="テキスト ボックス 30">
                  <a:extLst>
                    <a:ext uri="{FF2B5EF4-FFF2-40B4-BE49-F238E27FC236}">
                      <a16:creationId xmlns:a16="http://schemas.microsoft.com/office/drawing/2014/main" id="{598933DD-A452-4EEB-9167-04BF0434F7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68140" y="3815977"/>
                  <a:ext cx="792086" cy="702878"/>
                </a:xfrm>
                <a:prstGeom prst="rect">
                  <a:avLst/>
                </a:prstGeom>
                <a:blipFill>
                  <a:blip r:embed="rId5"/>
                  <a:stretch>
                    <a:fillRect b="-7576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テキスト ボックス 37">
                  <a:extLst>
                    <a:ext uri="{FF2B5EF4-FFF2-40B4-BE49-F238E27FC236}">
                      <a16:creationId xmlns:a16="http://schemas.microsoft.com/office/drawing/2014/main" id="{57FD9743-04BD-49E9-B754-921DD7D170B9}"/>
                    </a:ext>
                  </a:extLst>
                </p:cNvPr>
                <p:cNvSpPr txBox="1"/>
                <p:nvPr/>
              </p:nvSpPr>
              <p:spPr>
                <a:xfrm>
                  <a:off x="2543542" y="5617224"/>
                  <a:ext cx="792086" cy="7022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̃"/>
                            <m:ctrlPr>
                              <a:rPr kumimoji="1" lang="ja-JP" altLang="en-US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ゴシック" panose="020B0609070205080204" pitchFamily="49" charset="-128"/>
                              </a:rPr>
                            </m:ctrlPr>
                          </m:accPr>
                          <m:e>
                            <m:sSup>
                              <m:sSupPr>
                                <m:ctrlPr>
                                  <a:rPr kumimoji="1" lang="en-US" altLang="ja-JP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ＭＳ ゴシック" panose="020B0609070205080204" pitchFamily="49" charset="-128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ja-JP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ＭＳ ゴシック" panose="020B0609070205080204" pitchFamily="49" charset="-128"/>
                                  </a:rPr>
                                  <m:t>𝜒</m:t>
                                </m:r>
                              </m:e>
                              <m:sup>
                                <m:r>
                                  <a:rPr kumimoji="1" lang="en-US" altLang="ja-JP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ＭＳ ゴシック" panose="020B0609070205080204" pitchFamily="49" charset="-128"/>
                                  </a:rPr>
                                  <m:t>0</m:t>
                                </m:r>
                              </m:sup>
                            </m:sSup>
                          </m:e>
                        </m:acc>
                      </m:oMath>
                    </m:oMathPara>
                  </a14:m>
                  <a:endParaRPr kumimoji="1" lang="ja-JP" altLang="en-US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Schoolbook" panose="02040604050505020304"/>
                    <a:ea typeface="ＭＳ ゴシック" panose="020B0609070205080204" pitchFamily="49" charset="-128"/>
                  </a:endParaRPr>
                </a:p>
              </p:txBody>
            </p:sp>
          </mc:Choice>
          <mc:Fallback xmlns="">
            <p:sp>
              <p:nvSpPr>
                <p:cNvPr id="38" name="テキスト ボックス 37">
                  <a:extLst>
                    <a:ext uri="{FF2B5EF4-FFF2-40B4-BE49-F238E27FC236}">
                      <a16:creationId xmlns:a16="http://schemas.microsoft.com/office/drawing/2014/main" id="{57FD9743-04BD-49E9-B754-921DD7D170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43542" y="5617224"/>
                  <a:ext cx="792086" cy="702202"/>
                </a:xfrm>
                <a:prstGeom prst="rect">
                  <a:avLst/>
                </a:prstGeom>
                <a:blipFill>
                  <a:blip r:embed="rId6"/>
                  <a:stretch>
                    <a:fillRect b="-6061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70" name="Picture 4">
            <a:extLst>
              <a:ext uri="{FF2B5EF4-FFF2-40B4-BE49-F238E27FC236}">
                <a16:creationId xmlns:a16="http://schemas.microsoft.com/office/drawing/2014/main" id="{8C6186C2-4586-43BE-9F60-90B1DE0EA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9743" y="1410946"/>
            <a:ext cx="4971195" cy="492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正方形/長方形 70">
            <a:extLst>
              <a:ext uri="{FF2B5EF4-FFF2-40B4-BE49-F238E27FC236}">
                <a16:creationId xmlns:a16="http://schemas.microsoft.com/office/drawing/2014/main" id="{9C3AF7C4-9D45-424E-97DA-1EC74E233856}"/>
              </a:ext>
            </a:extLst>
          </p:cNvPr>
          <p:cNvSpPr/>
          <p:nvPr/>
        </p:nvSpPr>
        <p:spPr>
          <a:xfrm>
            <a:off x="7383375" y="4957919"/>
            <a:ext cx="4341848" cy="884554"/>
          </a:xfrm>
          <a:prstGeom prst="rect">
            <a:avLst/>
          </a:prstGeom>
          <a:gradFill>
            <a:gsLst>
              <a:gs pos="0">
                <a:srgbClr val="FFC000">
                  <a:alpha val="10000"/>
                </a:srgbClr>
              </a:gs>
              <a:gs pos="39999">
                <a:srgbClr val="FFC000">
                  <a:alpha val="30000"/>
                </a:srgbClr>
              </a:gs>
              <a:gs pos="70000">
                <a:srgbClr val="FFC000">
                  <a:alpha val="50000"/>
                </a:srgbClr>
              </a:gs>
              <a:gs pos="100000">
                <a:srgbClr val="FFC000">
                  <a:alpha val="74000"/>
                </a:srgbClr>
              </a:gs>
            </a:gsLst>
            <a:lin ang="5400000" scaled="0"/>
          </a:gradFill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HGP明朝E"/>
              <a:cs typeface="+mn-cs"/>
            </a:endParaRPr>
          </a:p>
        </p:txBody>
      </p: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8AB07B7B-E9BA-4B98-A678-1ED543CAF669}"/>
              </a:ext>
            </a:extLst>
          </p:cNvPr>
          <p:cNvSpPr txBox="1"/>
          <p:nvPr/>
        </p:nvSpPr>
        <p:spPr>
          <a:xfrm>
            <a:off x="10188991" y="4957919"/>
            <a:ext cx="7200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/>
                <a:ea typeface="HGP明朝E"/>
              </a:rPr>
              <a:t>MEG</a:t>
            </a:r>
            <a:endParaRPr kumimoji="1" lang="ja-JP" altLang="en-US" sz="11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eorgia"/>
              <a:ea typeface="HGP明朝E"/>
            </a:endParaRPr>
          </a:p>
        </p:txBody>
      </p: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572B0260-C7B4-4643-8D54-614777585C82}"/>
              </a:ext>
            </a:extLst>
          </p:cNvPr>
          <p:cNvSpPr txBox="1"/>
          <p:nvPr/>
        </p:nvSpPr>
        <p:spPr>
          <a:xfrm>
            <a:off x="9958815" y="5212898"/>
            <a:ext cx="872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/>
                <a:ea typeface="HGP明朝E"/>
              </a:rPr>
              <a:t>MEG II</a:t>
            </a:r>
            <a:endParaRPr kumimoji="1" lang="ja-JP" altLang="en-US" sz="1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eorgia"/>
              <a:ea typeface="HGP明朝E"/>
            </a:endParaRPr>
          </a:p>
        </p:txBody>
      </p: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D1AF0CEE-E59F-4532-A36F-4148F44C64D6}"/>
              </a:ext>
            </a:extLst>
          </p:cNvPr>
          <p:cNvSpPr txBox="1"/>
          <p:nvPr/>
        </p:nvSpPr>
        <p:spPr>
          <a:xfrm>
            <a:off x="10837063" y="4499449"/>
            <a:ext cx="7200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eorgia"/>
                <a:ea typeface="HGP明朝E"/>
              </a:rPr>
              <a:t>DeeMe</a:t>
            </a:r>
            <a:endParaRPr kumimoji="1" lang="ja-JP" altLang="en-US" sz="11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eorgia"/>
              <a:ea typeface="HGP明朝E"/>
            </a:endParaRPr>
          </a:p>
        </p:txBody>
      </p: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9283B0C8-484F-41D4-A272-73F19B4A9761}"/>
              </a:ext>
            </a:extLst>
          </p:cNvPr>
          <p:cNvSpPr txBox="1"/>
          <p:nvPr/>
        </p:nvSpPr>
        <p:spPr>
          <a:xfrm>
            <a:off x="10890771" y="4751366"/>
            <a:ext cx="9098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eorgia"/>
                <a:ea typeface="HGP明朝E"/>
              </a:rPr>
              <a:t>COMET-I</a:t>
            </a:r>
            <a:endParaRPr kumimoji="1" lang="ja-JP" altLang="en-US" sz="11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eorgia"/>
              <a:ea typeface="HGP明朝E"/>
            </a:endParaRPr>
          </a:p>
        </p:txBody>
      </p:sp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729F4AE5-CA66-446E-893A-2435F4280F7B}"/>
              </a:ext>
            </a:extLst>
          </p:cNvPr>
          <p:cNvSpPr txBox="1"/>
          <p:nvPr/>
        </p:nvSpPr>
        <p:spPr>
          <a:xfrm>
            <a:off x="10909071" y="5003505"/>
            <a:ext cx="9098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b="0" i="0" u="none" strike="noStrike" kern="0" cap="none" spc="0" normalizeH="0" baseline="0" noProof="0" dirty="0">
                <a:ln>
                  <a:noFill/>
                </a:ln>
                <a:solidFill>
                  <a:srgbClr val="94147C">
                    <a:lumMod val="60000"/>
                    <a:lumOff val="40000"/>
                  </a:srgbClr>
                </a:solidFill>
                <a:effectLst/>
                <a:uLnTx/>
                <a:uFillTx/>
                <a:latin typeface="Georgia"/>
                <a:ea typeface="HGP明朝E"/>
              </a:rPr>
              <a:t>Mu3e-I</a:t>
            </a:r>
            <a:endParaRPr kumimoji="1" lang="ja-JP" altLang="en-US" sz="1100" b="0" i="0" u="none" strike="noStrike" kern="0" cap="none" spc="0" normalizeH="0" baseline="0" noProof="0" dirty="0">
              <a:ln>
                <a:noFill/>
              </a:ln>
              <a:solidFill>
                <a:srgbClr val="94147C">
                  <a:lumMod val="60000"/>
                  <a:lumOff val="40000"/>
                </a:srgbClr>
              </a:solidFill>
              <a:effectLst/>
              <a:uLnTx/>
              <a:uFillTx/>
              <a:latin typeface="Georgia"/>
              <a:ea typeface="HGP明朝E"/>
            </a:endParaRPr>
          </a:p>
        </p:txBody>
      </p:sp>
      <p:sp>
        <p:nvSpPr>
          <p:cNvPr id="77" name="テキスト ボックス 76">
            <a:extLst>
              <a:ext uri="{FF2B5EF4-FFF2-40B4-BE49-F238E27FC236}">
                <a16:creationId xmlns:a16="http://schemas.microsoft.com/office/drawing/2014/main" id="{AB06B555-9EE4-4B58-8759-3856642FD13C}"/>
              </a:ext>
            </a:extLst>
          </p:cNvPr>
          <p:cNvSpPr txBox="1"/>
          <p:nvPr/>
        </p:nvSpPr>
        <p:spPr>
          <a:xfrm>
            <a:off x="11007323" y="5245951"/>
            <a:ext cx="9098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b="0" i="0" u="none" strike="noStrike" kern="0" cap="none" spc="0" normalizeH="0" baseline="0" noProof="0" dirty="0">
                <a:ln>
                  <a:noFill/>
                </a:ln>
                <a:solidFill>
                  <a:srgbClr val="94147C">
                    <a:lumMod val="60000"/>
                    <a:lumOff val="40000"/>
                  </a:srgbClr>
                </a:solidFill>
                <a:effectLst/>
                <a:uLnTx/>
                <a:uFillTx/>
                <a:latin typeface="Georgia"/>
                <a:ea typeface="HGP明朝E"/>
              </a:rPr>
              <a:t>Mu3e-II</a:t>
            </a:r>
            <a:endParaRPr kumimoji="1" lang="ja-JP" altLang="en-US" sz="1100" b="0" i="0" u="none" strike="noStrike" kern="0" cap="none" spc="0" normalizeH="0" baseline="0" noProof="0" dirty="0">
              <a:ln>
                <a:noFill/>
              </a:ln>
              <a:solidFill>
                <a:srgbClr val="94147C">
                  <a:lumMod val="60000"/>
                  <a:lumOff val="40000"/>
                </a:srgbClr>
              </a:solidFill>
              <a:effectLst/>
              <a:uLnTx/>
              <a:uFillTx/>
              <a:latin typeface="Georgia"/>
              <a:ea typeface="HGP明朝E"/>
            </a:endParaRPr>
          </a:p>
        </p:txBody>
      </p:sp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id="{943A5FCD-311A-4470-9349-62FBDCCD74EA}"/>
              </a:ext>
            </a:extLst>
          </p:cNvPr>
          <p:cNvSpPr txBox="1"/>
          <p:nvPr/>
        </p:nvSpPr>
        <p:spPr>
          <a:xfrm>
            <a:off x="10575275" y="5435553"/>
            <a:ext cx="9098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eorgia"/>
                <a:ea typeface="HGP明朝E"/>
              </a:rPr>
              <a:t>COMET-II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eorgia"/>
                <a:ea typeface="HGP明朝E"/>
              </a:rPr>
              <a:t>Mu2e</a:t>
            </a:r>
            <a:endParaRPr kumimoji="1" lang="ja-JP" altLang="en-US" sz="11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eorgia"/>
              <a:ea typeface="HGP明朝E"/>
            </a:endParaRPr>
          </a:p>
        </p:txBody>
      </p:sp>
      <p:sp>
        <p:nvSpPr>
          <p:cNvPr id="79" name="正方形/長方形 78">
            <a:extLst>
              <a:ext uri="{FF2B5EF4-FFF2-40B4-BE49-F238E27FC236}">
                <a16:creationId xmlns:a16="http://schemas.microsoft.com/office/drawing/2014/main" id="{1939E7CF-38B9-4457-B084-338FDB6DA27E}"/>
              </a:ext>
            </a:extLst>
          </p:cNvPr>
          <p:cNvSpPr/>
          <p:nvPr/>
        </p:nvSpPr>
        <p:spPr>
          <a:xfrm>
            <a:off x="10530731" y="2083384"/>
            <a:ext cx="720080" cy="216024"/>
          </a:xfrm>
          <a:prstGeom prst="rect">
            <a:avLst/>
          </a:prstGeom>
          <a:solidFill>
            <a:sysClr val="window" lastClr="FFFFFF"/>
          </a:solidFill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HGP明朝E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テキスト ボックス 79">
                <a:extLst>
                  <a:ext uri="{FF2B5EF4-FFF2-40B4-BE49-F238E27FC236}">
                    <a16:creationId xmlns:a16="http://schemas.microsoft.com/office/drawing/2014/main" id="{EFD22BBB-9A0E-4A82-B286-B6FC145D81EF}"/>
                  </a:ext>
                </a:extLst>
              </p:cNvPr>
              <p:cNvSpPr txBox="1"/>
              <p:nvPr/>
            </p:nvSpPr>
            <p:spPr>
              <a:xfrm>
                <a:off x="10451021" y="2011376"/>
                <a:ext cx="117813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eorgia"/>
                    <a:ea typeface="HGP明朝E"/>
                  </a:rPr>
                  <a:t>μN</a:t>
                </a:r>
                <a14:m>
                  <m:oMath xmlns:m="http://schemas.openxmlformats.org/officeDocument/2006/math">
                    <m:r>
                      <a:rPr kumimoji="1" lang="en-US" altLang="ja-JP" sz="1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→</m:t>
                    </m:r>
                  </m:oMath>
                </a14:m>
                <a:r>
                  <a:rPr kumimoji="1" lang="en-US" altLang="ja-JP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eorgia"/>
                    <a:ea typeface="HGP明朝E"/>
                  </a:rPr>
                  <a:t>eN</a:t>
                </a:r>
                <a:endParaRPr kumimoji="1" lang="ja-JP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/>
                  <a:ea typeface="HGP明朝E"/>
                </a:endParaRPr>
              </a:p>
            </p:txBody>
          </p:sp>
        </mc:Choice>
        <mc:Fallback xmlns="">
          <p:sp>
            <p:nvSpPr>
              <p:cNvPr id="80" name="テキスト ボックス 79">
                <a:extLst>
                  <a:ext uri="{FF2B5EF4-FFF2-40B4-BE49-F238E27FC236}">
                    <a16:creationId xmlns:a16="http://schemas.microsoft.com/office/drawing/2014/main" id="{EFD22BBB-9A0E-4A82-B286-B6FC145D81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1021" y="2011376"/>
                <a:ext cx="1178130" cy="307777"/>
              </a:xfrm>
              <a:prstGeom prst="rect">
                <a:avLst/>
              </a:prstGeom>
              <a:blipFill>
                <a:blip r:embed="rId8"/>
                <a:stretch>
                  <a:fillRect l="-1546" t="-6000" b="-18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3AF6B568-8303-4858-A2AB-DD81E3B9DBA0}"/>
              </a:ext>
            </a:extLst>
          </p:cNvPr>
          <p:cNvSpPr txBox="1"/>
          <p:nvPr/>
        </p:nvSpPr>
        <p:spPr>
          <a:xfrm>
            <a:off x="7615523" y="5027458"/>
            <a:ext cx="237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kumimoji="1" lang="en-US" altLang="ja-JP" dirty="0">
                <a:solidFill>
                  <a:srgbClr val="FF8600"/>
                </a:solidFill>
                <a:latin typeface="Georgia"/>
                <a:ea typeface="HGP明朝E"/>
                <a:sym typeface="Wingdings" panose="05000000000000000000" pitchFamily="2" charset="2"/>
              </a:rPr>
              <a:t> BSM prediction</a:t>
            </a:r>
          </a:p>
          <a:p>
            <a:pPr defTabSz="914400"/>
            <a:r>
              <a:rPr kumimoji="1" lang="en-US" altLang="ja-JP" dirty="0">
                <a:solidFill>
                  <a:srgbClr val="FF8600"/>
                </a:solidFill>
                <a:latin typeface="Georgia"/>
                <a:ea typeface="HGP明朝E"/>
                <a:sym typeface="Wingdings" panose="05000000000000000000" pitchFamily="2" charset="2"/>
              </a:rPr>
              <a:t> (SUSY-seesaw etc.)</a:t>
            </a:r>
            <a:endParaRPr kumimoji="1" lang="ja-JP" altLang="en-US" dirty="0">
              <a:solidFill>
                <a:srgbClr val="FF8600"/>
              </a:solidFill>
              <a:latin typeface="Georgia"/>
              <a:ea typeface="HGP明朝E"/>
            </a:endParaRPr>
          </a:p>
        </p:txBody>
      </p:sp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id="{365132C9-00B8-45AC-91E6-26529023A859}"/>
              </a:ext>
            </a:extLst>
          </p:cNvPr>
          <p:cNvSpPr txBox="1"/>
          <p:nvPr/>
        </p:nvSpPr>
        <p:spPr>
          <a:xfrm>
            <a:off x="8430754" y="1206047"/>
            <a:ext cx="224709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chemeClr val="bg1"/>
                </a:solidFill>
              </a:rPr>
              <a:t>Upper limit history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テキスト ボックス 84">
                <a:extLst>
                  <a:ext uri="{FF2B5EF4-FFF2-40B4-BE49-F238E27FC236}">
                    <a16:creationId xmlns:a16="http://schemas.microsoft.com/office/drawing/2014/main" id="{3DE6E372-C3CD-420C-8722-9DCFF6C16D41}"/>
                  </a:ext>
                </a:extLst>
              </p:cNvPr>
              <p:cNvSpPr txBox="1"/>
              <p:nvPr/>
            </p:nvSpPr>
            <p:spPr>
              <a:xfrm>
                <a:off x="1654492" y="4361028"/>
                <a:ext cx="526651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tabLst>
                    <a:tab pos="174625" algn="l"/>
                  </a:tabLst>
                </a:pPr>
                <a14:m>
                  <m:oMath xmlns:m="http://schemas.openxmlformats.org/officeDocument/2006/math">
                    <m:r>
                      <a:rPr kumimoji="1" lang="en-US" altLang="ja-JP" sz="2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𝝁</m:t>
                    </m:r>
                    <m:r>
                      <a:rPr kumimoji="1" lang="en-US" altLang="ja-JP" sz="2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ja-JP" sz="2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𝒆</m:t>
                    </m:r>
                    <m:r>
                      <a:rPr kumimoji="1" lang="en-US" altLang="ja-JP" sz="2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kumimoji="1" lang="en-US" altLang="ja-JP" sz="2000" b="1" dirty="0">
                    <a:solidFill>
                      <a:schemeClr val="bg1"/>
                    </a:solidFill>
                  </a:rPr>
                  <a:t> is a good probe of BSM!</a:t>
                </a:r>
                <a:endParaRPr kumimoji="1" lang="ja-JP" altLang="en-US" sz="2000" b="1" dirty="0" err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5" name="テキスト ボックス 84">
                <a:extLst>
                  <a:ext uri="{FF2B5EF4-FFF2-40B4-BE49-F238E27FC236}">
                    <a16:creationId xmlns:a16="http://schemas.microsoft.com/office/drawing/2014/main" id="{3DE6E372-C3CD-420C-8722-9DCFF6C16D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4492" y="4361028"/>
                <a:ext cx="5266516" cy="400110"/>
              </a:xfrm>
              <a:prstGeom prst="rect">
                <a:avLst/>
              </a:prstGeom>
              <a:blipFill>
                <a:blip r:embed="rId9"/>
                <a:stretch>
                  <a:fillRect t="-9091" b="-2424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テキスト ボックス 87">
                <a:extLst>
                  <a:ext uri="{FF2B5EF4-FFF2-40B4-BE49-F238E27FC236}">
                    <a16:creationId xmlns:a16="http://schemas.microsoft.com/office/drawing/2014/main" id="{D85D50DF-DDAA-4280-86D3-63075C7F2F27}"/>
                  </a:ext>
                </a:extLst>
              </p:cNvPr>
              <p:cNvSpPr txBox="1"/>
              <p:nvPr/>
            </p:nvSpPr>
            <p:spPr>
              <a:xfrm>
                <a:off x="1719745" y="2311418"/>
                <a:ext cx="4706708" cy="379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tabLst>
                    <a:tab pos="174625" algn="l"/>
                  </a:tabLst>
                </a:pPr>
                <a:r>
                  <a:rPr kumimoji="1" lang="en-US" altLang="ja-JP" dirty="0">
                    <a:solidFill>
                      <a:schemeClr val="bg1"/>
                    </a:solidFill>
                  </a:rPr>
                  <a:t>Br(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kumimoji="1" lang="en-US" altLang="ja-JP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ja-JP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𝑒</m:t>
                    </m:r>
                    <m:r>
                      <a:rPr kumimoji="1" lang="en-US" altLang="ja-JP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𝛾</m:t>
                    </m:r>
                    <m:r>
                      <a:rPr kumimoji="1" lang="en-US" altLang="ja-JP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ja-JP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ja-JP" dirty="0">
                    <a:solidFill>
                      <a:schemeClr val="bg1"/>
                    </a:solidFill>
                  </a:rPr>
                  <a:t>~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ja-JP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1" lang="en-US" altLang="ja-JP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𝟓𝟒</m:t>
                        </m:r>
                      </m:sup>
                    </m:sSup>
                  </m:oMath>
                </a14:m>
                <a:r>
                  <a:rPr kumimoji="1" lang="ja-JP" altLang="en-US" dirty="0">
                    <a:solidFill>
                      <a:schemeClr val="bg1"/>
                    </a:solidFill>
                  </a:rPr>
                  <a:t>  </a:t>
                </a:r>
                <a:r>
                  <a:rPr kumimoji="1" lang="en-US" altLang="ja-JP" dirty="0">
                    <a:solidFill>
                      <a:schemeClr val="bg1"/>
                    </a:solidFill>
                  </a:rPr>
                  <a:t>in SM +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kumimoji="1" lang="ja-JP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ja-JP" dirty="0">
                    <a:solidFill>
                      <a:schemeClr val="bg1"/>
                    </a:solidFill>
                  </a:rPr>
                  <a:t>oscillation</a:t>
                </a:r>
              </a:p>
            </p:txBody>
          </p:sp>
        </mc:Choice>
        <mc:Fallback xmlns="">
          <p:sp>
            <p:nvSpPr>
              <p:cNvPr id="88" name="テキスト ボックス 87">
                <a:extLst>
                  <a:ext uri="{FF2B5EF4-FFF2-40B4-BE49-F238E27FC236}">
                    <a16:creationId xmlns:a16="http://schemas.microsoft.com/office/drawing/2014/main" id="{D85D50DF-DDAA-4280-86D3-63075C7F2F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9745" y="2311418"/>
                <a:ext cx="4706708" cy="379656"/>
              </a:xfrm>
              <a:prstGeom prst="rect">
                <a:avLst/>
              </a:prstGeom>
              <a:blipFill>
                <a:blip r:embed="rId10"/>
                <a:stretch>
                  <a:fillRect l="-1036" t="-4839" b="-258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9" name="テキスト ボックス 88">
            <a:extLst>
              <a:ext uri="{FF2B5EF4-FFF2-40B4-BE49-F238E27FC236}">
                <a16:creationId xmlns:a16="http://schemas.microsoft.com/office/drawing/2014/main" id="{1930214A-9B52-4712-943F-6784E13BBDF3}"/>
              </a:ext>
            </a:extLst>
          </p:cNvPr>
          <p:cNvSpPr txBox="1"/>
          <p:nvPr/>
        </p:nvSpPr>
        <p:spPr>
          <a:xfrm>
            <a:off x="2604993" y="3772676"/>
            <a:ext cx="2056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>
                <a:tab pos="174625" algn="l"/>
              </a:tabLst>
            </a:pPr>
            <a:r>
              <a:rPr kumimoji="1" lang="en-US" altLang="ja-JP" dirty="0">
                <a:solidFill>
                  <a:schemeClr val="bg1"/>
                </a:solidFill>
              </a:rPr>
              <a:t>e.g. SUSY-seesaw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2AE804E5-86BF-4660-87AB-5060DF90DF6D}"/>
              </a:ext>
            </a:extLst>
          </p:cNvPr>
          <p:cNvSpPr txBox="1"/>
          <p:nvPr/>
        </p:nvSpPr>
        <p:spPr>
          <a:xfrm>
            <a:off x="1078647" y="4922664"/>
            <a:ext cx="47067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 algn="l">
              <a:buFont typeface="Arial" panose="020B0604020202020204" pitchFamily="34" charset="0"/>
              <a:buChar char="•"/>
              <a:tabLst>
                <a:tab pos="174625" algn="l"/>
              </a:tabLst>
            </a:pPr>
            <a:r>
              <a:rPr kumimoji="1" lang="en-US" altLang="ja-JP" sz="2000" dirty="0">
                <a:solidFill>
                  <a:schemeClr val="bg1"/>
                </a:solidFill>
              </a:rPr>
              <a:t>Experimental sensitivities are already in the region predicted by BSM.</a:t>
            </a:r>
            <a:endParaRPr kumimoji="1" lang="ja-JP" altLang="en-US" sz="2000" dirty="0" err="1">
              <a:solidFill>
                <a:schemeClr val="bg1"/>
              </a:solidFill>
            </a:endParaRPr>
          </a:p>
        </p:txBody>
      </p:sp>
      <p:sp>
        <p:nvSpPr>
          <p:cNvPr id="91" name="矢印: 右 90">
            <a:extLst>
              <a:ext uri="{FF2B5EF4-FFF2-40B4-BE49-F238E27FC236}">
                <a16:creationId xmlns:a16="http://schemas.microsoft.com/office/drawing/2014/main" id="{C74CA947-422B-43D0-92C4-7E80F1E839B4}"/>
              </a:ext>
            </a:extLst>
          </p:cNvPr>
          <p:cNvSpPr/>
          <p:nvPr/>
        </p:nvSpPr>
        <p:spPr>
          <a:xfrm>
            <a:off x="5988387" y="4922664"/>
            <a:ext cx="854689" cy="8170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7E3914C2-74CD-45AA-A057-E6B32C40C71B}"/>
              </a:ext>
            </a:extLst>
          </p:cNvPr>
          <p:cNvSpPr txBox="1"/>
          <p:nvPr/>
        </p:nvSpPr>
        <p:spPr>
          <a:xfrm>
            <a:off x="1140793" y="1578396"/>
            <a:ext cx="52665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 algn="l">
              <a:buFont typeface="Arial" panose="020B0604020202020204" pitchFamily="34" charset="0"/>
              <a:buChar char="•"/>
              <a:tabLst>
                <a:tab pos="174625" algn="l"/>
              </a:tabLst>
            </a:pPr>
            <a:r>
              <a:rPr kumimoji="1" lang="en-US" altLang="ja-JP" sz="2000" dirty="0">
                <a:solidFill>
                  <a:schemeClr val="bg1"/>
                </a:solidFill>
              </a:rPr>
              <a:t>charged Lepton Flavor Violation (cLFV) can never be observed in SM framework.</a:t>
            </a:r>
            <a:endParaRPr kumimoji="1" lang="ja-JP" altLang="en-US" sz="2000" dirty="0" err="1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0C6B6190-617A-4783-8825-B40A8D61FA64}"/>
                  </a:ext>
                </a:extLst>
              </p:cNvPr>
              <p:cNvSpPr txBox="1"/>
              <p:nvPr/>
            </p:nvSpPr>
            <p:spPr>
              <a:xfrm>
                <a:off x="1749891" y="3449124"/>
                <a:ext cx="2793160" cy="3755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>
                  <a:tabLst>
                    <a:tab pos="174625" algn="l"/>
                  </a:tabLst>
                </a:pPr>
                <a:r>
                  <a:rPr kumimoji="1" lang="en-US" altLang="ja-JP" dirty="0">
                    <a:solidFill>
                      <a:schemeClr val="bg1"/>
                    </a:solidFill>
                  </a:rPr>
                  <a:t>Br(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kumimoji="1" lang="en-US" altLang="ja-JP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ja-JP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𝑒</m:t>
                    </m:r>
                    <m:r>
                      <a:rPr kumimoji="1" lang="en-US" altLang="ja-JP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𝛾</m:t>
                    </m:r>
                    <m:r>
                      <a:rPr kumimoji="1" lang="en-US" altLang="ja-JP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ja-JP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ja-JP" dirty="0">
                    <a:solidFill>
                      <a:schemeClr val="bg1"/>
                    </a:solidFill>
                  </a:rPr>
                  <a:t>~ O(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ja-JP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1" lang="en-US" altLang="ja-JP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sup>
                    </m:sSup>
                    <m:r>
                      <a:rPr kumimoji="1" lang="en-US" altLang="ja-JP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ja-JP" altLang="en-US" dirty="0" err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0C6B6190-617A-4783-8825-B40A8D61FA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9891" y="3449124"/>
                <a:ext cx="2793160" cy="375552"/>
              </a:xfrm>
              <a:prstGeom prst="rect">
                <a:avLst/>
              </a:prstGeom>
              <a:blipFill>
                <a:blip r:embed="rId11"/>
                <a:stretch>
                  <a:fillRect l="-1747" t="-8197" b="-2623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C4A5FCE6-8484-44BE-B33A-6B496FCF9204}"/>
              </a:ext>
            </a:extLst>
          </p:cNvPr>
          <p:cNvSpPr txBox="1"/>
          <p:nvPr/>
        </p:nvSpPr>
        <p:spPr>
          <a:xfrm>
            <a:off x="1137080" y="2745020"/>
            <a:ext cx="48655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4625" indent="-174625" algn="l">
              <a:buFont typeface="Arial" panose="020B0604020202020204" pitchFamily="34" charset="0"/>
              <a:buChar char="•"/>
              <a:tabLst>
                <a:tab pos="174625" algn="l"/>
              </a:tabLst>
            </a:pPr>
            <a:r>
              <a:rPr kumimoji="1" lang="en-US" altLang="ja-JP" dirty="0">
                <a:solidFill>
                  <a:schemeClr val="bg1"/>
                </a:solidFill>
              </a:rPr>
              <a:t>On the other hand, many well motivated BSMs predicts cLFV </a:t>
            </a:r>
            <a:endParaRPr kumimoji="1" lang="ja-JP" altLang="en-US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996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89" grpId="0"/>
      <p:bldP spid="90" grpId="0"/>
      <p:bldP spid="91" grpId="0" animBg="1"/>
      <p:bldP spid="39" grpId="0"/>
      <p:bldP spid="4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5CA05E14-91E8-4DD2-AC3A-C97A8E9F59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2"/>
            <a:ext cx="11292841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0922E891-FDBF-4094-B4A0-789757487D7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ja-JP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ja-JP" altLang="en-US" dirty="0">
                    <a:solidFill>
                      <a:schemeClr val="bg1"/>
                    </a:solidFill>
                  </a:rPr>
                  <a:t> </a:t>
                </a:r>
                <a:r>
                  <a:rPr lang="en-US" altLang="ja-JP" dirty="0">
                    <a:solidFill>
                      <a:schemeClr val="bg1"/>
                    </a:solidFill>
                  </a:rPr>
                  <a:t>timing counter</a:t>
                </a:r>
                <a:endParaRPr kumimoji="1" lang="ja-JP" alt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0922E891-FDBF-4094-B4A0-789757487D7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b="-2442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669F391-567B-4557-A82F-B74432329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42BE92-EB4E-4899-B5B4-4473C80FC572}" type="slidenum">
              <a:rPr kumimoji="1" lang="ja-JP" alt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46464A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Schoolbook" panose="02040604050505020304"/>
                <a:ea typeface="ＭＳ ゴシック" panose="020B0609070205080204" pitchFamily="49" charset="-128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ja-JP" altLang="en-US" sz="3600" b="0" i="0" u="none" strike="noStrike" kern="1200" cap="none" spc="0" normalizeH="0" baseline="0" noProof="0">
              <a:ln>
                <a:noFill/>
              </a:ln>
              <a:solidFill>
                <a:srgbClr val="46464A">
                  <a:lumMod val="60000"/>
                  <a:lumOff val="40000"/>
                </a:srgbClr>
              </a:solidFill>
              <a:effectLst/>
              <a:uLnTx/>
              <a:uFillTx/>
              <a:latin typeface="Century Schoolbook" panose="02040604050505020304"/>
              <a:ea typeface="ＭＳ ゴシック" panose="020B0609070205080204" pitchFamily="49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12E19CF-900B-4791-B8B8-573D933D1AD5}"/>
              </a:ext>
            </a:extLst>
          </p:cNvPr>
          <p:cNvSpPr txBox="1"/>
          <p:nvPr/>
        </p:nvSpPr>
        <p:spPr>
          <a:xfrm>
            <a:off x="1745940" y="2010557"/>
            <a:ext cx="3911701" cy="12311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82563" marR="0" lvl="0" indent="-1825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ＭＳ ゴシック" panose="020B0609070205080204" pitchFamily="49" charset="-128"/>
                <a:cs typeface="+mn-cs"/>
              </a:rPr>
              <a:t>Fast plastic scintillator + SiPM</a:t>
            </a:r>
          </a:p>
          <a:p>
            <a:pPr marL="182563" marR="0" lvl="0" indent="-1825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ＭＳ ゴシック" panose="020B0609070205080204" pitchFamily="49" charset="-128"/>
                <a:cs typeface="+mn-cs"/>
              </a:rPr>
              <a:t>Increased segmentation</a:t>
            </a:r>
            <a:b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ＭＳ ゴシック" panose="020B0609070205080204" pitchFamily="49" charset="-128"/>
                <a:cs typeface="+mn-cs"/>
              </a:rPr>
            </a:b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ＭＳ ゴシック" panose="020B0609070205080204" pitchFamily="49" charset="-128"/>
                <a:cs typeface="+mn-cs"/>
                <a:sym typeface="Wingdings" panose="05000000000000000000" pitchFamily="2" charset="2"/>
              </a:rPr>
              <a:t> many hits per track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ＭＳ ゴシック" panose="020B0609070205080204" pitchFamily="49" charset="-128"/>
                <a:cs typeface="+mn-cs"/>
                <a:sym typeface="Wingdings" panose="05000000000000000000" pitchFamily="2" charset="2"/>
              </a:rPr>
              <a:t>    good resolution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CF4A22A2-13CE-4EF9-8B9F-1CB2EB952D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8176" y="3767719"/>
            <a:ext cx="4087781" cy="2931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6B959AB8-197D-4862-9617-663F7A72AFB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6040" y="840303"/>
            <a:ext cx="3130351" cy="1869807"/>
          </a:xfrm>
          <a:prstGeom prst="rect">
            <a:avLst/>
          </a:prstGeom>
        </p:spPr>
      </p:pic>
      <p:sp>
        <p:nvSpPr>
          <p:cNvPr id="15" name="二等辺三角形 14">
            <a:extLst>
              <a:ext uri="{FF2B5EF4-FFF2-40B4-BE49-F238E27FC236}">
                <a16:creationId xmlns:a16="http://schemas.microsoft.com/office/drawing/2014/main" id="{6223B7A0-B45E-4C7E-B68A-D048545227E3}"/>
              </a:ext>
            </a:extLst>
          </p:cNvPr>
          <p:cNvSpPr/>
          <p:nvPr/>
        </p:nvSpPr>
        <p:spPr>
          <a:xfrm rot="13506160">
            <a:off x="6967098" y="1924574"/>
            <a:ext cx="391403" cy="881432"/>
          </a:xfrm>
          <a:prstGeom prst="triangl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Schoolbook" panose="02040604050505020304"/>
              <a:ea typeface="ＭＳ ゴシック" panose="020B0609070205080204" pitchFamily="49" charset="-128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A6BFD634-E850-434E-A829-893915959E41}"/>
                  </a:ext>
                </a:extLst>
              </p:cNvPr>
              <p:cNvSpPr txBox="1"/>
              <p:nvPr/>
            </p:nvSpPr>
            <p:spPr>
              <a:xfrm>
                <a:off x="8800611" y="4205679"/>
                <a:ext cx="2735960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1" lang="en-US" altLang="ja-JP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𝜎</m:t>
                        </m:r>
                      </m:e>
                      <m:sub>
                        <m:r>
                          <a:rPr kumimoji="1" lang="en-US" altLang="ja-JP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𝑡</m:t>
                        </m:r>
                      </m:sub>
                    </m:sSub>
                  </m:oMath>
                </a14:m>
                <a:r>
                  <a:rPr kumimoji="1" lang="en-US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Schoolbook" panose="02040604050505020304"/>
                    <a:ea typeface="ＭＳ ゴシック" panose="020B0609070205080204" pitchFamily="49" charset="-128"/>
                    <a:cs typeface="+mn-cs"/>
                  </a:rPr>
                  <a:t>= </a:t>
                </a:r>
                <a:r>
                  <a:rPr kumimoji="1" lang="en-US" altLang="ja-JP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Schoolbook" panose="02040604050505020304"/>
                    <a:ea typeface="ＭＳ ゴシック" panose="020B0609070205080204" pitchFamily="49" charset="-128"/>
                    <a:cs typeface="+mn-cs"/>
                  </a:rPr>
                  <a:t>38.5 </a:t>
                </a:r>
                <a:r>
                  <a:rPr kumimoji="1" lang="en-US" altLang="ja-JP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Schoolbook" panose="02040604050505020304"/>
                    <a:ea typeface="ＭＳ ゴシック" panose="020B0609070205080204" pitchFamily="49" charset="-128"/>
                    <a:cs typeface="+mn-cs"/>
                  </a:rPr>
                  <a:t>ps</a:t>
                </a:r>
                <a:r>
                  <a:rPr kumimoji="1" lang="en-US" altLang="ja-JP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Schoolbook" panose="02040604050505020304"/>
                    <a:ea typeface="ＭＳ ゴシック" panose="020B0609070205080204" pitchFamily="49" charset="-128"/>
                    <a:cs typeface="+mn-cs"/>
                  </a:rPr>
                  <a:t> </a:t>
                </a:r>
                <a:r>
                  <a:rPr kumimoji="1" lang="en-US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Schoolbook" panose="02040604050505020304"/>
                    <a:ea typeface="ＭＳ ゴシック" panose="020B0609070205080204" pitchFamily="49" charset="-128"/>
                    <a:cs typeface="+mn-cs"/>
                  </a:rPr>
                  <a:t>already achieved</a:t>
                </a: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Schoolbook" panose="02040604050505020304"/>
                  <a:ea typeface="ＭＳ ゴシック" panose="020B0609070205080204" pitchFamily="49" charset="-128"/>
                  <a:cs typeface="+mn-cs"/>
                </a:endParaRPr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A6BFD634-E850-434E-A829-893915959E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0611" y="4205679"/>
                <a:ext cx="2735960" cy="677108"/>
              </a:xfrm>
              <a:prstGeom prst="rect">
                <a:avLst/>
              </a:prstGeom>
              <a:blipFill>
                <a:blip r:embed="rId8"/>
                <a:stretch>
                  <a:fillRect l="-2009" t="-5405" b="-1351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図 18">
            <a:extLst>
              <a:ext uri="{FF2B5EF4-FFF2-40B4-BE49-F238E27FC236}">
                <a16:creationId xmlns:a16="http://schemas.microsoft.com/office/drawing/2014/main" id="{9B6DF9BD-7CEB-437E-92D4-55EF2EECEC0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679964" y="1555810"/>
            <a:ext cx="2465355" cy="384505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CDA0B29A-F212-4D11-992F-00A5B005770A}"/>
              </a:ext>
            </a:extLst>
          </p:cNvPr>
          <p:cNvSpPr txBox="1"/>
          <p:nvPr/>
        </p:nvSpPr>
        <p:spPr>
          <a:xfrm>
            <a:off x="8215933" y="1218520"/>
            <a:ext cx="1844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ＭＳ ゴシック" panose="020B0609070205080204" pitchFamily="49" charset="-128"/>
                <a:cs typeface="+mn-cs"/>
              </a:rPr>
              <a:t>6 SiPMs</a:t>
            </a:r>
            <a:b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ＭＳ ゴシック" panose="020B0609070205080204" pitchFamily="49" charset="-128"/>
                <a:cs typeface="+mn-cs"/>
              </a:rPr>
            </a:b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ＭＳ ゴシック" panose="020B0609070205080204" pitchFamily="49" charset="-128"/>
                <a:cs typeface="+mn-cs"/>
              </a:rPr>
              <a:t>series connection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Schoolbook" panose="02040604050505020304"/>
              <a:ea typeface="ＭＳ ゴシック" panose="020B0609070205080204" pitchFamily="49" charset="-128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120D423C-BAEC-498C-9337-A660A8C709D3}"/>
                  </a:ext>
                </a:extLst>
              </p:cNvPr>
              <p:cNvSpPr txBox="1"/>
              <p:nvPr/>
            </p:nvSpPr>
            <p:spPr>
              <a:xfrm>
                <a:off x="8320437" y="5669766"/>
                <a:ext cx="212930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1" lang="en-US" altLang="ja-JP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𝑁</m:t>
                        </m:r>
                      </m:e>
                      <m:sub>
                        <m:r>
                          <a:rPr kumimoji="1" lang="en-US" altLang="ja-JP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h𝑖𝑡𝑠</m:t>
                        </m:r>
                      </m:sub>
                    </m:sSub>
                  </m:oMath>
                </a14:m>
                <a:r>
                  <a:rPr kumimoji="1" lang="en-US" altLang="ja-JP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Schoolbook" panose="02040604050505020304"/>
                    <a:ea typeface="ＭＳ ゴシック" panose="020B0609070205080204" pitchFamily="49" charset="-128"/>
                    <a:cs typeface="+mn-cs"/>
                  </a:rPr>
                  <a:t>~8 for signal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1" lang="en-US" altLang="ja-JP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𝑒</m:t>
                        </m:r>
                      </m:e>
                      <m:sup>
                        <m:r>
                          <a:rPr kumimoji="1" lang="en-US" altLang="ja-JP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+</m:t>
                        </m:r>
                      </m:sup>
                    </m:sSup>
                  </m:oMath>
                </a14:m>
                <a:endParaRPr kumimoji="1" lang="ja-JP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Schoolbook" panose="02040604050505020304"/>
                  <a:ea typeface="ＭＳ ゴシック" panose="020B0609070205080204" pitchFamily="49" charset="-128"/>
                  <a:cs typeface="+mn-cs"/>
                </a:endParaRPr>
              </a:p>
            </p:txBody>
          </p:sp>
        </mc:Choice>
        <mc:Fallback xmlns="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120D423C-BAEC-498C-9337-A660A8C709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0437" y="5669766"/>
                <a:ext cx="2129308" cy="338554"/>
              </a:xfrm>
              <a:prstGeom prst="rect">
                <a:avLst/>
              </a:prstGeom>
              <a:blipFill>
                <a:blip r:embed="rId11"/>
                <a:stretch>
                  <a:fillRect t="-5357" b="-2142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8" name="グループ化 47">
            <a:extLst>
              <a:ext uri="{FF2B5EF4-FFF2-40B4-BE49-F238E27FC236}">
                <a16:creationId xmlns:a16="http://schemas.microsoft.com/office/drawing/2014/main" id="{CD60CDC7-FD3F-4B94-90B0-E03CB8F1C235}"/>
              </a:ext>
            </a:extLst>
          </p:cNvPr>
          <p:cNvGrpSpPr/>
          <p:nvPr/>
        </p:nvGrpSpPr>
        <p:grpSpPr>
          <a:xfrm>
            <a:off x="4499260" y="3828775"/>
            <a:ext cx="3056535" cy="2877465"/>
            <a:chOff x="3627105" y="3723888"/>
            <a:chExt cx="3056535" cy="2877465"/>
          </a:xfrm>
        </p:grpSpPr>
        <p:pic>
          <p:nvPicPr>
            <p:cNvPr id="35" name="図 34">
              <a:extLst>
                <a:ext uri="{FF2B5EF4-FFF2-40B4-BE49-F238E27FC236}">
                  <a16:creationId xmlns:a16="http://schemas.microsoft.com/office/drawing/2014/main" id="{B5426D11-3FF6-4C5B-88FF-D36256E33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627105" y="3723888"/>
              <a:ext cx="3056535" cy="28774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C9591FB1-4FDC-4C2B-86D9-DF2712D5BACA}"/>
                </a:ext>
              </a:extLst>
            </p:cNvPr>
            <p:cNvSpPr txBox="1"/>
            <p:nvPr/>
          </p:nvSpPr>
          <p:spPr>
            <a:xfrm>
              <a:off x="4070222" y="4941295"/>
              <a:ext cx="24949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Schoolbook" panose="02040604050505020304"/>
                  <a:ea typeface="ＭＳ ゴシック" panose="020B0609070205080204" pitchFamily="49" charset="-128"/>
                  <a:cs typeface="+mn-cs"/>
                </a:rPr>
                <a:t>series connection makes the waveform sharp</a:t>
              </a:r>
              <a:endPara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ＭＳ ゴシック" panose="020B0609070205080204" pitchFamily="49" charset="-128"/>
                <a:cs typeface="+mn-cs"/>
              </a:endParaRPr>
            </a:p>
          </p:txBody>
        </p:sp>
      </p:grp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3A869EB6-B76D-41F8-8139-B09741D22C0C}"/>
              </a:ext>
            </a:extLst>
          </p:cNvPr>
          <p:cNvSpPr txBox="1"/>
          <p:nvPr/>
        </p:nvSpPr>
        <p:spPr>
          <a:xfrm>
            <a:off x="111266" y="3674497"/>
            <a:ext cx="4418556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ＭＳ ゴシック" panose="020B0609070205080204" pitchFamily="49" charset="-128"/>
                <a:cs typeface="+mn-cs"/>
              </a:rPr>
              <a:t>To improve time resolution: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ＭＳ ゴシック" panose="020B0609070205080204" pitchFamily="49" charset="-128"/>
                <a:cs typeface="+mn-cs"/>
              </a:rPr>
              <a:t>  - Use many SiPMs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ＭＳ ゴシック" panose="020B0609070205080204" pitchFamily="49" charset="-128"/>
                <a:cs typeface="+mn-cs"/>
                <a:sym typeface="Wingdings" panose="05000000000000000000" pitchFamily="2" charset="2"/>
              </a:rPr>
              <a:t> high light yield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Schoolbook" panose="02040604050505020304"/>
              <a:ea typeface="ＭＳ ゴシック" panose="020B0609070205080204" pitchFamily="49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ＭＳ ゴシック" panose="020B0609070205080204" pitchFamily="49" charset="-128"/>
                <a:cs typeface="+mn-cs"/>
              </a:rPr>
              <a:t>  - Connect them in series</a:t>
            </a:r>
            <a:b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ＭＳ ゴシック" panose="020B0609070205080204" pitchFamily="49" charset="-128"/>
                <a:cs typeface="+mn-cs"/>
              </a:rPr>
            </a:b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ＭＳ ゴシック" panose="020B0609070205080204" pitchFamily="49" charset="-128"/>
                <a:cs typeface="+mn-cs"/>
              </a:rPr>
              <a:t>   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ＭＳ ゴシック" panose="020B0609070205080204" pitchFamily="49" charset="-128"/>
                <a:cs typeface="+mn-cs"/>
                <a:sym typeface="Wingdings" panose="05000000000000000000" pitchFamily="2" charset="2"/>
              </a:rPr>
              <a:t> less readout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ＭＳ ゴシック" panose="020B0609070205080204" pitchFamily="49" charset="-128"/>
                <a:cs typeface="+mn-cs"/>
                <a:sym typeface="Wingdings" panose="05000000000000000000" pitchFamily="2" charset="2"/>
              </a:rPr>
              <a:t>ch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ＭＳ ゴシック" panose="020B0609070205080204" pitchFamily="49" charset="-128"/>
                <a:cs typeface="+mn-cs"/>
                <a:sym typeface="Wingdings" panose="05000000000000000000" pitchFamily="2" charset="2"/>
              </a:rPr>
              <a:t>, short risetime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Schoolbook" panose="02040604050505020304"/>
              <a:ea typeface="ＭＳ ゴシック" panose="020B0609070205080204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241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/>
      <p:bldP spid="23" grpId="0"/>
      <p:bldP spid="3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 descr="エンジン が含まれている画像&#10;&#10;自動的に生成された説明">
            <a:extLst>
              <a:ext uri="{FF2B5EF4-FFF2-40B4-BE49-F238E27FC236}">
                <a16:creationId xmlns:a16="http://schemas.microsoft.com/office/drawing/2014/main" id="{6A5B664C-19BB-46F1-9D3C-0F2B9DAC34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1292840" cy="68579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9ECB13E1-038C-4E2D-AB59-4AE6209939D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ja-JP" dirty="0">
                    <a:solidFill>
                      <a:schemeClr val="bg1"/>
                    </a:solidFill>
                  </a:rPr>
                  <a:t>LXe </a:t>
                </a:r>
                <a14:m>
                  <m:oMath xmlns:m="http://schemas.openxmlformats.org/officeDocument/2006/math">
                    <m:r>
                      <a:rPr lang="en-US" altLang="ja-JP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ja-JP" altLang="en-US" dirty="0">
                    <a:solidFill>
                      <a:schemeClr val="bg1"/>
                    </a:solidFill>
                  </a:rPr>
                  <a:t> </a:t>
                </a:r>
                <a:r>
                  <a:rPr lang="en-US" altLang="ja-JP" dirty="0">
                    <a:solidFill>
                      <a:schemeClr val="bg1"/>
                    </a:solidFill>
                  </a:rPr>
                  <a:t>detector</a:t>
                </a:r>
                <a:endParaRPr kumimoji="1" lang="ja-JP" alt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9ECB13E1-038C-4E2D-AB59-4AE6209939D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l="-2670" b="-2442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39CAF02-910B-42B9-98D1-E6D425F79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42BE92-EB4E-4899-B5B4-4473C80FC572}" type="slidenum">
              <a:rPr kumimoji="1" lang="ja-JP" alt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46464A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Schoolbook" panose="02040604050505020304"/>
                <a:ea typeface="ＭＳ ゴシック" panose="020B0609070205080204" pitchFamily="49" charset="-128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ja-JP" altLang="en-US" sz="3600" b="0" i="0" u="none" strike="noStrike" kern="1200" cap="none" spc="0" normalizeH="0" baseline="0" noProof="0">
              <a:ln>
                <a:noFill/>
              </a:ln>
              <a:solidFill>
                <a:srgbClr val="46464A">
                  <a:lumMod val="60000"/>
                  <a:lumOff val="40000"/>
                </a:srgbClr>
              </a:solidFill>
              <a:effectLst/>
              <a:uLnTx/>
              <a:uFillTx/>
              <a:latin typeface="Century Schoolbook" panose="02040604050505020304"/>
              <a:ea typeface="ＭＳ ゴシック" panose="020B0609070205080204" pitchFamily="49" charset="-128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E608FDB-C41B-4D00-AAB4-EF98405FFF97}"/>
              </a:ext>
            </a:extLst>
          </p:cNvPr>
          <p:cNvSpPr txBox="1"/>
          <p:nvPr/>
        </p:nvSpPr>
        <p:spPr>
          <a:xfrm>
            <a:off x="1280590" y="5943037"/>
            <a:ext cx="7460142" cy="668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 panose="02040604050505020304"/>
                <a:ea typeface="ＭＳ ゴシック" panose="020B0609070205080204" pitchFamily="49" charset="-128"/>
                <a:cs typeface="+mn-cs"/>
                <a:sym typeface="Wingdings" panose="05000000000000000000" pitchFamily="2" charset="2"/>
              </a:rPr>
              <a:t>Uniformity of sensor coverage and granularity improved!</a:t>
            </a:r>
            <a:b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 panose="02040604050505020304"/>
                <a:ea typeface="ＭＳ ゴシック" panose="020B0609070205080204" pitchFamily="49" charset="-128"/>
                <a:cs typeface="+mn-cs"/>
                <a:sym typeface="Wingdings" panose="05000000000000000000" pitchFamily="2" charset="2"/>
              </a:rPr>
            </a:b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 panose="02040604050505020304"/>
                <a:ea typeface="ＭＳ ゴシック" panose="020B0609070205080204" pitchFamily="49" charset="-128"/>
                <a:cs typeface="+mn-cs"/>
                <a:sym typeface="Wingdings" panose="05000000000000000000" pitchFamily="2" charset="2"/>
              </a:rPr>
              <a:t> Energy and position resolution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 panose="02040604050505020304"/>
                <a:ea typeface="ＭＳ ゴシック" panose="020B0609070205080204" pitchFamily="49" charset="-128"/>
                <a:cs typeface="+mn-cs"/>
              </a:rPr>
              <a:t>improves by factor of 2 in MC</a:t>
            </a:r>
          </a:p>
        </p:txBody>
      </p:sp>
      <p:pic>
        <p:nvPicPr>
          <p:cNvPr id="13" name="図 12" descr="recoE_allw.eps">
            <a:extLst>
              <a:ext uri="{FF2B5EF4-FFF2-40B4-BE49-F238E27FC236}">
                <a16:creationId xmlns:a16="http://schemas.microsoft.com/office/drawing/2014/main" id="{737AB165-6B69-43DB-B9E1-EE15BAC01D2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1273" y="3294377"/>
            <a:ext cx="3615994" cy="2461683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26AE46C-C6CC-4A01-BA1C-1B447BC00150}"/>
              </a:ext>
            </a:extLst>
          </p:cNvPr>
          <p:cNvSpPr txBox="1"/>
          <p:nvPr/>
        </p:nvSpPr>
        <p:spPr>
          <a:xfrm>
            <a:off x="7937587" y="3669729"/>
            <a:ext cx="2194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ＭＳ ゴシック" panose="020B0609070205080204" pitchFamily="49" charset="-128"/>
                <a:cs typeface="+mn-cs"/>
              </a:rPr>
              <a:t>Energy resolution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ＭＳ ゴシック" panose="020B0609070205080204" pitchFamily="49" charset="-128"/>
                <a:cs typeface="+mn-cs"/>
              </a:rPr>
              <a:t>2%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ＭＳ ゴシック" panose="020B0609070205080204" pitchFamily="49" charset="-128"/>
                <a:cs typeface="+mn-cs"/>
                <a:sym typeface="Wingdings" panose="05000000000000000000" pitchFamily="2" charset="2"/>
              </a:rPr>
              <a:t>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Schoolbook" panose="02040604050505020304"/>
                <a:ea typeface="ＭＳ ゴシック" panose="020B0609070205080204" pitchFamily="49" charset="-128"/>
                <a:cs typeface="+mn-cs"/>
                <a:sym typeface="Wingdings" panose="05000000000000000000" pitchFamily="2" charset="2"/>
              </a:rPr>
              <a:t>0.7~1.5%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Schoolbook" panose="02040604050505020304"/>
              <a:ea typeface="ＭＳ ゴシック" panose="020B0609070205080204" pitchFamily="49" charset="-128"/>
              <a:cs typeface="+mn-cs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DA44A3B9-2C87-48B8-9E40-7A98CD6B45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447" y="2375702"/>
            <a:ext cx="4268213" cy="3571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11E127FC-61CA-4092-BC81-B599A377D999}"/>
                  </a:ext>
                </a:extLst>
              </p:cNvPr>
              <p:cNvSpPr txBox="1"/>
              <p:nvPr/>
            </p:nvSpPr>
            <p:spPr>
              <a:xfrm>
                <a:off x="340894" y="1866944"/>
                <a:ext cx="4268212" cy="646331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Schoolbook" panose="02040604050505020304"/>
                    <a:ea typeface="ＭＳ ゴシック" panose="020B0609070205080204" pitchFamily="49" charset="-128"/>
                    <a:cs typeface="+mn-cs"/>
                  </a:rPr>
                  <a:t>Example of </a:t>
                </a:r>
                <a14:m>
                  <m:oMath xmlns:m="http://schemas.openxmlformats.org/officeDocument/2006/math">
                    <m:r>
                      <a:rPr kumimoji="1" lang="en-US" altLang="ja-JP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𝛾</m:t>
                    </m:r>
                  </m:oMath>
                </a14:m>
                <a:r>
                  <a:rPr kumimoji="1" lang="ja-JP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Schoolbook" panose="02040604050505020304"/>
                    <a:ea typeface="ＭＳ ゴシック" panose="020B0609070205080204" pitchFamily="49" charset="-128"/>
                    <a:cs typeface="+mn-cs"/>
                  </a:rPr>
                  <a:t> </a:t>
                </a:r>
                <a:r>
                  <a:rPr kumimoji="1" lang="en-US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Schoolbook" panose="02040604050505020304"/>
                    <a:ea typeface="ＭＳ ゴシック" panose="020B0609070205080204" pitchFamily="49" charset="-128"/>
                    <a:cs typeface="+mn-cs"/>
                  </a:rPr>
                  <a:t>BG event in </a:t>
                </a:r>
                <a14:m>
                  <m:oMath xmlns:m="http://schemas.openxmlformats.org/officeDocument/2006/math">
                    <m:r>
                      <a:rPr kumimoji="1" lang="en-US" altLang="ja-JP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𝜇</m:t>
                    </m:r>
                  </m:oMath>
                </a14:m>
                <a:r>
                  <a:rPr kumimoji="1" lang="ja-JP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Schoolbook" panose="02040604050505020304"/>
                    <a:ea typeface="ＭＳ ゴシック" panose="020B0609070205080204" pitchFamily="49" charset="-128"/>
                    <a:cs typeface="+mn-cs"/>
                  </a:rPr>
                  <a:t> </a:t>
                </a:r>
                <a:r>
                  <a:rPr kumimoji="1" lang="en-US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Schoolbook" panose="02040604050505020304"/>
                    <a:ea typeface="ＭＳ ゴシック" panose="020B0609070205080204" pitchFamily="49" charset="-128"/>
                    <a:cs typeface="+mn-cs"/>
                  </a:rPr>
                  <a:t>beam run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Schoolbook" panose="02040604050505020304"/>
                    <a:ea typeface="ＭＳ ゴシック" panose="020B0609070205080204" pitchFamily="49" charset="-128"/>
                    <a:cs typeface="+mn-cs"/>
                  </a:rPr>
                  <a:t>(part of the detector was readout)</a:t>
                </a: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Schoolbook" panose="02040604050505020304"/>
                  <a:ea typeface="ＭＳ ゴシック" panose="020B0609070205080204" pitchFamily="49" charset="-128"/>
                  <a:cs typeface="+mn-cs"/>
                </a:endParaRPr>
              </a:p>
            </p:txBody>
          </p:sp>
        </mc:Choice>
        <mc:Fallback xmlns="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11E127FC-61CA-4092-BC81-B599A377D9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894" y="1866944"/>
                <a:ext cx="4268212" cy="646331"/>
              </a:xfrm>
              <a:prstGeom prst="rect">
                <a:avLst/>
              </a:prstGeom>
              <a:blipFill>
                <a:blip r:embed="rId7"/>
                <a:stretch>
                  <a:fillRect l="-1138" t="-3670" b="-1192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826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F704AC07-583C-4C61-8751-57A8026C8DAE}"/>
              </a:ext>
            </a:extLst>
          </p:cNvPr>
          <p:cNvSpPr/>
          <p:nvPr/>
        </p:nvSpPr>
        <p:spPr>
          <a:xfrm>
            <a:off x="5258433" y="2395775"/>
            <a:ext cx="2618741" cy="3844567"/>
          </a:xfrm>
          <a:prstGeom prst="rect">
            <a:avLst/>
          </a:prstGeom>
          <a:solidFill>
            <a:schemeClr val="tx1">
              <a:lumMod val="9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B58144D0-5C2D-40E4-915C-4BE937CB9494}"/>
              </a:ext>
            </a:extLst>
          </p:cNvPr>
          <p:cNvSpPr/>
          <p:nvPr/>
        </p:nvSpPr>
        <p:spPr>
          <a:xfrm>
            <a:off x="1833409" y="2395775"/>
            <a:ext cx="2618741" cy="3844567"/>
          </a:xfrm>
          <a:prstGeom prst="rect">
            <a:avLst/>
          </a:prstGeom>
          <a:solidFill>
            <a:schemeClr val="tx1">
              <a:lumMod val="9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3FF392D7-A727-4661-BE43-8F6A1BDCE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MEG II </a:t>
            </a:r>
            <a:r>
              <a:rPr kumimoji="1" lang="en-US" altLang="ja-JP" cap="none" dirty="0"/>
              <a:t>experiment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A7B322C-3CF9-410E-9D0C-DF7E5C426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BE92-EB4E-4899-B5B4-4473C80FC572}" type="slidenum">
              <a:rPr kumimoji="1" lang="ja-JP" altLang="en-US" smtClean="0"/>
              <a:t>3</a:t>
            </a:fld>
            <a:endParaRPr kumimoji="1" lang="ja-JP" altLang="en-US"/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31C9EE62-C7BC-4E4F-A962-7F795AF05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8770" y="561611"/>
            <a:ext cx="3763070" cy="2334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図 24" descr="記号, 男, 持つ, 時計 が含まれている画像&#10;&#10;自動的に生成された説明">
            <a:extLst>
              <a:ext uri="{FF2B5EF4-FFF2-40B4-BE49-F238E27FC236}">
                <a16:creationId xmlns:a16="http://schemas.microsoft.com/office/drawing/2014/main" id="{41076C17-4FC9-4B69-B744-43B41C130F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774" y="1050761"/>
            <a:ext cx="734761" cy="734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CACA8B9E-507E-4447-82C4-609E82475B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44" b="-371"/>
          <a:stretch/>
        </p:blipFill>
        <p:spPr>
          <a:xfrm>
            <a:off x="8476321" y="2896441"/>
            <a:ext cx="3165708" cy="368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9E56EED4-99E0-46A0-B023-BFC6D12CE9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0274" y="877472"/>
            <a:ext cx="1118835" cy="486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CBBF3E89-FEF7-442E-BEF0-E064DBDC9AD2}"/>
                  </a:ext>
                </a:extLst>
              </p:cNvPr>
              <p:cNvSpPr txBox="1"/>
              <p:nvPr/>
            </p:nvSpPr>
            <p:spPr>
              <a:xfrm>
                <a:off x="1608854" y="1483372"/>
                <a:ext cx="516103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tabLst>
                    <a:tab pos="174625" algn="l"/>
                  </a:tabLst>
                </a:pPr>
                <a:r>
                  <a:rPr kumimoji="1" lang="en-US" altLang="ja-JP" sz="2000" dirty="0">
                    <a:solidFill>
                      <a:schemeClr val="bg1"/>
                    </a:solidFill>
                  </a:rPr>
                  <a:t>MEG II utilizes world’s highest intensity continuous </a:t>
                </a:r>
                <a14:m>
                  <m:oMath xmlns:m="http://schemas.openxmlformats.org/officeDocument/2006/math">
                    <m:r>
                      <a:rPr kumimoji="1" lang="en-US" altLang="ja-JP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kumimoji="1" lang="en-US" altLang="ja-JP" sz="2000" dirty="0">
                    <a:solidFill>
                      <a:schemeClr val="bg1"/>
                    </a:solidFill>
                  </a:rPr>
                  <a:t> beam @ PSI.</a:t>
                </a:r>
                <a:endParaRPr kumimoji="1" lang="ja-JP" alt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CBBF3E89-FEF7-442E-BEF0-E064DBDC9A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8854" y="1483372"/>
                <a:ext cx="5161038" cy="707886"/>
              </a:xfrm>
              <a:prstGeom prst="rect">
                <a:avLst/>
              </a:prstGeom>
              <a:blipFill>
                <a:blip r:embed="rId6"/>
                <a:stretch>
                  <a:fillRect l="-1299" t="-5172" b="-1379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図 33" descr="物体 が含まれている画像&#10;&#10;自動的に生成された説明">
            <a:extLst>
              <a:ext uri="{FF2B5EF4-FFF2-40B4-BE49-F238E27FC236}">
                <a16:creationId xmlns:a16="http://schemas.microsoft.com/office/drawing/2014/main" id="{2474A466-8A84-4450-B7E0-69777FA1F68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alphaModFix amt="8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6829" y="2511276"/>
            <a:ext cx="2347718" cy="587302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矢印: 右 34">
                <a:extLst>
                  <a:ext uri="{FF2B5EF4-FFF2-40B4-BE49-F238E27FC236}">
                    <a16:creationId xmlns:a16="http://schemas.microsoft.com/office/drawing/2014/main" id="{7711C284-E2F4-42D2-9E1A-C0F281DCB118}"/>
                  </a:ext>
                </a:extLst>
              </p:cNvPr>
              <p:cNvSpPr/>
              <p:nvPr/>
            </p:nvSpPr>
            <p:spPr>
              <a:xfrm>
                <a:off x="4345085" y="3464641"/>
                <a:ext cx="1079740" cy="679326"/>
              </a:xfrm>
              <a:prstGeom prst="rightArrow">
                <a:avLst>
                  <a:gd name="adj1" fmla="val 49049"/>
                  <a:gd name="adj2" fmla="val 50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kumimoji="1" lang="en-US" altLang="ja-JP" dirty="0"/>
                  <a:t> 10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35" name="矢印: 右 34">
                <a:extLst>
                  <a:ext uri="{FF2B5EF4-FFF2-40B4-BE49-F238E27FC236}">
                    <a16:creationId xmlns:a16="http://schemas.microsoft.com/office/drawing/2014/main" id="{7711C284-E2F4-42D2-9E1A-C0F281DCB1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5085" y="3464641"/>
                <a:ext cx="1079740" cy="679326"/>
              </a:xfrm>
              <a:prstGeom prst="rightArrow">
                <a:avLst>
                  <a:gd name="adj1" fmla="val 49049"/>
                  <a:gd name="adj2" fmla="val 50000"/>
                </a:avLst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" name="図 38">
            <a:extLst>
              <a:ext uri="{FF2B5EF4-FFF2-40B4-BE49-F238E27FC236}">
                <a16:creationId xmlns:a16="http://schemas.microsoft.com/office/drawing/2014/main" id="{46A63C18-56C4-41B0-BB25-415FCBD821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35529" y="2511276"/>
            <a:ext cx="1923759" cy="5873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テキスト ボックス 39">
                <a:extLst>
                  <a:ext uri="{FF2B5EF4-FFF2-40B4-BE49-F238E27FC236}">
                    <a16:creationId xmlns:a16="http://schemas.microsoft.com/office/drawing/2014/main" id="{C3D075E5-F650-4567-B62B-774635C77C3A}"/>
                  </a:ext>
                </a:extLst>
              </p:cNvPr>
              <p:cNvSpPr txBox="1"/>
              <p:nvPr/>
            </p:nvSpPr>
            <p:spPr>
              <a:xfrm>
                <a:off x="523385" y="3437314"/>
                <a:ext cx="14373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tabLst>
                    <a:tab pos="174625" algn="l"/>
                  </a:tabLst>
                </a:pPr>
                <a:r>
                  <a:rPr kumimoji="1" lang="en-US" altLang="ja-JP" dirty="0">
                    <a:solidFill>
                      <a:schemeClr val="bg1"/>
                    </a:solidFill>
                  </a:rPr>
                  <a:t>Br</a:t>
                </a:r>
                <a14:m>
                  <m:oMath xmlns:m="http://schemas.openxmlformats.org/officeDocument/2006/math">
                    <m:r>
                      <a:rPr kumimoji="1" lang="en-US" altLang="ja-JP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ja-JP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kumimoji="1" lang="en-US" altLang="ja-JP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ja-JP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𝑒</m:t>
                    </m:r>
                    <m:r>
                      <a:rPr kumimoji="1" lang="en-US" altLang="ja-JP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𝛾</m:t>
                    </m:r>
                    <m:r>
                      <a:rPr kumimoji="1" lang="en-US" altLang="ja-JP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en-US" altLang="ja-JP" dirty="0">
                  <a:solidFill>
                    <a:schemeClr val="bg1"/>
                  </a:solidFill>
                </a:endParaRPr>
              </a:p>
              <a:p>
                <a:pPr algn="l">
                  <a:tabLst>
                    <a:tab pos="174625" algn="l"/>
                  </a:tabLst>
                </a:pPr>
                <a:r>
                  <a:rPr kumimoji="1" lang="en-US" altLang="ja-JP" dirty="0">
                    <a:solidFill>
                      <a:schemeClr val="bg1"/>
                    </a:solidFill>
                  </a:rPr>
                  <a:t>sensitivity</a:t>
                </a:r>
                <a:endParaRPr kumimoji="1" lang="ja-JP" alt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0" name="テキスト ボックス 39">
                <a:extLst>
                  <a:ext uri="{FF2B5EF4-FFF2-40B4-BE49-F238E27FC236}">
                    <a16:creationId xmlns:a16="http://schemas.microsoft.com/office/drawing/2014/main" id="{C3D075E5-F650-4567-B62B-774635C77C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385" y="3437314"/>
                <a:ext cx="1437385" cy="646331"/>
              </a:xfrm>
              <a:prstGeom prst="rect">
                <a:avLst/>
              </a:prstGeom>
              <a:blipFill>
                <a:blip r:embed="rId11"/>
                <a:stretch>
                  <a:fillRect l="-3814" t="-5660" b="-1415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2795C267-D6BA-4FFF-B5DA-DC64A5748930}"/>
                  </a:ext>
                </a:extLst>
              </p:cNvPr>
              <p:cNvSpPr txBox="1"/>
              <p:nvPr/>
            </p:nvSpPr>
            <p:spPr>
              <a:xfrm>
                <a:off x="2168882" y="3569304"/>
                <a:ext cx="1738942" cy="47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tabLst>
                    <a:tab pos="174625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5.3×</m:t>
                      </m:r>
                      <m:sSup>
                        <m:sSupPr>
                          <m:ctrlPr>
                            <a:rPr kumimoji="1" lang="en-US" altLang="ja-JP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ja-JP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JP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sup>
                      </m:sSup>
                    </m:oMath>
                  </m:oMathPara>
                </a14:m>
                <a:endParaRPr kumimoji="1" lang="ja-JP" alt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2795C267-D6BA-4FFF-B5DA-DC64A57489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8882" y="3569304"/>
                <a:ext cx="1738942" cy="470000"/>
              </a:xfrm>
              <a:prstGeom prst="rect">
                <a:avLst/>
              </a:prstGeom>
              <a:blipFill>
                <a:blip r:embed="rId12"/>
                <a:stretch>
                  <a:fillRect l="-70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テキスト ボックス 41">
                <a:extLst>
                  <a:ext uri="{FF2B5EF4-FFF2-40B4-BE49-F238E27FC236}">
                    <a16:creationId xmlns:a16="http://schemas.microsoft.com/office/drawing/2014/main" id="{BA496539-B07B-42EE-A0E2-9A22129D7A33}"/>
                  </a:ext>
                </a:extLst>
              </p:cNvPr>
              <p:cNvSpPr txBox="1"/>
              <p:nvPr/>
            </p:nvSpPr>
            <p:spPr>
              <a:xfrm>
                <a:off x="5591217" y="3577671"/>
                <a:ext cx="1738942" cy="47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tabLst>
                    <a:tab pos="174625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~6×</m:t>
                      </m:r>
                      <m:sSup>
                        <m:sSupPr>
                          <m:ctrlPr>
                            <a:rPr kumimoji="1" lang="en-US" altLang="ja-JP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ja-JP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JP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sup>
                      </m:sSup>
                    </m:oMath>
                  </m:oMathPara>
                </a14:m>
                <a:endParaRPr kumimoji="1" lang="ja-JP" alt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2" name="テキスト ボックス 41">
                <a:extLst>
                  <a:ext uri="{FF2B5EF4-FFF2-40B4-BE49-F238E27FC236}">
                    <a16:creationId xmlns:a16="http://schemas.microsoft.com/office/drawing/2014/main" id="{BA496539-B07B-42EE-A0E2-9A22129D7A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1217" y="3577671"/>
                <a:ext cx="1738942" cy="47000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テキスト ボックス 42">
                <a:extLst>
                  <a:ext uri="{FF2B5EF4-FFF2-40B4-BE49-F238E27FC236}">
                    <a16:creationId xmlns:a16="http://schemas.microsoft.com/office/drawing/2014/main" id="{9BED5D99-896D-41D8-B4CE-3F1BBE5330CF}"/>
                  </a:ext>
                </a:extLst>
              </p:cNvPr>
              <p:cNvSpPr txBox="1"/>
              <p:nvPr/>
            </p:nvSpPr>
            <p:spPr>
              <a:xfrm>
                <a:off x="523384" y="4276205"/>
                <a:ext cx="14373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tabLst>
                    <a:tab pos="174625" algn="l"/>
                  </a:tabLst>
                </a:pPr>
                <a14:m>
                  <m:oMath xmlns:m="http://schemas.openxmlformats.org/officeDocument/2006/math">
                    <m:r>
                      <a:rPr kumimoji="1" lang="en-US" altLang="ja-JP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kumimoji="1" lang="ja-JP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ja-JP" dirty="0">
                    <a:solidFill>
                      <a:schemeClr val="bg1"/>
                    </a:solidFill>
                  </a:rPr>
                  <a:t>beam rate</a:t>
                </a:r>
              </a:p>
              <a:p>
                <a:pPr algn="l">
                  <a:tabLst>
                    <a:tab pos="174625" algn="l"/>
                  </a:tabLst>
                </a:pPr>
                <a:r>
                  <a:rPr kumimoji="1" lang="en-US" altLang="ja-JP" dirty="0">
                    <a:solidFill>
                      <a:schemeClr val="bg1"/>
                    </a:solidFill>
                  </a:rPr>
                  <a:t>@ PSI</a:t>
                </a:r>
                <a:endParaRPr kumimoji="1" lang="ja-JP" alt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3" name="テキスト ボックス 42">
                <a:extLst>
                  <a:ext uri="{FF2B5EF4-FFF2-40B4-BE49-F238E27FC236}">
                    <a16:creationId xmlns:a16="http://schemas.microsoft.com/office/drawing/2014/main" id="{9BED5D99-896D-41D8-B4CE-3F1BBE5330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384" y="4276205"/>
                <a:ext cx="1437385" cy="646331"/>
              </a:xfrm>
              <a:prstGeom prst="rect">
                <a:avLst/>
              </a:prstGeom>
              <a:blipFill>
                <a:blip r:embed="rId14"/>
                <a:stretch>
                  <a:fillRect l="-3814" t="-4673" b="-1308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テキスト ボックス 43">
                <a:extLst>
                  <a:ext uri="{FF2B5EF4-FFF2-40B4-BE49-F238E27FC236}">
                    <a16:creationId xmlns:a16="http://schemas.microsoft.com/office/drawing/2014/main" id="{B4569A13-03FA-4A15-96B0-7685C7AE4157}"/>
                  </a:ext>
                </a:extLst>
              </p:cNvPr>
              <p:cNvSpPr txBox="1"/>
              <p:nvPr/>
            </p:nvSpPr>
            <p:spPr>
              <a:xfrm>
                <a:off x="1996633" y="4279197"/>
                <a:ext cx="20914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tabLst>
                    <a:tab pos="174625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kumimoji="1" lang="en-US" altLang="ja-JP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kumimoji="1" lang="en-US" altLang="ja-JP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ja-JP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kumimoji="1" lang="en-US" altLang="ja-JP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kumimoji="1" lang="en-US" altLang="ja-JP" sz="2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kumimoji="1" lang="en-US" altLang="ja-JP" sz="2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sec</m:t>
                      </m:r>
                    </m:oMath>
                  </m:oMathPara>
                </a14:m>
                <a:endParaRPr kumimoji="1" lang="ja-JP" alt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4" name="テキスト ボックス 43">
                <a:extLst>
                  <a:ext uri="{FF2B5EF4-FFF2-40B4-BE49-F238E27FC236}">
                    <a16:creationId xmlns:a16="http://schemas.microsoft.com/office/drawing/2014/main" id="{B4569A13-03FA-4A15-96B0-7685C7AE41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633" y="4279197"/>
                <a:ext cx="2091489" cy="461665"/>
              </a:xfrm>
              <a:prstGeom prst="rect">
                <a:avLst/>
              </a:prstGeom>
              <a:blipFill>
                <a:blip r:embed="rId15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67BAA017-6633-4BD2-A798-B1CEE771ECD9}"/>
                  </a:ext>
                </a:extLst>
              </p:cNvPr>
              <p:cNvSpPr txBox="1"/>
              <p:nvPr/>
            </p:nvSpPr>
            <p:spPr>
              <a:xfrm>
                <a:off x="5522058" y="4366962"/>
                <a:ext cx="20914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tabLst>
                    <a:tab pos="174625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kumimoji="1" lang="en-US" altLang="ja-JP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kumimoji="1" lang="en-US" altLang="ja-JP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ja-JP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kumimoji="1" lang="en-US" altLang="ja-JP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kumimoji="1" lang="en-US" altLang="ja-JP" sz="2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kumimoji="1" lang="en-US" altLang="ja-JP" sz="2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sec</m:t>
                      </m:r>
                    </m:oMath>
                  </m:oMathPara>
                </a14:m>
                <a:endParaRPr kumimoji="1" lang="ja-JP" alt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67BAA017-6633-4BD2-A798-B1CEE771EC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2058" y="4366962"/>
                <a:ext cx="2091489" cy="461665"/>
              </a:xfrm>
              <a:prstGeom prst="rect">
                <a:avLst/>
              </a:prstGeom>
              <a:blipFill>
                <a:blip r:embed="rId16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00539225-59BB-4022-92FD-C94E2EDE4A6D}"/>
              </a:ext>
            </a:extLst>
          </p:cNvPr>
          <p:cNvSpPr txBox="1"/>
          <p:nvPr/>
        </p:nvSpPr>
        <p:spPr>
          <a:xfrm>
            <a:off x="567262" y="5318674"/>
            <a:ext cx="1437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>
                <a:tab pos="174625" algn="l"/>
              </a:tabLst>
            </a:pPr>
            <a:r>
              <a:rPr kumimoji="1" lang="en-US" altLang="ja-JP" dirty="0">
                <a:solidFill>
                  <a:schemeClr val="bg1"/>
                </a:solidFill>
              </a:rPr>
              <a:t>Detectors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テキスト ボックス 47">
                <a:extLst>
                  <a:ext uri="{FF2B5EF4-FFF2-40B4-BE49-F238E27FC236}">
                    <a16:creationId xmlns:a16="http://schemas.microsoft.com/office/drawing/2014/main" id="{B3E53038-662B-44D7-B947-1A44B9258981}"/>
                  </a:ext>
                </a:extLst>
              </p:cNvPr>
              <p:cNvSpPr txBox="1"/>
              <p:nvPr/>
            </p:nvSpPr>
            <p:spPr>
              <a:xfrm>
                <a:off x="1996634" y="5136659"/>
                <a:ext cx="209148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tabLst>
                    <a:tab pos="174625" algn="l"/>
                  </a:tabLst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kumimoji="1" lang="en-US" altLang="ja-JP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ja-JP" altLang="en-US" sz="2000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ja-JP" sz="2000" dirty="0">
                    <a:solidFill>
                      <a:schemeClr val="bg1"/>
                    </a:solidFill>
                  </a:rPr>
                  <a:t>spectrometer</a:t>
                </a:r>
              </a:p>
              <a:p>
                <a:pPr algn="l">
                  <a:tabLst>
                    <a:tab pos="174625" algn="l"/>
                  </a:tabLst>
                </a:pPr>
                <a:r>
                  <a:rPr kumimoji="1" lang="en-US" altLang="ja-JP" sz="2000" dirty="0">
                    <a:solidFill>
                      <a:schemeClr val="bg1"/>
                    </a:solidFill>
                  </a:rPr>
                  <a:t>+ </a:t>
                </a:r>
                <a14:m>
                  <m:oMath xmlns:m="http://schemas.openxmlformats.org/officeDocument/2006/math">
                    <m:r>
                      <a:rPr kumimoji="1" lang="en-US" altLang="ja-JP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kumimoji="1" lang="ja-JP" altLang="en-US" sz="2000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ja-JP" sz="2000" dirty="0">
                    <a:solidFill>
                      <a:schemeClr val="bg1"/>
                    </a:solidFill>
                  </a:rPr>
                  <a:t>LXe detector</a:t>
                </a:r>
                <a:endParaRPr kumimoji="1" lang="ja-JP" alt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8" name="テキスト ボックス 47">
                <a:extLst>
                  <a:ext uri="{FF2B5EF4-FFF2-40B4-BE49-F238E27FC236}">
                    <a16:creationId xmlns:a16="http://schemas.microsoft.com/office/drawing/2014/main" id="{B3E53038-662B-44D7-B947-1A44B92589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634" y="5136659"/>
                <a:ext cx="2091488" cy="707886"/>
              </a:xfrm>
              <a:prstGeom prst="rect">
                <a:avLst/>
              </a:prstGeom>
              <a:blipFill>
                <a:blip r:embed="rId17"/>
                <a:stretch>
                  <a:fillRect l="-3207" t="-6034" r="-875" b="-1379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矢印: 右 50">
                <a:extLst>
                  <a:ext uri="{FF2B5EF4-FFF2-40B4-BE49-F238E27FC236}">
                    <a16:creationId xmlns:a16="http://schemas.microsoft.com/office/drawing/2014/main" id="{0F5EE305-2B18-448B-A261-269F8793D444}"/>
                  </a:ext>
                </a:extLst>
              </p:cNvPr>
              <p:cNvSpPr/>
              <p:nvPr/>
            </p:nvSpPr>
            <p:spPr>
              <a:xfrm>
                <a:off x="4331936" y="4258132"/>
                <a:ext cx="1079740" cy="679326"/>
              </a:xfrm>
              <a:prstGeom prst="rightArrow">
                <a:avLst>
                  <a:gd name="adj1" fmla="val 49049"/>
                  <a:gd name="adj2" fmla="val 50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kumimoji="1" lang="en-US" altLang="ja-JP" dirty="0"/>
                  <a:t> 2.3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51" name="矢印: 右 50">
                <a:extLst>
                  <a:ext uri="{FF2B5EF4-FFF2-40B4-BE49-F238E27FC236}">
                    <a16:creationId xmlns:a16="http://schemas.microsoft.com/office/drawing/2014/main" id="{0F5EE305-2B18-448B-A261-269F8793D4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1936" y="4258132"/>
                <a:ext cx="1079740" cy="679326"/>
              </a:xfrm>
              <a:prstGeom prst="rightArrow">
                <a:avLst>
                  <a:gd name="adj1" fmla="val 49049"/>
                  <a:gd name="adj2" fmla="val 50000"/>
                </a:avLst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矢印: 右 51">
            <a:extLst>
              <a:ext uri="{FF2B5EF4-FFF2-40B4-BE49-F238E27FC236}">
                <a16:creationId xmlns:a16="http://schemas.microsoft.com/office/drawing/2014/main" id="{EC452C35-0149-4498-BB40-10F013EC1BD9}"/>
              </a:ext>
            </a:extLst>
          </p:cNvPr>
          <p:cNvSpPr/>
          <p:nvPr/>
        </p:nvSpPr>
        <p:spPr>
          <a:xfrm>
            <a:off x="4345084" y="5239115"/>
            <a:ext cx="1066591" cy="632750"/>
          </a:xfrm>
          <a:prstGeom prst="rightArrow">
            <a:avLst>
              <a:gd name="adj1" fmla="val 53666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3" name="テキスト ボックス 52">
                <a:extLst>
                  <a:ext uri="{FF2B5EF4-FFF2-40B4-BE49-F238E27FC236}">
                    <a16:creationId xmlns:a16="http://schemas.microsoft.com/office/drawing/2014/main" id="{9C50AE86-7746-446A-93C2-93F08D9D6A57}"/>
                  </a:ext>
                </a:extLst>
              </p:cNvPr>
              <p:cNvSpPr txBox="1"/>
              <p:nvPr/>
            </p:nvSpPr>
            <p:spPr>
              <a:xfrm>
                <a:off x="5591217" y="4937458"/>
                <a:ext cx="2224302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tabLst>
                    <a:tab pos="174625" algn="l"/>
                  </a:tabLst>
                </a:pPr>
                <a:r>
                  <a:rPr kumimoji="1" lang="en-US" altLang="ja-JP" sz="2000" dirty="0">
                    <a:solidFill>
                      <a:schemeClr val="bg1"/>
                    </a:solidFill>
                  </a:rPr>
                  <a:t>Improvements:</a:t>
                </a:r>
              </a:p>
              <a:p>
                <a:pPr algn="l">
                  <a:tabLst>
                    <a:tab pos="174625" algn="l"/>
                  </a:tabLst>
                </a:pPr>
                <a:r>
                  <a:rPr kumimoji="1" lang="en-US" altLang="ja-JP" sz="2000" dirty="0">
                    <a:solidFill>
                      <a:schemeClr val="bg1"/>
                    </a:solidFill>
                  </a:rPr>
                  <a:t>all resolution </a:t>
                </a:r>
                <a14:m>
                  <m:oMath xmlns:m="http://schemas.openxmlformats.org/officeDocument/2006/math">
                    <m:r>
                      <a:rPr kumimoji="1" lang="en-US" altLang="ja-JP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×2</m:t>
                    </m:r>
                  </m:oMath>
                </a14:m>
                <a:r>
                  <a:rPr kumimoji="1" lang="en-US" altLang="ja-JP" sz="2000" dirty="0">
                    <a:solidFill>
                      <a:schemeClr val="bg1"/>
                    </a:solidFill>
                  </a:rPr>
                  <a:t>,</a:t>
                </a:r>
              </a:p>
              <a:p>
                <a:pPr algn="l">
                  <a:tabLst>
                    <a:tab pos="174625" algn="l"/>
                  </a:tabLst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kumimoji="1" lang="en-US" altLang="ja-JP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ja-JP" sz="2000" dirty="0">
                    <a:solidFill>
                      <a:schemeClr val="bg1"/>
                    </a:solidFill>
                  </a:rPr>
                  <a:t> efficiency </a:t>
                </a:r>
                <a14:m>
                  <m:oMath xmlns:m="http://schemas.openxmlformats.org/officeDocument/2006/math">
                    <m:r>
                      <a:rPr kumimoji="1" lang="en-US" altLang="ja-JP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×2</m:t>
                    </m:r>
                  </m:oMath>
                </a14:m>
                <a:r>
                  <a:rPr kumimoji="1" lang="en-US" altLang="ja-JP" sz="2000" dirty="0">
                    <a:solidFill>
                      <a:schemeClr val="bg1"/>
                    </a:solidFill>
                  </a:rPr>
                  <a:t>,</a:t>
                </a:r>
              </a:p>
              <a:p>
                <a:pPr algn="l">
                  <a:tabLst>
                    <a:tab pos="174625" algn="l"/>
                  </a:tabLst>
                </a:pPr>
                <a:r>
                  <a:rPr kumimoji="1" lang="en-US" altLang="ja-JP" sz="2000" dirty="0">
                    <a:solidFill>
                      <a:schemeClr val="bg1"/>
                    </a:solidFill>
                  </a:rPr>
                  <a:t>+ new detector</a:t>
                </a:r>
              </a:p>
            </p:txBody>
          </p:sp>
        </mc:Choice>
        <mc:Fallback>
          <p:sp>
            <p:nvSpPr>
              <p:cNvPr id="53" name="テキスト ボックス 52">
                <a:extLst>
                  <a:ext uri="{FF2B5EF4-FFF2-40B4-BE49-F238E27FC236}">
                    <a16:creationId xmlns:a16="http://schemas.microsoft.com/office/drawing/2014/main" id="{9C50AE86-7746-446A-93C2-93F08D9D6A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1217" y="4937458"/>
                <a:ext cx="2224302" cy="1323439"/>
              </a:xfrm>
              <a:prstGeom prst="rect">
                <a:avLst/>
              </a:prstGeom>
              <a:blipFill>
                <a:blip r:embed="rId19"/>
                <a:stretch>
                  <a:fillRect l="-2740" t="-3226" r="-548" b="-691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F17E72BB-0962-49BB-84F6-F5C6E7C9BAD7}"/>
              </a:ext>
            </a:extLst>
          </p:cNvPr>
          <p:cNvSpPr txBox="1"/>
          <p:nvPr/>
        </p:nvSpPr>
        <p:spPr>
          <a:xfrm>
            <a:off x="9930274" y="3131164"/>
            <a:ext cx="1738342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>
              <a:tabLst>
                <a:tab pos="174625" algn="l"/>
              </a:tabLst>
            </a:pPr>
            <a:r>
              <a:rPr kumimoji="1" lang="en-US" altLang="ja-JP" sz="1600" dirty="0">
                <a:solidFill>
                  <a:schemeClr val="bg1"/>
                </a:solidFill>
              </a:rPr>
              <a:t>590MeV proton cyclotron @ PSI</a:t>
            </a:r>
            <a:endParaRPr kumimoji="1"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28" name="二等辺三角形 27">
            <a:extLst>
              <a:ext uri="{FF2B5EF4-FFF2-40B4-BE49-F238E27FC236}">
                <a16:creationId xmlns:a16="http://schemas.microsoft.com/office/drawing/2014/main" id="{4B58FBE2-B57E-4959-B276-AF44CEAFB178}"/>
              </a:ext>
            </a:extLst>
          </p:cNvPr>
          <p:cNvSpPr/>
          <p:nvPr/>
        </p:nvSpPr>
        <p:spPr>
          <a:xfrm rot="324076">
            <a:off x="10048220" y="1341274"/>
            <a:ext cx="406173" cy="1688525"/>
          </a:xfrm>
          <a:prstGeom prst="triangl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4361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2" grpId="0"/>
      <p:bldP spid="45" grpId="0"/>
      <p:bldP spid="51" grpId="0" animBg="1"/>
      <p:bldP spid="52" grpId="0" animBg="1"/>
      <p:bldP spid="5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61FE6A6B-7DCB-4E86-AC80-6792D3B8B026}"/>
              </a:ext>
            </a:extLst>
          </p:cNvPr>
          <p:cNvSpPr/>
          <p:nvPr/>
        </p:nvSpPr>
        <p:spPr>
          <a:xfrm>
            <a:off x="1591506" y="2278342"/>
            <a:ext cx="4032448" cy="3240360"/>
          </a:xfrm>
          <a:prstGeom prst="rect">
            <a:avLst/>
          </a:prstGeom>
          <a:solidFill>
            <a:srgbClr val="D6D3CC">
              <a:lumMod val="40000"/>
              <a:lumOff val="60000"/>
              <a:alpha val="35000"/>
            </a:srgbClr>
          </a:soli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ＭＳ ゴシック" panose="020B0609070205080204" pitchFamily="49" charset="-128"/>
              <a:cs typeface="+mn-cs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9C1F53E4-3DBD-4AC6-8561-2B7567BCDE29}"/>
              </a:ext>
            </a:extLst>
          </p:cNvPr>
          <p:cNvSpPr/>
          <p:nvPr/>
        </p:nvSpPr>
        <p:spPr>
          <a:xfrm>
            <a:off x="7374843" y="2238151"/>
            <a:ext cx="4032448" cy="3240360"/>
          </a:xfrm>
          <a:prstGeom prst="rect">
            <a:avLst/>
          </a:prstGeom>
          <a:solidFill>
            <a:srgbClr val="D6D3CC">
              <a:lumMod val="40000"/>
              <a:lumOff val="60000"/>
              <a:alpha val="35000"/>
            </a:srgbClr>
          </a:soli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ＭＳ ゴシック" panose="020B0609070205080204" pitchFamily="49" charset="-128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B0FF5678-139B-4A79-BEB1-1D60913BA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Signal and BG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3245DB5-1542-4FAA-B1EB-D8D800F07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BE92-EB4E-4899-B5B4-4473C80FC572}" type="slidenum">
              <a:rPr kumimoji="1" lang="ja-JP" altLang="en-US" smtClean="0"/>
              <a:t>4</a:t>
            </a:fld>
            <a:endParaRPr kumimoji="1" lang="ja-JP" altLang="en-US" dirty="0"/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506A777F-0606-4C0C-A043-148D0B3B2B03}"/>
              </a:ext>
            </a:extLst>
          </p:cNvPr>
          <p:cNvGrpSpPr/>
          <p:nvPr/>
        </p:nvGrpSpPr>
        <p:grpSpPr>
          <a:xfrm>
            <a:off x="1756038" y="2863898"/>
            <a:ext cx="3316697" cy="2058560"/>
            <a:chOff x="417557" y="3212037"/>
            <a:chExt cx="2972101" cy="1837143"/>
          </a:xfrm>
        </p:grpSpPr>
        <p:sp>
          <p:nvSpPr>
            <p:cNvPr id="18" name="円/楕円 4">
              <a:extLst>
                <a:ext uri="{FF2B5EF4-FFF2-40B4-BE49-F238E27FC236}">
                  <a16:creationId xmlns:a16="http://schemas.microsoft.com/office/drawing/2014/main" id="{514D1D22-F84F-47FD-8B7B-781E57685F16}"/>
                </a:ext>
              </a:extLst>
            </p:cNvPr>
            <p:cNvSpPr/>
            <p:nvPr/>
          </p:nvSpPr>
          <p:spPr>
            <a:xfrm>
              <a:off x="1591491" y="3770173"/>
              <a:ext cx="720081" cy="731432"/>
            </a:xfrm>
            <a:prstGeom prst="ellipse">
              <a:avLst/>
            </a:prstGeom>
            <a:gradFill rotWithShape="1">
              <a:gsLst>
                <a:gs pos="0">
                  <a:srgbClr val="5D5AD2">
                    <a:tint val="96000"/>
                    <a:satMod val="120000"/>
                    <a:lumMod val="120000"/>
                  </a:srgbClr>
                </a:gs>
                <a:gs pos="100000">
                  <a:srgbClr val="5D5AD2">
                    <a:shade val="89000"/>
                    <a:lumMod val="90000"/>
                  </a:srgbClr>
                </a:gs>
              </a:gsLst>
              <a:lin ang="5400000" scaled="0"/>
            </a:gradFill>
            <a:ln w="9525" cap="flat" cmpd="sng" algn="ctr">
              <a:solidFill>
                <a:srgbClr val="5D5AD2"/>
              </a:solidFill>
              <a:prstDash val="solid"/>
            </a:ln>
            <a:effectLst>
              <a:outerShdw blurRad="50800" dist="25400" dir="5400000" rotWithShape="0">
                <a:srgbClr val="000000">
                  <a:alpha val="38000"/>
                </a:srgbClr>
              </a:outerShdw>
            </a:effectLst>
            <a:scene3d>
              <a:camera prst="orthographicFront">
                <a:rot lat="0" lon="0" rev="0"/>
              </a:camera>
              <a:lightRig rig="flat" dir="tl">
                <a:rot lat="0" lon="0" rev="6360000"/>
              </a:lightRig>
            </a:scene3d>
            <a:sp3d prstMaterial="flat">
              <a:bevelT w="12700" h="127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HGP明朝E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テキスト ボックス 18">
                  <a:extLst>
                    <a:ext uri="{FF2B5EF4-FFF2-40B4-BE49-F238E27FC236}">
                      <a16:creationId xmlns:a16="http://schemas.microsoft.com/office/drawing/2014/main" id="{CD39EF6C-2616-4C45-A896-42AABF35F576}"/>
                    </a:ext>
                  </a:extLst>
                </p:cNvPr>
                <p:cNvSpPr txBox="1"/>
                <p:nvPr/>
              </p:nvSpPr>
              <p:spPr>
                <a:xfrm>
                  <a:off x="1627495" y="3784537"/>
                  <a:ext cx="648072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𝜇</m:t>
                        </m:r>
                      </m:oMath>
                    </m:oMathPara>
                  </a14:m>
                  <a:endParaRPr kumimoji="1" lang="ja-JP" alt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eorgia"/>
                    <a:ea typeface="HGP明朝E"/>
                  </a:endParaRPr>
                </a:p>
              </p:txBody>
            </p:sp>
          </mc:Choice>
          <mc:Fallback xmlns="">
            <p:sp>
              <p:nvSpPr>
                <p:cNvPr id="18" name="テキスト ボックス 17">
                  <a:extLst>
                    <a:ext uri="{FF2B5EF4-FFF2-40B4-BE49-F238E27FC236}">
                      <a16:creationId xmlns:a16="http://schemas.microsoft.com/office/drawing/2014/main" id="{DEC7F657-F6BF-4FE3-BA99-3F4D776A7C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7495" y="3784537"/>
                  <a:ext cx="648072" cy="646331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円/楕円 6">
              <a:extLst>
                <a:ext uri="{FF2B5EF4-FFF2-40B4-BE49-F238E27FC236}">
                  <a16:creationId xmlns:a16="http://schemas.microsoft.com/office/drawing/2014/main" id="{1113F2FF-7263-44E7-94A6-02CF5ADD3F3D}"/>
                </a:ext>
              </a:extLst>
            </p:cNvPr>
            <p:cNvSpPr/>
            <p:nvPr/>
          </p:nvSpPr>
          <p:spPr>
            <a:xfrm>
              <a:off x="2885602" y="4509119"/>
              <a:ext cx="504056" cy="540061"/>
            </a:xfrm>
            <a:prstGeom prst="ellipse">
              <a:avLst/>
            </a:prstGeom>
            <a:gradFill rotWithShape="1">
              <a:gsLst>
                <a:gs pos="0">
                  <a:srgbClr val="838D9B">
                    <a:tint val="0"/>
                  </a:srgbClr>
                </a:gs>
                <a:gs pos="44000">
                  <a:srgbClr val="838D9B">
                    <a:tint val="60000"/>
                    <a:satMod val="120000"/>
                  </a:srgbClr>
                </a:gs>
                <a:gs pos="100000">
                  <a:srgbClr val="838D9B">
                    <a:tint val="90000"/>
                    <a:alpha val="100000"/>
                    <a:lumMod val="90000"/>
                  </a:srgbClr>
                </a:gs>
              </a:gsLst>
              <a:lin ang="5400000" scaled="0"/>
            </a:gradFill>
            <a:ln w="9525" cap="flat" cmpd="sng" algn="ctr">
              <a:solidFill>
                <a:srgbClr val="838D9B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/>
                  <a:ea typeface="HGP明朝E"/>
                </a:rPr>
                <a:t>e</a:t>
              </a:r>
              <a:endParaRPr kumimoji="1" lang="ja-JP" alt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HGP明朝E"/>
              </a:endParaRPr>
            </a:p>
          </p:txBody>
        </p:sp>
        <p:sp>
          <p:nvSpPr>
            <p:cNvPr id="21" name="円/楕円 8">
              <a:extLst>
                <a:ext uri="{FF2B5EF4-FFF2-40B4-BE49-F238E27FC236}">
                  <a16:creationId xmlns:a16="http://schemas.microsoft.com/office/drawing/2014/main" id="{F746F7C0-E398-4A63-9B28-9E1C8BD3E7EF}"/>
                </a:ext>
              </a:extLst>
            </p:cNvPr>
            <p:cNvSpPr/>
            <p:nvPr/>
          </p:nvSpPr>
          <p:spPr>
            <a:xfrm>
              <a:off x="489565" y="3212037"/>
              <a:ext cx="504056" cy="540059"/>
            </a:xfrm>
            <a:prstGeom prst="ellipse">
              <a:avLst/>
            </a:prstGeom>
            <a:gradFill rotWithShape="1">
              <a:gsLst>
                <a:gs pos="0">
                  <a:srgbClr val="94147C">
                    <a:tint val="0"/>
                  </a:srgbClr>
                </a:gs>
                <a:gs pos="44000">
                  <a:srgbClr val="94147C">
                    <a:tint val="60000"/>
                    <a:satMod val="120000"/>
                  </a:srgbClr>
                </a:gs>
                <a:gs pos="100000">
                  <a:srgbClr val="94147C">
                    <a:tint val="90000"/>
                    <a:alpha val="100000"/>
                    <a:lumMod val="90000"/>
                  </a:srgbClr>
                </a:gs>
              </a:gsLst>
              <a:lin ang="5400000" scaled="0"/>
            </a:gradFill>
            <a:ln w="9525" cap="flat" cmpd="sng" algn="ctr">
              <a:solidFill>
                <a:srgbClr val="94147C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HGP明朝E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テキスト ボックス 21">
                  <a:extLst>
                    <a:ext uri="{FF2B5EF4-FFF2-40B4-BE49-F238E27FC236}">
                      <a16:creationId xmlns:a16="http://schemas.microsoft.com/office/drawing/2014/main" id="{C322F0D5-6F87-4EA4-9E01-782991A48FA0}"/>
                    </a:ext>
                  </a:extLst>
                </p:cNvPr>
                <p:cNvSpPr txBox="1"/>
                <p:nvPr/>
              </p:nvSpPr>
              <p:spPr>
                <a:xfrm>
                  <a:off x="417557" y="3218279"/>
                  <a:ext cx="64807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𝛾</m:t>
                        </m:r>
                      </m:oMath>
                    </m:oMathPara>
                  </a14:m>
                  <a:endParaRPr kumimoji="1" lang="ja-JP" alt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eorgia"/>
                    <a:ea typeface="HGP明朝E"/>
                  </a:endParaRPr>
                </a:p>
              </p:txBody>
            </p:sp>
          </mc:Choice>
          <mc:Fallback xmlns="">
            <p:sp>
              <p:nvSpPr>
                <p:cNvPr id="22" name="テキスト ボックス 21">
                  <a:extLst>
                    <a:ext uri="{FF2B5EF4-FFF2-40B4-BE49-F238E27FC236}">
                      <a16:creationId xmlns:a16="http://schemas.microsoft.com/office/drawing/2014/main" id="{C322F0D5-6F87-4EA4-9E01-782991A48F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557" y="3218279"/>
                  <a:ext cx="648072" cy="52322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" name="直線矢印コネクタ 22">
              <a:extLst>
                <a:ext uri="{FF2B5EF4-FFF2-40B4-BE49-F238E27FC236}">
                  <a16:creationId xmlns:a16="http://schemas.microsoft.com/office/drawing/2014/main" id="{E85306E3-CAA1-4DEC-9285-A207E8558C0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65628" y="3682129"/>
              <a:ext cx="458539" cy="253753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tailEnd type="arrow"/>
            </a:ln>
            <a:effectLst/>
          </p:spPr>
        </p:cxnSp>
        <p:cxnSp>
          <p:nvCxnSpPr>
            <p:cNvPr id="24" name="直線矢印コネクタ 23">
              <a:extLst>
                <a:ext uri="{FF2B5EF4-FFF2-40B4-BE49-F238E27FC236}">
                  <a16:creationId xmlns:a16="http://schemas.microsoft.com/office/drawing/2014/main" id="{90A464A2-B452-48AB-BD24-BD389A918ACE}"/>
                </a:ext>
              </a:extLst>
            </p:cNvPr>
            <p:cNvCxnSpPr>
              <a:cxnSpLocks/>
            </p:cNvCxnSpPr>
            <p:nvPr/>
          </p:nvCxnSpPr>
          <p:spPr>
            <a:xfrm>
              <a:off x="2383581" y="4372985"/>
              <a:ext cx="514532" cy="260580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tailEnd type="arrow"/>
            </a:ln>
            <a:effectLst/>
          </p:spPr>
        </p:cxnSp>
      </p:grp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E591A37-8422-4B95-881E-8B84E16DD918}"/>
              </a:ext>
            </a:extLst>
          </p:cNvPr>
          <p:cNvSpPr txBox="1"/>
          <p:nvPr/>
        </p:nvSpPr>
        <p:spPr>
          <a:xfrm>
            <a:off x="2770016" y="2034770"/>
            <a:ext cx="1616789" cy="523220"/>
          </a:xfrm>
          <a:prstGeom prst="rect">
            <a:avLst/>
          </a:prstGeom>
          <a:solidFill>
            <a:srgbClr val="92A9B9">
              <a:shade val="75000"/>
              <a:satMod val="160000"/>
            </a:srgbClr>
          </a:solidFill>
          <a:ln w="9525" cap="flat" cmpd="sng" algn="ctr">
            <a:solidFill>
              <a:srgbClr val="92A9B9"/>
            </a:solidFill>
            <a:prstDash val="solid"/>
          </a:ln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rgbClr val="92A9B9">
                <a:shade val="35000"/>
                <a:satMod val="130000"/>
              </a:srgbClr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 panose="02040604050505020304"/>
                <a:ea typeface="ＭＳ ゴシック" panose="020B0609070205080204" pitchFamily="49" charset="-128"/>
                <a:cs typeface="+mn-cs"/>
              </a:rPr>
              <a:t>Signal</a:t>
            </a:r>
            <a:endParaRPr kumimoji="1" lang="ja-JP" alt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ＭＳ ゴシック" panose="020B0609070205080204" pitchFamily="49" charset="-128"/>
              <a:cs typeface="+mn-cs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97D7C710-4584-430D-9562-22A7C98E857E}"/>
              </a:ext>
            </a:extLst>
          </p:cNvPr>
          <p:cNvSpPr txBox="1"/>
          <p:nvPr/>
        </p:nvSpPr>
        <p:spPr>
          <a:xfrm>
            <a:off x="3607730" y="1430202"/>
            <a:ext cx="5664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>
                <a:tab pos="174625" algn="l"/>
              </a:tabLst>
            </a:pPr>
            <a:r>
              <a:rPr kumimoji="1" lang="en-US" altLang="ja-JP" sz="2000" dirty="0">
                <a:solidFill>
                  <a:schemeClr val="bg1"/>
                </a:solidFill>
              </a:rPr>
              <a:t>MEG sensitivity was limited by accidental BG: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14BB3354-C120-41C6-852C-A7072BA41C1E}"/>
                  </a:ext>
                </a:extLst>
              </p:cNvPr>
              <p:cNvSpPr txBox="1"/>
              <p:nvPr/>
            </p:nvSpPr>
            <p:spPr>
              <a:xfrm>
                <a:off x="1548929" y="4653640"/>
                <a:ext cx="2610796" cy="945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4625" indent="-174625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kumimoji="1" lang="en-US" altLang="ja-JP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</m:sSub>
                    <m:r>
                      <a:rPr kumimoji="1" lang="en-US" altLang="ja-JP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kumimoji="1" lang="en-US" altLang="ja-JP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kumimoji="1" lang="en-US" altLang="ja-JP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kumimoji="1" lang="en-US" altLang="ja-JP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kumimoji="1" lang="en-US" altLang="ja-JP" dirty="0">
                    <a:solidFill>
                      <a:schemeClr val="bg1"/>
                    </a:solidFill>
                  </a:rPr>
                  <a:t>52.8 MeV</a:t>
                </a:r>
              </a:p>
              <a:p>
                <a:pPr marL="174625" indent="-174625">
                  <a:buFont typeface="Arial" panose="020B0604020202020204" pitchFamily="34" charset="0"/>
                  <a:buChar char="•"/>
                </a:pPr>
                <a:r>
                  <a:rPr lang="en-US" altLang="ja-JP" dirty="0">
                    <a:solidFill>
                      <a:schemeClr val="bg1"/>
                    </a:solidFill>
                  </a:rPr>
                  <a:t>Same timing</a:t>
                </a:r>
              </a:p>
              <a:p>
                <a:pPr marL="174625" indent="-174625">
                  <a:buFont typeface="Arial" panose="020B0604020202020204" pitchFamily="34" charset="0"/>
                  <a:buChar char="•"/>
                </a:pPr>
                <a:r>
                  <a:rPr kumimoji="1" lang="en-US" altLang="ja-JP" dirty="0">
                    <a:solidFill>
                      <a:schemeClr val="bg1"/>
                    </a:solidFill>
                  </a:rPr>
                  <a:t>Back to back</a:t>
                </a:r>
                <a:endParaRPr kumimoji="1" lang="ja-JP" altLang="en-US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14BB3354-C120-41C6-852C-A7072BA41C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8929" y="4653640"/>
                <a:ext cx="2610796" cy="945515"/>
              </a:xfrm>
              <a:prstGeom prst="rect">
                <a:avLst/>
              </a:prstGeom>
              <a:blipFill>
                <a:blip r:embed="rId4"/>
                <a:stretch>
                  <a:fillRect l="-1402" t="-3226" b="-967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5C9C6EF7-B5A1-4DEA-A126-AC2034BF2930}"/>
              </a:ext>
            </a:extLst>
          </p:cNvPr>
          <p:cNvSpPr txBox="1"/>
          <p:nvPr/>
        </p:nvSpPr>
        <p:spPr>
          <a:xfrm>
            <a:off x="8110312" y="2008332"/>
            <a:ext cx="2623344" cy="523220"/>
          </a:xfrm>
          <a:prstGeom prst="rect">
            <a:avLst/>
          </a:prstGeom>
          <a:solidFill>
            <a:srgbClr val="92A9B9">
              <a:shade val="75000"/>
              <a:satMod val="160000"/>
            </a:srgbClr>
          </a:solidFill>
          <a:ln w="9525" cap="flat" cmpd="sng" algn="ctr">
            <a:solidFill>
              <a:srgbClr val="92A9B9"/>
            </a:solidFill>
            <a:prstDash val="solid"/>
          </a:ln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rgbClr val="92A9B9">
                <a:shade val="35000"/>
                <a:satMod val="130000"/>
              </a:srgbClr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 panose="02040604050505020304"/>
                <a:ea typeface="ＭＳ ゴシック" panose="020B0609070205080204" pitchFamily="49" charset="-128"/>
                <a:cs typeface="+mn-cs"/>
              </a:rPr>
              <a:t>Accidental BG</a:t>
            </a:r>
            <a:endParaRPr kumimoji="1" lang="ja-JP" alt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ＭＳ ゴシック" panose="020B0609070205080204" pitchFamily="49" charset="-128"/>
              <a:cs typeface="+mn-cs"/>
            </a:endParaRPr>
          </a:p>
        </p:txBody>
      </p:sp>
      <p:sp>
        <p:nvSpPr>
          <p:cNvPr id="33" name="円/楕円 6">
            <a:extLst>
              <a:ext uri="{FF2B5EF4-FFF2-40B4-BE49-F238E27FC236}">
                <a16:creationId xmlns:a16="http://schemas.microsoft.com/office/drawing/2014/main" id="{BF91EF20-EF52-491A-9961-66BF36BC6F60}"/>
              </a:ext>
            </a:extLst>
          </p:cNvPr>
          <p:cNvSpPr/>
          <p:nvPr/>
        </p:nvSpPr>
        <p:spPr>
          <a:xfrm>
            <a:off x="10373931" y="4404974"/>
            <a:ext cx="562498" cy="605150"/>
          </a:xfrm>
          <a:prstGeom prst="ellipse">
            <a:avLst/>
          </a:prstGeom>
          <a:gradFill rotWithShape="1">
            <a:gsLst>
              <a:gs pos="0">
                <a:srgbClr val="838D9B">
                  <a:tint val="0"/>
                </a:srgbClr>
              </a:gs>
              <a:gs pos="44000">
                <a:srgbClr val="838D9B">
                  <a:tint val="60000"/>
                  <a:satMod val="120000"/>
                </a:srgbClr>
              </a:gs>
              <a:gs pos="100000">
                <a:srgbClr val="838D9B">
                  <a:tint val="90000"/>
                  <a:alpha val="100000"/>
                  <a:lumMod val="90000"/>
                </a:srgbClr>
              </a:gs>
            </a:gsLst>
            <a:lin ang="5400000" scaled="0"/>
          </a:gradFill>
          <a:ln w="9525" cap="flat" cmpd="sng" algn="ctr">
            <a:solidFill>
              <a:srgbClr val="838D9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HGP明朝E"/>
              </a:rPr>
              <a:t>e</a:t>
            </a:r>
            <a:endParaRPr kumimoji="1" lang="ja-JP" alt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HGP明朝E"/>
            </a:endParaRPr>
          </a:p>
        </p:txBody>
      </p: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11CCB99D-F1A5-4614-92FE-61597C69CB69}"/>
              </a:ext>
            </a:extLst>
          </p:cNvPr>
          <p:cNvCxnSpPr>
            <a:cxnSpLocks/>
          </p:cNvCxnSpPr>
          <p:nvPr/>
        </p:nvCxnSpPr>
        <p:spPr>
          <a:xfrm>
            <a:off x="9688017" y="4245380"/>
            <a:ext cx="574189" cy="291986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sp>
        <p:nvSpPr>
          <p:cNvPr id="36" name="円/楕円 8">
            <a:extLst>
              <a:ext uri="{FF2B5EF4-FFF2-40B4-BE49-F238E27FC236}">
                <a16:creationId xmlns:a16="http://schemas.microsoft.com/office/drawing/2014/main" id="{73C31E83-2B80-41DD-B7E8-30816E43C5C9}"/>
              </a:ext>
            </a:extLst>
          </p:cNvPr>
          <p:cNvSpPr/>
          <p:nvPr/>
        </p:nvSpPr>
        <p:spPr>
          <a:xfrm>
            <a:off x="8231841" y="2875140"/>
            <a:ext cx="562498" cy="605148"/>
          </a:xfrm>
          <a:prstGeom prst="ellipse">
            <a:avLst/>
          </a:prstGeom>
          <a:gradFill rotWithShape="1">
            <a:gsLst>
              <a:gs pos="0">
                <a:srgbClr val="94147C">
                  <a:tint val="0"/>
                </a:srgbClr>
              </a:gs>
              <a:gs pos="44000">
                <a:srgbClr val="94147C">
                  <a:tint val="60000"/>
                  <a:satMod val="120000"/>
                </a:srgbClr>
              </a:gs>
              <a:gs pos="100000">
                <a:srgbClr val="94147C">
                  <a:tint val="90000"/>
                  <a:alpha val="100000"/>
                  <a:lumMod val="90000"/>
                </a:srgbClr>
              </a:gs>
            </a:gsLst>
            <a:lin ang="5400000" scaled="0"/>
          </a:gradFill>
          <a:ln w="9525" cap="flat" cmpd="sng" algn="ctr">
            <a:solidFill>
              <a:srgbClr val="94147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HGP明朝E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テキスト ボックス 36">
                <a:extLst>
                  <a:ext uri="{FF2B5EF4-FFF2-40B4-BE49-F238E27FC236}">
                    <a16:creationId xmlns:a16="http://schemas.microsoft.com/office/drawing/2014/main" id="{6D4DDC28-1E73-47BB-8EFD-2C09A058DA8F}"/>
                  </a:ext>
                </a:extLst>
              </p:cNvPr>
              <p:cNvSpPr txBox="1"/>
              <p:nvPr/>
            </p:nvSpPr>
            <p:spPr>
              <a:xfrm>
                <a:off x="8151484" y="2882134"/>
                <a:ext cx="723212" cy="5862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𝛾</m:t>
                      </m:r>
                    </m:oMath>
                  </m:oMathPara>
                </a14:m>
                <a:endParaRPr kumimoji="1" lang="ja-JP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eorgia"/>
                  <a:ea typeface="HGP明朝E"/>
                </a:endParaRPr>
              </a:p>
            </p:txBody>
          </p:sp>
        </mc:Choice>
        <mc:Fallback xmlns="">
          <p:sp>
            <p:nvSpPr>
              <p:cNvPr id="37" name="テキスト ボックス 36">
                <a:extLst>
                  <a:ext uri="{FF2B5EF4-FFF2-40B4-BE49-F238E27FC236}">
                    <a16:creationId xmlns:a16="http://schemas.microsoft.com/office/drawing/2014/main" id="{6D4DDC28-1E73-47BB-8EFD-2C09A058DA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484" y="2882134"/>
                <a:ext cx="723212" cy="58628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id="{D6081E22-384C-44FC-9819-3717FA5131A5}"/>
              </a:ext>
            </a:extLst>
          </p:cNvPr>
          <p:cNvCxnSpPr>
            <a:cxnSpLocks/>
          </p:cNvCxnSpPr>
          <p:nvPr/>
        </p:nvCxnSpPr>
        <p:spPr>
          <a:xfrm flipH="1" flipV="1">
            <a:off x="8874695" y="3401889"/>
            <a:ext cx="511704" cy="284336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テキスト ボックス 39">
                <a:extLst>
                  <a:ext uri="{FF2B5EF4-FFF2-40B4-BE49-F238E27FC236}">
                    <a16:creationId xmlns:a16="http://schemas.microsoft.com/office/drawing/2014/main" id="{BECC25F6-B273-4234-BFB0-5129A0883341}"/>
                  </a:ext>
                </a:extLst>
              </p:cNvPr>
              <p:cNvSpPr txBox="1"/>
              <p:nvPr/>
            </p:nvSpPr>
            <p:spPr>
              <a:xfrm>
                <a:off x="9471425" y="4922458"/>
                <a:ext cx="198146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000" dirty="0">
                    <a:solidFill>
                      <a:schemeClr val="bg1"/>
                    </a:solidFill>
                  </a:rPr>
                  <a:t>from </a:t>
                </a:r>
                <a14:m>
                  <m:oMath xmlns:m="http://schemas.openxmlformats.org/officeDocument/2006/math">
                    <m:r>
                      <a:rPr kumimoji="1" lang="en-US" altLang="ja-JP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kumimoji="1" lang="en-US" altLang="ja-JP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ja-JP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𝑒</m:t>
                    </m:r>
                    <m:r>
                      <a:rPr kumimoji="1" lang="en-US" altLang="ja-JP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𝜈𝜈</m:t>
                    </m:r>
                  </m:oMath>
                </a14:m>
                <a:endParaRPr kumimoji="1" lang="ja-JP" alt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0" name="テキスト ボックス 39">
                <a:extLst>
                  <a:ext uri="{FF2B5EF4-FFF2-40B4-BE49-F238E27FC236}">
                    <a16:creationId xmlns:a16="http://schemas.microsoft.com/office/drawing/2014/main" id="{BECC25F6-B273-4234-BFB0-5129A08833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1425" y="4922458"/>
                <a:ext cx="1981467" cy="400110"/>
              </a:xfrm>
              <a:prstGeom prst="rect">
                <a:avLst/>
              </a:prstGeom>
              <a:blipFill>
                <a:blip r:embed="rId6"/>
                <a:stretch>
                  <a:fillRect l="-3385" t="-9091" b="-2424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テキスト ボックス 41">
                <a:extLst>
                  <a:ext uri="{FF2B5EF4-FFF2-40B4-BE49-F238E27FC236}">
                    <a16:creationId xmlns:a16="http://schemas.microsoft.com/office/drawing/2014/main" id="{41571CF7-671E-4A6E-A54E-380853C02A18}"/>
                  </a:ext>
                </a:extLst>
              </p:cNvPr>
              <p:cNvSpPr txBox="1"/>
              <p:nvPr/>
            </p:nvSpPr>
            <p:spPr>
              <a:xfrm>
                <a:off x="7595330" y="3535166"/>
                <a:ext cx="228694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>
                    <a:solidFill>
                      <a:srgbClr val="7030A0"/>
                    </a:solidFill>
                  </a:rPr>
                  <a:t>from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kumimoji="1" lang="en-US" altLang="ja-JP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ja-JP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𝑒</m:t>
                    </m:r>
                    <m:r>
                      <a:rPr kumimoji="1" lang="en-US" altLang="ja-JP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𝜈𝜈𝛾</m:t>
                    </m:r>
                  </m:oMath>
                </a14:m>
                <a:endParaRPr kumimoji="1" lang="en-US" altLang="ja-JP" dirty="0">
                  <a:solidFill>
                    <a:srgbClr val="7030A0"/>
                  </a:solidFill>
                  <a:sym typeface="Wingdings" panose="05000000000000000000" pitchFamily="2" charset="2"/>
                </a:endParaRPr>
              </a:p>
              <a:p>
                <a:r>
                  <a:rPr lang="ja-JP" altLang="en-US" dirty="0">
                    <a:solidFill>
                      <a:srgbClr val="7030A0"/>
                    </a:solidFill>
                    <a:sym typeface="Wingdings" panose="05000000000000000000" pitchFamily="2" charset="2"/>
                  </a:rPr>
                  <a:t>　</a:t>
                </a:r>
                <a:r>
                  <a:rPr lang="en-US" altLang="ja-JP" dirty="0">
                    <a:solidFill>
                      <a:srgbClr val="7030A0"/>
                    </a:solidFill>
                    <a:sym typeface="Wingdings" panose="05000000000000000000" pitchFamily="2" charset="2"/>
                  </a:rPr>
                  <a:t> 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𝑒</m:t>
                        </m:r>
                      </m:e>
                      <m:sup>
                        <m:r>
                          <a:rPr lang="en-US" altLang="ja-JP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ja-JP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𝑒</m:t>
                        </m:r>
                      </m:e>
                      <m:sup>
                        <m:r>
                          <a:rPr lang="en-US" altLang="ja-JP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−</m:t>
                        </m:r>
                      </m:sup>
                    </m:sSup>
                    <m:r>
                      <a:rPr lang="en-US" altLang="ja-JP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→</m:t>
                    </m:r>
                    <m:r>
                      <a:rPr lang="en-US" altLang="ja-JP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𝛾𝛾</m:t>
                    </m:r>
                  </m:oMath>
                </a14:m>
                <a:endParaRPr kumimoji="1" lang="ja-JP" alt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テキスト ボックス 41">
                <a:extLst>
                  <a:ext uri="{FF2B5EF4-FFF2-40B4-BE49-F238E27FC236}">
                    <a16:creationId xmlns:a16="http://schemas.microsoft.com/office/drawing/2014/main" id="{41571CF7-671E-4A6E-A54E-380853C02A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5330" y="3535166"/>
                <a:ext cx="2286944" cy="646331"/>
              </a:xfrm>
              <a:prstGeom prst="rect">
                <a:avLst/>
              </a:prstGeom>
              <a:blipFill>
                <a:blip r:embed="rId7"/>
                <a:stretch>
                  <a:fillRect l="-2400" t="-5660" b="-1320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左右矢印 24">
            <a:extLst>
              <a:ext uri="{FF2B5EF4-FFF2-40B4-BE49-F238E27FC236}">
                <a16:creationId xmlns:a16="http://schemas.microsoft.com/office/drawing/2014/main" id="{75646A7B-D6E6-4947-9EB9-43D6549626DE}"/>
              </a:ext>
            </a:extLst>
          </p:cNvPr>
          <p:cNvSpPr/>
          <p:nvPr/>
        </p:nvSpPr>
        <p:spPr>
          <a:xfrm>
            <a:off x="5467288" y="3181201"/>
            <a:ext cx="1932319" cy="1236329"/>
          </a:xfrm>
          <a:prstGeom prst="leftRight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C8D85ACE-7222-433A-B3A7-9CCC0AF3A793}"/>
              </a:ext>
            </a:extLst>
          </p:cNvPr>
          <p:cNvSpPr txBox="1"/>
          <p:nvPr/>
        </p:nvSpPr>
        <p:spPr>
          <a:xfrm>
            <a:off x="3338153" y="5843712"/>
            <a:ext cx="5934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>
                <a:tab pos="174625" algn="l"/>
              </a:tabLst>
            </a:pPr>
            <a:r>
              <a:rPr kumimoji="1" lang="en-US" altLang="ja-JP" sz="2000" dirty="0">
                <a:solidFill>
                  <a:schemeClr val="bg1"/>
                </a:solidFill>
              </a:rPr>
              <a:t>Improvement of detector resolution is important!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C82AC7D7-199A-4984-8FDF-BD1348C38848}"/>
              </a:ext>
            </a:extLst>
          </p:cNvPr>
          <p:cNvSpPr txBox="1"/>
          <p:nvPr/>
        </p:nvSpPr>
        <p:spPr>
          <a:xfrm>
            <a:off x="9386399" y="2586064"/>
            <a:ext cx="2335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>
                <a:tab pos="174625" algn="l"/>
              </a:tabLst>
            </a:pPr>
            <a:r>
              <a:rPr kumimoji="1" lang="ja-JP" altLang="en-US" sz="2000" dirty="0">
                <a:solidFill>
                  <a:schemeClr val="bg1"/>
                </a:solidFill>
              </a:rPr>
              <a:t>∝ </a:t>
            </a:r>
            <a:r>
              <a:rPr kumimoji="1" lang="en-US" altLang="ja-JP" sz="2000" dirty="0">
                <a:solidFill>
                  <a:schemeClr val="bg1"/>
                </a:solidFill>
              </a:rPr>
              <a:t>(beam rate)</a:t>
            </a:r>
            <a:r>
              <a:rPr kumimoji="1" lang="en-US" altLang="ja-JP" sz="2000" baseline="30000" dirty="0">
                <a:solidFill>
                  <a:schemeClr val="bg1"/>
                </a:solidFill>
              </a:rPr>
              <a:t>2</a:t>
            </a:r>
            <a:endParaRPr kumimoji="1" lang="ja-JP" altLang="en-US" sz="2000" baseline="3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526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図 110" descr="明かり, テーブル, コンピュータ が含まれている画像&#10;&#10;自動的に生成された説明">
            <a:extLst>
              <a:ext uri="{FF2B5EF4-FFF2-40B4-BE49-F238E27FC236}">
                <a16:creationId xmlns:a16="http://schemas.microsoft.com/office/drawing/2014/main" id="{A0A750D1-F9CD-41D6-A3FA-BB0AB80FA0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341" y="1373157"/>
            <a:ext cx="6504996" cy="534055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4C2A17DA-6717-41A8-BB83-F09217723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MEG II detector upgrade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9365DD3-10F5-4640-A68B-22DCF06D7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BE92-EB4E-4899-B5B4-4473C80FC572}" type="slidenum">
              <a:rPr kumimoji="1" lang="ja-JP" altLang="en-US" smtClean="0"/>
              <a:t>5</a:t>
            </a:fld>
            <a:endParaRPr kumimoji="1" lang="ja-JP" altLang="en-US" dirty="0"/>
          </a:p>
        </p:txBody>
      </p:sp>
      <p:grpSp>
        <p:nvGrpSpPr>
          <p:cNvPr id="79" name="グループ化 78">
            <a:extLst>
              <a:ext uri="{FF2B5EF4-FFF2-40B4-BE49-F238E27FC236}">
                <a16:creationId xmlns:a16="http://schemas.microsoft.com/office/drawing/2014/main" id="{76E9E1CC-390B-4D62-B02C-2AA32A00C184}"/>
              </a:ext>
            </a:extLst>
          </p:cNvPr>
          <p:cNvGrpSpPr/>
          <p:nvPr/>
        </p:nvGrpSpPr>
        <p:grpSpPr>
          <a:xfrm rot="9874893">
            <a:off x="7224216" y="1704553"/>
            <a:ext cx="1638462" cy="2225130"/>
            <a:chOff x="4654524" y="3410891"/>
            <a:chExt cx="1441475" cy="1638106"/>
          </a:xfrm>
        </p:grpSpPr>
        <p:sp>
          <p:nvSpPr>
            <p:cNvPr id="80" name="矢印: 右 79">
              <a:extLst>
                <a:ext uri="{FF2B5EF4-FFF2-40B4-BE49-F238E27FC236}">
                  <a16:creationId xmlns:a16="http://schemas.microsoft.com/office/drawing/2014/main" id="{01D0FE96-2BAA-4E55-AFB0-1228CC50E276}"/>
                </a:ext>
              </a:extLst>
            </p:cNvPr>
            <p:cNvSpPr/>
            <p:nvPr/>
          </p:nvSpPr>
          <p:spPr>
            <a:xfrm>
              <a:off x="4803892" y="3410891"/>
              <a:ext cx="1292107" cy="1638106"/>
            </a:xfrm>
            <a:prstGeom prst="rightArrow">
              <a:avLst/>
            </a:prstGeom>
            <a:solidFill>
              <a:srgbClr val="B9A489"/>
            </a:solidFill>
            <a:ln w="17145" cap="flat" cmpd="sng" algn="ctr">
              <a:solidFill>
                <a:srgbClr val="FFFFFF">
                  <a:shade val="95000"/>
                  <a:alpha val="95000"/>
                  <a:satMod val="1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 panose="02040604050505020304"/>
                <a:ea typeface="ＭＳ ゴシック" panose="020B0609070205080204" pitchFamily="49" charset="-128"/>
                <a:cs typeface="+mn-cs"/>
              </a:endParaRPr>
            </a:p>
          </p:txBody>
        </p:sp>
        <p:sp>
          <p:nvSpPr>
            <p:cNvPr id="81" name="テキスト ボックス 80">
              <a:extLst>
                <a:ext uri="{FF2B5EF4-FFF2-40B4-BE49-F238E27FC236}">
                  <a16:creationId xmlns:a16="http://schemas.microsoft.com/office/drawing/2014/main" id="{DC492B01-00ED-4DD9-9A1D-06B60896FF60}"/>
                </a:ext>
              </a:extLst>
            </p:cNvPr>
            <p:cNvSpPr txBox="1"/>
            <p:nvPr/>
          </p:nvSpPr>
          <p:spPr>
            <a:xfrm rot="10726117">
              <a:off x="4654524" y="3902477"/>
              <a:ext cx="1207866" cy="679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Schoolbook" panose="02040604050505020304"/>
                  <a:ea typeface="ＭＳ ゴシック" panose="020B0609070205080204" pitchFamily="49" charset="-128"/>
                </a:rPr>
                <a:t>All detectors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Schoolbook" panose="02040604050505020304"/>
                  <a:ea typeface="ＭＳ ゴシック" panose="020B0609070205080204" pitchFamily="49" charset="-128"/>
                </a:rPr>
                <a:t>upgrade!</a:t>
              </a: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ＭＳ ゴシック" panose="020B0609070205080204" pitchFamily="49" charset="-128"/>
              </a:endParaRPr>
            </a:p>
          </p:txBody>
        </p:sp>
      </p:grpSp>
      <p:grpSp>
        <p:nvGrpSpPr>
          <p:cNvPr id="88" name="グループ化 87">
            <a:extLst>
              <a:ext uri="{FF2B5EF4-FFF2-40B4-BE49-F238E27FC236}">
                <a16:creationId xmlns:a16="http://schemas.microsoft.com/office/drawing/2014/main" id="{F024F7FF-A631-4CA9-9A8C-78116007087C}"/>
              </a:ext>
            </a:extLst>
          </p:cNvPr>
          <p:cNvGrpSpPr/>
          <p:nvPr/>
        </p:nvGrpSpPr>
        <p:grpSpPr>
          <a:xfrm>
            <a:off x="8528861" y="798973"/>
            <a:ext cx="3532658" cy="3051093"/>
            <a:chOff x="74011" y="1844051"/>
            <a:chExt cx="5584042" cy="4822836"/>
          </a:xfrm>
        </p:grpSpPr>
        <p:pic>
          <p:nvPicPr>
            <p:cNvPr id="67" name="図 66">
              <a:extLst>
                <a:ext uri="{FF2B5EF4-FFF2-40B4-BE49-F238E27FC236}">
                  <a16:creationId xmlns:a16="http://schemas.microsoft.com/office/drawing/2014/main" id="{A35F98BA-68C5-4F4D-A145-A06D443A6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011" y="1860369"/>
              <a:ext cx="5584042" cy="4806518"/>
            </a:xfrm>
            <a:prstGeom prst="rect">
              <a:avLst/>
            </a:prstGeom>
          </p:spPr>
        </p:pic>
        <p:pic>
          <p:nvPicPr>
            <p:cNvPr id="68" name="図 67">
              <a:extLst>
                <a:ext uri="{FF2B5EF4-FFF2-40B4-BE49-F238E27FC236}">
                  <a16:creationId xmlns:a16="http://schemas.microsoft.com/office/drawing/2014/main" id="{9F5413FA-97C2-4EF6-94D2-F9382EECE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7973" y="1844051"/>
              <a:ext cx="2374834" cy="73452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76" name="直線コネクタ 75">
              <a:extLst>
                <a:ext uri="{FF2B5EF4-FFF2-40B4-BE49-F238E27FC236}">
                  <a16:creationId xmlns:a16="http://schemas.microsoft.com/office/drawing/2014/main" id="{87412875-D8B0-4265-943A-A915C1F833A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83664" y="4183666"/>
              <a:ext cx="1194816" cy="5302"/>
            </a:xfrm>
            <a:prstGeom prst="lin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テキスト ボックス 81">
                  <a:extLst>
                    <a:ext uri="{FF2B5EF4-FFF2-40B4-BE49-F238E27FC236}">
                      <a16:creationId xmlns:a16="http://schemas.microsoft.com/office/drawing/2014/main" id="{861E813C-7004-48E8-9428-C7C31447B911}"/>
                    </a:ext>
                  </a:extLst>
                </p:cNvPr>
                <p:cNvSpPr txBox="1"/>
                <p:nvPr/>
              </p:nvSpPr>
              <p:spPr>
                <a:xfrm>
                  <a:off x="3803515" y="2710879"/>
                  <a:ext cx="72957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ja-JP" sz="2800" i="1" smtClean="0">
                                <a:solidFill>
                                  <a:srgbClr val="BF01A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sz="2800" i="1" smtClean="0">
                                <a:solidFill>
                                  <a:srgbClr val="BF01A8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p>
                            <m:r>
                              <a:rPr kumimoji="1" lang="en-US" altLang="ja-JP" sz="2800" i="1" smtClean="0">
                                <a:solidFill>
                                  <a:srgbClr val="BF01A8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kumimoji="1" lang="ja-JP" altLang="en-US" sz="2800" dirty="0">
                    <a:solidFill>
                      <a:srgbClr val="BF01A8"/>
                    </a:solidFill>
                    <a:latin typeface="Century Schoolbook" panose="02040604050505020304"/>
                    <a:ea typeface="ＭＳ ゴシック" panose="020B0609070205080204" pitchFamily="49" charset="-128"/>
                  </a:endParaRPr>
                </a:p>
              </p:txBody>
            </p:sp>
          </mc:Choice>
          <mc:Fallback xmlns="">
            <p:sp>
              <p:nvSpPr>
                <p:cNvPr id="82" name="テキスト ボックス 81">
                  <a:extLst>
                    <a:ext uri="{FF2B5EF4-FFF2-40B4-BE49-F238E27FC236}">
                      <a16:creationId xmlns:a16="http://schemas.microsoft.com/office/drawing/2014/main" id="{861E813C-7004-48E8-9428-C7C31447B9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3515" y="2710879"/>
                  <a:ext cx="729574" cy="523220"/>
                </a:xfrm>
                <a:prstGeom prst="rect">
                  <a:avLst/>
                </a:prstGeom>
                <a:blipFill>
                  <a:blip r:embed="rId5"/>
                  <a:stretch>
                    <a:fillRect r="-1316" b="-40741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テキスト ボックス 82">
                  <a:extLst>
                    <a:ext uri="{FF2B5EF4-FFF2-40B4-BE49-F238E27FC236}">
                      <a16:creationId xmlns:a16="http://schemas.microsoft.com/office/drawing/2014/main" id="{497DDE68-405E-4572-88C2-56B878458E9A}"/>
                    </a:ext>
                  </a:extLst>
                </p:cNvPr>
                <p:cNvSpPr txBox="1"/>
                <p:nvPr/>
              </p:nvSpPr>
              <p:spPr>
                <a:xfrm>
                  <a:off x="1479965" y="3559951"/>
                  <a:ext cx="72957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80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oMath>
                    </m:oMathPara>
                  </a14:m>
                  <a:endParaRPr kumimoji="1" lang="ja-JP" altLang="en-US" sz="2800" dirty="0">
                    <a:solidFill>
                      <a:srgbClr val="FFFF00"/>
                    </a:solidFill>
                    <a:latin typeface="Century Schoolbook" panose="02040604050505020304"/>
                    <a:ea typeface="ＭＳ ゴシック" panose="020B0609070205080204" pitchFamily="49" charset="-128"/>
                  </a:endParaRPr>
                </a:p>
              </p:txBody>
            </p:sp>
          </mc:Choice>
          <mc:Fallback xmlns="">
            <p:sp>
              <p:nvSpPr>
                <p:cNvPr id="83" name="テキスト ボックス 82">
                  <a:extLst>
                    <a:ext uri="{FF2B5EF4-FFF2-40B4-BE49-F238E27FC236}">
                      <a16:creationId xmlns:a16="http://schemas.microsoft.com/office/drawing/2014/main" id="{497DDE68-405E-4572-88C2-56B878458E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9965" y="3559951"/>
                  <a:ext cx="729574" cy="523220"/>
                </a:xfrm>
                <a:prstGeom prst="rect">
                  <a:avLst/>
                </a:prstGeom>
                <a:blipFill>
                  <a:blip r:embed="rId6"/>
                  <a:stretch>
                    <a:fillRect b="-40741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テキスト ボックス 83">
                  <a:extLst>
                    <a:ext uri="{FF2B5EF4-FFF2-40B4-BE49-F238E27FC236}">
                      <a16:creationId xmlns:a16="http://schemas.microsoft.com/office/drawing/2014/main" id="{503225E4-6179-40CA-9E97-94CA551E2CE2}"/>
                    </a:ext>
                  </a:extLst>
                </p:cNvPr>
                <p:cNvSpPr txBox="1"/>
                <p:nvPr/>
              </p:nvSpPr>
              <p:spPr>
                <a:xfrm>
                  <a:off x="1952853" y="4273861"/>
                  <a:ext cx="72957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ja-JP" sz="280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sz="280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kumimoji="1" lang="en-US" altLang="ja-JP" sz="280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kumimoji="1" lang="ja-JP" altLang="en-US" sz="2800" dirty="0">
                    <a:solidFill>
                      <a:srgbClr val="002060"/>
                    </a:solidFill>
                    <a:latin typeface="Century Schoolbook" panose="02040604050505020304"/>
                    <a:ea typeface="ＭＳ ゴシック" panose="020B0609070205080204" pitchFamily="49" charset="-128"/>
                  </a:endParaRPr>
                </a:p>
              </p:txBody>
            </p:sp>
          </mc:Choice>
          <mc:Fallback xmlns="">
            <p:sp>
              <p:nvSpPr>
                <p:cNvPr id="84" name="テキスト ボックス 83">
                  <a:extLst>
                    <a:ext uri="{FF2B5EF4-FFF2-40B4-BE49-F238E27FC236}">
                      <a16:creationId xmlns:a16="http://schemas.microsoft.com/office/drawing/2014/main" id="{503225E4-6179-40CA-9E97-94CA551E2C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52853" y="4273861"/>
                  <a:ext cx="729574" cy="523220"/>
                </a:xfrm>
                <a:prstGeom prst="rect">
                  <a:avLst/>
                </a:prstGeom>
                <a:blipFill>
                  <a:blip r:embed="rId7"/>
                  <a:stretch>
                    <a:fillRect b="-2000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77" name="図 76" descr="時計, 記号, 挿絵 が含まれている画像&#10;&#10;自動的に生成された説明">
            <a:extLst>
              <a:ext uri="{FF2B5EF4-FFF2-40B4-BE49-F238E27FC236}">
                <a16:creationId xmlns:a16="http://schemas.microsoft.com/office/drawing/2014/main" id="{6C09A20D-067F-4C43-ACDB-1F396B4A7AC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489" y="1532597"/>
            <a:ext cx="2363895" cy="62431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1" name="テキスト ボックス 90">
                <a:extLst>
                  <a:ext uri="{FF2B5EF4-FFF2-40B4-BE49-F238E27FC236}">
                    <a16:creationId xmlns:a16="http://schemas.microsoft.com/office/drawing/2014/main" id="{70E53CC3-4A5F-4C65-96CC-6DC4C1795489}"/>
                  </a:ext>
                </a:extLst>
              </p:cNvPr>
              <p:cNvSpPr txBox="1"/>
              <p:nvPr/>
            </p:nvSpPr>
            <p:spPr>
              <a:xfrm>
                <a:off x="7961612" y="3988726"/>
                <a:ext cx="3024304" cy="646331"/>
              </a:xfrm>
              <a:prstGeom prst="rect">
                <a:avLst/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174625" indent="-174625" algn="l">
                  <a:buFont typeface="Arial" panose="020B0604020202020204" pitchFamily="34" charset="0"/>
                  <a:buChar char="•"/>
                  <a:tabLst>
                    <a:tab pos="174625" algn="l"/>
                  </a:tabLst>
                </a:pPr>
                <a:r>
                  <a:rPr kumimoji="1" lang="en-US" altLang="ja-JP" dirty="0">
                    <a:solidFill>
                      <a:schemeClr val="bg1"/>
                    </a:solidFill>
                  </a:rPr>
                  <a:t>Resolution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kumimoji="1" lang="en-US" altLang="ja-JP" dirty="0">
                    <a:solidFill>
                      <a:schemeClr val="bg1"/>
                    </a:solidFill>
                  </a:rPr>
                  <a:t>2 everywhere</a:t>
                </a:r>
              </a:p>
              <a:p>
                <a:pPr marL="174625" indent="-174625" algn="l">
                  <a:buFont typeface="Arial" panose="020B0604020202020204" pitchFamily="34" charset="0"/>
                  <a:buChar char="•"/>
                  <a:tabLst>
                    <a:tab pos="174625" algn="l"/>
                  </a:tabLst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kumimoji="1" lang="en-US" altLang="ja-JP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ja-JP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ja-JP" dirty="0">
                    <a:solidFill>
                      <a:schemeClr val="bg1"/>
                    </a:solidFill>
                  </a:rPr>
                  <a:t>efficiency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kumimoji="1" lang="en-US" altLang="ja-JP" dirty="0">
                    <a:solidFill>
                      <a:schemeClr val="bg1"/>
                    </a:solidFill>
                  </a:rPr>
                  <a:t>2</a:t>
                </a:r>
                <a:endParaRPr kumimoji="1" lang="ja-JP" alt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1" name="テキスト ボックス 90">
                <a:extLst>
                  <a:ext uri="{FF2B5EF4-FFF2-40B4-BE49-F238E27FC236}">
                    <a16:creationId xmlns:a16="http://schemas.microsoft.com/office/drawing/2014/main" id="{70E53CC3-4A5F-4C65-96CC-6DC4C17954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1612" y="3988726"/>
                <a:ext cx="3024304" cy="646331"/>
              </a:xfrm>
              <a:prstGeom prst="rect">
                <a:avLst/>
              </a:prstGeom>
              <a:blipFill>
                <a:blip r:embed="rId9"/>
                <a:stretch>
                  <a:fillRect l="-598" t="-1786" r="-1195" b="-10714"/>
                </a:stretch>
              </a:blipFill>
              <a:ln w="38100"/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7" name="二等辺三角形 96">
            <a:extLst>
              <a:ext uri="{FF2B5EF4-FFF2-40B4-BE49-F238E27FC236}">
                <a16:creationId xmlns:a16="http://schemas.microsoft.com/office/drawing/2014/main" id="{D812D731-DE60-4061-AC5F-3389A4044230}"/>
              </a:ext>
            </a:extLst>
          </p:cNvPr>
          <p:cNvSpPr/>
          <p:nvPr/>
        </p:nvSpPr>
        <p:spPr>
          <a:xfrm rot="18132372">
            <a:off x="6834706" y="3922963"/>
            <a:ext cx="246397" cy="1542861"/>
          </a:xfrm>
          <a:prstGeom prst="triangl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テキスト ボックス 97">
                <a:extLst>
                  <a:ext uri="{FF2B5EF4-FFF2-40B4-BE49-F238E27FC236}">
                    <a16:creationId xmlns:a16="http://schemas.microsoft.com/office/drawing/2014/main" id="{C5CE9D77-A075-46D0-BB8D-5813A92E3E5E}"/>
                  </a:ext>
                </a:extLst>
              </p:cNvPr>
              <p:cNvSpPr txBox="1"/>
              <p:nvPr/>
            </p:nvSpPr>
            <p:spPr>
              <a:xfrm>
                <a:off x="7575512" y="5037225"/>
                <a:ext cx="38773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tabLst>
                    <a:tab pos="174625" algn="l"/>
                  </a:tabLst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kumimoji="1" lang="en-US" altLang="ja-JP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ja-JP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ja-JP" dirty="0">
                    <a:solidFill>
                      <a:schemeClr val="bg1"/>
                    </a:solidFill>
                  </a:rPr>
                  <a:t>spectrometer: </a:t>
                </a:r>
                <a:r>
                  <a:rPr kumimoji="1" lang="ja-JP" altLang="en-US" dirty="0">
                    <a:solidFill>
                      <a:schemeClr val="bg1"/>
                    </a:solidFill>
                  </a:rPr>
                  <a:t>宇佐見</a:t>
                </a:r>
                <a:r>
                  <a:rPr kumimoji="1" lang="en-US" altLang="ja-JP" dirty="0">
                    <a:solidFill>
                      <a:schemeClr val="bg1"/>
                    </a:solidFill>
                  </a:rPr>
                  <a:t>(</a:t>
                </a:r>
                <a:r>
                  <a:rPr lang="en-US" altLang="ja-JP" dirty="0">
                    <a:solidFill>
                      <a:schemeClr val="bg1"/>
                    </a:solidFill>
                  </a:rPr>
                  <a:t>14aSE-4)</a:t>
                </a:r>
                <a:endParaRPr kumimoji="1" lang="ja-JP" alt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8" name="テキスト ボックス 97">
                <a:extLst>
                  <a:ext uri="{FF2B5EF4-FFF2-40B4-BE49-F238E27FC236}">
                    <a16:creationId xmlns:a16="http://schemas.microsoft.com/office/drawing/2014/main" id="{C5CE9D77-A075-46D0-BB8D-5813A92E3E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5512" y="5037225"/>
                <a:ext cx="3877380" cy="369332"/>
              </a:xfrm>
              <a:prstGeom prst="rect">
                <a:avLst/>
              </a:prstGeom>
              <a:blipFill>
                <a:blip r:embed="rId10"/>
                <a:stretch>
                  <a:fillRect t="-9836" b="-2623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テキスト ボックス 98">
                <a:extLst>
                  <a:ext uri="{FF2B5EF4-FFF2-40B4-BE49-F238E27FC236}">
                    <a16:creationId xmlns:a16="http://schemas.microsoft.com/office/drawing/2014/main" id="{C8EFE4D8-5189-47BD-8559-9F57037F27EA}"/>
                  </a:ext>
                </a:extLst>
              </p:cNvPr>
              <p:cNvSpPr txBox="1"/>
              <p:nvPr/>
            </p:nvSpPr>
            <p:spPr>
              <a:xfrm>
                <a:off x="7575512" y="5358820"/>
                <a:ext cx="36735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tabLst>
                    <a:tab pos="174625" algn="l"/>
                  </a:tabLst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kumimoji="1" lang="en-US" altLang="ja-JP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ja-JP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ja-JP" dirty="0">
                    <a:solidFill>
                      <a:schemeClr val="bg1"/>
                    </a:solidFill>
                  </a:rPr>
                  <a:t>timing counter: </a:t>
                </a:r>
                <a:r>
                  <a:rPr kumimoji="1" lang="ja-JP" altLang="en-US" dirty="0">
                    <a:solidFill>
                      <a:schemeClr val="bg1"/>
                    </a:solidFill>
                  </a:rPr>
                  <a:t>米本</a:t>
                </a:r>
                <a:r>
                  <a:rPr kumimoji="1" lang="en-US" altLang="ja-JP" dirty="0">
                    <a:solidFill>
                      <a:schemeClr val="bg1"/>
                    </a:solidFill>
                  </a:rPr>
                  <a:t>(</a:t>
                </a:r>
                <a:r>
                  <a:rPr lang="en-US" altLang="ja-JP" dirty="0">
                    <a:solidFill>
                      <a:schemeClr val="bg1"/>
                    </a:solidFill>
                  </a:rPr>
                  <a:t>15pSF-4)</a:t>
                </a:r>
                <a:endParaRPr kumimoji="1" lang="ja-JP" alt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9" name="テキスト ボックス 98">
                <a:extLst>
                  <a:ext uri="{FF2B5EF4-FFF2-40B4-BE49-F238E27FC236}">
                    <a16:creationId xmlns:a16="http://schemas.microsoft.com/office/drawing/2014/main" id="{C8EFE4D8-5189-47BD-8559-9F57037F27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5512" y="5358820"/>
                <a:ext cx="3673528" cy="369332"/>
              </a:xfrm>
              <a:prstGeom prst="rect">
                <a:avLst/>
              </a:prstGeom>
              <a:blipFill>
                <a:blip r:embed="rId11"/>
                <a:stretch>
                  <a:fillRect t="-9836" b="-2623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0" name="二等辺三角形 99">
            <a:extLst>
              <a:ext uri="{FF2B5EF4-FFF2-40B4-BE49-F238E27FC236}">
                <a16:creationId xmlns:a16="http://schemas.microsoft.com/office/drawing/2014/main" id="{F5442F67-CEFD-4841-94FD-1A1B00ECA16F}"/>
              </a:ext>
            </a:extLst>
          </p:cNvPr>
          <p:cNvSpPr/>
          <p:nvPr/>
        </p:nvSpPr>
        <p:spPr>
          <a:xfrm rot="18132372">
            <a:off x="4456124" y="4306208"/>
            <a:ext cx="314972" cy="1807150"/>
          </a:xfrm>
          <a:prstGeom prst="triangl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1" name="テキスト ボックス 100">
            <a:extLst>
              <a:ext uri="{FF2B5EF4-FFF2-40B4-BE49-F238E27FC236}">
                <a16:creationId xmlns:a16="http://schemas.microsoft.com/office/drawing/2014/main" id="{B8B3C11D-D573-4E66-814F-B03F0FE4F140}"/>
              </a:ext>
            </a:extLst>
          </p:cNvPr>
          <p:cNvSpPr txBox="1"/>
          <p:nvPr/>
        </p:nvSpPr>
        <p:spPr>
          <a:xfrm>
            <a:off x="4921250" y="5851602"/>
            <a:ext cx="5723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74625" algn="l"/>
              </a:tabLst>
            </a:pPr>
            <a:r>
              <a:rPr kumimoji="1" lang="en-US" altLang="ja-JP" dirty="0">
                <a:solidFill>
                  <a:schemeClr val="bg1"/>
                </a:solidFill>
              </a:rPr>
              <a:t>BG tagging detector: </a:t>
            </a:r>
            <a:r>
              <a:rPr kumimoji="1" lang="ja-JP" altLang="en-US" dirty="0">
                <a:solidFill>
                  <a:schemeClr val="bg1"/>
                </a:solidFill>
              </a:rPr>
              <a:t>恩田</a:t>
            </a:r>
            <a:r>
              <a:rPr kumimoji="1" lang="en-US" altLang="ja-JP" dirty="0">
                <a:solidFill>
                  <a:schemeClr val="bg1"/>
                </a:solidFill>
              </a:rPr>
              <a:t>(14aSE-2), </a:t>
            </a:r>
            <a:r>
              <a:rPr kumimoji="1" lang="ja-JP" altLang="en-US" dirty="0">
                <a:solidFill>
                  <a:schemeClr val="bg1"/>
                </a:solidFill>
              </a:rPr>
              <a:t>大矢</a:t>
            </a:r>
            <a:r>
              <a:rPr kumimoji="1" lang="en-US" altLang="ja-JP" dirty="0">
                <a:solidFill>
                  <a:schemeClr val="bg1"/>
                </a:solidFill>
              </a:rPr>
              <a:t>(15aSF-1)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02" name="二等辺三角形 101">
            <a:extLst>
              <a:ext uri="{FF2B5EF4-FFF2-40B4-BE49-F238E27FC236}">
                <a16:creationId xmlns:a16="http://schemas.microsoft.com/office/drawing/2014/main" id="{78FFBBB5-49C7-41F3-AB53-778762EF0CCD}"/>
              </a:ext>
            </a:extLst>
          </p:cNvPr>
          <p:cNvSpPr/>
          <p:nvPr/>
        </p:nvSpPr>
        <p:spPr>
          <a:xfrm rot="4064289">
            <a:off x="2601462" y="2372424"/>
            <a:ext cx="262057" cy="1596446"/>
          </a:xfrm>
          <a:prstGeom prst="triangl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テキスト ボックス 102">
                <a:extLst>
                  <a:ext uri="{FF2B5EF4-FFF2-40B4-BE49-F238E27FC236}">
                    <a16:creationId xmlns:a16="http://schemas.microsoft.com/office/drawing/2014/main" id="{F7DD4921-4CC0-481D-858F-963583AE24C3}"/>
                  </a:ext>
                </a:extLst>
              </p:cNvPr>
              <p:cNvSpPr txBox="1"/>
              <p:nvPr/>
            </p:nvSpPr>
            <p:spPr>
              <a:xfrm>
                <a:off x="202399" y="3423464"/>
                <a:ext cx="227767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tabLst>
                    <a:tab pos="174625" algn="l"/>
                  </a:tabLst>
                </a:pPr>
                <a:r>
                  <a:rPr kumimoji="1" lang="en-US" altLang="ja-JP" dirty="0">
                    <a:solidFill>
                      <a:schemeClr val="bg1"/>
                    </a:solidFill>
                  </a:rPr>
                  <a:t>LXe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kumimoji="1" lang="en-US" altLang="ja-JP" dirty="0">
                    <a:solidFill>
                      <a:schemeClr val="bg1"/>
                    </a:solidFill>
                  </a:rPr>
                  <a:t> detector: </a:t>
                </a:r>
              </a:p>
              <a:p>
                <a:pPr>
                  <a:tabLst>
                    <a:tab pos="174625" algn="l"/>
                  </a:tabLst>
                </a:pPr>
                <a:r>
                  <a:rPr kumimoji="1" lang="ja-JP" altLang="en-US" dirty="0">
                    <a:solidFill>
                      <a:schemeClr val="bg1"/>
                    </a:solidFill>
                  </a:rPr>
                  <a:t>小川</a:t>
                </a:r>
                <a:r>
                  <a:rPr kumimoji="1" lang="en-US" altLang="ja-JP" dirty="0">
                    <a:solidFill>
                      <a:schemeClr val="bg1"/>
                    </a:solidFill>
                  </a:rPr>
                  <a:t>(14aSE-3),</a:t>
                </a:r>
              </a:p>
              <a:p>
                <a:pPr>
                  <a:tabLst>
                    <a:tab pos="174625" algn="l"/>
                  </a:tabLst>
                </a:pPr>
                <a:r>
                  <a:rPr kumimoji="1" lang="ja-JP" altLang="en-US" dirty="0">
                    <a:solidFill>
                      <a:schemeClr val="bg1"/>
                    </a:solidFill>
                  </a:rPr>
                  <a:t>小林</a:t>
                </a:r>
                <a:r>
                  <a:rPr kumimoji="1" lang="en-US" altLang="ja-JP" dirty="0">
                    <a:solidFill>
                      <a:schemeClr val="bg1"/>
                    </a:solidFill>
                  </a:rPr>
                  <a:t>(15aSE-9),</a:t>
                </a:r>
              </a:p>
              <a:p>
                <a:pPr>
                  <a:tabLst>
                    <a:tab pos="174625" algn="l"/>
                  </a:tabLst>
                </a:pPr>
                <a:r>
                  <a:rPr kumimoji="1" lang="ja-JP" altLang="en-US" dirty="0">
                    <a:solidFill>
                      <a:schemeClr val="bg1"/>
                    </a:solidFill>
                  </a:rPr>
                  <a:t>島田</a:t>
                </a:r>
                <a:r>
                  <a:rPr kumimoji="1" lang="en-US" altLang="ja-JP" dirty="0">
                    <a:solidFill>
                      <a:schemeClr val="bg1"/>
                    </a:solidFill>
                  </a:rPr>
                  <a:t>(15pSF-5)</a:t>
                </a:r>
                <a:endParaRPr kumimoji="1" lang="ja-JP" alt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3" name="テキスト ボックス 102">
                <a:extLst>
                  <a:ext uri="{FF2B5EF4-FFF2-40B4-BE49-F238E27FC236}">
                    <a16:creationId xmlns:a16="http://schemas.microsoft.com/office/drawing/2014/main" id="{F7DD4921-4CC0-481D-858F-963583AE24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399" y="3423464"/>
                <a:ext cx="2277676" cy="1200329"/>
              </a:xfrm>
              <a:prstGeom prst="rect">
                <a:avLst/>
              </a:prstGeom>
              <a:blipFill>
                <a:blip r:embed="rId12"/>
                <a:stretch>
                  <a:fillRect l="-2139" t="-3061" b="-816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6" name="グループ化 105">
            <a:extLst>
              <a:ext uri="{FF2B5EF4-FFF2-40B4-BE49-F238E27FC236}">
                <a16:creationId xmlns:a16="http://schemas.microsoft.com/office/drawing/2014/main" id="{5E7F51D2-654E-4895-9A7F-A29D5CC157D6}"/>
              </a:ext>
            </a:extLst>
          </p:cNvPr>
          <p:cNvGrpSpPr/>
          <p:nvPr/>
        </p:nvGrpSpPr>
        <p:grpSpPr>
          <a:xfrm>
            <a:off x="90236" y="5818353"/>
            <a:ext cx="3050032" cy="949599"/>
            <a:chOff x="90236" y="5818353"/>
            <a:chExt cx="3050032" cy="949599"/>
          </a:xfrm>
        </p:grpSpPr>
        <p:sp>
          <p:nvSpPr>
            <p:cNvPr id="95" name="正方形/長方形 94">
              <a:extLst>
                <a:ext uri="{FF2B5EF4-FFF2-40B4-BE49-F238E27FC236}">
                  <a16:creationId xmlns:a16="http://schemas.microsoft.com/office/drawing/2014/main" id="{483A1DC5-57B6-41A2-B7A7-C5FEC96E5A07}"/>
                </a:ext>
              </a:extLst>
            </p:cNvPr>
            <p:cNvSpPr/>
            <p:nvPr/>
          </p:nvSpPr>
          <p:spPr>
            <a:xfrm>
              <a:off x="90236" y="5818353"/>
              <a:ext cx="2882097" cy="9495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テキスト ボックス 103">
                  <a:extLst>
                    <a:ext uri="{FF2B5EF4-FFF2-40B4-BE49-F238E27FC236}">
                      <a16:creationId xmlns:a16="http://schemas.microsoft.com/office/drawing/2014/main" id="{86CD02AC-C037-4971-A28A-997C7AD86AFF}"/>
                    </a:ext>
                  </a:extLst>
                </p:cNvPr>
                <p:cNvSpPr txBox="1"/>
                <p:nvPr/>
              </p:nvSpPr>
              <p:spPr>
                <a:xfrm>
                  <a:off x="152090" y="5844622"/>
                  <a:ext cx="2988178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tabLst>
                      <a:tab pos="174625" algn="l"/>
                    </a:tabLst>
                  </a:pPr>
                  <a14:m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kumimoji="1" lang="en-US" altLang="ja-JP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kumimoji="1" lang="en-US" altLang="ja-JP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ja-JP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kumimoji="1" lang="en-US" altLang="ja-JP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</m:oMath>
                  </a14:m>
                  <a:r>
                    <a:rPr kumimoji="1" lang="ja-JP" altLang="en-US" dirty="0">
                      <a:solidFill>
                        <a:schemeClr val="bg1"/>
                      </a:solidFill>
                    </a:rPr>
                    <a:t> </a:t>
                  </a:r>
                  <a:r>
                    <a:rPr kumimoji="1" lang="en-US" altLang="ja-JP" dirty="0">
                      <a:solidFill>
                        <a:schemeClr val="bg1"/>
                      </a:solidFill>
                    </a:rPr>
                    <a:t>search </a:t>
                  </a:r>
                </a:p>
                <a:p>
                  <a:pPr>
                    <a:tabLst>
                      <a:tab pos="174625" algn="l"/>
                    </a:tabLst>
                  </a:pPr>
                  <a:r>
                    <a:rPr kumimoji="1" lang="en-US" altLang="ja-JP" dirty="0">
                      <a:solidFill>
                        <a:schemeClr val="bg1"/>
                      </a:solidFill>
                    </a:rPr>
                    <a:t>(parasite experiment idea)</a:t>
                  </a:r>
                </a:p>
                <a:p>
                  <a:pPr>
                    <a:tabLst>
                      <a:tab pos="174625" algn="l"/>
                    </a:tabLst>
                  </a:pPr>
                  <a:r>
                    <a:rPr kumimoji="1" lang="ja-JP" altLang="en-US" dirty="0">
                      <a:solidFill>
                        <a:schemeClr val="bg1"/>
                      </a:solidFill>
                    </a:rPr>
                    <a:t>山本</a:t>
                  </a:r>
                  <a:r>
                    <a:rPr kumimoji="1" lang="en-US" altLang="ja-JP" dirty="0">
                      <a:solidFill>
                        <a:schemeClr val="bg1"/>
                      </a:solidFill>
                    </a:rPr>
                    <a:t>(14aSE-8)</a:t>
                  </a:r>
                  <a:endParaRPr kumimoji="1" lang="ja-JP" alt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04" name="テキスト ボックス 103">
                  <a:extLst>
                    <a:ext uri="{FF2B5EF4-FFF2-40B4-BE49-F238E27FC236}">
                      <a16:creationId xmlns:a16="http://schemas.microsoft.com/office/drawing/2014/main" id="{86CD02AC-C037-4971-A28A-997C7AD86A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090" y="5844622"/>
                  <a:ext cx="2988178" cy="923330"/>
                </a:xfrm>
                <a:prstGeom prst="rect">
                  <a:avLst/>
                </a:prstGeom>
                <a:blipFill>
                  <a:blip r:embed="rId13"/>
                  <a:stretch>
                    <a:fillRect l="-1837" t="-3974" b="-10596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17538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97" grpId="0" animBg="1"/>
      <p:bldP spid="98" grpId="0"/>
      <p:bldP spid="99" grpId="0"/>
      <p:bldP spid="100" grpId="0" animBg="1"/>
      <p:bldP spid="101" grpId="0"/>
      <p:bldP spid="102" grpId="0" animBg="1"/>
      <p:bldP spid="10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2A17DA-6717-41A8-BB83-F09217723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Overall status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9365DD3-10F5-4640-A68B-22DCF06D7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BE92-EB4E-4899-B5B4-4473C80FC572}" type="slidenum">
              <a:rPr kumimoji="1" lang="ja-JP" altLang="en-US" smtClean="0"/>
              <a:t>6</a:t>
            </a:fld>
            <a:endParaRPr kumimoji="1" lang="ja-JP" altLang="en-US" dirty="0"/>
          </a:p>
        </p:txBody>
      </p:sp>
      <p:pic>
        <p:nvPicPr>
          <p:cNvPr id="38" name="Picture 2">
            <a:extLst>
              <a:ext uri="{FF2B5EF4-FFF2-40B4-BE49-F238E27FC236}">
                <a16:creationId xmlns:a16="http://schemas.microsoft.com/office/drawing/2014/main" id="{046E6031-F7A6-460F-8044-257D320E31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6939456" y="4688087"/>
            <a:ext cx="1992753" cy="1210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D80EFF8E-E7B7-459A-92DE-EFE2740F2A1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291" y="4688088"/>
            <a:ext cx="1016614" cy="1210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170C0BF3-34EA-4599-8386-ED144B0A9C1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t="21009"/>
          <a:stretch/>
        </p:blipFill>
        <p:spPr>
          <a:xfrm rot="349413" flipH="1">
            <a:off x="850921" y="1703557"/>
            <a:ext cx="1702462" cy="2400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0004C392-00C2-4341-BD60-6EC47F85429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500"/>
          <a:stretch/>
        </p:blipFill>
        <p:spPr>
          <a:xfrm>
            <a:off x="8486952" y="3066660"/>
            <a:ext cx="3158546" cy="1530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2" name="図 41">
            <a:extLst>
              <a:ext uri="{FF2B5EF4-FFF2-40B4-BE49-F238E27FC236}">
                <a16:creationId xmlns:a16="http://schemas.microsoft.com/office/drawing/2014/main" id="{91B55169-9F98-4CDC-B244-F9352E913F7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37" y="1554780"/>
            <a:ext cx="2859017" cy="1210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90E35BE1-E03F-4BBA-9E26-2E7AFE59BC88}"/>
                  </a:ext>
                </a:extLst>
              </p:cNvPr>
              <p:cNvSpPr txBox="1"/>
              <p:nvPr/>
            </p:nvSpPr>
            <p:spPr>
              <a:xfrm>
                <a:off x="325120" y="3720272"/>
                <a:ext cx="14427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tabLst>
                    <a:tab pos="174625" algn="l"/>
                  </a:tabLst>
                </a:pPr>
                <a:r>
                  <a:rPr kumimoji="1" lang="en-US" altLang="ja-JP" dirty="0">
                    <a:solidFill>
                      <a:schemeClr val="bg1"/>
                    </a:solidFill>
                  </a:rPr>
                  <a:t>LXe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kumimoji="1" lang="ja-JP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ja-JP" dirty="0">
                    <a:solidFill>
                      <a:schemeClr val="bg1"/>
                    </a:solidFill>
                  </a:rPr>
                  <a:t>detector</a:t>
                </a:r>
                <a:endParaRPr kumimoji="1" lang="ja-JP" alt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90E35BE1-E03F-4BBA-9E26-2E7AFE59BC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120" y="3720272"/>
                <a:ext cx="1442720" cy="646331"/>
              </a:xfrm>
              <a:prstGeom prst="rect">
                <a:avLst/>
              </a:prstGeom>
              <a:blipFill>
                <a:blip r:embed="rId10"/>
                <a:stretch>
                  <a:fillRect l="-3376" t="-4717" b="-1415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6901B628-391E-4F55-AA81-95BE8A60BBEC}"/>
              </a:ext>
            </a:extLst>
          </p:cNvPr>
          <p:cNvSpPr txBox="1"/>
          <p:nvPr/>
        </p:nvSpPr>
        <p:spPr>
          <a:xfrm>
            <a:off x="182288" y="5685525"/>
            <a:ext cx="1442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74625" algn="l"/>
              </a:tabLst>
            </a:pPr>
            <a:r>
              <a:rPr kumimoji="1" lang="en-US" altLang="ja-JP" dirty="0">
                <a:solidFill>
                  <a:schemeClr val="bg1"/>
                </a:solidFill>
              </a:rPr>
              <a:t>BG tagging detector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テキスト ボックス 51">
                <a:extLst>
                  <a:ext uri="{FF2B5EF4-FFF2-40B4-BE49-F238E27FC236}">
                    <a16:creationId xmlns:a16="http://schemas.microsoft.com/office/drawing/2014/main" id="{09ABB44B-11DE-4AFE-AF46-52427A03A446}"/>
                  </a:ext>
                </a:extLst>
              </p:cNvPr>
              <p:cNvSpPr txBox="1"/>
              <p:nvPr/>
            </p:nvSpPr>
            <p:spPr>
              <a:xfrm>
                <a:off x="9806550" y="4735614"/>
                <a:ext cx="19592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tabLst>
                    <a:tab pos="174625" algn="l"/>
                  </a:tabLst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kumimoji="1" lang="en-US" altLang="ja-JP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ja-JP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ja-JP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ja-JP" dirty="0">
                    <a:solidFill>
                      <a:schemeClr val="bg1"/>
                    </a:solidFill>
                  </a:rPr>
                  <a:t>drift chamber</a:t>
                </a:r>
                <a:endParaRPr kumimoji="1" lang="ja-JP" alt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2" name="テキスト ボックス 51">
                <a:extLst>
                  <a:ext uri="{FF2B5EF4-FFF2-40B4-BE49-F238E27FC236}">
                    <a16:creationId xmlns:a16="http://schemas.microsoft.com/office/drawing/2014/main" id="{09ABB44B-11DE-4AFE-AF46-52427A03A4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6550" y="4735614"/>
                <a:ext cx="1959287" cy="369332"/>
              </a:xfrm>
              <a:prstGeom prst="rect">
                <a:avLst/>
              </a:prstGeom>
              <a:blipFill>
                <a:blip r:embed="rId11"/>
                <a:stretch>
                  <a:fillRect t="-10000" r="-1246" b="-2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テキスト ボックス 52">
                <a:extLst>
                  <a:ext uri="{FF2B5EF4-FFF2-40B4-BE49-F238E27FC236}">
                    <a16:creationId xmlns:a16="http://schemas.microsoft.com/office/drawing/2014/main" id="{445CC4C7-46D0-47FB-80E3-9F432B200BC4}"/>
                  </a:ext>
                </a:extLst>
              </p:cNvPr>
              <p:cNvSpPr txBox="1"/>
              <p:nvPr/>
            </p:nvSpPr>
            <p:spPr>
              <a:xfrm>
                <a:off x="8983057" y="5333023"/>
                <a:ext cx="155088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tabLst>
                    <a:tab pos="174625" algn="l"/>
                  </a:tabLst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kumimoji="1" lang="en-US" altLang="ja-JP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ja-JP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ja-JP" dirty="0">
                    <a:solidFill>
                      <a:schemeClr val="bg1"/>
                    </a:solidFill>
                  </a:rPr>
                  <a:t>timing counter</a:t>
                </a:r>
                <a:endParaRPr kumimoji="1" lang="ja-JP" alt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3" name="テキスト ボックス 52">
                <a:extLst>
                  <a:ext uri="{FF2B5EF4-FFF2-40B4-BE49-F238E27FC236}">
                    <a16:creationId xmlns:a16="http://schemas.microsoft.com/office/drawing/2014/main" id="{445CC4C7-46D0-47FB-80E3-9F432B200B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3057" y="5333023"/>
                <a:ext cx="1550882" cy="646331"/>
              </a:xfrm>
              <a:prstGeom prst="rect">
                <a:avLst/>
              </a:prstGeom>
              <a:blipFill>
                <a:blip r:embed="rId12"/>
                <a:stretch>
                  <a:fillRect l="-3543" t="-5660" b="-1415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73185AB1-54D0-4D86-A812-13A8FAA7BFF2}"/>
              </a:ext>
            </a:extLst>
          </p:cNvPr>
          <p:cNvSpPr txBox="1"/>
          <p:nvPr/>
        </p:nvSpPr>
        <p:spPr>
          <a:xfrm>
            <a:off x="9300849" y="865869"/>
            <a:ext cx="2311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74625" algn="l"/>
              </a:tabLst>
            </a:pPr>
            <a:r>
              <a:rPr kumimoji="1" lang="en-US" altLang="ja-JP" dirty="0">
                <a:solidFill>
                  <a:schemeClr val="bg1"/>
                </a:solidFill>
              </a:rPr>
              <a:t>Readout electronics (WaveDREAM)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10" name="図 9" descr="明かり, テーブル, コンピュータ が含まれている画像&#10;&#10;自動的に生成された説明">
            <a:extLst>
              <a:ext uri="{FF2B5EF4-FFF2-40B4-BE49-F238E27FC236}">
                <a16:creationId xmlns:a16="http://schemas.microsoft.com/office/drawing/2014/main" id="{43CEDF9D-CA92-4E6A-9E8B-4C8749DBE4F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341" y="1373157"/>
            <a:ext cx="6504996" cy="5340559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D20C990-5040-48ED-A5FF-1247BA763217}"/>
              </a:ext>
            </a:extLst>
          </p:cNvPr>
          <p:cNvSpPr txBox="1"/>
          <p:nvPr/>
        </p:nvSpPr>
        <p:spPr>
          <a:xfrm>
            <a:off x="1835800" y="6036679"/>
            <a:ext cx="8807668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82563" indent="-182563" algn="l">
              <a:buFont typeface="Arial" panose="020B0604020202020204" pitchFamily="34" charset="0"/>
              <a:buChar char="•"/>
              <a:tabLst>
                <a:tab pos="174625" algn="l"/>
              </a:tabLst>
            </a:pPr>
            <a:r>
              <a:rPr kumimoji="1" lang="en-US" altLang="ja-JP" sz="2000" dirty="0">
                <a:solidFill>
                  <a:schemeClr val="bg1"/>
                </a:solidFill>
              </a:rPr>
              <a:t>Finished construction of all detectors (2018)! </a:t>
            </a:r>
            <a:r>
              <a:rPr kumimoji="1" lang="en-US" altLang="ja-JP" sz="2000" dirty="0">
                <a:solidFill>
                  <a:schemeClr val="bg1"/>
                </a:solidFill>
                <a:sym typeface="Wingdings" panose="05000000000000000000" pitchFamily="2" charset="2"/>
              </a:rPr>
              <a:t> Commissioning is ongoing</a:t>
            </a:r>
          </a:p>
          <a:p>
            <a:pPr marL="182563" indent="-182563" algn="l">
              <a:buFont typeface="Arial" panose="020B0604020202020204" pitchFamily="34" charset="0"/>
              <a:buChar char="•"/>
              <a:tabLst>
                <a:tab pos="174625" algn="l"/>
              </a:tabLst>
            </a:pPr>
            <a:r>
              <a:rPr kumimoji="1" lang="en-US" altLang="ja-JP" sz="2000" dirty="0">
                <a:solidFill>
                  <a:schemeClr val="bg1"/>
                </a:solidFill>
              </a:rPr>
              <a:t>Mass production of readout electronics will finish in early 2021.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3" name="二等辺三角形 2">
            <a:extLst>
              <a:ext uri="{FF2B5EF4-FFF2-40B4-BE49-F238E27FC236}">
                <a16:creationId xmlns:a16="http://schemas.microsoft.com/office/drawing/2014/main" id="{8C0A8C9F-3B5C-4F0E-9EBE-D839B4A572A8}"/>
              </a:ext>
            </a:extLst>
          </p:cNvPr>
          <p:cNvSpPr/>
          <p:nvPr/>
        </p:nvSpPr>
        <p:spPr>
          <a:xfrm rot="5625379">
            <a:off x="2753275" y="2408942"/>
            <a:ext cx="559999" cy="1210175"/>
          </a:xfrm>
          <a:prstGeom prst="triangl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二等辺三角形 44">
            <a:extLst>
              <a:ext uri="{FF2B5EF4-FFF2-40B4-BE49-F238E27FC236}">
                <a16:creationId xmlns:a16="http://schemas.microsoft.com/office/drawing/2014/main" id="{56E44495-3623-4BFD-A436-332BED98B673}"/>
              </a:ext>
            </a:extLst>
          </p:cNvPr>
          <p:cNvSpPr/>
          <p:nvPr/>
        </p:nvSpPr>
        <p:spPr>
          <a:xfrm rot="17168251">
            <a:off x="6336066" y="4352894"/>
            <a:ext cx="456797" cy="1028346"/>
          </a:xfrm>
          <a:prstGeom prst="triangl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二等辺三角形 45">
            <a:extLst>
              <a:ext uri="{FF2B5EF4-FFF2-40B4-BE49-F238E27FC236}">
                <a16:creationId xmlns:a16="http://schemas.microsoft.com/office/drawing/2014/main" id="{66FBA567-67B3-446B-A299-7DF4619F6C75}"/>
              </a:ext>
            </a:extLst>
          </p:cNvPr>
          <p:cNvSpPr/>
          <p:nvPr/>
        </p:nvSpPr>
        <p:spPr>
          <a:xfrm rot="16525956">
            <a:off x="7657770" y="3086256"/>
            <a:ext cx="410833" cy="1307616"/>
          </a:xfrm>
          <a:prstGeom prst="triangl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二等辺三角形 43">
            <a:extLst>
              <a:ext uri="{FF2B5EF4-FFF2-40B4-BE49-F238E27FC236}">
                <a16:creationId xmlns:a16="http://schemas.microsoft.com/office/drawing/2014/main" id="{7D0201F3-8A42-4C83-8D30-2D9F513EE03E}"/>
              </a:ext>
            </a:extLst>
          </p:cNvPr>
          <p:cNvSpPr/>
          <p:nvPr/>
        </p:nvSpPr>
        <p:spPr>
          <a:xfrm rot="3618993">
            <a:off x="2601197" y="4378111"/>
            <a:ext cx="456797" cy="1028346"/>
          </a:xfrm>
          <a:prstGeom prst="triangle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2463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1" grpId="0"/>
      <p:bldP spid="52" grpId="0"/>
      <p:bldP spid="53" grpId="0"/>
      <p:bldP spid="54" grpId="0"/>
      <p:bldP spid="5" grpId="0" animBg="1"/>
      <p:bldP spid="3" grpId="0" animBg="1"/>
      <p:bldP spid="45" grpId="0" animBg="1"/>
      <p:bldP spid="46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BD079C23-2135-4636-A69A-0B779DD72C3B}"/>
              </a:ext>
            </a:extLst>
          </p:cNvPr>
          <p:cNvGrpSpPr/>
          <p:nvPr/>
        </p:nvGrpSpPr>
        <p:grpSpPr>
          <a:xfrm>
            <a:off x="1701582" y="1373795"/>
            <a:ext cx="6468756" cy="5310080"/>
            <a:chOff x="2345062" y="1476935"/>
            <a:chExt cx="5443839" cy="4468745"/>
          </a:xfrm>
        </p:grpSpPr>
        <p:pic>
          <p:nvPicPr>
            <p:cNvPr id="34" name="xec" descr="光 が含まれている画像&#10;&#10;自動的に生成された説明">
              <a:extLst>
                <a:ext uri="{FF2B5EF4-FFF2-40B4-BE49-F238E27FC236}">
                  <a16:creationId xmlns:a16="http://schemas.microsoft.com/office/drawing/2014/main" id="{0F517F63-1F63-49CB-B6F1-FBE430C8DE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alphaModFix amt="30000"/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78210" y="1476935"/>
              <a:ext cx="5310691" cy="4468745"/>
            </a:xfrm>
            <a:prstGeom prst="rect">
              <a:avLst/>
            </a:prstGeom>
          </p:spPr>
        </p:pic>
        <p:pic>
          <p:nvPicPr>
            <p:cNvPr id="35" name="tc" descr="猫, 飼い猫, 時計 が含まれている画像&#10;&#10;自動的に生成された説明">
              <a:extLst>
                <a:ext uri="{FF2B5EF4-FFF2-40B4-BE49-F238E27FC236}">
                  <a16:creationId xmlns:a16="http://schemas.microsoft.com/office/drawing/2014/main" id="{F5572437-C548-45D4-A93A-993087075A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9378" t="8864" r="27126" b="9730"/>
            <a:stretch/>
          </p:blipFill>
          <p:spPr>
            <a:xfrm>
              <a:off x="2587224" y="1476937"/>
              <a:ext cx="5201677" cy="4452426"/>
            </a:xfrm>
            <a:prstGeom prst="rect">
              <a:avLst/>
            </a:prstGeom>
          </p:spPr>
        </p:pic>
        <p:pic>
          <p:nvPicPr>
            <p:cNvPr id="36" name="dch" descr="ランプ, 光 が含まれている画像&#10;&#10;自動的に生成された説明">
              <a:extLst>
                <a:ext uri="{FF2B5EF4-FFF2-40B4-BE49-F238E27FC236}">
                  <a16:creationId xmlns:a16="http://schemas.microsoft.com/office/drawing/2014/main" id="{D8FA4277-0F93-4CF1-B6EA-09C46B2F3F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alphaModFix amt="30000"/>
              <a:grayscl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87224" y="1476936"/>
              <a:ext cx="5201677" cy="4452426"/>
            </a:xfrm>
            <a:prstGeom prst="rect">
              <a:avLst/>
            </a:prstGeom>
          </p:spPr>
        </p:pic>
        <p:pic>
          <p:nvPicPr>
            <p:cNvPr id="37" name="rdc" descr="花 が含まれている画像&#10;&#10;自動的に生成された説明">
              <a:extLst>
                <a:ext uri="{FF2B5EF4-FFF2-40B4-BE49-F238E27FC236}">
                  <a16:creationId xmlns:a16="http://schemas.microsoft.com/office/drawing/2014/main" id="{8A0F6E8E-67E8-4DE5-833D-53CED2A952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grayscl/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87224" y="1476936"/>
              <a:ext cx="5201677" cy="4452426"/>
            </a:xfrm>
            <a:prstGeom prst="rect">
              <a:avLst/>
            </a:prstGeom>
          </p:spPr>
        </p:pic>
        <p:pic>
          <p:nvPicPr>
            <p:cNvPr id="43" name="event" descr="コンピュータ, 星 が含まれている画像&#10;&#10;自動的に生成された説明">
              <a:extLst>
                <a:ext uri="{FF2B5EF4-FFF2-40B4-BE49-F238E27FC236}">
                  <a16:creationId xmlns:a16="http://schemas.microsoft.com/office/drawing/2014/main" id="{EDE8CFD7-AE27-4FE4-8496-A4EEB556D6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45062" y="1655069"/>
              <a:ext cx="5443839" cy="4290611"/>
            </a:xfrm>
            <a:prstGeom prst="rect">
              <a:avLst/>
            </a:prstGeom>
          </p:spPr>
        </p:pic>
        <p:cxnSp>
          <p:nvCxnSpPr>
            <p:cNvPr id="47" name="直線コネクタ 46">
              <a:extLst>
                <a:ext uri="{FF2B5EF4-FFF2-40B4-BE49-F238E27FC236}">
                  <a16:creationId xmlns:a16="http://schemas.microsoft.com/office/drawing/2014/main" id="{A867DB23-05DE-4C3F-A2B9-49E62B0E3A5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78510" y="2683241"/>
              <a:ext cx="995172" cy="877824"/>
            </a:xfrm>
            <a:prstGeom prst="line">
              <a:avLst/>
            </a:prstGeom>
            <a:ln w="38100">
              <a:solidFill>
                <a:schemeClr val="tx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コネクタ 47">
              <a:extLst>
                <a:ext uri="{FF2B5EF4-FFF2-40B4-BE49-F238E27FC236}">
                  <a16:creationId xmlns:a16="http://schemas.microsoft.com/office/drawing/2014/main" id="{5797A2EF-0F73-43A0-A6CC-43D2E70EB0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73682" y="3292841"/>
              <a:ext cx="1121664" cy="268224"/>
            </a:xfrm>
            <a:prstGeom prst="line">
              <a:avLst/>
            </a:prstGeom>
            <a:ln w="38100">
              <a:solidFill>
                <a:schemeClr val="tx1">
                  <a:lumMod val="85000"/>
                </a:schemeClr>
              </a:solidFill>
              <a:headEnd type="none" w="med" len="med"/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テキスト ボックス 48">
                  <a:extLst>
                    <a:ext uri="{FF2B5EF4-FFF2-40B4-BE49-F238E27FC236}">
                      <a16:creationId xmlns:a16="http://schemas.microsoft.com/office/drawing/2014/main" id="{0678A1FC-6725-4C36-84A4-2B109EFF121F}"/>
                    </a:ext>
                  </a:extLst>
                </p:cNvPr>
                <p:cNvSpPr txBox="1"/>
                <p:nvPr/>
              </p:nvSpPr>
              <p:spPr>
                <a:xfrm>
                  <a:off x="3348135" y="4752424"/>
                  <a:ext cx="72957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ja-JP" sz="28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sz="28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kumimoji="1" lang="en-US" altLang="ja-JP" sz="28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kumimoji="1" lang="ja-JP" altLang="en-US" sz="2800" dirty="0">
                    <a:solidFill>
                      <a:srgbClr val="002060"/>
                    </a:solidFill>
                  </a:endParaRPr>
                </a:p>
              </p:txBody>
            </p:sp>
          </mc:Choice>
          <mc:Fallback xmlns="">
            <p:sp>
              <p:nvSpPr>
                <p:cNvPr id="49" name="テキスト ボックス 48">
                  <a:extLst>
                    <a:ext uri="{FF2B5EF4-FFF2-40B4-BE49-F238E27FC236}">
                      <a16:creationId xmlns:a16="http://schemas.microsoft.com/office/drawing/2014/main" id="{0678A1FC-6725-4C36-84A4-2B109EFF12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8135" y="4752424"/>
                  <a:ext cx="729574" cy="52322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4C2A17DA-6717-41A8-BB83-F09217723A4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timing counter &amp; BG tag detector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4C2A17DA-6717-41A8-BB83-F09217723A4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10"/>
                <a:stretch>
                  <a:fillRect t="-1163" b="-1104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9365DD3-10F5-4640-A68B-22DCF06D7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BE92-EB4E-4899-B5B4-4473C80FC572}" type="slidenum">
              <a:rPr kumimoji="1" lang="ja-JP" altLang="en-US" smtClean="0"/>
              <a:t>7</a:t>
            </a:fld>
            <a:endParaRPr kumimoji="1" lang="ja-JP" altLang="en-US" dirty="0"/>
          </a:p>
        </p:txBody>
      </p:sp>
      <p:pic>
        <p:nvPicPr>
          <p:cNvPr id="38" name="Picture 2">
            <a:extLst>
              <a:ext uri="{FF2B5EF4-FFF2-40B4-BE49-F238E27FC236}">
                <a16:creationId xmlns:a16="http://schemas.microsoft.com/office/drawing/2014/main" id="{046E6031-F7A6-460F-8044-257D320E31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6939456" y="4688087"/>
            <a:ext cx="1992753" cy="1210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二等辺三角形 43">
            <a:extLst>
              <a:ext uri="{FF2B5EF4-FFF2-40B4-BE49-F238E27FC236}">
                <a16:creationId xmlns:a16="http://schemas.microsoft.com/office/drawing/2014/main" id="{7D0201F3-8A42-4C83-8D30-2D9F513EE03E}"/>
              </a:ext>
            </a:extLst>
          </p:cNvPr>
          <p:cNvSpPr/>
          <p:nvPr/>
        </p:nvSpPr>
        <p:spPr>
          <a:xfrm rot="3618993">
            <a:off x="2601197" y="4378111"/>
            <a:ext cx="456797" cy="1028346"/>
          </a:xfrm>
          <a:prstGeom prst="triangle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二等辺三角形 44">
            <a:extLst>
              <a:ext uri="{FF2B5EF4-FFF2-40B4-BE49-F238E27FC236}">
                <a16:creationId xmlns:a16="http://schemas.microsoft.com/office/drawing/2014/main" id="{56E44495-3623-4BFD-A436-332BED98B673}"/>
              </a:ext>
            </a:extLst>
          </p:cNvPr>
          <p:cNvSpPr/>
          <p:nvPr/>
        </p:nvSpPr>
        <p:spPr>
          <a:xfrm rot="17168251">
            <a:off x="6336066" y="4352894"/>
            <a:ext cx="456797" cy="1028346"/>
          </a:xfrm>
          <a:prstGeom prst="triangl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テキスト ボックス 52">
                <a:extLst>
                  <a:ext uri="{FF2B5EF4-FFF2-40B4-BE49-F238E27FC236}">
                    <a16:creationId xmlns:a16="http://schemas.microsoft.com/office/drawing/2014/main" id="{445CC4C7-46D0-47FB-80E3-9F432B200BC4}"/>
                  </a:ext>
                </a:extLst>
              </p:cNvPr>
              <p:cNvSpPr txBox="1"/>
              <p:nvPr/>
            </p:nvSpPr>
            <p:spPr>
              <a:xfrm>
                <a:off x="8983057" y="5333023"/>
                <a:ext cx="155088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tabLst>
                    <a:tab pos="174625" algn="l"/>
                  </a:tabLst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kumimoji="1" lang="en-US" altLang="ja-JP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ja-JP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ja-JP" dirty="0">
                    <a:solidFill>
                      <a:schemeClr val="bg1"/>
                    </a:solidFill>
                  </a:rPr>
                  <a:t>timing counter</a:t>
                </a:r>
                <a:endParaRPr kumimoji="1" lang="ja-JP" alt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3" name="テキスト ボックス 52">
                <a:extLst>
                  <a:ext uri="{FF2B5EF4-FFF2-40B4-BE49-F238E27FC236}">
                    <a16:creationId xmlns:a16="http://schemas.microsoft.com/office/drawing/2014/main" id="{445CC4C7-46D0-47FB-80E3-9F432B200B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3057" y="5333023"/>
                <a:ext cx="1550882" cy="646331"/>
              </a:xfrm>
              <a:prstGeom prst="rect">
                <a:avLst/>
              </a:prstGeom>
              <a:blipFill>
                <a:blip r:embed="rId14"/>
                <a:stretch>
                  <a:fillRect l="-3543" t="-5660" b="-1415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C41BE8F1-FD81-4916-BDEE-BBB18C9DD0BA}"/>
              </a:ext>
            </a:extLst>
          </p:cNvPr>
          <p:cNvGrpSpPr/>
          <p:nvPr/>
        </p:nvGrpSpPr>
        <p:grpSpPr>
          <a:xfrm>
            <a:off x="7631921" y="1500374"/>
            <a:ext cx="4087781" cy="2931926"/>
            <a:chOff x="7682444" y="1595654"/>
            <a:chExt cx="4087781" cy="2931926"/>
          </a:xfrm>
        </p:grpSpPr>
        <p:pic>
          <p:nvPicPr>
            <p:cNvPr id="57" name="図 56">
              <a:extLst>
                <a:ext uri="{FF2B5EF4-FFF2-40B4-BE49-F238E27FC236}">
                  <a16:creationId xmlns:a16="http://schemas.microsoft.com/office/drawing/2014/main" id="{094E8B3F-BCB2-405A-9BC6-5804B31B2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682444" y="1595654"/>
              <a:ext cx="4087781" cy="293192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テキスト ボックス 57">
                  <a:extLst>
                    <a:ext uri="{FF2B5EF4-FFF2-40B4-BE49-F238E27FC236}">
                      <a16:creationId xmlns:a16="http://schemas.microsoft.com/office/drawing/2014/main" id="{C0BAC3F8-69B4-4B9B-BACC-CB0B4BB65241}"/>
                    </a:ext>
                  </a:extLst>
                </p:cNvPr>
                <p:cNvSpPr txBox="1"/>
                <p:nvPr/>
              </p:nvSpPr>
              <p:spPr>
                <a:xfrm>
                  <a:off x="8834879" y="2033614"/>
                  <a:ext cx="2735960" cy="6771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kumimoji="1" lang="en-US" altLang="ja-JP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kumimoji="1" lang="en-US" altLang="ja-JP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</m:oMath>
                  </a14:m>
                  <a:r>
                    <a:rPr kumimoji="1" lang="en-US" altLang="ja-JP" sz="2000" b="1" dirty="0">
                      <a:solidFill>
                        <a:srgbClr val="000000"/>
                      </a:solidFill>
                      <a:latin typeface="Century Schoolbook" panose="02040604050505020304"/>
                      <a:ea typeface="ＭＳ ゴシック" panose="020B0609070205080204" pitchFamily="49" charset="-128"/>
                    </a:rPr>
                    <a:t>30 </a:t>
                  </a:r>
                  <a:r>
                    <a:rPr kumimoji="1" lang="en-US" altLang="ja-JP" sz="2000" b="1" dirty="0" err="1">
                      <a:solidFill>
                        <a:srgbClr val="000000"/>
                      </a:solidFill>
                      <a:latin typeface="Century Schoolbook" panose="02040604050505020304"/>
                      <a:ea typeface="ＭＳ ゴシック" panose="020B0609070205080204" pitchFamily="49" charset="-128"/>
                    </a:rPr>
                    <a:t>ps</a:t>
                  </a:r>
                  <a:r>
                    <a:rPr kumimoji="1" lang="en-US" altLang="ja-JP" sz="2000" b="1" dirty="0">
                      <a:solidFill>
                        <a:srgbClr val="000000"/>
                      </a:solidFill>
                      <a:latin typeface="Century Schoolbook" panose="02040604050505020304"/>
                      <a:ea typeface="ＭＳ ゴシック" panose="020B0609070205080204" pitchFamily="49" charset="-128"/>
                    </a:rPr>
                    <a:t> </a:t>
                  </a:r>
                  <a:r>
                    <a:rPr kumimoji="1" lang="en-US" altLang="ja-JP" dirty="0">
                      <a:solidFill>
                        <a:srgbClr val="000000"/>
                      </a:solidFill>
                      <a:latin typeface="Century Schoolbook" panose="02040604050505020304"/>
                      <a:ea typeface="ＭＳ ゴシック" panose="020B0609070205080204" pitchFamily="49" charset="-128"/>
                    </a:rPr>
                    <a:t>already achieved</a:t>
                  </a:r>
                  <a:endParaRPr kumimoji="1" lang="ja-JP" altLang="en-US" dirty="0">
                    <a:solidFill>
                      <a:srgbClr val="000000"/>
                    </a:solidFill>
                    <a:latin typeface="Century Schoolbook" panose="02040604050505020304"/>
                    <a:ea typeface="ＭＳ ゴシック" panose="020B0609070205080204" pitchFamily="49" charset="-128"/>
                  </a:endParaRPr>
                </a:p>
              </p:txBody>
            </p:sp>
          </mc:Choice>
          <mc:Fallback xmlns="">
            <p:sp>
              <p:nvSpPr>
                <p:cNvPr id="58" name="テキスト ボックス 57">
                  <a:extLst>
                    <a:ext uri="{FF2B5EF4-FFF2-40B4-BE49-F238E27FC236}">
                      <a16:creationId xmlns:a16="http://schemas.microsoft.com/office/drawing/2014/main" id="{C0BAC3F8-69B4-4B9B-BACC-CB0B4BB652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34879" y="2033614"/>
                  <a:ext cx="2735960" cy="677108"/>
                </a:xfrm>
                <a:prstGeom prst="rect">
                  <a:avLst/>
                </a:prstGeom>
                <a:blipFill>
                  <a:blip r:embed="rId16"/>
                  <a:stretch>
                    <a:fillRect l="-1782" t="-5405" b="-13514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テキスト ボックス 58">
                  <a:extLst>
                    <a:ext uri="{FF2B5EF4-FFF2-40B4-BE49-F238E27FC236}">
                      <a16:creationId xmlns:a16="http://schemas.microsoft.com/office/drawing/2014/main" id="{05AE7E1A-E4E4-43D5-8950-D993DF6755D0}"/>
                    </a:ext>
                  </a:extLst>
                </p:cNvPr>
                <p:cNvSpPr txBox="1"/>
                <p:nvPr/>
              </p:nvSpPr>
              <p:spPr>
                <a:xfrm>
                  <a:off x="8354705" y="3497701"/>
                  <a:ext cx="212930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1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1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kumimoji="1" lang="en-US" altLang="ja-JP" sz="1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h𝑖𝑡𝑠</m:t>
                          </m:r>
                        </m:sub>
                      </m:sSub>
                    </m:oMath>
                  </a14:m>
                  <a:r>
                    <a:rPr kumimoji="1" lang="en-US" altLang="ja-JP" sz="1600" dirty="0">
                      <a:solidFill>
                        <a:srgbClr val="000000"/>
                      </a:solidFill>
                      <a:latin typeface="Century Schoolbook" panose="02040604050505020304"/>
                      <a:ea typeface="ＭＳ ゴシック" panose="020B0609070205080204" pitchFamily="49" charset="-128"/>
                    </a:rPr>
                    <a:t>~8 for signal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1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1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ja-JP" sz="1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a14:m>
                  <a:endParaRPr kumimoji="1" lang="ja-JP" altLang="en-US" sz="1600" dirty="0">
                    <a:solidFill>
                      <a:srgbClr val="000000"/>
                    </a:solidFill>
                    <a:latin typeface="Century Schoolbook" panose="02040604050505020304"/>
                    <a:ea typeface="ＭＳ ゴシック" panose="020B0609070205080204" pitchFamily="49" charset="-128"/>
                  </a:endParaRPr>
                </a:p>
              </p:txBody>
            </p:sp>
          </mc:Choice>
          <mc:Fallback xmlns="">
            <p:sp>
              <p:nvSpPr>
                <p:cNvPr id="59" name="テキスト ボックス 58">
                  <a:extLst>
                    <a:ext uri="{FF2B5EF4-FFF2-40B4-BE49-F238E27FC236}">
                      <a16:creationId xmlns:a16="http://schemas.microsoft.com/office/drawing/2014/main" id="{05AE7E1A-E4E4-43D5-8950-D993DF6755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54705" y="3497701"/>
                  <a:ext cx="2129308" cy="338554"/>
                </a:xfrm>
                <a:prstGeom prst="rect">
                  <a:avLst/>
                </a:prstGeom>
                <a:blipFill>
                  <a:blip r:embed="rId17"/>
                  <a:stretch>
                    <a:fillRect t="-5357" b="-21429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1" name="図 10">
            <a:extLst>
              <a:ext uri="{FF2B5EF4-FFF2-40B4-BE49-F238E27FC236}">
                <a16:creationId xmlns:a16="http://schemas.microsoft.com/office/drawing/2014/main" id="{03904220-03F4-4B28-BAE6-9E3A4058E46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69806" y="1962050"/>
            <a:ext cx="2581903" cy="2749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849A562A-5F82-44C2-A66E-7EDCD23AD975}"/>
                  </a:ext>
                </a:extLst>
              </p:cNvPr>
              <p:cNvSpPr txBox="1"/>
              <p:nvPr/>
            </p:nvSpPr>
            <p:spPr>
              <a:xfrm>
                <a:off x="8095683" y="1303946"/>
                <a:ext cx="3178433" cy="369332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>
                  <a:tabLst>
                    <a:tab pos="174625" algn="l"/>
                  </a:tabLst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kumimoji="1" lang="en-US" altLang="ja-JP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ja-JP" dirty="0">
                    <a:solidFill>
                      <a:schemeClr val="bg1"/>
                    </a:solidFill>
                  </a:rPr>
                  <a:t> timing resolution vs. </a:t>
                </a:r>
                <a:r>
                  <a:rPr kumimoji="1" lang="en-US" altLang="ja-JP" dirty="0" err="1">
                    <a:solidFill>
                      <a:schemeClr val="bg1"/>
                    </a:solidFill>
                  </a:rPr>
                  <a:t>N</a:t>
                </a:r>
                <a:r>
                  <a:rPr kumimoji="1" lang="en-US" altLang="ja-JP" baseline="-25000" dirty="0" err="1">
                    <a:solidFill>
                      <a:schemeClr val="bg1"/>
                    </a:solidFill>
                  </a:rPr>
                  <a:t>hits</a:t>
                </a:r>
                <a:endParaRPr kumimoji="1" lang="ja-JP" altLang="en-US" baseline="-25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849A562A-5F82-44C2-A66E-7EDCD23AD9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5683" y="1303946"/>
                <a:ext cx="3178433" cy="369332"/>
              </a:xfrm>
              <a:prstGeom prst="rect">
                <a:avLst/>
              </a:prstGeom>
              <a:blipFill>
                <a:blip r:embed="rId19"/>
                <a:stretch>
                  <a:fillRect t="-8065" b="-2419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テキスト ボックス 59">
                <a:extLst>
                  <a:ext uri="{FF2B5EF4-FFF2-40B4-BE49-F238E27FC236}">
                    <a16:creationId xmlns:a16="http://schemas.microsoft.com/office/drawing/2014/main" id="{9F6564C2-B2BA-4642-8D6C-0CBA0D2B10F8}"/>
                  </a:ext>
                </a:extLst>
              </p:cNvPr>
              <p:cNvSpPr txBox="1"/>
              <p:nvPr/>
            </p:nvSpPr>
            <p:spPr>
              <a:xfrm>
                <a:off x="183213" y="1397292"/>
                <a:ext cx="3052881" cy="732380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>
                  <a:tabLst>
                    <a:tab pos="174625" algn="l"/>
                  </a:tabLst>
                </a:pPr>
                <a:r>
                  <a:rPr kumimoji="1" lang="en-US" altLang="ja-JP" sz="2000" dirty="0">
                    <a:solidFill>
                      <a:schemeClr val="bg1"/>
                    </a:solidFill>
                  </a:rPr>
                  <a:t>BG (</a:t>
                </a:r>
                <a14:m>
                  <m:oMath xmlns:m="http://schemas.openxmlformats.org/officeDocument/2006/math">
                    <m:r>
                      <a:rPr kumimoji="1" lang="en-US" altLang="ja-JP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kumimoji="1" lang="en-US" altLang="ja-JP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ja-JP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𝑒</m:t>
                    </m:r>
                    <m:r>
                      <a:rPr kumimoji="1" lang="en-US" altLang="ja-JP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𝜈𝜈𝛾</m:t>
                    </m:r>
                  </m:oMath>
                </a14:m>
                <a:r>
                  <a:rPr kumimoji="1" lang="en-US" altLang="ja-JP" sz="2000" dirty="0">
                    <a:solidFill>
                      <a:schemeClr val="bg1"/>
                    </a:solidFill>
                  </a:rPr>
                  <a:t>) detection probability vs.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kumimoji="1" lang="en-US" altLang="ja-JP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</m:sSub>
                  </m:oMath>
                </a14:m>
                <a:endParaRPr kumimoji="1" lang="ja-JP" alt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0" name="テキスト ボックス 59">
                <a:extLst>
                  <a:ext uri="{FF2B5EF4-FFF2-40B4-BE49-F238E27FC236}">
                    <a16:creationId xmlns:a16="http://schemas.microsoft.com/office/drawing/2014/main" id="{9F6564C2-B2BA-4642-8D6C-0CBA0D2B10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213" y="1397292"/>
                <a:ext cx="3052881" cy="732380"/>
              </a:xfrm>
              <a:prstGeom prst="rect">
                <a:avLst/>
              </a:prstGeom>
              <a:blipFill>
                <a:blip r:embed="rId20"/>
                <a:stretch>
                  <a:fillRect t="-4098" r="-1590" b="-901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" name="図 38">
            <a:extLst>
              <a:ext uri="{FF2B5EF4-FFF2-40B4-BE49-F238E27FC236}">
                <a16:creationId xmlns:a16="http://schemas.microsoft.com/office/drawing/2014/main" id="{D80EFF8E-E7B7-459A-92DE-EFE2740F2A13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291" y="4688088"/>
            <a:ext cx="1016614" cy="1210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6901B628-391E-4F55-AA81-95BE8A60BBEC}"/>
              </a:ext>
            </a:extLst>
          </p:cNvPr>
          <p:cNvSpPr txBox="1"/>
          <p:nvPr/>
        </p:nvSpPr>
        <p:spPr>
          <a:xfrm>
            <a:off x="182288" y="5685525"/>
            <a:ext cx="1442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74625" algn="l"/>
              </a:tabLst>
            </a:pPr>
            <a:r>
              <a:rPr kumimoji="1" lang="en-US" altLang="ja-JP" dirty="0">
                <a:solidFill>
                  <a:schemeClr val="bg1"/>
                </a:solidFill>
              </a:rPr>
              <a:t>BG tagging detector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BC3331A-2E43-4514-9511-AAEB74C64E74}"/>
              </a:ext>
            </a:extLst>
          </p:cNvPr>
          <p:cNvSpPr txBox="1"/>
          <p:nvPr/>
        </p:nvSpPr>
        <p:spPr>
          <a:xfrm>
            <a:off x="766452" y="3778408"/>
            <a:ext cx="2261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000000"/>
                </a:solidFill>
                <a:latin typeface="Century Schoolbook" panose="02040604050505020304"/>
                <a:ea typeface="ＭＳ ゴシック" panose="020B0609070205080204" pitchFamily="49" charset="-128"/>
              </a:rPr>
              <a:t>Successfully identified BG</a:t>
            </a:r>
            <a:endParaRPr kumimoji="1" lang="ja-JP" altLang="en-US" dirty="0">
              <a:solidFill>
                <a:srgbClr val="000000"/>
              </a:solidFill>
              <a:latin typeface="Century Schoolbook" panose="02040604050505020304"/>
              <a:ea typeface="ＭＳ ゴシック" panose="020B0609070205080204" pitchFamily="49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テキスト ボックス 63">
                <a:extLst>
                  <a:ext uri="{FF2B5EF4-FFF2-40B4-BE49-F238E27FC236}">
                    <a16:creationId xmlns:a16="http://schemas.microsoft.com/office/drawing/2014/main" id="{20358240-3DA2-4C3F-B543-B916A25FE1AA}"/>
                  </a:ext>
                </a:extLst>
              </p:cNvPr>
              <p:cNvSpPr txBox="1"/>
              <p:nvPr/>
            </p:nvSpPr>
            <p:spPr>
              <a:xfrm>
                <a:off x="2048324" y="6199474"/>
                <a:ext cx="8090520" cy="40011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>
                  <a:tabLst>
                    <a:tab pos="174625" algn="l"/>
                  </a:tabLst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kumimoji="1" lang="en-US" altLang="ja-JP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ja-JP" altLang="en-US" sz="2000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ja-JP" sz="2000" dirty="0">
                    <a:solidFill>
                      <a:schemeClr val="bg1"/>
                    </a:solidFill>
                  </a:rPr>
                  <a:t>timing counter &amp; BG tagging detector are ready for physics run.</a:t>
                </a:r>
                <a:endParaRPr kumimoji="1" lang="ja-JP" alt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4" name="テキスト ボックス 63">
                <a:extLst>
                  <a:ext uri="{FF2B5EF4-FFF2-40B4-BE49-F238E27FC236}">
                    <a16:creationId xmlns:a16="http://schemas.microsoft.com/office/drawing/2014/main" id="{20358240-3DA2-4C3F-B543-B916A25FE1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8324" y="6199474"/>
                <a:ext cx="8090520" cy="400110"/>
              </a:xfrm>
              <a:prstGeom prst="rect">
                <a:avLst/>
              </a:prstGeom>
              <a:blipFill>
                <a:blip r:embed="rId23"/>
                <a:stretch>
                  <a:fillRect t="-8696" b="-2029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図 2" descr="明かり, テーブル, コンピュータ が含まれている画像&#10;&#10;自動的に生成された説明">
            <a:extLst>
              <a:ext uri="{FF2B5EF4-FFF2-40B4-BE49-F238E27FC236}">
                <a16:creationId xmlns:a16="http://schemas.microsoft.com/office/drawing/2014/main" id="{3ED37639-BC4A-47D9-9D6E-E77B8183C89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341" y="1373157"/>
            <a:ext cx="6504996" cy="534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2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53" grpId="0"/>
      <p:bldP spid="9" grpId="0" animBg="1"/>
      <p:bldP spid="60" grpId="0" animBg="1"/>
      <p:bldP spid="51" grpId="0"/>
      <p:bldP spid="12" grpId="0"/>
      <p:bldP spid="6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4C2A17DA-6717-41A8-BB83-F09217723A4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kumimoji="1" lang="en-US" altLang="ja-JP" dirty="0"/>
                  <a:t>LXe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kumimoji="1" lang="en-US" altLang="ja-JP" dirty="0"/>
                  <a:t> detector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4C2A17DA-6717-41A8-BB83-F09217723A4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411" t="-1163" b="-1104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9365DD3-10F5-4640-A68B-22DCF06D7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BE92-EB4E-4899-B5B4-4473C80FC572}" type="slidenum">
              <a:rPr kumimoji="1" lang="ja-JP" altLang="en-US" smtClean="0"/>
              <a:t>8</a:t>
            </a:fld>
            <a:endParaRPr kumimoji="1" lang="ja-JP" altLang="en-US" dirty="0"/>
          </a:p>
        </p:txBody>
      </p:sp>
      <p:grpSp>
        <p:nvGrpSpPr>
          <p:cNvPr id="50" name="グループ化 49">
            <a:extLst>
              <a:ext uri="{FF2B5EF4-FFF2-40B4-BE49-F238E27FC236}">
                <a16:creationId xmlns:a16="http://schemas.microsoft.com/office/drawing/2014/main" id="{ABD0B859-0FC0-4A26-A210-718FBBB03840}"/>
              </a:ext>
            </a:extLst>
          </p:cNvPr>
          <p:cNvGrpSpPr/>
          <p:nvPr/>
        </p:nvGrpSpPr>
        <p:grpSpPr>
          <a:xfrm>
            <a:off x="1692606" y="1343191"/>
            <a:ext cx="6495372" cy="5342089"/>
            <a:chOff x="2059029" y="607919"/>
            <a:chExt cx="6825837" cy="5613878"/>
          </a:xfrm>
        </p:grpSpPr>
        <p:pic>
          <p:nvPicPr>
            <p:cNvPr id="52" name="xec" descr="光 が含まれている画像&#10;&#10;自動的に生成された説明">
              <a:extLst>
                <a:ext uri="{FF2B5EF4-FFF2-40B4-BE49-F238E27FC236}">
                  <a16:creationId xmlns:a16="http://schemas.microsoft.com/office/drawing/2014/main" id="{67240FEF-6872-4246-8C34-0CB620F8BB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25979" y="607919"/>
              <a:ext cx="6658887" cy="5603201"/>
            </a:xfrm>
            <a:prstGeom prst="rect">
              <a:avLst/>
            </a:prstGeom>
          </p:spPr>
        </p:pic>
        <p:pic>
          <p:nvPicPr>
            <p:cNvPr id="54" name="tc" descr="猫, 飼い猫, 時計 が含まれている画像&#10;&#10;自動的に生成された説明">
              <a:extLst>
                <a:ext uri="{FF2B5EF4-FFF2-40B4-BE49-F238E27FC236}">
                  <a16:creationId xmlns:a16="http://schemas.microsoft.com/office/drawing/2014/main" id="{4849EA35-0F2F-4B8F-9497-CBB1B665DB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alphaModFix amt="30000"/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9378" t="8864" r="27126" b="9730"/>
            <a:stretch/>
          </p:blipFill>
          <p:spPr>
            <a:xfrm>
              <a:off x="2362667" y="607920"/>
              <a:ext cx="6522199" cy="5582739"/>
            </a:xfrm>
            <a:prstGeom prst="rect">
              <a:avLst/>
            </a:prstGeom>
          </p:spPr>
        </p:pic>
        <p:pic>
          <p:nvPicPr>
            <p:cNvPr id="55" name="dch" descr="ランプ, 光 が含まれている画像&#10;&#10;自動的に生成された説明">
              <a:extLst>
                <a:ext uri="{FF2B5EF4-FFF2-40B4-BE49-F238E27FC236}">
                  <a16:creationId xmlns:a16="http://schemas.microsoft.com/office/drawing/2014/main" id="{84349479-9E18-4FFE-AB28-525D48AD1B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alphaModFix amt="30000"/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62667" y="618143"/>
              <a:ext cx="6522199" cy="5582739"/>
            </a:xfrm>
            <a:prstGeom prst="rect">
              <a:avLst/>
            </a:prstGeom>
          </p:spPr>
        </p:pic>
        <p:pic>
          <p:nvPicPr>
            <p:cNvPr id="56" name="rdc" descr="花 が含まれている画像&#10;&#10;自動的に生成された説明">
              <a:extLst>
                <a:ext uri="{FF2B5EF4-FFF2-40B4-BE49-F238E27FC236}">
                  <a16:creationId xmlns:a16="http://schemas.microsoft.com/office/drawing/2014/main" id="{48BF0E17-4160-40FC-8176-6A7C7FAEA6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alphaModFix amt="50000"/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62667" y="607920"/>
              <a:ext cx="6522199" cy="5582739"/>
            </a:xfrm>
            <a:prstGeom prst="rect">
              <a:avLst/>
            </a:prstGeom>
          </p:spPr>
        </p:pic>
        <p:pic>
          <p:nvPicPr>
            <p:cNvPr id="61" name="event" descr="コンピュータ, 星 が含まれている画像&#10;&#10;自動的に生成された説明">
              <a:extLst>
                <a:ext uri="{FF2B5EF4-FFF2-40B4-BE49-F238E27FC236}">
                  <a16:creationId xmlns:a16="http://schemas.microsoft.com/office/drawing/2014/main" id="{6A3DA760-E288-4FBA-A6C1-E92FCA1C08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grayscl/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59029" y="841951"/>
              <a:ext cx="6825837" cy="5379846"/>
            </a:xfrm>
            <a:prstGeom prst="rect">
              <a:avLst/>
            </a:prstGeom>
          </p:spPr>
        </p:pic>
      </p:grpSp>
      <p:cxnSp>
        <p:nvCxnSpPr>
          <p:cNvPr id="69" name="直線コネクタ 68">
            <a:extLst>
              <a:ext uri="{FF2B5EF4-FFF2-40B4-BE49-F238E27FC236}">
                <a16:creationId xmlns:a16="http://schemas.microsoft.com/office/drawing/2014/main" id="{B1F835AB-C9E3-4E2B-BF6F-A89D45908FA8}"/>
              </a:ext>
            </a:extLst>
          </p:cNvPr>
          <p:cNvCxnSpPr>
            <a:cxnSpLocks/>
          </p:cNvCxnSpPr>
          <p:nvPr/>
        </p:nvCxnSpPr>
        <p:spPr>
          <a:xfrm flipH="1" flipV="1">
            <a:off x="4712005" y="2795783"/>
            <a:ext cx="1182534" cy="1043093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コネクタ 69">
            <a:extLst>
              <a:ext uri="{FF2B5EF4-FFF2-40B4-BE49-F238E27FC236}">
                <a16:creationId xmlns:a16="http://schemas.microsoft.com/office/drawing/2014/main" id="{6EC40804-08EF-4535-9A41-969205D101EB}"/>
              </a:ext>
            </a:extLst>
          </p:cNvPr>
          <p:cNvCxnSpPr>
            <a:cxnSpLocks/>
          </p:cNvCxnSpPr>
          <p:nvPr/>
        </p:nvCxnSpPr>
        <p:spPr>
          <a:xfrm flipH="1">
            <a:off x="5894539" y="3531583"/>
            <a:ext cx="1332841" cy="318723"/>
          </a:xfrm>
          <a:prstGeom prst="line">
            <a:avLst/>
          </a:prstGeom>
          <a:ln w="38100">
            <a:solidFill>
              <a:schemeClr val="tx1">
                <a:lumMod val="85000"/>
              </a:schemeClr>
            </a:solidFill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>
            <a:extLst>
              <a:ext uri="{FF2B5EF4-FFF2-40B4-BE49-F238E27FC236}">
                <a16:creationId xmlns:a16="http://schemas.microsoft.com/office/drawing/2014/main" id="{E671BAB0-B693-498E-90EE-CECE6BAD2B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72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399" t="23542" r="46056" b="14953"/>
          <a:stretch/>
        </p:blipFill>
        <p:spPr bwMode="auto">
          <a:xfrm flipH="1">
            <a:off x="503812" y="4137163"/>
            <a:ext cx="2181058" cy="1850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CE89D6CE-D3F5-41DD-9DE6-4BC820A352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" t="23786" r="46172" b="14709"/>
          <a:stretch/>
        </p:blipFill>
        <p:spPr bwMode="auto">
          <a:xfrm flipH="1">
            <a:off x="503814" y="1798080"/>
            <a:ext cx="2181057" cy="1881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図 8" descr="屋内, ラケット, テーブル, カップ が含まれている画像&#10;&#10;自動的に生成された説明">
            <a:extLst>
              <a:ext uri="{FF2B5EF4-FFF2-40B4-BE49-F238E27FC236}">
                <a16:creationId xmlns:a16="http://schemas.microsoft.com/office/drawing/2014/main" id="{C0E83E27-D587-4D9E-9F2A-13B043EBB28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73" y="3006318"/>
            <a:ext cx="1154492" cy="110040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4B5A8F52-C6A4-4BAB-8433-2E5C3A0F591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96" y="5987241"/>
            <a:ext cx="524917" cy="438248"/>
          </a:xfrm>
          <a:prstGeom prst="rect">
            <a:avLst/>
          </a:prstGeom>
        </p:spPr>
      </p:pic>
      <p:sp>
        <p:nvSpPr>
          <p:cNvPr id="12" name="矢印: 右 11">
            <a:extLst>
              <a:ext uri="{FF2B5EF4-FFF2-40B4-BE49-F238E27FC236}">
                <a16:creationId xmlns:a16="http://schemas.microsoft.com/office/drawing/2014/main" id="{9C3DE062-44AB-410A-89CD-218B0C43D9EA}"/>
              </a:ext>
            </a:extLst>
          </p:cNvPr>
          <p:cNvSpPr/>
          <p:nvPr/>
        </p:nvSpPr>
        <p:spPr>
          <a:xfrm rot="5400000">
            <a:off x="1323817" y="3567119"/>
            <a:ext cx="523754" cy="1393609"/>
          </a:xfrm>
          <a:prstGeom prst="rightArrow">
            <a:avLst>
              <a:gd name="adj1" fmla="val 50000"/>
              <a:gd name="adj2" fmla="val 670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92E047C-54CE-4180-A530-0960AC2FE43E}"/>
              </a:ext>
            </a:extLst>
          </p:cNvPr>
          <p:cNvSpPr txBox="1"/>
          <p:nvPr/>
        </p:nvSpPr>
        <p:spPr>
          <a:xfrm>
            <a:off x="1074625" y="4045474"/>
            <a:ext cx="1154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>
                <a:tab pos="174625" algn="l"/>
              </a:tabLst>
            </a:pPr>
            <a:r>
              <a:rPr kumimoji="1" lang="en-US" altLang="ja-JP" dirty="0">
                <a:solidFill>
                  <a:schemeClr val="bg1"/>
                </a:solidFill>
              </a:rPr>
              <a:t>upgrade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98B7F706-7C6A-41A4-87C6-6BBF214AC0E8}"/>
                  </a:ext>
                </a:extLst>
              </p:cNvPr>
              <p:cNvSpPr txBox="1"/>
              <p:nvPr/>
            </p:nvSpPr>
            <p:spPr>
              <a:xfrm>
                <a:off x="1122486" y="3629332"/>
                <a:ext cx="201976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tabLst>
                    <a:tab pos="174625" algn="l"/>
                  </a:tabLst>
                </a:pPr>
                <a:r>
                  <a:rPr kumimoji="1" lang="en-US" altLang="ja-JP" sz="1600" dirty="0">
                    <a:solidFill>
                      <a:schemeClr val="bg1"/>
                    </a:solidFill>
                  </a:rPr>
                  <a:t>2-inch PMT </a:t>
                </a:r>
                <a14:m>
                  <m:oMath xmlns:m="http://schemas.openxmlformats.org/officeDocument/2006/math">
                    <m:r>
                      <a:rPr kumimoji="1" lang="en-US" altLang="ja-JP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kumimoji="1" lang="en-US" altLang="ja-JP" sz="1600" dirty="0">
                    <a:solidFill>
                      <a:schemeClr val="bg1"/>
                    </a:solidFill>
                  </a:rPr>
                  <a:t>216ch</a:t>
                </a:r>
                <a:endParaRPr kumimoji="1" lang="ja-JP" altLang="en-US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98B7F706-7C6A-41A4-87C6-6BBF214AC0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2486" y="3629332"/>
                <a:ext cx="2019762" cy="338554"/>
              </a:xfrm>
              <a:prstGeom prst="rect">
                <a:avLst/>
              </a:prstGeom>
              <a:blipFill>
                <a:blip r:embed="rId24"/>
                <a:stretch>
                  <a:fillRect l="-1511" t="-5357" r="-1208" b="-2142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テキスト ボックス 34">
                <a:extLst>
                  <a:ext uri="{FF2B5EF4-FFF2-40B4-BE49-F238E27FC236}">
                    <a16:creationId xmlns:a16="http://schemas.microsoft.com/office/drawing/2014/main" id="{BB0D3A7E-D05A-41FC-B18A-F14129AD80E5}"/>
                  </a:ext>
                </a:extLst>
              </p:cNvPr>
              <p:cNvSpPr txBox="1"/>
              <p:nvPr/>
            </p:nvSpPr>
            <p:spPr>
              <a:xfrm>
                <a:off x="886492" y="6022165"/>
                <a:ext cx="225575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tabLst>
                    <a:tab pos="174625" algn="l"/>
                  </a:tabLst>
                </a:pPr>
                <a:r>
                  <a:rPr kumimoji="1" lang="en-US" altLang="ja-JP" sz="1600" dirty="0">
                    <a:solidFill>
                      <a:schemeClr val="bg1"/>
                    </a:solidFill>
                  </a:rPr>
                  <a:t>15mm MPPC </a:t>
                </a:r>
                <a14:m>
                  <m:oMath xmlns:m="http://schemas.openxmlformats.org/officeDocument/2006/math">
                    <m:r>
                      <a:rPr kumimoji="1" lang="en-US" altLang="ja-JP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kumimoji="1" lang="en-US" altLang="ja-JP" sz="1600" dirty="0">
                    <a:solidFill>
                      <a:schemeClr val="bg1"/>
                    </a:solidFill>
                  </a:rPr>
                  <a:t>4092ch</a:t>
                </a:r>
                <a:endParaRPr kumimoji="1" lang="ja-JP" altLang="en-US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5" name="テキスト ボックス 34">
                <a:extLst>
                  <a:ext uri="{FF2B5EF4-FFF2-40B4-BE49-F238E27FC236}">
                    <a16:creationId xmlns:a16="http://schemas.microsoft.com/office/drawing/2014/main" id="{BB0D3A7E-D05A-41FC-B18A-F14129AD80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492" y="6022165"/>
                <a:ext cx="2255756" cy="338554"/>
              </a:xfrm>
              <a:prstGeom prst="rect">
                <a:avLst/>
              </a:prstGeom>
              <a:blipFill>
                <a:blip r:embed="rId25"/>
                <a:stretch>
                  <a:fillRect l="-1351" t="-5455" r="-1351" b="-2363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テキスト ボックス 46">
                <a:extLst>
                  <a:ext uri="{FF2B5EF4-FFF2-40B4-BE49-F238E27FC236}">
                    <a16:creationId xmlns:a16="http://schemas.microsoft.com/office/drawing/2014/main" id="{24F133A9-7EDF-4584-8089-94FA9B92DA3A}"/>
                  </a:ext>
                </a:extLst>
              </p:cNvPr>
              <p:cNvSpPr txBox="1"/>
              <p:nvPr/>
            </p:nvSpPr>
            <p:spPr>
              <a:xfrm>
                <a:off x="6980434" y="1477580"/>
                <a:ext cx="4823702" cy="92333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92075" algn="l">
                  <a:tabLst>
                    <a:tab pos="263525" algn="l"/>
                  </a:tabLst>
                </a:pPr>
                <a:r>
                  <a:rPr kumimoji="1" lang="en-US" altLang="ja-JP" dirty="0">
                    <a:solidFill>
                      <a:schemeClr val="bg1"/>
                    </a:solidFill>
                  </a:rPr>
                  <a:t>Commissioning so far with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kumimoji="1" lang="en-US" altLang="ja-JP" dirty="0">
                    <a:solidFill>
                      <a:schemeClr val="bg1"/>
                    </a:solidFill>
                  </a:rPr>
                  <a:t> sources:</a:t>
                </a:r>
              </a:p>
              <a:p>
                <a:pPr marL="268288" indent="-176213" algn="l">
                  <a:buFontTx/>
                  <a:buChar char="-"/>
                  <a:tabLst>
                    <a:tab pos="263525" algn="l"/>
                  </a:tabLst>
                </a:pPr>
                <a:r>
                  <a:rPr kumimoji="1" lang="en-US" altLang="ja-JP" dirty="0">
                    <a:solidFill>
                      <a:schemeClr val="bg1"/>
                    </a:solidFill>
                  </a:rPr>
                  <a:t>17.6 MeV </a:t>
                </a:r>
                <a14:m>
                  <m:oMath xmlns:m="http://schemas.openxmlformats.org/officeDocument/2006/math">
                    <m:r>
                      <a:rPr kumimoji="1" lang="en-US" altLang="ja-JP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kumimoji="1" lang="en-US" altLang="ja-JP" dirty="0">
                    <a:solidFill>
                      <a:schemeClr val="bg1"/>
                    </a:solidFill>
                  </a:rPr>
                  <a:t> from Li(p,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kumimoji="1" lang="en-US" altLang="ja-JP" dirty="0">
                    <a:solidFill>
                      <a:schemeClr val="bg1"/>
                    </a:solidFill>
                  </a:rPr>
                  <a:t>)Be</a:t>
                </a:r>
              </a:p>
              <a:p>
                <a:pPr marL="268288" indent="-176213" algn="l">
                  <a:buFontTx/>
                  <a:buChar char="-"/>
                  <a:tabLst>
                    <a:tab pos="263525" algn="l"/>
                  </a:tabLst>
                </a:pPr>
                <a:r>
                  <a:rPr kumimoji="1" lang="en-US" altLang="ja-JP" dirty="0">
                    <a:solidFill>
                      <a:schemeClr val="bg1"/>
                    </a:solidFill>
                  </a:rPr>
                  <a:t>40~53 MeV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kumimoji="1" lang="en-US" altLang="ja-JP" dirty="0">
                    <a:solidFill>
                      <a:schemeClr val="bg1"/>
                    </a:solidFill>
                  </a:rPr>
                  <a:t> from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kumimoji="1" lang="en-US" altLang="ja-JP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ja-JP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𝑒</m:t>
                    </m:r>
                    <m:r>
                      <a:rPr kumimoji="1" lang="en-US" altLang="ja-JP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𝜈𝜈𝛾</m:t>
                    </m:r>
                  </m:oMath>
                </a14:m>
                <a:endParaRPr kumimoji="1" lang="en-US" altLang="ja-JP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7" name="テキスト ボックス 46">
                <a:extLst>
                  <a:ext uri="{FF2B5EF4-FFF2-40B4-BE49-F238E27FC236}">
                    <a16:creationId xmlns:a16="http://schemas.microsoft.com/office/drawing/2014/main" id="{24F133A9-7EDF-4584-8089-94FA9B92DA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0434" y="1477580"/>
                <a:ext cx="4823702" cy="923330"/>
              </a:xfrm>
              <a:prstGeom prst="rect">
                <a:avLst/>
              </a:prstGeom>
              <a:blipFill>
                <a:blip r:embed="rId26"/>
                <a:stretch>
                  <a:fillRect t="-3289" b="-921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矢印: 右 18">
            <a:extLst>
              <a:ext uri="{FF2B5EF4-FFF2-40B4-BE49-F238E27FC236}">
                <a16:creationId xmlns:a16="http://schemas.microsoft.com/office/drawing/2014/main" id="{AB9F47EF-FACC-4714-B39E-1F03CD4DA86B}"/>
              </a:ext>
            </a:extLst>
          </p:cNvPr>
          <p:cNvSpPr/>
          <p:nvPr/>
        </p:nvSpPr>
        <p:spPr>
          <a:xfrm>
            <a:off x="7547235" y="2643538"/>
            <a:ext cx="510111" cy="7749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1F99E877-7679-495C-8686-F2C770E32188}"/>
                  </a:ext>
                </a:extLst>
              </p:cNvPr>
              <p:cNvSpPr txBox="1"/>
              <p:nvPr/>
            </p:nvSpPr>
            <p:spPr>
              <a:xfrm>
                <a:off x="8148178" y="2510147"/>
                <a:ext cx="3533174" cy="12447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tabLst>
                    <a:tab pos="174625" algn="l"/>
                  </a:tabLst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kumimoji="1" lang="en-US" altLang="ja-JP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</m:sSub>
                    <m:r>
                      <a:rPr kumimoji="1" lang="en-US" altLang="ja-JP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kumimoji="1" lang="en-US" altLang="ja-JP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kumimoji="1" lang="en-US" altLang="ja-JP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</m:sSub>
                  </m:oMath>
                </a14:m>
                <a:r>
                  <a:rPr kumimoji="1" lang="ja-JP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ja-JP" dirty="0">
                    <a:solidFill>
                      <a:schemeClr val="bg1"/>
                    </a:solidFill>
                  </a:rPr>
                  <a:t>resolutions:</a:t>
                </a:r>
                <a:br>
                  <a:rPr kumimoji="1" lang="en-US" altLang="ja-JP" dirty="0">
                    <a:solidFill>
                      <a:schemeClr val="bg1"/>
                    </a:solidFill>
                  </a:rPr>
                </a:br>
                <a:r>
                  <a:rPr kumimoji="1" lang="en-US" altLang="ja-JP" dirty="0">
                    <a:solidFill>
                      <a:schemeClr val="bg1"/>
                    </a:solidFill>
                  </a:rPr>
                  <a:t>  consistent with MC </a:t>
                </a:r>
                <a:r>
                  <a:rPr kumimoji="1" lang="en-US" altLang="ja-JP" dirty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 OK</a:t>
                </a:r>
                <a:r>
                  <a:rPr kumimoji="1" lang="ja-JP" altLang="en-US" dirty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！</a:t>
                </a:r>
                <a:endParaRPr kumimoji="1" lang="en-US" altLang="ja-JP" dirty="0">
                  <a:solidFill>
                    <a:schemeClr val="bg1"/>
                  </a:solidFill>
                </a:endParaRPr>
              </a:p>
              <a:p>
                <a:pPr algn="l">
                  <a:tabLst>
                    <a:tab pos="174625" algn="l"/>
                  </a:tabLst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kumimoji="1" lang="en-US" altLang="ja-JP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</m:sSub>
                  </m:oMath>
                </a14:m>
                <a:r>
                  <a:rPr kumimoji="1" lang="ja-JP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ja-JP" dirty="0">
                    <a:solidFill>
                      <a:schemeClr val="bg1"/>
                    </a:solidFill>
                  </a:rPr>
                  <a:t>resolution:</a:t>
                </a:r>
                <a:br>
                  <a:rPr kumimoji="1" lang="en-US" altLang="ja-JP" dirty="0">
                    <a:solidFill>
                      <a:schemeClr val="bg1"/>
                    </a:solidFill>
                  </a:rPr>
                </a:br>
                <a:r>
                  <a:rPr kumimoji="1" lang="en-US" altLang="ja-JP" dirty="0">
                    <a:solidFill>
                      <a:schemeClr val="bg1"/>
                    </a:solidFill>
                  </a:rPr>
                  <a:t>  worse than MC (same as MEG)</a:t>
                </a:r>
                <a:endParaRPr kumimoji="1" lang="ja-JP" alt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1F99E877-7679-495C-8686-F2C770E321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8178" y="2510147"/>
                <a:ext cx="3533174" cy="1244700"/>
              </a:xfrm>
              <a:prstGeom prst="rect">
                <a:avLst/>
              </a:prstGeom>
              <a:blipFill>
                <a:blip r:embed="rId27"/>
                <a:stretch>
                  <a:fillRect t="-2941" b="-735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F3DBDFF9-82E8-49A8-B147-BC933A565DC3}"/>
              </a:ext>
            </a:extLst>
          </p:cNvPr>
          <p:cNvSpPr txBox="1"/>
          <p:nvPr/>
        </p:nvSpPr>
        <p:spPr>
          <a:xfrm>
            <a:off x="9956859" y="3757486"/>
            <a:ext cx="16514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74625" algn="l"/>
              </a:tabLst>
            </a:pPr>
            <a:r>
              <a:rPr kumimoji="1" lang="ja-JP" altLang="en-US" sz="1600" dirty="0">
                <a:solidFill>
                  <a:schemeClr val="bg1"/>
                </a:solidFill>
              </a:rPr>
              <a:t>小川</a:t>
            </a:r>
            <a:r>
              <a:rPr kumimoji="1" lang="en-US" altLang="ja-JP" sz="1600" dirty="0">
                <a:solidFill>
                  <a:schemeClr val="bg1"/>
                </a:solidFill>
              </a:rPr>
              <a:t>(14aSE-3),</a:t>
            </a:r>
          </a:p>
          <a:p>
            <a:pPr>
              <a:tabLst>
                <a:tab pos="174625" algn="l"/>
              </a:tabLst>
            </a:pPr>
            <a:r>
              <a:rPr kumimoji="1" lang="ja-JP" altLang="en-US" sz="1600" dirty="0">
                <a:solidFill>
                  <a:schemeClr val="bg1"/>
                </a:solidFill>
              </a:rPr>
              <a:t>小林</a:t>
            </a:r>
            <a:r>
              <a:rPr kumimoji="1" lang="en-US" altLang="ja-JP" sz="1600" dirty="0">
                <a:solidFill>
                  <a:schemeClr val="bg1"/>
                </a:solidFill>
              </a:rPr>
              <a:t>(15aSE-9)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3" name="テキスト ボックス 52">
                <a:extLst>
                  <a:ext uri="{FF2B5EF4-FFF2-40B4-BE49-F238E27FC236}">
                    <a16:creationId xmlns:a16="http://schemas.microsoft.com/office/drawing/2014/main" id="{EEB99AC5-7050-4AC5-813B-72A45303A0CE}"/>
                  </a:ext>
                </a:extLst>
              </p:cNvPr>
              <p:cNvSpPr txBox="1"/>
              <p:nvPr/>
            </p:nvSpPr>
            <p:spPr>
              <a:xfrm>
                <a:off x="6955088" y="4672016"/>
                <a:ext cx="4497803" cy="147732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92075" algn="l">
                  <a:tabLst>
                    <a:tab pos="263525" algn="l"/>
                  </a:tabLst>
                </a:pPr>
                <a:r>
                  <a:rPr kumimoji="1" lang="en-US" altLang="ja-JP" dirty="0">
                    <a:solidFill>
                      <a:schemeClr val="bg1"/>
                    </a:solidFill>
                  </a:rPr>
                  <a:t>Next steps:</a:t>
                </a:r>
                <a:br>
                  <a:rPr kumimoji="1" lang="en-US" altLang="ja-JP" dirty="0">
                    <a:solidFill>
                      <a:schemeClr val="bg1"/>
                    </a:solidFill>
                  </a:rPr>
                </a:br>
                <a:r>
                  <a:rPr kumimoji="1" lang="en-US" altLang="ja-JP" dirty="0">
                    <a:solidFill>
                      <a:schemeClr val="bg1"/>
                    </a:solidFill>
                  </a:rPr>
                  <a:t>  - Further test with ~55 MeV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br>
                  <a:rPr kumimoji="1" lang="en-US" altLang="ja-JP" b="0" dirty="0">
                    <a:solidFill>
                      <a:schemeClr val="bg1"/>
                    </a:solidFill>
                  </a:rPr>
                </a:br>
                <a:r>
                  <a:rPr kumimoji="1" lang="en-US" altLang="ja-JP" b="0" dirty="0">
                    <a:solidFill>
                      <a:schemeClr val="bg1"/>
                    </a:solidFill>
                  </a:rPr>
                  <a:t>    </a:t>
                </a:r>
                <a:r>
                  <a:rPr kumimoji="1" lang="en-US" altLang="ja-JP" dirty="0">
                    <a:solidFill>
                      <a:schemeClr val="bg1"/>
                    </a:solidFill>
                  </a:rPr>
                  <a:t>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ja-JP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kumimoji="1" lang="en-US" altLang="ja-JP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→2</m:t>
                    </m:r>
                    <m:r>
                      <a:rPr kumimoji="1" lang="en-US" altLang="ja-JP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kumimoji="1" lang="en-US" altLang="ja-JP" dirty="0">
                    <a:solidFill>
                      <a:schemeClr val="bg1"/>
                    </a:solidFill>
                  </a:rPr>
                  <a:t> (from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ja-JP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kumimoji="1" lang="en-US" altLang="ja-JP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kumimoji="1" lang="en-US" altLang="ja-JP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ja-JP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ja-JP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kumimoji="1" lang="en-US" altLang="ja-JP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kumimoji="1" lang="en-US" altLang="ja-JP" dirty="0">
                    <a:solidFill>
                      <a:schemeClr val="bg1"/>
                    </a:solidFill>
                  </a:rPr>
                  <a:t>)</a:t>
                </a:r>
              </a:p>
              <a:p>
                <a:pPr marL="92075" algn="l">
                  <a:tabLst>
                    <a:tab pos="263525" algn="l"/>
                  </a:tabLst>
                </a:pPr>
                <a:r>
                  <a:rPr kumimoji="1" lang="en-US" altLang="ja-JP" dirty="0">
                    <a:solidFill>
                      <a:schemeClr val="bg1"/>
                    </a:solidFill>
                  </a:rPr>
                  <a:t>  - Radiation damage study </a:t>
                </a:r>
                <a:br>
                  <a:rPr kumimoji="1" lang="en-US" altLang="ja-JP" dirty="0">
                    <a:solidFill>
                      <a:schemeClr val="bg1"/>
                    </a:solidFill>
                  </a:rPr>
                </a:br>
                <a:r>
                  <a:rPr kumimoji="1" lang="en-US" altLang="ja-JP" dirty="0">
                    <a:solidFill>
                      <a:schemeClr val="bg1"/>
                    </a:solidFill>
                  </a:rPr>
                  <a:t>     </a:t>
                </a:r>
                <a:r>
                  <a:rPr kumimoji="1" lang="en-US" altLang="ja-JP" dirty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 next page</a:t>
                </a:r>
                <a:endParaRPr kumimoji="1" lang="en-US" altLang="ja-JP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53" name="テキスト ボックス 52">
                <a:extLst>
                  <a:ext uri="{FF2B5EF4-FFF2-40B4-BE49-F238E27FC236}">
                    <a16:creationId xmlns:a16="http://schemas.microsoft.com/office/drawing/2014/main" id="{EEB99AC5-7050-4AC5-813B-72A45303A0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5088" y="4672016"/>
                <a:ext cx="4497803" cy="1477328"/>
              </a:xfrm>
              <a:prstGeom prst="rect">
                <a:avLst/>
              </a:prstGeom>
              <a:blipFill>
                <a:blip r:embed="rId28"/>
                <a:stretch>
                  <a:fillRect t="-2058" b="-53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図 26" descr="明かり, テーブル, コンピュータ が含まれている画像&#10;&#10;自動的に生成された説明">
            <a:extLst>
              <a:ext uri="{FF2B5EF4-FFF2-40B4-BE49-F238E27FC236}">
                <a16:creationId xmlns:a16="http://schemas.microsoft.com/office/drawing/2014/main" id="{46F0D468-982F-4F5B-998F-AA01D2A93C1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121" y="1351567"/>
            <a:ext cx="6504996" cy="53405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05A1FB62-0F9D-4F10-8D89-4FDC7797D6C8}"/>
                  </a:ext>
                </a:extLst>
              </p:cNvPr>
              <p:cNvSpPr txBox="1"/>
              <p:nvPr/>
            </p:nvSpPr>
            <p:spPr>
              <a:xfrm>
                <a:off x="4783355" y="2412746"/>
                <a:ext cx="7295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1" smtClean="0">
                          <a:solidFill>
                            <a:srgbClr val="FFFF00"/>
                          </a:solidFill>
                          <a:effectLst/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kumimoji="1" lang="ja-JP" altLang="en-US" sz="2800" dirty="0">
                  <a:solidFill>
                    <a:srgbClr val="FFFF0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05A1FB62-0F9D-4F10-8D89-4FDC7797D6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3355" y="2412746"/>
                <a:ext cx="729574" cy="523220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D9509734-3341-4CED-A5FE-C72410EF87A2}"/>
                  </a:ext>
                </a:extLst>
              </p:cNvPr>
              <p:cNvSpPr txBox="1"/>
              <p:nvPr/>
            </p:nvSpPr>
            <p:spPr>
              <a:xfrm>
                <a:off x="1764827" y="1710932"/>
                <a:ext cx="2135964" cy="66851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l">
                  <a:tabLst>
                    <a:tab pos="174625" algn="l"/>
                  </a:tabLst>
                </a:pPr>
                <a:r>
                  <a:rPr kumimoji="1" lang="en-US" altLang="ja-JP" b="0" dirty="0"/>
                  <a:t>aim: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kumimoji="1" lang="en-US" altLang="ja-JP" dirty="0"/>
                  <a:t>2 resolution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</m:sSub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</m:sSub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D9509734-3341-4CED-A5FE-C72410EF87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4827" y="1710932"/>
                <a:ext cx="2135964" cy="668516"/>
              </a:xfrm>
              <a:prstGeom prst="rect">
                <a:avLst/>
              </a:prstGeom>
              <a:blipFill>
                <a:blip r:embed="rId32"/>
                <a:stretch>
                  <a:fillRect l="-2266" t="-4464" r="-1416" b="-892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185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5" grpId="0"/>
      <p:bldP spid="35" grpId="0"/>
      <p:bldP spid="47" grpId="0"/>
      <p:bldP spid="19" grpId="0" animBg="1"/>
      <p:bldP spid="20" grpId="0"/>
      <p:bldP spid="51" grpId="0"/>
      <p:bldP spid="53" grpId="0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正方形/長方形 88">
            <a:extLst>
              <a:ext uri="{FF2B5EF4-FFF2-40B4-BE49-F238E27FC236}">
                <a16:creationId xmlns:a16="http://schemas.microsoft.com/office/drawing/2014/main" id="{5B4C59E6-F722-41E0-9EF8-546CB4B1B94B}"/>
              </a:ext>
            </a:extLst>
          </p:cNvPr>
          <p:cNvSpPr/>
          <p:nvPr/>
        </p:nvSpPr>
        <p:spPr>
          <a:xfrm>
            <a:off x="6764256" y="2469134"/>
            <a:ext cx="4566354" cy="1191061"/>
          </a:xfrm>
          <a:prstGeom prst="rect">
            <a:avLst/>
          </a:prstGeom>
          <a:solidFill>
            <a:schemeClr val="accent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AA848FA0-F4F3-4ED3-AC97-C31B550332A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kumimoji="1" lang="en-US" altLang="ja-JP" dirty="0"/>
                  <a:t>LXe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kumimoji="1" lang="en-US" altLang="ja-JP" dirty="0"/>
                  <a:t> detector: radiation damage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AA848FA0-F4F3-4ED3-AC97-C31B550332A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411" t="-1163" b="-1104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8839AB4-5525-4077-93CB-BC7AC4EAB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2BE92-EB4E-4899-B5B4-4473C80FC572}" type="slidenum">
              <a:rPr kumimoji="1" lang="ja-JP" altLang="en-US" smtClean="0"/>
              <a:t>9</a:t>
            </a:fld>
            <a:endParaRPr kumimoji="1" lang="ja-JP" altLang="en-US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2E2ACD08-AB2D-4B30-994D-3FB233663A4C}"/>
              </a:ext>
            </a:extLst>
          </p:cNvPr>
          <p:cNvSpPr txBox="1"/>
          <p:nvPr/>
        </p:nvSpPr>
        <p:spPr>
          <a:xfrm>
            <a:off x="6850512" y="2765789"/>
            <a:ext cx="3990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solidFill>
                  <a:prstClr val="black"/>
                </a:solidFill>
                <a:latin typeface="Franklin Gothic Book" panose="020B0503020102020204"/>
                <a:ea typeface="メイリオ" panose="020B0604030504040204" pitchFamily="50" charset="-128"/>
              </a:rPr>
              <a:t>Accumulation of holes near SiO</a:t>
            </a:r>
            <a:r>
              <a:rPr kumimoji="1" lang="en-US" altLang="ja-JP" sz="1600" baseline="-25000" dirty="0">
                <a:solidFill>
                  <a:prstClr val="black"/>
                </a:solidFill>
                <a:latin typeface="Franklin Gothic Book" panose="020B0503020102020204"/>
                <a:ea typeface="メイリオ" panose="020B0604030504040204" pitchFamily="50" charset="-128"/>
              </a:rPr>
              <a:t>2</a:t>
            </a:r>
            <a:r>
              <a:rPr kumimoji="1" lang="en-US" altLang="ja-JP" sz="1600" dirty="0">
                <a:solidFill>
                  <a:prstClr val="black"/>
                </a:solidFill>
                <a:latin typeface="Franklin Gothic Book" panose="020B0503020102020204"/>
                <a:ea typeface="メイリオ" panose="020B0604030504040204" pitchFamily="50" charset="-128"/>
              </a:rPr>
              <a:t>-Si interface </a:t>
            </a:r>
          </a:p>
          <a:p>
            <a:r>
              <a:rPr kumimoji="1" lang="en-US" altLang="ja-JP" sz="1600" dirty="0">
                <a:solidFill>
                  <a:prstClr val="black"/>
                </a:solidFill>
                <a:latin typeface="Franklin Gothic Book" panose="020B0503020102020204"/>
                <a:ea typeface="メイリオ" panose="020B0604030504040204" pitchFamily="50" charset="-128"/>
                <a:sym typeface="Wingdings" panose="05000000000000000000" pitchFamily="2" charset="2"/>
              </a:rPr>
              <a:t> reduction of carrier collection efficiency </a:t>
            </a:r>
            <a:endParaRPr kumimoji="1" lang="ja-JP" altLang="en-US" sz="1600" dirty="0">
              <a:solidFill>
                <a:prstClr val="black"/>
              </a:solidFill>
              <a:latin typeface="Franklin Gothic Book" panose="020B0503020102020204"/>
              <a:ea typeface="メイリオ" panose="020B0604030504040204" pitchFamily="50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D9067812-15E6-4AFA-8A5E-121E18803023}"/>
              </a:ext>
            </a:extLst>
          </p:cNvPr>
          <p:cNvSpPr txBox="1"/>
          <p:nvPr/>
        </p:nvSpPr>
        <p:spPr>
          <a:xfrm>
            <a:off x="6897783" y="3212543"/>
            <a:ext cx="42986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solidFill>
                  <a:prstClr val="black"/>
                </a:solidFill>
                <a:latin typeface="Franklin Gothic Book" panose="020B0503020102020204"/>
                <a:ea typeface="メイリオ" panose="020B0604030504040204" pitchFamily="50" charset="-128"/>
              </a:rPr>
              <a:t>Similar phenomena is known for UV photo diode.</a:t>
            </a:r>
            <a:endParaRPr kumimoji="1" lang="ja-JP" altLang="en-US" sz="1600" dirty="0">
              <a:solidFill>
                <a:prstClr val="black"/>
              </a:solidFill>
              <a:latin typeface="Franklin Gothic Book" panose="020B0503020102020204"/>
              <a:ea typeface="メイリオ" panose="020B0604030504040204" pitchFamily="50" charset="-128"/>
            </a:endParaRPr>
          </a:p>
        </p:txBody>
      </p:sp>
      <p:grpSp>
        <p:nvGrpSpPr>
          <p:cNvPr id="61" name="グループ化 60">
            <a:extLst>
              <a:ext uri="{FF2B5EF4-FFF2-40B4-BE49-F238E27FC236}">
                <a16:creationId xmlns:a16="http://schemas.microsoft.com/office/drawing/2014/main" id="{31470480-E671-4259-BD65-9AFAF34764D3}"/>
              </a:ext>
            </a:extLst>
          </p:cNvPr>
          <p:cNvGrpSpPr/>
          <p:nvPr/>
        </p:nvGrpSpPr>
        <p:grpSpPr>
          <a:xfrm>
            <a:off x="451982" y="2469134"/>
            <a:ext cx="4409171" cy="3550596"/>
            <a:chOff x="1484915" y="2181072"/>
            <a:chExt cx="4348439" cy="3575959"/>
          </a:xfrm>
        </p:grpSpPr>
        <p:grpSp>
          <p:nvGrpSpPr>
            <p:cNvPr id="31" name="グループ化 30">
              <a:extLst>
                <a:ext uri="{FF2B5EF4-FFF2-40B4-BE49-F238E27FC236}">
                  <a16:creationId xmlns:a16="http://schemas.microsoft.com/office/drawing/2014/main" id="{2373B479-CB90-431F-9CE1-A498AA62EC99}"/>
                </a:ext>
              </a:extLst>
            </p:cNvPr>
            <p:cNvGrpSpPr/>
            <p:nvPr/>
          </p:nvGrpSpPr>
          <p:grpSpPr>
            <a:xfrm>
              <a:off x="1484915" y="2256955"/>
              <a:ext cx="4348439" cy="3500076"/>
              <a:chOff x="1589782" y="1833806"/>
              <a:chExt cx="5564054" cy="4478529"/>
            </a:xfrm>
          </p:grpSpPr>
          <p:pic>
            <p:nvPicPr>
              <p:cNvPr id="32" name="図 31">
                <a:extLst>
                  <a:ext uri="{FF2B5EF4-FFF2-40B4-BE49-F238E27FC236}">
                    <a16:creationId xmlns:a16="http://schemas.microsoft.com/office/drawing/2014/main" id="{9914030F-2B73-491B-B005-C021D5C848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89782" y="1833806"/>
                <a:ext cx="5564054" cy="4478529"/>
              </a:xfrm>
              <a:prstGeom prst="rect">
                <a:avLst/>
              </a:prstGeom>
            </p:spPr>
          </p:pic>
          <p:pic>
            <p:nvPicPr>
              <p:cNvPr id="33" name="図 32">
                <a:extLst>
                  <a:ext uri="{FF2B5EF4-FFF2-40B4-BE49-F238E27FC236}">
                    <a16:creationId xmlns:a16="http://schemas.microsoft.com/office/drawing/2014/main" id="{6EEB83B4-8D99-4468-A423-7E1B3A8FD8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76380" t="33958" r="8153" b="50309"/>
              <a:stretch/>
            </p:blipFill>
            <p:spPr>
              <a:xfrm>
                <a:off x="5939677" y="2353528"/>
                <a:ext cx="860613" cy="704632"/>
              </a:xfrm>
              <a:prstGeom prst="rect">
                <a:avLst/>
              </a:prstGeom>
            </p:spPr>
          </p:pic>
        </p:grp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B5748656-2772-4054-B45D-151BC7061255}"/>
                </a:ext>
              </a:extLst>
            </p:cNvPr>
            <p:cNvSpPr txBox="1"/>
            <p:nvPr/>
          </p:nvSpPr>
          <p:spPr>
            <a:xfrm>
              <a:off x="2851265" y="2181072"/>
              <a:ext cx="2033195" cy="365760"/>
            </a:xfrm>
            <a:prstGeom prst="rect">
              <a:avLst/>
            </a:prstGeom>
            <a:gradFill rotWithShape="1">
              <a:gsLst>
                <a:gs pos="0">
                  <a:srgbClr val="629DD1">
                    <a:tint val="67000"/>
                    <a:satMod val="105000"/>
                    <a:lumMod val="110000"/>
                  </a:srgbClr>
                </a:gs>
                <a:gs pos="50000">
                  <a:srgbClr val="629DD1">
                    <a:tint val="73000"/>
                    <a:satMod val="103000"/>
                    <a:lumMod val="105000"/>
                  </a:srgbClr>
                </a:gs>
                <a:gs pos="100000">
                  <a:srgbClr val="629DD1">
                    <a:tint val="81000"/>
                    <a:satMod val="109000"/>
                    <a:lumMod val="105000"/>
                  </a:srgbClr>
                </a:gs>
              </a:gsLst>
              <a:lin ang="5400000" scaled="0"/>
            </a:gradFill>
            <a:ln w="6350" cap="flat" cmpd="sng" algn="in">
              <a:solidFill>
                <a:srgbClr val="629DD1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 panose="020B0503020102020204"/>
                  <a:ea typeface="メイリオ" panose="020B0604030504040204" pitchFamily="50" charset="-128"/>
                  <a:cs typeface="+mn-cs"/>
                </a:rPr>
                <a:t>Mean PDE vs. time</a:t>
              </a: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2667F894-2B5A-4115-B799-1133C7EF1D5D}"/>
                </a:ext>
              </a:extLst>
            </p:cNvPr>
            <p:cNvSpPr txBox="1"/>
            <p:nvPr/>
          </p:nvSpPr>
          <p:spPr>
            <a:xfrm>
              <a:off x="2265401" y="3420816"/>
              <a:ext cx="6669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dirty="0">
                  <a:solidFill>
                    <a:prstClr val="black"/>
                  </a:solidFill>
                  <a:latin typeface="Franklin Gothic Book" panose="020B0503020102020204"/>
                  <a:ea typeface="メイリオ" panose="020B0604030504040204" pitchFamily="50" charset="-128"/>
                </a:rPr>
                <a:t>2017</a:t>
              </a:r>
              <a:endParaRPr kumimoji="1" lang="ja-JP" altLang="en-US" sz="1400" dirty="0">
                <a:solidFill>
                  <a:prstClr val="black"/>
                </a:solidFill>
                <a:latin typeface="Franklin Gothic Book" panose="020B0503020102020204"/>
                <a:ea typeface="メイリオ" panose="020B0604030504040204" pitchFamily="50" charset="-128"/>
              </a:endParaRPr>
            </a:p>
          </p:txBody>
        </p: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B6E8FD32-1ABC-43CE-AF40-121F129B10F2}"/>
                </a:ext>
              </a:extLst>
            </p:cNvPr>
            <p:cNvSpPr txBox="1"/>
            <p:nvPr/>
          </p:nvSpPr>
          <p:spPr>
            <a:xfrm>
              <a:off x="3009476" y="3627006"/>
              <a:ext cx="6669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dirty="0">
                  <a:solidFill>
                    <a:srgbClr val="FF0000"/>
                  </a:solidFill>
                  <a:latin typeface="Franklin Gothic Book" panose="020B0503020102020204"/>
                  <a:ea typeface="メイリオ" panose="020B0604030504040204" pitchFamily="50" charset="-128"/>
                </a:rPr>
                <a:t>2018</a:t>
              </a:r>
              <a:endParaRPr kumimoji="1" lang="ja-JP" altLang="en-US" sz="1400" dirty="0">
                <a:solidFill>
                  <a:srgbClr val="FF0000"/>
                </a:solidFill>
                <a:latin typeface="Franklin Gothic Book" panose="020B0503020102020204"/>
                <a:ea typeface="メイリオ" panose="020B0604030504040204" pitchFamily="50" charset="-128"/>
              </a:endParaRP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AB9CEE27-61DA-4809-ABDA-D946EC2972EA}"/>
                </a:ext>
              </a:extLst>
            </p:cNvPr>
            <p:cNvSpPr txBox="1"/>
            <p:nvPr/>
          </p:nvSpPr>
          <p:spPr>
            <a:xfrm>
              <a:off x="3764309" y="3843954"/>
              <a:ext cx="6669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dirty="0">
                  <a:solidFill>
                    <a:srgbClr val="ACCBF9">
                      <a:lumMod val="50000"/>
                    </a:srgbClr>
                  </a:solidFill>
                  <a:latin typeface="Franklin Gothic Book" panose="020B0503020102020204"/>
                  <a:ea typeface="メイリオ" panose="020B0604030504040204" pitchFamily="50" charset="-128"/>
                </a:rPr>
                <a:t>2019</a:t>
              </a:r>
              <a:endParaRPr kumimoji="1" lang="ja-JP" altLang="en-US" sz="1400" dirty="0">
                <a:solidFill>
                  <a:srgbClr val="ACCBF9">
                    <a:lumMod val="50000"/>
                  </a:srgbClr>
                </a:solidFill>
                <a:latin typeface="Franklin Gothic Book" panose="020B0503020102020204"/>
                <a:ea typeface="メイリオ" panose="020B0604030504040204" pitchFamily="50" charset="-128"/>
              </a:endParaRPr>
            </a:p>
          </p:txBody>
        </p:sp>
        <p:cxnSp>
          <p:nvCxnSpPr>
            <p:cNvPr id="40" name="直線矢印コネクタ 39">
              <a:extLst>
                <a:ext uri="{FF2B5EF4-FFF2-40B4-BE49-F238E27FC236}">
                  <a16:creationId xmlns:a16="http://schemas.microsoft.com/office/drawing/2014/main" id="{EE09F96F-9C44-4E95-8455-67EB95CF36D0}"/>
                </a:ext>
              </a:extLst>
            </p:cNvPr>
            <p:cNvCxnSpPr>
              <a:cxnSpLocks/>
            </p:cNvCxnSpPr>
            <p:nvPr/>
          </p:nvCxnSpPr>
          <p:spPr>
            <a:xfrm>
              <a:off x="4442041" y="3739351"/>
              <a:ext cx="1147473" cy="230106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dash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41" name="直線矢印コネクタ 40">
              <a:extLst>
                <a:ext uri="{FF2B5EF4-FFF2-40B4-BE49-F238E27FC236}">
                  <a16:creationId xmlns:a16="http://schemas.microsoft.com/office/drawing/2014/main" id="{04F5528E-03EC-44BF-95AA-8BD632C3FCA4}"/>
                </a:ext>
              </a:extLst>
            </p:cNvPr>
            <p:cNvCxnSpPr>
              <a:cxnSpLocks/>
            </p:cNvCxnSpPr>
            <p:nvPr/>
          </p:nvCxnSpPr>
          <p:spPr>
            <a:xfrm>
              <a:off x="4442041" y="3739351"/>
              <a:ext cx="1177923" cy="104603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dash"/>
              <a:round/>
              <a:headEnd type="none" w="med" len="med"/>
              <a:tailEnd type="arrow" w="med" len="med"/>
            </a:ln>
            <a:effectLst/>
          </p:spPr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2" name="テキスト ボックス 41">
                  <a:extLst>
                    <a:ext uri="{FF2B5EF4-FFF2-40B4-BE49-F238E27FC236}">
                      <a16:creationId xmlns:a16="http://schemas.microsoft.com/office/drawing/2014/main" id="{3677731C-DD78-4ADD-9479-10348D470E98}"/>
                    </a:ext>
                  </a:extLst>
                </p:cNvPr>
                <p:cNvSpPr txBox="1"/>
                <p:nvPr/>
              </p:nvSpPr>
              <p:spPr>
                <a:xfrm>
                  <a:off x="2780062" y="4939457"/>
                  <a:ext cx="2918295" cy="3099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1400" dirty="0">
                      <a:solidFill>
                        <a:prstClr val="black"/>
                      </a:solidFill>
                      <a:latin typeface="Franklin Gothic Book" panose="020B0503020102020204"/>
                      <a:ea typeface="メイリオ" panose="020B0604030504040204" pitchFamily="50" charset="-128"/>
                    </a:rPr>
                    <a:t>(~1.3</a:t>
                  </a:r>
                  <a14:m>
                    <m:oMath xmlns:m="http://schemas.openxmlformats.org/officeDocument/2006/math">
                      <m:r>
                        <a:rPr kumimoji="1" lang="en-US" altLang="ja-JP" sz="1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kumimoji="1" lang="en-US" altLang="ja-JP" sz="1400" dirty="0">
                      <a:solidFill>
                        <a:prstClr val="black"/>
                      </a:solidFill>
                      <a:latin typeface="Franklin Gothic Book" panose="020B0503020102020204"/>
                      <a:ea typeface="メイリオ" panose="020B0604030504040204" pitchFamily="50" charset="-128"/>
                    </a:rPr>
                    <a:t>10</a:t>
                  </a:r>
                  <a:r>
                    <a:rPr kumimoji="1" lang="en-US" altLang="ja-JP" sz="1400" baseline="30000" dirty="0">
                      <a:solidFill>
                        <a:prstClr val="black"/>
                      </a:solidFill>
                      <a:latin typeface="Franklin Gothic Book" panose="020B0503020102020204"/>
                      <a:ea typeface="メイリオ" panose="020B0604030504040204" pitchFamily="50" charset="-128"/>
                    </a:rPr>
                    <a:t>12</a:t>
                  </a:r>
                  <a:r>
                    <a:rPr kumimoji="1" lang="en-US" altLang="ja-JP" sz="1400" dirty="0">
                      <a:solidFill>
                        <a:prstClr val="black"/>
                      </a:solidFill>
                      <a:latin typeface="Franklin Gothic Book" panose="020B0503020102020204"/>
                      <a:ea typeface="メイリオ" panose="020B0604030504040204" pitchFamily="50" charset="-128"/>
                    </a:rPr>
                    <a:t> photons / day / MPPC)</a:t>
                  </a:r>
                  <a:endParaRPr kumimoji="1" lang="ja-JP" altLang="en-US" sz="1400" dirty="0">
                    <a:solidFill>
                      <a:srgbClr val="ACCBF9">
                        <a:lumMod val="50000"/>
                      </a:srgbClr>
                    </a:solidFill>
                    <a:latin typeface="Franklin Gothic Book" panose="020B0503020102020204"/>
                    <a:ea typeface="メイリオ" panose="020B0604030504040204" pitchFamily="50" charset="-128"/>
                  </a:endParaRPr>
                </a:p>
              </p:txBody>
            </p:sp>
          </mc:Choice>
          <mc:Fallback>
            <p:sp>
              <p:nvSpPr>
                <p:cNvPr id="42" name="テキスト ボックス 41">
                  <a:extLst>
                    <a:ext uri="{FF2B5EF4-FFF2-40B4-BE49-F238E27FC236}">
                      <a16:creationId xmlns:a16="http://schemas.microsoft.com/office/drawing/2014/main" id="{3677731C-DD78-4ADD-9479-10348D470E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80062" y="4939457"/>
                  <a:ext cx="2918295" cy="309976"/>
                </a:xfrm>
                <a:prstGeom prst="rect">
                  <a:avLst/>
                </a:prstGeom>
                <a:blipFill>
                  <a:blip r:embed="rId4"/>
                  <a:stretch>
                    <a:fillRect l="-619" t="-3922" b="-1764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04B0AC24-6DD9-4A48-9916-9C8FC5C585FD}"/>
                </a:ext>
              </a:extLst>
            </p:cNvPr>
            <p:cNvSpPr txBox="1"/>
            <p:nvPr/>
          </p:nvSpPr>
          <p:spPr>
            <a:xfrm>
              <a:off x="2265159" y="4113780"/>
              <a:ext cx="3492369" cy="650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solidFill>
                    <a:schemeClr val="bg1"/>
                  </a:solidFill>
                  <a:latin typeface="Franklin Gothic Book" panose="020B0503020102020204"/>
                  <a:ea typeface="メイリオ" panose="020B0604030504040204" pitchFamily="50" charset="-128"/>
                </a:rPr>
                <a:t>PDE could become 0% in </a:t>
              </a:r>
              <a:br>
                <a:rPr kumimoji="1" lang="en-US" altLang="ja-JP" dirty="0">
                  <a:solidFill>
                    <a:schemeClr val="bg1"/>
                  </a:solidFill>
                  <a:latin typeface="Franklin Gothic Book" panose="020B0503020102020204"/>
                  <a:ea typeface="メイリオ" panose="020B0604030504040204" pitchFamily="50" charset="-128"/>
                </a:rPr>
              </a:br>
              <a:r>
                <a:rPr kumimoji="1" lang="en-US" altLang="ja-JP" dirty="0">
                  <a:solidFill>
                    <a:schemeClr val="bg1"/>
                  </a:solidFill>
                  <a:latin typeface="Franklin Gothic Book" panose="020B0503020102020204"/>
                  <a:ea typeface="メイリオ" panose="020B0604030504040204" pitchFamily="50" charset="-128"/>
                </a:rPr>
                <a:t>70-100 days if it decrease linearly</a:t>
              </a:r>
              <a:endParaRPr kumimoji="1" lang="ja-JP" altLang="en-US" dirty="0">
                <a:solidFill>
                  <a:schemeClr val="bg1"/>
                </a:solidFill>
                <a:latin typeface="Franklin Gothic Book" panose="020B0503020102020204"/>
                <a:ea typeface="メイリオ" panose="020B0604030504040204" pitchFamily="50" charset="-128"/>
              </a:endParaRPr>
            </a:p>
          </p:txBody>
        </p:sp>
      </p:grpSp>
      <p:grpSp>
        <p:nvGrpSpPr>
          <p:cNvPr id="58" name="グループ化 57">
            <a:extLst>
              <a:ext uri="{FF2B5EF4-FFF2-40B4-BE49-F238E27FC236}">
                <a16:creationId xmlns:a16="http://schemas.microsoft.com/office/drawing/2014/main" id="{41DB692C-319D-4DE5-92FB-23C51447573B}"/>
              </a:ext>
            </a:extLst>
          </p:cNvPr>
          <p:cNvGrpSpPr/>
          <p:nvPr/>
        </p:nvGrpSpPr>
        <p:grpSpPr>
          <a:xfrm>
            <a:off x="4337000" y="2508125"/>
            <a:ext cx="2272491" cy="1084193"/>
            <a:chOff x="6891189" y="2540153"/>
            <a:chExt cx="3377901" cy="1611578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9B0A5F2A-EB67-4400-ADDD-D3F51D5809B9}"/>
                </a:ext>
              </a:extLst>
            </p:cNvPr>
            <p:cNvSpPr/>
            <p:nvPr/>
          </p:nvSpPr>
          <p:spPr>
            <a:xfrm>
              <a:off x="6891189" y="3558733"/>
              <a:ext cx="3377901" cy="592998"/>
            </a:xfrm>
            <a:prstGeom prst="rect">
              <a:avLst/>
            </a:prstGeom>
            <a:solidFill>
              <a:sysClr val="window" lastClr="FFFFFF">
                <a:lumMod val="65000"/>
              </a:sysClr>
            </a:solidFill>
            <a:ln w="34925" cap="flat" cmpd="sng" algn="in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44" name="正方形/長方形 43">
              <a:extLst>
                <a:ext uri="{FF2B5EF4-FFF2-40B4-BE49-F238E27FC236}">
                  <a16:creationId xmlns:a16="http://schemas.microsoft.com/office/drawing/2014/main" id="{33C55669-E69E-40F6-B8FC-1B2F33FC056C}"/>
                </a:ext>
              </a:extLst>
            </p:cNvPr>
            <p:cNvSpPr/>
            <p:nvPr/>
          </p:nvSpPr>
          <p:spPr>
            <a:xfrm>
              <a:off x="6891189" y="3215976"/>
              <a:ext cx="3377901" cy="326613"/>
            </a:xfrm>
            <a:prstGeom prst="rect">
              <a:avLst/>
            </a:prstGeom>
            <a:solidFill>
              <a:srgbClr val="297FD5">
                <a:lumMod val="40000"/>
                <a:lumOff val="60000"/>
              </a:srgbClr>
            </a:solidFill>
            <a:ln w="34925" cap="flat" cmpd="sng" algn="in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C5D42B5A-ABC2-4A25-AE3E-B106EB834572}"/>
                </a:ext>
              </a:extLst>
            </p:cNvPr>
            <p:cNvSpPr txBox="1"/>
            <p:nvPr/>
          </p:nvSpPr>
          <p:spPr>
            <a:xfrm>
              <a:off x="6891189" y="3184147"/>
              <a:ext cx="1041951" cy="457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b="1" dirty="0">
                  <a:solidFill>
                    <a:prstClr val="black"/>
                  </a:solidFill>
                  <a:latin typeface="Franklin Gothic Book" panose="020B0503020102020204"/>
                  <a:ea typeface="メイリオ" panose="020B0604030504040204" pitchFamily="50" charset="-128"/>
                </a:rPr>
                <a:t>SiO</a:t>
              </a:r>
              <a:r>
                <a:rPr kumimoji="1" lang="en-US" altLang="ja-JP" sz="1400" b="1" baseline="-25000" dirty="0">
                  <a:solidFill>
                    <a:prstClr val="black"/>
                  </a:solidFill>
                  <a:latin typeface="Franklin Gothic Book" panose="020B0503020102020204"/>
                  <a:ea typeface="メイリオ" panose="020B0604030504040204" pitchFamily="50" charset="-128"/>
                </a:rPr>
                <a:t>2</a:t>
              </a:r>
              <a:endParaRPr kumimoji="1" lang="ja-JP" altLang="en-US" sz="1400" b="1" baseline="-25000" dirty="0">
                <a:solidFill>
                  <a:prstClr val="black"/>
                </a:solidFill>
                <a:latin typeface="Franklin Gothic Book" panose="020B0503020102020204"/>
                <a:ea typeface="メイリオ" panose="020B0604030504040204" pitchFamily="50" charset="-128"/>
              </a:endParaRPr>
            </a:p>
          </p:txBody>
        </p:sp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5E57EE6C-A3D5-4255-97E4-02186782F53B}"/>
                </a:ext>
              </a:extLst>
            </p:cNvPr>
            <p:cNvSpPr txBox="1"/>
            <p:nvPr/>
          </p:nvSpPr>
          <p:spPr>
            <a:xfrm>
              <a:off x="6914493" y="3508671"/>
              <a:ext cx="688490" cy="457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b="1" dirty="0">
                  <a:solidFill>
                    <a:prstClr val="black"/>
                  </a:solidFill>
                  <a:latin typeface="Franklin Gothic Book" panose="020B0503020102020204"/>
                  <a:ea typeface="メイリオ" panose="020B0604030504040204" pitchFamily="50" charset="-128"/>
                </a:rPr>
                <a:t>Si</a:t>
              </a:r>
              <a:endParaRPr kumimoji="1" lang="ja-JP" altLang="en-US" sz="1400" b="1" baseline="-25000" dirty="0">
                <a:solidFill>
                  <a:prstClr val="black"/>
                </a:solidFill>
                <a:latin typeface="Franklin Gothic Book" panose="020B0503020102020204"/>
                <a:ea typeface="メイリオ" panose="020B0604030504040204" pitchFamily="50" charset="-128"/>
              </a:endParaRPr>
            </a:p>
          </p:txBody>
        </p:sp>
        <p:sp>
          <p:nvSpPr>
            <p:cNvPr id="47" name="フリーフォーム: 図形 46">
              <a:extLst>
                <a:ext uri="{FF2B5EF4-FFF2-40B4-BE49-F238E27FC236}">
                  <a16:creationId xmlns:a16="http://schemas.microsoft.com/office/drawing/2014/main" id="{8F93329D-0E94-420E-A288-AA697DD82482}"/>
                </a:ext>
              </a:extLst>
            </p:cNvPr>
            <p:cNvSpPr/>
            <p:nvPr/>
          </p:nvSpPr>
          <p:spPr>
            <a:xfrm rot="1719982">
              <a:off x="8813161" y="2540153"/>
              <a:ext cx="250609" cy="1006846"/>
            </a:xfrm>
            <a:custGeom>
              <a:avLst/>
              <a:gdLst>
                <a:gd name="connsiteX0" fmla="*/ 542023 w 860048"/>
                <a:gd name="connsiteY0" fmla="*/ 0 h 2248348"/>
                <a:gd name="connsiteX1" fmla="*/ 853994 w 860048"/>
                <a:gd name="connsiteY1" fmla="*/ 473336 h 2248348"/>
                <a:gd name="connsiteX2" fmla="*/ 294597 w 860048"/>
                <a:gd name="connsiteY2" fmla="*/ 505609 h 2248348"/>
                <a:gd name="connsiteX3" fmla="*/ 660357 w 860048"/>
                <a:gd name="connsiteY3" fmla="*/ 935915 h 2248348"/>
                <a:gd name="connsiteX4" fmla="*/ 165505 w 860048"/>
                <a:gd name="connsiteY4" fmla="*/ 1011219 h 2248348"/>
                <a:gd name="connsiteX5" fmla="*/ 606568 w 860048"/>
                <a:gd name="connsiteY5" fmla="*/ 1441525 h 2248348"/>
                <a:gd name="connsiteX6" fmla="*/ 14898 w 860048"/>
                <a:gd name="connsiteY6" fmla="*/ 1527586 h 2248348"/>
                <a:gd name="connsiteX7" fmla="*/ 477477 w 860048"/>
                <a:gd name="connsiteY7" fmla="*/ 1882588 h 2248348"/>
                <a:gd name="connsiteX8" fmla="*/ 68686 w 860048"/>
                <a:gd name="connsiteY8" fmla="*/ 2011680 h 2248348"/>
                <a:gd name="connsiteX9" fmla="*/ 4140 w 860048"/>
                <a:gd name="connsiteY9" fmla="*/ 2248348 h 2248348"/>
                <a:gd name="connsiteX0" fmla="*/ 574296 w 862603"/>
                <a:gd name="connsiteY0" fmla="*/ 0 h 2194560"/>
                <a:gd name="connsiteX1" fmla="*/ 853994 w 862603"/>
                <a:gd name="connsiteY1" fmla="*/ 419548 h 2194560"/>
                <a:gd name="connsiteX2" fmla="*/ 294597 w 862603"/>
                <a:gd name="connsiteY2" fmla="*/ 451821 h 2194560"/>
                <a:gd name="connsiteX3" fmla="*/ 660357 w 862603"/>
                <a:gd name="connsiteY3" fmla="*/ 882127 h 2194560"/>
                <a:gd name="connsiteX4" fmla="*/ 165505 w 862603"/>
                <a:gd name="connsiteY4" fmla="*/ 957431 h 2194560"/>
                <a:gd name="connsiteX5" fmla="*/ 606568 w 862603"/>
                <a:gd name="connsiteY5" fmla="*/ 1387737 h 2194560"/>
                <a:gd name="connsiteX6" fmla="*/ 14898 w 862603"/>
                <a:gd name="connsiteY6" fmla="*/ 1473798 h 2194560"/>
                <a:gd name="connsiteX7" fmla="*/ 477477 w 862603"/>
                <a:gd name="connsiteY7" fmla="*/ 1828800 h 2194560"/>
                <a:gd name="connsiteX8" fmla="*/ 68686 w 862603"/>
                <a:gd name="connsiteY8" fmla="*/ 1957892 h 2194560"/>
                <a:gd name="connsiteX9" fmla="*/ 4140 w 862603"/>
                <a:gd name="connsiteY9" fmla="*/ 2194560 h 2194560"/>
                <a:gd name="connsiteX0" fmla="*/ 574296 w 862603"/>
                <a:gd name="connsiteY0" fmla="*/ 0 h 2194560"/>
                <a:gd name="connsiteX1" fmla="*/ 853994 w 862603"/>
                <a:gd name="connsiteY1" fmla="*/ 419548 h 2194560"/>
                <a:gd name="connsiteX2" fmla="*/ 294597 w 862603"/>
                <a:gd name="connsiteY2" fmla="*/ 451821 h 2194560"/>
                <a:gd name="connsiteX3" fmla="*/ 660357 w 862603"/>
                <a:gd name="connsiteY3" fmla="*/ 882127 h 2194560"/>
                <a:gd name="connsiteX4" fmla="*/ 165505 w 862603"/>
                <a:gd name="connsiteY4" fmla="*/ 957431 h 2194560"/>
                <a:gd name="connsiteX5" fmla="*/ 552780 w 862603"/>
                <a:gd name="connsiteY5" fmla="*/ 1376980 h 2194560"/>
                <a:gd name="connsiteX6" fmla="*/ 14898 w 862603"/>
                <a:gd name="connsiteY6" fmla="*/ 1473798 h 2194560"/>
                <a:gd name="connsiteX7" fmla="*/ 477477 w 862603"/>
                <a:gd name="connsiteY7" fmla="*/ 1828800 h 2194560"/>
                <a:gd name="connsiteX8" fmla="*/ 68686 w 862603"/>
                <a:gd name="connsiteY8" fmla="*/ 1957892 h 2194560"/>
                <a:gd name="connsiteX9" fmla="*/ 4140 w 862603"/>
                <a:gd name="connsiteY9" fmla="*/ 2194560 h 2194560"/>
                <a:gd name="connsiteX0" fmla="*/ 572963 w 861270"/>
                <a:gd name="connsiteY0" fmla="*/ 0 h 2194560"/>
                <a:gd name="connsiteX1" fmla="*/ 852661 w 861270"/>
                <a:gd name="connsiteY1" fmla="*/ 419548 h 2194560"/>
                <a:gd name="connsiteX2" fmla="*/ 293264 w 861270"/>
                <a:gd name="connsiteY2" fmla="*/ 451821 h 2194560"/>
                <a:gd name="connsiteX3" fmla="*/ 659024 w 861270"/>
                <a:gd name="connsiteY3" fmla="*/ 882127 h 2194560"/>
                <a:gd name="connsiteX4" fmla="*/ 164172 w 861270"/>
                <a:gd name="connsiteY4" fmla="*/ 957431 h 2194560"/>
                <a:gd name="connsiteX5" fmla="*/ 551447 w 861270"/>
                <a:gd name="connsiteY5" fmla="*/ 1376980 h 2194560"/>
                <a:gd name="connsiteX6" fmla="*/ 13565 w 861270"/>
                <a:gd name="connsiteY6" fmla="*/ 1473798 h 2194560"/>
                <a:gd name="connsiteX7" fmla="*/ 422356 w 861270"/>
                <a:gd name="connsiteY7" fmla="*/ 1839557 h 2194560"/>
                <a:gd name="connsiteX8" fmla="*/ 67353 w 861270"/>
                <a:gd name="connsiteY8" fmla="*/ 1957892 h 2194560"/>
                <a:gd name="connsiteX9" fmla="*/ 2807 w 861270"/>
                <a:gd name="connsiteY9" fmla="*/ 2194560 h 2194560"/>
                <a:gd name="connsiteX0" fmla="*/ 551448 w 859485"/>
                <a:gd name="connsiteY0" fmla="*/ 0 h 2119256"/>
                <a:gd name="connsiteX1" fmla="*/ 852661 w 859485"/>
                <a:gd name="connsiteY1" fmla="*/ 344244 h 2119256"/>
                <a:gd name="connsiteX2" fmla="*/ 293264 w 859485"/>
                <a:gd name="connsiteY2" fmla="*/ 376517 h 2119256"/>
                <a:gd name="connsiteX3" fmla="*/ 659024 w 859485"/>
                <a:gd name="connsiteY3" fmla="*/ 806823 h 2119256"/>
                <a:gd name="connsiteX4" fmla="*/ 164172 w 859485"/>
                <a:gd name="connsiteY4" fmla="*/ 882127 h 2119256"/>
                <a:gd name="connsiteX5" fmla="*/ 551447 w 859485"/>
                <a:gd name="connsiteY5" fmla="*/ 1301676 h 2119256"/>
                <a:gd name="connsiteX6" fmla="*/ 13565 w 859485"/>
                <a:gd name="connsiteY6" fmla="*/ 1398494 h 2119256"/>
                <a:gd name="connsiteX7" fmla="*/ 422356 w 859485"/>
                <a:gd name="connsiteY7" fmla="*/ 1764253 h 2119256"/>
                <a:gd name="connsiteX8" fmla="*/ 67353 w 859485"/>
                <a:gd name="connsiteY8" fmla="*/ 1882588 h 2119256"/>
                <a:gd name="connsiteX9" fmla="*/ 2807 w 859485"/>
                <a:gd name="connsiteY9" fmla="*/ 2119256 h 2119256"/>
                <a:gd name="connsiteX0" fmla="*/ 551448 w 859485"/>
                <a:gd name="connsiteY0" fmla="*/ 0 h 2119256"/>
                <a:gd name="connsiteX1" fmla="*/ 852661 w 859485"/>
                <a:gd name="connsiteY1" fmla="*/ 344244 h 2119256"/>
                <a:gd name="connsiteX2" fmla="*/ 293264 w 859485"/>
                <a:gd name="connsiteY2" fmla="*/ 376517 h 2119256"/>
                <a:gd name="connsiteX3" fmla="*/ 659024 w 859485"/>
                <a:gd name="connsiteY3" fmla="*/ 806823 h 2119256"/>
                <a:gd name="connsiteX4" fmla="*/ 164172 w 859485"/>
                <a:gd name="connsiteY4" fmla="*/ 882127 h 2119256"/>
                <a:gd name="connsiteX5" fmla="*/ 551447 w 859485"/>
                <a:gd name="connsiteY5" fmla="*/ 1301676 h 2119256"/>
                <a:gd name="connsiteX6" fmla="*/ 13565 w 859485"/>
                <a:gd name="connsiteY6" fmla="*/ 1398494 h 2119256"/>
                <a:gd name="connsiteX7" fmla="*/ 422356 w 859485"/>
                <a:gd name="connsiteY7" fmla="*/ 1764253 h 2119256"/>
                <a:gd name="connsiteX8" fmla="*/ 67353 w 859485"/>
                <a:gd name="connsiteY8" fmla="*/ 1861073 h 2119256"/>
                <a:gd name="connsiteX9" fmla="*/ 2807 w 859485"/>
                <a:gd name="connsiteY9" fmla="*/ 2119256 h 2119256"/>
                <a:gd name="connsiteX0" fmla="*/ 613808 w 921845"/>
                <a:gd name="connsiteY0" fmla="*/ 0 h 2119256"/>
                <a:gd name="connsiteX1" fmla="*/ 915021 w 921845"/>
                <a:gd name="connsiteY1" fmla="*/ 344244 h 2119256"/>
                <a:gd name="connsiteX2" fmla="*/ 355624 w 921845"/>
                <a:gd name="connsiteY2" fmla="*/ 376517 h 2119256"/>
                <a:gd name="connsiteX3" fmla="*/ 721384 w 921845"/>
                <a:gd name="connsiteY3" fmla="*/ 806823 h 2119256"/>
                <a:gd name="connsiteX4" fmla="*/ 226532 w 921845"/>
                <a:gd name="connsiteY4" fmla="*/ 882127 h 2119256"/>
                <a:gd name="connsiteX5" fmla="*/ 613807 w 921845"/>
                <a:gd name="connsiteY5" fmla="*/ 1301676 h 2119256"/>
                <a:gd name="connsiteX6" fmla="*/ 75925 w 921845"/>
                <a:gd name="connsiteY6" fmla="*/ 1398494 h 2119256"/>
                <a:gd name="connsiteX7" fmla="*/ 484716 w 921845"/>
                <a:gd name="connsiteY7" fmla="*/ 1764253 h 2119256"/>
                <a:gd name="connsiteX8" fmla="*/ 129713 w 921845"/>
                <a:gd name="connsiteY8" fmla="*/ 1861073 h 2119256"/>
                <a:gd name="connsiteX9" fmla="*/ 621 w 921845"/>
                <a:gd name="connsiteY9" fmla="*/ 2119256 h 2119256"/>
                <a:gd name="connsiteX0" fmla="*/ 613187 w 921224"/>
                <a:gd name="connsiteY0" fmla="*/ 0 h 2119256"/>
                <a:gd name="connsiteX1" fmla="*/ 914400 w 921224"/>
                <a:gd name="connsiteY1" fmla="*/ 344244 h 2119256"/>
                <a:gd name="connsiteX2" fmla="*/ 355003 w 921224"/>
                <a:gd name="connsiteY2" fmla="*/ 376517 h 2119256"/>
                <a:gd name="connsiteX3" fmla="*/ 720763 w 921224"/>
                <a:gd name="connsiteY3" fmla="*/ 806823 h 2119256"/>
                <a:gd name="connsiteX4" fmla="*/ 225911 w 921224"/>
                <a:gd name="connsiteY4" fmla="*/ 882127 h 2119256"/>
                <a:gd name="connsiteX5" fmla="*/ 613186 w 921224"/>
                <a:gd name="connsiteY5" fmla="*/ 1301676 h 2119256"/>
                <a:gd name="connsiteX6" fmla="*/ 75304 w 921224"/>
                <a:gd name="connsiteY6" fmla="*/ 1398494 h 2119256"/>
                <a:gd name="connsiteX7" fmla="*/ 484095 w 921224"/>
                <a:gd name="connsiteY7" fmla="*/ 1764253 h 2119256"/>
                <a:gd name="connsiteX8" fmla="*/ 129092 w 921224"/>
                <a:gd name="connsiteY8" fmla="*/ 1861073 h 2119256"/>
                <a:gd name="connsiteX9" fmla="*/ 0 w 921224"/>
                <a:gd name="connsiteY9" fmla="*/ 2119256 h 2119256"/>
                <a:gd name="connsiteX0" fmla="*/ 613187 w 921224"/>
                <a:gd name="connsiteY0" fmla="*/ 0 h 2119256"/>
                <a:gd name="connsiteX1" fmla="*/ 914400 w 921224"/>
                <a:gd name="connsiteY1" fmla="*/ 344244 h 2119256"/>
                <a:gd name="connsiteX2" fmla="*/ 355003 w 921224"/>
                <a:gd name="connsiteY2" fmla="*/ 376517 h 2119256"/>
                <a:gd name="connsiteX3" fmla="*/ 720763 w 921224"/>
                <a:gd name="connsiteY3" fmla="*/ 806823 h 2119256"/>
                <a:gd name="connsiteX4" fmla="*/ 225911 w 921224"/>
                <a:gd name="connsiteY4" fmla="*/ 882127 h 2119256"/>
                <a:gd name="connsiteX5" fmla="*/ 613186 w 921224"/>
                <a:gd name="connsiteY5" fmla="*/ 1301676 h 2119256"/>
                <a:gd name="connsiteX6" fmla="*/ 75304 w 921224"/>
                <a:gd name="connsiteY6" fmla="*/ 1398494 h 2119256"/>
                <a:gd name="connsiteX7" fmla="*/ 484095 w 921224"/>
                <a:gd name="connsiteY7" fmla="*/ 1764253 h 2119256"/>
                <a:gd name="connsiteX8" fmla="*/ 129092 w 921224"/>
                <a:gd name="connsiteY8" fmla="*/ 1861073 h 2119256"/>
                <a:gd name="connsiteX9" fmla="*/ 0 w 921224"/>
                <a:gd name="connsiteY9" fmla="*/ 2119256 h 2119256"/>
                <a:gd name="connsiteX0" fmla="*/ 613187 w 921224"/>
                <a:gd name="connsiteY0" fmla="*/ 0 h 2119256"/>
                <a:gd name="connsiteX1" fmla="*/ 914400 w 921224"/>
                <a:gd name="connsiteY1" fmla="*/ 344244 h 2119256"/>
                <a:gd name="connsiteX2" fmla="*/ 355003 w 921224"/>
                <a:gd name="connsiteY2" fmla="*/ 376517 h 2119256"/>
                <a:gd name="connsiteX3" fmla="*/ 720763 w 921224"/>
                <a:gd name="connsiteY3" fmla="*/ 806823 h 2119256"/>
                <a:gd name="connsiteX4" fmla="*/ 225911 w 921224"/>
                <a:gd name="connsiteY4" fmla="*/ 882127 h 2119256"/>
                <a:gd name="connsiteX5" fmla="*/ 613186 w 921224"/>
                <a:gd name="connsiteY5" fmla="*/ 1301676 h 2119256"/>
                <a:gd name="connsiteX6" fmla="*/ 75304 w 921224"/>
                <a:gd name="connsiteY6" fmla="*/ 1398494 h 2119256"/>
                <a:gd name="connsiteX7" fmla="*/ 484095 w 921224"/>
                <a:gd name="connsiteY7" fmla="*/ 1764253 h 2119256"/>
                <a:gd name="connsiteX8" fmla="*/ 139252 w 921224"/>
                <a:gd name="connsiteY8" fmla="*/ 1830593 h 2119256"/>
                <a:gd name="connsiteX9" fmla="*/ 0 w 921224"/>
                <a:gd name="connsiteY9" fmla="*/ 2119256 h 2119256"/>
                <a:gd name="connsiteX0" fmla="*/ 613187 w 921224"/>
                <a:gd name="connsiteY0" fmla="*/ 0 h 2119256"/>
                <a:gd name="connsiteX1" fmla="*/ 914400 w 921224"/>
                <a:gd name="connsiteY1" fmla="*/ 344244 h 2119256"/>
                <a:gd name="connsiteX2" fmla="*/ 355003 w 921224"/>
                <a:gd name="connsiteY2" fmla="*/ 376517 h 2119256"/>
                <a:gd name="connsiteX3" fmla="*/ 720763 w 921224"/>
                <a:gd name="connsiteY3" fmla="*/ 806823 h 2119256"/>
                <a:gd name="connsiteX4" fmla="*/ 225911 w 921224"/>
                <a:gd name="connsiteY4" fmla="*/ 882127 h 2119256"/>
                <a:gd name="connsiteX5" fmla="*/ 613186 w 921224"/>
                <a:gd name="connsiteY5" fmla="*/ 1301676 h 2119256"/>
                <a:gd name="connsiteX6" fmla="*/ 75304 w 921224"/>
                <a:gd name="connsiteY6" fmla="*/ 1398494 h 2119256"/>
                <a:gd name="connsiteX7" fmla="*/ 484095 w 921224"/>
                <a:gd name="connsiteY7" fmla="*/ 1764253 h 2119256"/>
                <a:gd name="connsiteX8" fmla="*/ 139252 w 921224"/>
                <a:gd name="connsiteY8" fmla="*/ 1830593 h 2119256"/>
                <a:gd name="connsiteX9" fmla="*/ 0 w 921224"/>
                <a:gd name="connsiteY9" fmla="*/ 2119256 h 2119256"/>
                <a:gd name="connsiteX0" fmla="*/ 613187 w 921224"/>
                <a:gd name="connsiteY0" fmla="*/ 0 h 2119256"/>
                <a:gd name="connsiteX1" fmla="*/ 914400 w 921224"/>
                <a:gd name="connsiteY1" fmla="*/ 344244 h 2119256"/>
                <a:gd name="connsiteX2" fmla="*/ 355003 w 921224"/>
                <a:gd name="connsiteY2" fmla="*/ 376517 h 2119256"/>
                <a:gd name="connsiteX3" fmla="*/ 720763 w 921224"/>
                <a:gd name="connsiteY3" fmla="*/ 806823 h 2119256"/>
                <a:gd name="connsiteX4" fmla="*/ 225911 w 921224"/>
                <a:gd name="connsiteY4" fmla="*/ 882127 h 2119256"/>
                <a:gd name="connsiteX5" fmla="*/ 613186 w 921224"/>
                <a:gd name="connsiteY5" fmla="*/ 1301676 h 2119256"/>
                <a:gd name="connsiteX6" fmla="*/ 75304 w 921224"/>
                <a:gd name="connsiteY6" fmla="*/ 1398494 h 2119256"/>
                <a:gd name="connsiteX7" fmla="*/ 484095 w 921224"/>
                <a:gd name="connsiteY7" fmla="*/ 1764253 h 2119256"/>
                <a:gd name="connsiteX8" fmla="*/ 195132 w 921224"/>
                <a:gd name="connsiteY8" fmla="*/ 1850913 h 2119256"/>
                <a:gd name="connsiteX9" fmla="*/ 0 w 921224"/>
                <a:gd name="connsiteY9" fmla="*/ 2119256 h 2119256"/>
                <a:gd name="connsiteX0" fmla="*/ 613187 w 921224"/>
                <a:gd name="connsiteY0" fmla="*/ 0 h 2119256"/>
                <a:gd name="connsiteX1" fmla="*/ 914400 w 921224"/>
                <a:gd name="connsiteY1" fmla="*/ 344244 h 2119256"/>
                <a:gd name="connsiteX2" fmla="*/ 355003 w 921224"/>
                <a:gd name="connsiteY2" fmla="*/ 376517 h 2119256"/>
                <a:gd name="connsiteX3" fmla="*/ 720763 w 921224"/>
                <a:gd name="connsiteY3" fmla="*/ 806823 h 2119256"/>
                <a:gd name="connsiteX4" fmla="*/ 225911 w 921224"/>
                <a:gd name="connsiteY4" fmla="*/ 882127 h 2119256"/>
                <a:gd name="connsiteX5" fmla="*/ 613186 w 921224"/>
                <a:gd name="connsiteY5" fmla="*/ 1301676 h 2119256"/>
                <a:gd name="connsiteX6" fmla="*/ 75304 w 921224"/>
                <a:gd name="connsiteY6" fmla="*/ 1398494 h 2119256"/>
                <a:gd name="connsiteX7" fmla="*/ 484095 w 921224"/>
                <a:gd name="connsiteY7" fmla="*/ 1764253 h 2119256"/>
                <a:gd name="connsiteX8" fmla="*/ 164652 w 921224"/>
                <a:gd name="connsiteY8" fmla="*/ 1810273 h 2119256"/>
                <a:gd name="connsiteX9" fmla="*/ 0 w 921224"/>
                <a:gd name="connsiteY9" fmla="*/ 2119256 h 2119256"/>
                <a:gd name="connsiteX0" fmla="*/ 613187 w 921224"/>
                <a:gd name="connsiteY0" fmla="*/ 0 h 2119256"/>
                <a:gd name="connsiteX1" fmla="*/ 914400 w 921224"/>
                <a:gd name="connsiteY1" fmla="*/ 344244 h 2119256"/>
                <a:gd name="connsiteX2" fmla="*/ 355003 w 921224"/>
                <a:gd name="connsiteY2" fmla="*/ 376517 h 2119256"/>
                <a:gd name="connsiteX3" fmla="*/ 720763 w 921224"/>
                <a:gd name="connsiteY3" fmla="*/ 806823 h 2119256"/>
                <a:gd name="connsiteX4" fmla="*/ 225911 w 921224"/>
                <a:gd name="connsiteY4" fmla="*/ 882127 h 2119256"/>
                <a:gd name="connsiteX5" fmla="*/ 613186 w 921224"/>
                <a:gd name="connsiteY5" fmla="*/ 1301676 h 2119256"/>
                <a:gd name="connsiteX6" fmla="*/ 75304 w 921224"/>
                <a:gd name="connsiteY6" fmla="*/ 1398494 h 2119256"/>
                <a:gd name="connsiteX7" fmla="*/ 484095 w 921224"/>
                <a:gd name="connsiteY7" fmla="*/ 1764253 h 2119256"/>
                <a:gd name="connsiteX8" fmla="*/ 164652 w 921224"/>
                <a:gd name="connsiteY8" fmla="*/ 1810273 h 2119256"/>
                <a:gd name="connsiteX9" fmla="*/ 0 w 921224"/>
                <a:gd name="connsiteY9" fmla="*/ 2119256 h 2119256"/>
                <a:gd name="connsiteX0" fmla="*/ 613187 w 921224"/>
                <a:gd name="connsiteY0" fmla="*/ 0 h 2119256"/>
                <a:gd name="connsiteX1" fmla="*/ 914400 w 921224"/>
                <a:gd name="connsiteY1" fmla="*/ 344244 h 2119256"/>
                <a:gd name="connsiteX2" fmla="*/ 355003 w 921224"/>
                <a:gd name="connsiteY2" fmla="*/ 376517 h 2119256"/>
                <a:gd name="connsiteX3" fmla="*/ 720763 w 921224"/>
                <a:gd name="connsiteY3" fmla="*/ 806823 h 2119256"/>
                <a:gd name="connsiteX4" fmla="*/ 225911 w 921224"/>
                <a:gd name="connsiteY4" fmla="*/ 882127 h 2119256"/>
                <a:gd name="connsiteX5" fmla="*/ 613186 w 921224"/>
                <a:gd name="connsiteY5" fmla="*/ 1301676 h 2119256"/>
                <a:gd name="connsiteX6" fmla="*/ 75304 w 921224"/>
                <a:gd name="connsiteY6" fmla="*/ 1398494 h 2119256"/>
                <a:gd name="connsiteX7" fmla="*/ 484095 w 921224"/>
                <a:gd name="connsiteY7" fmla="*/ 1764253 h 2119256"/>
                <a:gd name="connsiteX8" fmla="*/ 164652 w 921224"/>
                <a:gd name="connsiteY8" fmla="*/ 1810273 h 2119256"/>
                <a:gd name="connsiteX9" fmla="*/ 0 w 921224"/>
                <a:gd name="connsiteY9" fmla="*/ 2119256 h 2119256"/>
                <a:gd name="connsiteX0" fmla="*/ 613187 w 877361"/>
                <a:gd name="connsiteY0" fmla="*/ 0 h 2119256"/>
                <a:gd name="connsiteX1" fmla="*/ 868680 w 877361"/>
                <a:gd name="connsiteY1" fmla="*/ 344244 h 2119256"/>
                <a:gd name="connsiteX2" fmla="*/ 355003 w 877361"/>
                <a:gd name="connsiteY2" fmla="*/ 376517 h 2119256"/>
                <a:gd name="connsiteX3" fmla="*/ 720763 w 877361"/>
                <a:gd name="connsiteY3" fmla="*/ 806823 h 2119256"/>
                <a:gd name="connsiteX4" fmla="*/ 225911 w 877361"/>
                <a:gd name="connsiteY4" fmla="*/ 882127 h 2119256"/>
                <a:gd name="connsiteX5" fmla="*/ 613186 w 877361"/>
                <a:gd name="connsiteY5" fmla="*/ 1301676 h 2119256"/>
                <a:gd name="connsiteX6" fmla="*/ 75304 w 877361"/>
                <a:gd name="connsiteY6" fmla="*/ 1398494 h 2119256"/>
                <a:gd name="connsiteX7" fmla="*/ 484095 w 877361"/>
                <a:gd name="connsiteY7" fmla="*/ 1764253 h 2119256"/>
                <a:gd name="connsiteX8" fmla="*/ 164652 w 877361"/>
                <a:gd name="connsiteY8" fmla="*/ 1810273 h 2119256"/>
                <a:gd name="connsiteX9" fmla="*/ 0 w 877361"/>
                <a:gd name="connsiteY9" fmla="*/ 2119256 h 2119256"/>
                <a:gd name="connsiteX0" fmla="*/ 679227 w 886917"/>
                <a:gd name="connsiteY0" fmla="*/ 0 h 2058296"/>
                <a:gd name="connsiteX1" fmla="*/ 868680 w 886917"/>
                <a:gd name="connsiteY1" fmla="*/ 283284 h 2058296"/>
                <a:gd name="connsiteX2" fmla="*/ 355003 w 886917"/>
                <a:gd name="connsiteY2" fmla="*/ 315557 h 2058296"/>
                <a:gd name="connsiteX3" fmla="*/ 720763 w 886917"/>
                <a:gd name="connsiteY3" fmla="*/ 745863 h 2058296"/>
                <a:gd name="connsiteX4" fmla="*/ 225911 w 886917"/>
                <a:gd name="connsiteY4" fmla="*/ 821167 h 2058296"/>
                <a:gd name="connsiteX5" fmla="*/ 613186 w 886917"/>
                <a:gd name="connsiteY5" fmla="*/ 1240716 h 2058296"/>
                <a:gd name="connsiteX6" fmla="*/ 75304 w 886917"/>
                <a:gd name="connsiteY6" fmla="*/ 1337534 h 2058296"/>
                <a:gd name="connsiteX7" fmla="*/ 484095 w 886917"/>
                <a:gd name="connsiteY7" fmla="*/ 1703293 h 2058296"/>
                <a:gd name="connsiteX8" fmla="*/ 164652 w 886917"/>
                <a:gd name="connsiteY8" fmla="*/ 1749313 h 2058296"/>
                <a:gd name="connsiteX9" fmla="*/ 0 w 886917"/>
                <a:gd name="connsiteY9" fmla="*/ 2058296 h 2058296"/>
                <a:gd name="connsiteX0" fmla="*/ 679227 w 886231"/>
                <a:gd name="connsiteY0" fmla="*/ 0 h 2058296"/>
                <a:gd name="connsiteX1" fmla="*/ 868680 w 886231"/>
                <a:gd name="connsiteY1" fmla="*/ 283284 h 2058296"/>
                <a:gd name="connsiteX2" fmla="*/ 365163 w 886231"/>
                <a:gd name="connsiteY2" fmla="*/ 330797 h 2058296"/>
                <a:gd name="connsiteX3" fmla="*/ 720763 w 886231"/>
                <a:gd name="connsiteY3" fmla="*/ 745863 h 2058296"/>
                <a:gd name="connsiteX4" fmla="*/ 225911 w 886231"/>
                <a:gd name="connsiteY4" fmla="*/ 821167 h 2058296"/>
                <a:gd name="connsiteX5" fmla="*/ 613186 w 886231"/>
                <a:gd name="connsiteY5" fmla="*/ 1240716 h 2058296"/>
                <a:gd name="connsiteX6" fmla="*/ 75304 w 886231"/>
                <a:gd name="connsiteY6" fmla="*/ 1337534 h 2058296"/>
                <a:gd name="connsiteX7" fmla="*/ 484095 w 886231"/>
                <a:gd name="connsiteY7" fmla="*/ 1703293 h 2058296"/>
                <a:gd name="connsiteX8" fmla="*/ 164652 w 886231"/>
                <a:gd name="connsiteY8" fmla="*/ 1749313 h 2058296"/>
                <a:gd name="connsiteX9" fmla="*/ 0 w 886231"/>
                <a:gd name="connsiteY9" fmla="*/ 2058296 h 2058296"/>
                <a:gd name="connsiteX0" fmla="*/ 679227 w 886231"/>
                <a:gd name="connsiteY0" fmla="*/ 0 h 2058296"/>
                <a:gd name="connsiteX1" fmla="*/ 868680 w 886231"/>
                <a:gd name="connsiteY1" fmla="*/ 283284 h 2058296"/>
                <a:gd name="connsiteX2" fmla="*/ 365163 w 886231"/>
                <a:gd name="connsiteY2" fmla="*/ 330797 h 2058296"/>
                <a:gd name="connsiteX3" fmla="*/ 720763 w 886231"/>
                <a:gd name="connsiteY3" fmla="*/ 745863 h 2058296"/>
                <a:gd name="connsiteX4" fmla="*/ 225911 w 886231"/>
                <a:gd name="connsiteY4" fmla="*/ 821167 h 2058296"/>
                <a:gd name="connsiteX5" fmla="*/ 613186 w 886231"/>
                <a:gd name="connsiteY5" fmla="*/ 1240716 h 2058296"/>
                <a:gd name="connsiteX6" fmla="*/ 75304 w 886231"/>
                <a:gd name="connsiteY6" fmla="*/ 1337534 h 2058296"/>
                <a:gd name="connsiteX7" fmla="*/ 484095 w 886231"/>
                <a:gd name="connsiteY7" fmla="*/ 1703293 h 2058296"/>
                <a:gd name="connsiteX8" fmla="*/ 0 w 886231"/>
                <a:gd name="connsiteY8" fmla="*/ 2058296 h 2058296"/>
                <a:gd name="connsiteX0" fmla="*/ 679227 w 886231"/>
                <a:gd name="connsiteY0" fmla="*/ 0 h 2058296"/>
                <a:gd name="connsiteX1" fmla="*/ 868680 w 886231"/>
                <a:gd name="connsiteY1" fmla="*/ 283284 h 2058296"/>
                <a:gd name="connsiteX2" fmla="*/ 365163 w 886231"/>
                <a:gd name="connsiteY2" fmla="*/ 330797 h 2058296"/>
                <a:gd name="connsiteX3" fmla="*/ 720763 w 886231"/>
                <a:gd name="connsiteY3" fmla="*/ 745863 h 2058296"/>
                <a:gd name="connsiteX4" fmla="*/ 225911 w 886231"/>
                <a:gd name="connsiteY4" fmla="*/ 821167 h 2058296"/>
                <a:gd name="connsiteX5" fmla="*/ 613186 w 886231"/>
                <a:gd name="connsiteY5" fmla="*/ 1240716 h 2058296"/>
                <a:gd name="connsiteX6" fmla="*/ 75304 w 886231"/>
                <a:gd name="connsiteY6" fmla="*/ 1337534 h 2058296"/>
                <a:gd name="connsiteX7" fmla="*/ 509434 w 886231"/>
                <a:gd name="connsiteY7" fmla="*/ 1636809 h 2058296"/>
                <a:gd name="connsiteX8" fmla="*/ 0 w 886231"/>
                <a:gd name="connsiteY8" fmla="*/ 2058296 h 2058296"/>
                <a:gd name="connsiteX0" fmla="*/ 679227 w 886231"/>
                <a:gd name="connsiteY0" fmla="*/ 0 h 2058296"/>
                <a:gd name="connsiteX1" fmla="*/ 868680 w 886231"/>
                <a:gd name="connsiteY1" fmla="*/ 283284 h 2058296"/>
                <a:gd name="connsiteX2" fmla="*/ 365163 w 886231"/>
                <a:gd name="connsiteY2" fmla="*/ 330797 h 2058296"/>
                <a:gd name="connsiteX3" fmla="*/ 720763 w 886231"/>
                <a:gd name="connsiteY3" fmla="*/ 745863 h 2058296"/>
                <a:gd name="connsiteX4" fmla="*/ 225911 w 886231"/>
                <a:gd name="connsiteY4" fmla="*/ 821167 h 2058296"/>
                <a:gd name="connsiteX5" fmla="*/ 613186 w 886231"/>
                <a:gd name="connsiteY5" fmla="*/ 1240716 h 2058296"/>
                <a:gd name="connsiteX6" fmla="*/ 75304 w 886231"/>
                <a:gd name="connsiteY6" fmla="*/ 1337534 h 2058296"/>
                <a:gd name="connsiteX7" fmla="*/ 509434 w 886231"/>
                <a:gd name="connsiteY7" fmla="*/ 1636809 h 2058296"/>
                <a:gd name="connsiteX8" fmla="*/ 0 w 886231"/>
                <a:gd name="connsiteY8" fmla="*/ 2058296 h 2058296"/>
                <a:gd name="connsiteX0" fmla="*/ 679227 w 886231"/>
                <a:gd name="connsiteY0" fmla="*/ 0 h 2058296"/>
                <a:gd name="connsiteX1" fmla="*/ 868680 w 886231"/>
                <a:gd name="connsiteY1" fmla="*/ 283284 h 2058296"/>
                <a:gd name="connsiteX2" fmla="*/ 365163 w 886231"/>
                <a:gd name="connsiteY2" fmla="*/ 330797 h 2058296"/>
                <a:gd name="connsiteX3" fmla="*/ 720763 w 886231"/>
                <a:gd name="connsiteY3" fmla="*/ 745863 h 2058296"/>
                <a:gd name="connsiteX4" fmla="*/ 225911 w 886231"/>
                <a:gd name="connsiteY4" fmla="*/ 821167 h 2058296"/>
                <a:gd name="connsiteX5" fmla="*/ 613186 w 886231"/>
                <a:gd name="connsiteY5" fmla="*/ 1240716 h 2058296"/>
                <a:gd name="connsiteX6" fmla="*/ 75304 w 886231"/>
                <a:gd name="connsiteY6" fmla="*/ 1337534 h 2058296"/>
                <a:gd name="connsiteX7" fmla="*/ 509434 w 886231"/>
                <a:gd name="connsiteY7" fmla="*/ 1636809 h 2058296"/>
                <a:gd name="connsiteX8" fmla="*/ 0 w 886231"/>
                <a:gd name="connsiteY8" fmla="*/ 2058296 h 2058296"/>
                <a:gd name="connsiteX0" fmla="*/ 679227 w 886231"/>
                <a:gd name="connsiteY0" fmla="*/ 0 h 2058296"/>
                <a:gd name="connsiteX1" fmla="*/ 868680 w 886231"/>
                <a:gd name="connsiteY1" fmla="*/ 283284 h 2058296"/>
                <a:gd name="connsiteX2" fmla="*/ 365163 w 886231"/>
                <a:gd name="connsiteY2" fmla="*/ 330797 h 2058296"/>
                <a:gd name="connsiteX3" fmla="*/ 720763 w 886231"/>
                <a:gd name="connsiteY3" fmla="*/ 745863 h 2058296"/>
                <a:gd name="connsiteX4" fmla="*/ 225911 w 886231"/>
                <a:gd name="connsiteY4" fmla="*/ 821167 h 2058296"/>
                <a:gd name="connsiteX5" fmla="*/ 613186 w 886231"/>
                <a:gd name="connsiteY5" fmla="*/ 1240716 h 2058296"/>
                <a:gd name="connsiteX6" fmla="*/ 75304 w 886231"/>
                <a:gd name="connsiteY6" fmla="*/ 1337534 h 2058296"/>
                <a:gd name="connsiteX7" fmla="*/ 509434 w 886231"/>
                <a:gd name="connsiteY7" fmla="*/ 1636809 h 2058296"/>
                <a:gd name="connsiteX8" fmla="*/ 134379 w 886231"/>
                <a:gd name="connsiteY8" fmla="*/ 1727591 h 2058296"/>
                <a:gd name="connsiteX9" fmla="*/ 0 w 886231"/>
                <a:gd name="connsiteY9" fmla="*/ 2058296 h 2058296"/>
                <a:gd name="connsiteX0" fmla="*/ 392948 w 868732"/>
                <a:gd name="connsiteY0" fmla="*/ 1 h 2108855"/>
                <a:gd name="connsiteX1" fmla="*/ 868680 w 868732"/>
                <a:gd name="connsiteY1" fmla="*/ 333843 h 2108855"/>
                <a:gd name="connsiteX2" fmla="*/ 365163 w 868732"/>
                <a:gd name="connsiteY2" fmla="*/ 381356 h 2108855"/>
                <a:gd name="connsiteX3" fmla="*/ 720763 w 868732"/>
                <a:gd name="connsiteY3" fmla="*/ 796422 h 2108855"/>
                <a:gd name="connsiteX4" fmla="*/ 225911 w 868732"/>
                <a:gd name="connsiteY4" fmla="*/ 871726 h 2108855"/>
                <a:gd name="connsiteX5" fmla="*/ 613186 w 868732"/>
                <a:gd name="connsiteY5" fmla="*/ 1291275 h 2108855"/>
                <a:gd name="connsiteX6" fmla="*/ 75304 w 868732"/>
                <a:gd name="connsiteY6" fmla="*/ 1388093 h 2108855"/>
                <a:gd name="connsiteX7" fmla="*/ 509434 w 868732"/>
                <a:gd name="connsiteY7" fmla="*/ 1687368 h 2108855"/>
                <a:gd name="connsiteX8" fmla="*/ 134379 w 868732"/>
                <a:gd name="connsiteY8" fmla="*/ 1778150 h 2108855"/>
                <a:gd name="connsiteX9" fmla="*/ 0 w 868732"/>
                <a:gd name="connsiteY9" fmla="*/ 2108855 h 2108855"/>
                <a:gd name="connsiteX0" fmla="*/ 415496 w 868861"/>
                <a:gd name="connsiteY0" fmla="*/ 0 h 2048672"/>
                <a:gd name="connsiteX1" fmla="*/ 868680 w 868861"/>
                <a:gd name="connsiteY1" fmla="*/ 273660 h 2048672"/>
                <a:gd name="connsiteX2" fmla="*/ 365163 w 868861"/>
                <a:gd name="connsiteY2" fmla="*/ 321173 h 2048672"/>
                <a:gd name="connsiteX3" fmla="*/ 720763 w 868861"/>
                <a:gd name="connsiteY3" fmla="*/ 736239 h 2048672"/>
                <a:gd name="connsiteX4" fmla="*/ 225911 w 868861"/>
                <a:gd name="connsiteY4" fmla="*/ 811543 h 2048672"/>
                <a:gd name="connsiteX5" fmla="*/ 613186 w 868861"/>
                <a:gd name="connsiteY5" fmla="*/ 1231092 h 2048672"/>
                <a:gd name="connsiteX6" fmla="*/ 75304 w 868861"/>
                <a:gd name="connsiteY6" fmla="*/ 1327910 h 2048672"/>
                <a:gd name="connsiteX7" fmla="*/ 509434 w 868861"/>
                <a:gd name="connsiteY7" fmla="*/ 1627185 h 2048672"/>
                <a:gd name="connsiteX8" fmla="*/ 134379 w 868861"/>
                <a:gd name="connsiteY8" fmla="*/ 1717967 h 2048672"/>
                <a:gd name="connsiteX9" fmla="*/ 0 w 868861"/>
                <a:gd name="connsiteY9" fmla="*/ 2048672 h 2048672"/>
                <a:gd name="connsiteX0" fmla="*/ 611770 w 876708"/>
                <a:gd name="connsiteY0" fmla="*/ 1 h 2132653"/>
                <a:gd name="connsiteX1" fmla="*/ 868680 w 876708"/>
                <a:gd name="connsiteY1" fmla="*/ 357641 h 2132653"/>
                <a:gd name="connsiteX2" fmla="*/ 365163 w 876708"/>
                <a:gd name="connsiteY2" fmla="*/ 405154 h 2132653"/>
                <a:gd name="connsiteX3" fmla="*/ 720763 w 876708"/>
                <a:gd name="connsiteY3" fmla="*/ 820220 h 2132653"/>
                <a:gd name="connsiteX4" fmla="*/ 225911 w 876708"/>
                <a:gd name="connsiteY4" fmla="*/ 895524 h 2132653"/>
                <a:gd name="connsiteX5" fmla="*/ 613186 w 876708"/>
                <a:gd name="connsiteY5" fmla="*/ 1315073 h 2132653"/>
                <a:gd name="connsiteX6" fmla="*/ 75304 w 876708"/>
                <a:gd name="connsiteY6" fmla="*/ 1411891 h 2132653"/>
                <a:gd name="connsiteX7" fmla="*/ 509434 w 876708"/>
                <a:gd name="connsiteY7" fmla="*/ 1711166 h 2132653"/>
                <a:gd name="connsiteX8" fmla="*/ 134379 w 876708"/>
                <a:gd name="connsiteY8" fmla="*/ 1801948 h 2132653"/>
                <a:gd name="connsiteX9" fmla="*/ 0 w 876708"/>
                <a:gd name="connsiteY9" fmla="*/ 2132653 h 2132653"/>
                <a:gd name="connsiteX0" fmla="*/ 611770 w 873013"/>
                <a:gd name="connsiteY0" fmla="*/ 1 h 2132653"/>
                <a:gd name="connsiteX1" fmla="*/ 868680 w 873013"/>
                <a:gd name="connsiteY1" fmla="*/ 357641 h 2132653"/>
                <a:gd name="connsiteX2" fmla="*/ 365163 w 873013"/>
                <a:gd name="connsiteY2" fmla="*/ 405154 h 2132653"/>
                <a:gd name="connsiteX3" fmla="*/ 720763 w 873013"/>
                <a:gd name="connsiteY3" fmla="*/ 820220 h 2132653"/>
                <a:gd name="connsiteX4" fmla="*/ 225911 w 873013"/>
                <a:gd name="connsiteY4" fmla="*/ 895524 h 2132653"/>
                <a:gd name="connsiteX5" fmla="*/ 613186 w 873013"/>
                <a:gd name="connsiteY5" fmla="*/ 1315073 h 2132653"/>
                <a:gd name="connsiteX6" fmla="*/ 75304 w 873013"/>
                <a:gd name="connsiteY6" fmla="*/ 1411891 h 2132653"/>
                <a:gd name="connsiteX7" fmla="*/ 509434 w 873013"/>
                <a:gd name="connsiteY7" fmla="*/ 1711166 h 2132653"/>
                <a:gd name="connsiteX8" fmla="*/ 134379 w 873013"/>
                <a:gd name="connsiteY8" fmla="*/ 1801948 h 2132653"/>
                <a:gd name="connsiteX9" fmla="*/ 0 w 873013"/>
                <a:gd name="connsiteY9" fmla="*/ 2132653 h 2132653"/>
                <a:gd name="connsiteX0" fmla="*/ 611770 w 924997"/>
                <a:gd name="connsiteY0" fmla="*/ 1 h 2132653"/>
                <a:gd name="connsiteX1" fmla="*/ 921322 w 924997"/>
                <a:gd name="connsiteY1" fmla="*/ 292002 h 2132653"/>
                <a:gd name="connsiteX2" fmla="*/ 365163 w 924997"/>
                <a:gd name="connsiteY2" fmla="*/ 405154 h 2132653"/>
                <a:gd name="connsiteX3" fmla="*/ 720763 w 924997"/>
                <a:gd name="connsiteY3" fmla="*/ 820220 h 2132653"/>
                <a:gd name="connsiteX4" fmla="*/ 225911 w 924997"/>
                <a:gd name="connsiteY4" fmla="*/ 895524 h 2132653"/>
                <a:gd name="connsiteX5" fmla="*/ 613186 w 924997"/>
                <a:gd name="connsiteY5" fmla="*/ 1315073 h 2132653"/>
                <a:gd name="connsiteX6" fmla="*/ 75304 w 924997"/>
                <a:gd name="connsiteY6" fmla="*/ 1411891 h 2132653"/>
                <a:gd name="connsiteX7" fmla="*/ 509434 w 924997"/>
                <a:gd name="connsiteY7" fmla="*/ 1711166 h 2132653"/>
                <a:gd name="connsiteX8" fmla="*/ 134379 w 924997"/>
                <a:gd name="connsiteY8" fmla="*/ 1801948 h 2132653"/>
                <a:gd name="connsiteX9" fmla="*/ 0 w 924997"/>
                <a:gd name="connsiteY9" fmla="*/ 2132653 h 2132653"/>
                <a:gd name="connsiteX0" fmla="*/ 611770 w 924635"/>
                <a:gd name="connsiteY0" fmla="*/ 1 h 2132653"/>
                <a:gd name="connsiteX1" fmla="*/ 921322 w 924635"/>
                <a:gd name="connsiteY1" fmla="*/ 292002 h 2132653"/>
                <a:gd name="connsiteX2" fmla="*/ 378827 w 924635"/>
                <a:gd name="connsiteY2" fmla="*/ 526212 h 2132653"/>
                <a:gd name="connsiteX3" fmla="*/ 720763 w 924635"/>
                <a:gd name="connsiteY3" fmla="*/ 820220 h 2132653"/>
                <a:gd name="connsiteX4" fmla="*/ 225911 w 924635"/>
                <a:gd name="connsiteY4" fmla="*/ 895524 h 2132653"/>
                <a:gd name="connsiteX5" fmla="*/ 613186 w 924635"/>
                <a:gd name="connsiteY5" fmla="*/ 1315073 h 2132653"/>
                <a:gd name="connsiteX6" fmla="*/ 75304 w 924635"/>
                <a:gd name="connsiteY6" fmla="*/ 1411891 h 2132653"/>
                <a:gd name="connsiteX7" fmla="*/ 509434 w 924635"/>
                <a:gd name="connsiteY7" fmla="*/ 1711166 h 2132653"/>
                <a:gd name="connsiteX8" fmla="*/ 134379 w 924635"/>
                <a:gd name="connsiteY8" fmla="*/ 1801948 h 2132653"/>
                <a:gd name="connsiteX9" fmla="*/ 0 w 924635"/>
                <a:gd name="connsiteY9" fmla="*/ 2132653 h 2132653"/>
                <a:gd name="connsiteX0" fmla="*/ 611770 w 924639"/>
                <a:gd name="connsiteY0" fmla="*/ 1 h 2132653"/>
                <a:gd name="connsiteX1" fmla="*/ 921322 w 924639"/>
                <a:gd name="connsiteY1" fmla="*/ 292002 h 2132653"/>
                <a:gd name="connsiteX2" fmla="*/ 378827 w 924639"/>
                <a:gd name="connsiteY2" fmla="*/ 526212 h 2132653"/>
                <a:gd name="connsiteX3" fmla="*/ 762219 w 924639"/>
                <a:gd name="connsiteY3" fmla="*/ 777587 h 2132653"/>
                <a:gd name="connsiteX4" fmla="*/ 225911 w 924639"/>
                <a:gd name="connsiteY4" fmla="*/ 895524 h 2132653"/>
                <a:gd name="connsiteX5" fmla="*/ 613186 w 924639"/>
                <a:gd name="connsiteY5" fmla="*/ 1315073 h 2132653"/>
                <a:gd name="connsiteX6" fmla="*/ 75304 w 924639"/>
                <a:gd name="connsiteY6" fmla="*/ 1411891 h 2132653"/>
                <a:gd name="connsiteX7" fmla="*/ 509434 w 924639"/>
                <a:gd name="connsiteY7" fmla="*/ 1711166 h 2132653"/>
                <a:gd name="connsiteX8" fmla="*/ 134379 w 924639"/>
                <a:gd name="connsiteY8" fmla="*/ 1801948 h 2132653"/>
                <a:gd name="connsiteX9" fmla="*/ 0 w 924639"/>
                <a:gd name="connsiteY9" fmla="*/ 2132653 h 2132653"/>
                <a:gd name="connsiteX0" fmla="*/ 611770 w 924635"/>
                <a:gd name="connsiteY0" fmla="*/ 1 h 2132653"/>
                <a:gd name="connsiteX1" fmla="*/ 921322 w 924635"/>
                <a:gd name="connsiteY1" fmla="*/ 292002 h 2132653"/>
                <a:gd name="connsiteX2" fmla="*/ 378827 w 924635"/>
                <a:gd name="connsiteY2" fmla="*/ 526212 h 2132653"/>
                <a:gd name="connsiteX3" fmla="*/ 762219 w 924635"/>
                <a:gd name="connsiteY3" fmla="*/ 777587 h 2132653"/>
                <a:gd name="connsiteX4" fmla="*/ 227238 w 924635"/>
                <a:gd name="connsiteY4" fmla="*/ 1020648 h 2132653"/>
                <a:gd name="connsiteX5" fmla="*/ 613186 w 924635"/>
                <a:gd name="connsiteY5" fmla="*/ 1315073 h 2132653"/>
                <a:gd name="connsiteX6" fmla="*/ 75304 w 924635"/>
                <a:gd name="connsiteY6" fmla="*/ 1411891 h 2132653"/>
                <a:gd name="connsiteX7" fmla="*/ 509434 w 924635"/>
                <a:gd name="connsiteY7" fmla="*/ 1711166 h 2132653"/>
                <a:gd name="connsiteX8" fmla="*/ 134379 w 924635"/>
                <a:gd name="connsiteY8" fmla="*/ 1801948 h 2132653"/>
                <a:gd name="connsiteX9" fmla="*/ 0 w 924635"/>
                <a:gd name="connsiteY9" fmla="*/ 2132653 h 2132653"/>
                <a:gd name="connsiteX0" fmla="*/ 611770 w 924639"/>
                <a:gd name="connsiteY0" fmla="*/ 1 h 2132653"/>
                <a:gd name="connsiteX1" fmla="*/ 921322 w 924639"/>
                <a:gd name="connsiteY1" fmla="*/ 292002 h 2132653"/>
                <a:gd name="connsiteX2" fmla="*/ 378827 w 924639"/>
                <a:gd name="connsiteY2" fmla="*/ 526212 h 2132653"/>
                <a:gd name="connsiteX3" fmla="*/ 762219 w 924639"/>
                <a:gd name="connsiteY3" fmla="*/ 777587 h 2132653"/>
                <a:gd name="connsiteX4" fmla="*/ 227238 w 924639"/>
                <a:gd name="connsiteY4" fmla="*/ 1020648 h 2132653"/>
                <a:gd name="connsiteX5" fmla="*/ 643461 w 924639"/>
                <a:gd name="connsiteY5" fmla="*/ 1295438 h 2132653"/>
                <a:gd name="connsiteX6" fmla="*/ 75304 w 924639"/>
                <a:gd name="connsiteY6" fmla="*/ 1411891 h 2132653"/>
                <a:gd name="connsiteX7" fmla="*/ 509434 w 924639"/>
                <a:gd name="connsiteY7" fmla="*/ 1711166 h 2132653"/>
                <a:gd name="connsiteX8" fmla="*/ 134379 w 924639"/>
                <a:gd name="connsiteY8" fmla="*/ 1801948 h 2132653"/>
                <a:gd name="connsiteX9" fmla="*/ 0 w 924639"/>
                <a:gd name="connsiteY9" fmla="*/ 2132653 h 2132653"/>
                <a:gd name="connsiteX0" fmla="*/ 611770 w 910310"/>
                <a:gd name="connsiteY0" fmla="*/ 1 h 2132653"/>
                <a:gd name="connsiteX1" fmla="*/ 906849 w 910310"/>
                <a:gd name="connsiteY1" fmla="*/ 364382 h 2132653"/>
                <a:gd name="connsiteX2" fmla="*/ 378827 w 910310"/>
                <a:gd name="connsiteY2" fmla="*/ 526212 h 2132653"/>
                <a:gd name="connsiteX3" fmla="*/ 762219 w 910310"/>
                <a:gd name="connsiteY3" fmla="*/ 777587 h 2132653"/>
                <a:gd name="connsiteX4" fmla="*/ 227238 w 910310"/>
                <a:gd name="connsiteY4" fmla="*/ 1020648 h 2132653"/>
                <a:gd name="connsiteX5" fmla="*/ 643461 w 910310"/>
                <a:gd name="connsiteY5" fmla="*/ 1295438 h 2132653"/>
                <a:gd name="connsiteX6" fmla="*/ 75304 w 910310"/>
                <a:gd name="connsiteY6" fmla="*/ 1411891 h 2132653"/>
                <a:gd name="connsiteX7" fmla="*/ 509434 w 910310"/>
                <a:gd name="connsiteY7" fmla="*/ 1711166 h 2132653"/>
                <a:gd name="connsiteX8" fmla="*/ 134379 w 910310"/>
                <a:gd name="connsiteY8" fmla="*/ 1801948 h 2132653"/>
                <a:gd name="connsiteX9" fmla="*/ 0 w 910310"/>
                <a:gd name="connsiteY9" fmla="*/ 2132653 h 2132653"/>
                <a:gd name="connsiteX0" fmla="*/ 611770 w 910310"/>
                <a:gd name="connsiteY0" fmla="*/ 1 h 2132653"/>
                <a:gd name="connsiteX1" fmla="*/ 906849 w 910310"/>
                <a:gd name="connsiteY1" fmla="*/ 364382 h 2132653"/>
                <a:gd name="connsiteX2" fmla="*/ 378827 w 910310"/>
                <a:gd name="connsiteY2" fmla="*/ 526212 h 2132653"/>
                <a:gd name="connsiteX3" fmla="*/ 762219 w 910310"/>
                <a:gd name="connsiteY3" fmla="*/ 777587 h 2132653"/>
                <a:gd name="connsiteX4" fmla="*/ 227238 w 910310"/>
                <a:gd name="connsiteY4" fmla="*/ 1020648 h 2132653"/>
                <a:gd name="connsiteX5" fmla="*/ 643461 w 910310"/>
                <a:gd name="connsiteY5" fmla="*/ 1295438 h 2132653"/>
                <a:gd name="connsiteX6" fmla="*/ 67577 w 910310"/>
                <a:gd name="connsiteY6" fmla="*/ 1491707 h 2132653"/>
                <a:gd name="connsiteX7" fmla="*/ 509434 w 910310"/>
                <a:gd name="connsiteY7" fmla="*/ 1711166 h 2132653"/>
                <a:gd name="connsiteX8" fmla="*/ 134379 w 910310"/>
                <a:gd name="connsiteY8" fmla="*/ 1801948 h 2132653"/>
                <a:gd name="connsiteX9" fmla="*/ 0 w 910310"/>
                <a:gd name="connsiteY9" fmla="*/ 2132653 h 2132653"/>
                <a:gd name="connsiteX0" fmla="*/ 611770 w 910310"/>
                <a:gd name="connsiteY0" fmla="*/ 1 h 2132653"/>
                <a:gd name="connsiteX1" fmla="*/ 906849 w 910310"/>
                <a:gd name="connsiteY1" fmla="*/ 364382 h 2132653"/>
                <a:gd name="connsiteX2" fmla="*/ 378827 w 910310"/>
                <a:gd name="connsiteY2" fmla="*/ 526212 h 2132653"/>
                <a:gd name="connsiteX3" fmla="*/ 741001 w 910310"/>
                <a:gd name="connsiteY3" fmla="*/ 842531 h 2132653"/>
                <a:gd name="connsiteX4" fmla="*/ 227238 w 910310"/>
                <a:gd name="connsiteY4" fmla="*/ 1020648 h 2132653"/>
                <a:gd name="connsiteX5" fmla="*/ 643461 w 910310"/>
                <a:gd name="connsiteY5" fmla="*/ 1295438 h 2132653"/>
                <a:gd name="connsiteX6" fmla="*/ 67577 w 910310"/>
                <a:gd name="connsiteY6" fmla="*/ 1491707 h 2132653"/>
                <a:gd name="connsiteX7" fmla="*/ 509434 w 910310"/>
                <a:gd name="connsiteY7" fmla="*/ 1711166 h 2132653"/>
                <a:gd name="connsiteX8" fmla="*/ 134379 w 910310"/>
                <a:gd name="connsiteY8" fmla="*/ 1801948 h 2132653"/>
                <a:gd name="connsiteX9" fmla="*/ 0 w 910310"/>
                <a:gd name="connsiteY9" fmla="*/ 2132653 h 2132653"/>
                <a:gd name="connsiteX0" fmla="*/ 611770 w 911410"/>
                <a:gd name="connsiteY0" fmla="*/ 1 h 2132653"/>
                <a:gd name="connsiteX1" fmla="*/ 633562 w 911410"/>
                <a:gd name="connsiteY1" fmla="*/ 232238 h 2132653"/>
                <a:gd name="connsiteX2" fmla="*/ 906849 w 911410"/>
                <a:gd name="connsiteY2" fmla="*/ 364382 h 2132653"/>
                <a:gd name="connsiteX3" fmla="*/ 378827 w 911410"/>
                <a:gd name="connsiteY3" fmla="*/ 526212 h 2132653"/>
                <a:gd name="connsiteX4" fmla="*/ 741001 w 911410"/>
                <a:gd name="connsiteY4" fmla="*/ 842531 h 2132653"/>
                <a:gd name="connsiteX5" fmla="*/ 227238 w 911410"/>
                <a:gd name="connsiteY5" fmla="*/ 1020648 h 2132653"/>
                <a:gd name="connsiteX6" fmla="*/ 643461 w 911410"/>
                <a:gd name="connsiteY6" fmla="*/ 1295438 h 2132653"/>
                <a:gd name="connsiteX7" fmla="*/ 67577 w 911410"/>
                <a:gd name="connsiteY7" fmla="*/ 1491707 h 2132653"/>
                <a:gd name="connsiteX8" fmla="*/ 509434 w 911410"/>
                <a:gd name="connsiteY8" fmla="*/ 1711166 h 2132653"/>
                <a:gd name="connsiteX9" fmla="*/ 134379 w 911410"/>
                <a:gd name="connsiteY9" fmla="*/ 1801948 h 2132653"/>
                <a:gd name="connsiteX10" fmla="*/ 0 w 911410"/>
                <a:gd name="connsiteY10" fmla="*/ 2132653 h 2132653"/>
                <a:gd name="connsiteX0" fmla="*/ 653226 w 911410"/>
                <a:gd name="connsiteY0" fmla="*/ 0 h 2175289"/>
                <a:gd name="connsiteX1" fmla="*/ 633562 w 911410"/>
                <a:gd name="connsiteY1" fmla="*/ 274874 h 2175289"/>
                <a:gd name="connsiteX2" fmla="*/ 906849 w 911410"/>
                <a:gd name="connsiteY2" fmla="*/ 407018 h 2175289"/>
                <a:gd name="connsiteX3" fmla="*/ 378827 w 911410"/>
                <a:gd name="connsiteY3" fmla="*/ 568848 h 2175289"/>
                <a:gd name="connsiteX4" fmla="*/ 741001 w 911410"/>
                <a:gd name="connsiteY4" fmla="*/ 885167 h 2175289"/>
                <a:gd name="connsiteX5" fmla="*/ 227238 w 911410"/>
                <a:gd name="connsiteY5" fmla="*/ 1063284 h 2175289"/>
                <a:gd name="connsiteX6" fmla="*/ 643461 w 911410"/>
                <a:gd name="connsiteY6" fmla="*/ 1338074 h 2175289"/>
                <a:gd name="connsiteX7" fmla="*/ 67577 w 911410"/>
                <a:gd name="connsiteY7" fmla="*/ 1534343 h 2175289"/>
                <a:gd name="connsiteX8" fmla="*/ 509434 w 911410"/>
                <a:gd name="connsiteY8" fmla="*/ 1753802 h 2175289"/>
                <a:gd name="connsiteX9" fmla="*/ 134379 w 911410"/>
                <a:gd name="connsiteY9" fmla="*/ 1844584 h 2175289"/>
                <a:gd name="connsiteX10" fmla="*/ 0 w 911410"/>
                <a:gd name="connsiteY10" fmla="*/ 2175289 h 2175289"/>
                <a:gd name="connsiteX0" fmla="*/ 653226 w 911251"/>
                <a:gd name="connsiteY0" fmla="*/ 0 h 2175289"/>
                <a:gd name="connsiteX1" fmla="*/ 630104 w 911251"/>
                <a:gd name="connsiteY1" fmla="*/ 218063 h 2175289"/>
                <a:gd name="connsiteX2" fmla="*/ 906849 w 911251"/>
                <a:gd name="connsiteY2" fmla="*/ 407018 h 2175289"/>
                <a:gd name="connsiteX3" fmla="*/ 378827 w 911251"/>
                <a:gd name="connsiteY3" fmla="*/ 568848 h 2175289"/>
                <a:gd name="connsiteX4" fmla="*/ 741001 w 911251"/>
                <a:gd name="connsiteY4" fmla="*/ 885167 h 2175289"/>
                <a:gd name="connsiteX5" fmla="*/ 227238 w 911251"/>
                <a:gd name="connsiteY5" fmla="*/ 1063284 h 2175289"/>
                <a:gd name="connsiteX6" fmla="*/ 643461 w 911251"/>
                <a:gd name="connsiteY6" fmla="*/ 1338074 h 2175289"/>
                <a:gd name="connsiteX7" fmla="*/ 67577 w 911251"/>
                <a:gd name="connsiteY7" fmla="*/ 1534343 h 2175289"/>
                <a:gd name="connsiteX8" fmla="*/ 509434 w 911251"/>
                <a:gd name="connsiteY8" fmla="*/ 1753802 h 2175289"/>
                <a:gd name="connsiteX9" fmla="*/ 134379 w 911251"/>
                <a:gd name="connsiteY9" fmla="*/ 1844584 h 2175289"/>
                <a:gd name="connsiteX10" fmla="*/ 0 w 911251"/>
                <a:gd name="connsiteY10" fmla="*/ 2175289 h 2175289"/>
                <a:gd name="connsiteX0" fmla="*/ 653226 w 911251"/>
                <a:gd name="connsiteY0" fmla="*/ 0 h 2175289"/>
                <a:gd name="connsiteX1" fmla="*/ 630104 w 911251"/>
                <a:gd name="connsiteY1" fmla="*/ 218063 h 2175289"/>
                <a:gd name="connsiteX2" fmla="*/ 906849 w 911251"/>
                <a:gd name="connsiteY2" fmla="*/ 407018 h 2175289"/>
                <a:gd name="connsiteX3" fmla="*/ 378827 w 911251"/>
                <a:gd name="connsiteY3" fmla="*/ 568848 h 2175289"/>
                <a:gd name="connsiteX4" fmla="*/ 741001 w 911251"/>
                <a:gd name="connsiteY4" fmla="*/ 885167 h 2175289"/>
                <a:gd name="connsiteX5" fmla="*/ 227238 w 911251"/>
                <a:gd name="connsiteY5" fmla="*/ 1063284 h 2175289"/>
                <a:gd name="connsiteX6" fmla="*/ 643461 w 911251"/>
                <a:gd name="connsiteY6" fmla="*/ 1338074 h 2175289"/>
                <a:gd name="connsiteX7" fmla="*/ 67577 w 911251"/>
                <a:gd name="connsiteY7" fmla="*/ 1534343 h 2175289"/>
                <a:gd name="connsiteX8" fmla="*/ 509434 w 911251"/>
                <a:gd name="connsiteY8" fmla="*/ 1753802 h 2175289"/>
                <a:gd name="connsiteX9" fmla="*/ 98513 w 911251"/>
                <a:gd name="connsiteY9" fmla="*/ 1875719 h 2175289"/>
                <a:gd name="connsiteX10" fmla="*/ 0 w 911251"/>
                <a:gd name="connsiteY10" fmla="*/ 2175289 h 2175289"/>
                <a:gd name="connsiteX0" fmla="*/ 653226 w 911251"/>
                <a:gd name="connsiteY0" fmla="*/ 0 h 2175289"/>
                <a:gd name="connsiteX1" fmla="*/ 630104 w 911251"/>
                <a:gd name="connsiteY1" fmla="*/ 218063 h 2175289"/>
                <a:gd name="connsiteX2" fmla="*/ 906849 w 911251"/>
                <a:gd name="connsiteY2" fmla="*/ 407018 h 2175289"/>
                <a:gd name="connsiteX3" fmla="*/ 378827 w 911251"/>
                <a:gd name="connsiteY3" fmla="*/ 568848 h 2175289"/>
                <a:gd name="connsiteX4" fmla="*/ 741001 w 911251"/>
                <a:gd name="connsiteY4" fmla="*/ 885167 h 2175289"/>
                <a:gd name="connsiteX5" fmla="*/ 227238 w 911251"/>
                <a:gd name="connsiteY5" fmla="*/ 1063284 h 2175289"/>
                <a:gd name="connsiteX6" fmla="*/ 643461 w 911251"/>
                <a:gd name="connsiteY6" fmla="*/ 1338074 h 2175289"/>
                <a:gd name="connsiteX7" fmla="*/ 67577 w 911251"/>
                <a:gd name="connsiteY7" fmla="*/ 1534343 h 2175289"/>
                <a:gd name="connsiteX8" fmla="*/ 599264 w 911251"/>
                <a:gd name="connsiteY8" fmla="*/ 1782156 h 2175289"/>
                <a:gd name="connsiteX9" fmla="*/ 98513 w 911251"/>
                <a:gd name="connsiteY9" fmla="*/ 1875719 h 2175289"/>
                <a:gd name="connsiteX10" fmla="*/ 0 w 911251"/>
                <a:gd name="connsiteY10" fmla="*/ 2175289 h 2175289"/>
                <a:gd name="connsiteX0" fmla="*/ 653226 w 911251"/>
                <a:gd name="connsiteY0" fmla="*/ 0 h 2175289"/>
                <a:gd name="connsiteX1" fmla="*/ 630104 w 911251"/>
                <a:gd name="connsiteY1" fmla="*/ 218063 h 2175289"/>
                <a:gd name="connsiteX2" fmla="*/ 906849 w 911251"/>
                <a:gd name="connsiteY2" fmla="*/ 407018 h 2175289"/>
                <a:gd name="connsiteX3" fmla="*/ 378827 w 911251"/>
                <a:gd name="connsiteY3" fmla="*/ 568848 h 2175289"/>
                <a:gd name="connsiteX4" fmla="*/ 741001 w 911251"/>
                <a:gd name="connsiteY4" fmla="*/ 885167 h 2175289"/>
                <a:gd name="connsiteX5" fmla="*/ 227238 w 911251"/>
                <a:gd name="connsiteY5" fmla="*/ 1063284 h 2175289"/>
                <a:gd name="connsiteX6" fmla="*/ 643461 w 911251"/>
                <a:gd name="connsiteY6" fmla="*/ 1338074 h 2175289"/>
                <a:gd name="connsiteX7" fmla="*/ 67577 w 911251"/>
                <a:gd name="connsiteY7" fmla="*/ 1534343 h 2175289"/>
                <a:gd name="connsiteX8" fmla="*/ 599264 w 911251"/>
                <a:gd name="connsiteY8" fmla="*/ 1782156 h 2175289"/>
                <a:gd name="connsiteX9" fmla="*/ 164823 w 911251"/>
                <a:gd name="connsiteY9" fmla="*/ 1931140 h 2175289"/>
                <a:gd name="connsiteX10" fmla="*/ 0 w 911251"/>
                <a:gd name="connsiteY10" fmla="*/ 2175289 h 2175289"/>
                <a:gd name="connsiteX0" fmla="*/ 643024 w 901049"/>
                <a:gd name="connsiteY0" fmla="*/ 0 h 2239536"/>
                <a:gd name="connsiteX1" fmla="*/ 619902 w 901049"/>
                <a:gd name="connsiteY1" fmla="*/ 218063 h 2239536"/>
                <a:gd name="connsiteX2" fmla="*/ 896647 w 901049"/>
                <a:gd name="connsiteY2" fmla="*/ 407018 h 2239536"/>
                <a:gd name="connsiteX3" fmla="*/ 368625 w 901049"/>
                <a:gd name="connsiteY3" fmla="*/ 568848 h 2239536"/>
                <a:gd name="connsiteX4" fmla="*/ 730799 w 901049"/>
                <a:gd name="connsiteY4" fmla="*/ 885167 h 2239536"/>
                <a:gd name="connsiteX5" fmla="*/ 217036 w 901049"/>
                <a:gd name="connsiteY5" fmla="*/ 1063284 h 2239536"/>
                <a:gd name="connsiteX6" fmla="*/ 633259 w 901049"/>
                <a:gd name="connsiteY6" fmla="*/ 1338074 h 2239536"/>
                <a:gd name="connsiteX7" fmla="*/ 57375 w 901049"/>
                <a:gd name="connsiteY7" fmla="*/ 1534343 h 2239536"/>
                <a:gd name="connsiteX8" fmla="*/ 589062 w 901049"/>
                <a:gd name="connsiteY8" fmla="*/ 1782156 h 2239536"/>
                <a:gd name="connsiteX9" fmla="*/ 154621 w 901049"/>
                <a:gd name="connsiteY9" fmla="*/ 1931140 h 2239536"/>
                <a:gd name="connsiteX10" fmla="*/ 1 w 901049"/>
                <a:gd name="connsiteY10" fmla="*/ 2239536 h 2239536"/>
                <a:gd name="connsiteX0" fmla="*/ 643024 w 902928"/>
                <a:gd name="connsiteY0" fmla="*/ 0 h 2239536"/>
                <a:gd name="connsiteX1" fmla="*/ 619902 w 902928"/>
                <a:gd name="connsiteY1" fmla="*/ 218063 h 2239536"/>
                <a:gd name="connsiteX2" fmla="*/ 896647 w 902928"/>
                <a:gd name="connsiteY2" fmla="*/ 407018 h 2239536"/>
                <a:gd name="connsiteX3" fmla="*/ 311808 w 902928"/>
                <a:gd name="connsiteY3" fmla="*/ 600443 h 2239536"/>
                <a:gd name="connsiteX4" fmla="*/ 730799 w 902928"/>
                <a:gd name="connsiteY4" fmla="*/ 885167 h 2239536"/>
                <a:gd name="connsiteX5" fmla="*/ 217036 w 902928"/>
                <a:gd name="connsiteY5" fmla="*/ 1063284 h 2239536"/>
                <a:gd name="connsiteX6" fmla="*/ 633259 w 902928"/>
                <a:gd name="connsiteY6" fmla="*/ 1338074 h 2239536"/>
                <a:gd name="connsiteX7" fmla="*/ 57375 w 902928"/>
                <a:gd name="connsiteY7" fmla="*/ 1534343 h 2239536"/>
                <a:gd name="connsiteX8" fmla="*/ 589062 w 902928"/>
                <a:gd name="connsiteY8" fmla="*/ 1782156 h 2239536"/>
                <a:gd name="connsiteX9" fmla="*/ 154621 w 902928"/>
                <a:gd name="connsiteY9" fmla="*/ 1931140 h 2239536"/>
                <a:gd name="connsiteX10" fmla="*/ 1 w 902928"/>
                <a:gd name="connsiteY10" fmla="*/ 2239536 h 2239536"/>
                <a:gd name="connsiteX0" fmla="*/ 643024 w 925000"/>
                <a:gd name="connsiteY0" fmla="*/ 0 h 2239536"/>
                <a:gd name="connsiteX1" fmla="*/ 619902 w 925000"/>
                <a:gd name="connsiteY1" fmla="*/ 218063 h 2239536"/>
                <a:gd name="connsiteX2" fmla="*/ 919136 w 925000"/>
                <a:gd name="connsiteY2" fmla="*/ 431804 h 2239536"/>
                <a:gd name="connsiteX3" fmla="*/ 311808 w 925000"/>
                <a:gd name="connsiteY3" fmla="*/ 600443 h 2239536"/>
                <a:gd name="connsiteX4" fmla="*/ 730799 w 925000"/>
                <a:gd name="connsiteY4" fmla="*/ 885167 h 2239536"/>
                <a:gd name="connsiteX5" fmla="*/ 217036 w 925000"/>
                <a:gd name="connsiteY5" fmla="*/ 1063284 h 2239536"/>
                <a:gd name="connsiteX6" fmla="*/ 633259 w 925000"/>
                <a:gd name="connsiteY6" fmla="*/ 1338074 h 2239536"/>
                <a:gd name="connsiteX7" fmla="*/ 57375 w 925000"/>
                <a:gd name="connsiteY7" fmla="*/ 1534343 h 2239536"/>
                <a:gd name="connsiteX8" fmla="*/ 589062 w 925000"/>
                <a:gd name="connsiteY8" fmla="*/ 1782156 h 2239536"/>
                <a:gd name="connsiteX9" fmla="*/ 154621 w 925000"/>
                <a:gd name="connsiteY9" fmla="*/ 1931140 h 2239536"/>
                <a:gd name="connsiteX10" fmla="*/ 1 w 925000"/>
                <a:gd name="connsiteY10" fmla="*/ 2239536 h 2239536"/>
                <a:gd name="connsiteX0" fmla="*/ 643024 w 925000"/>
                <a:gd name="connsiteY0" fmla="*/ 0 h 2239536"/>
                <a:gd name="connsiteX1" fmla="*/ 619902 w 925000"/>
                <a:gd name="connsiteY1" fmla="*/ 218063 h 2239536"/>
                <a:gd name="connsiteX2" fmla="*/ 919136 w 925000"/>
                <a:gd name="connsiteY2" fmla="*/ 431804 h 2239536"/>
                <a:gd name="connsiteX3" fmla="*/ 311808 w 925000"/>
                <a:gd name="connsiteY3" fmla="*/ 600443 h 2239536"/>
                <a:gd name="connsiteX4" fmla="*/ 730799 w 925000"/>
                <a:gd name="connsiteY4" fmla="*/ 885167 h 2239536"/>
                <a:gd name="connsiteX5" fmla="*/ 217036 w 925000"/>
                <a:gd name="connsiteY5" fmla="*/ 1063284 h 2239536"/>
                <a:gd name="connsiteX6" fmla="*/ 633259 w 925000"/>
                <a:gd name="connsiteY6" fmla="*/ 1338074 h 2239536"/>
                <a:gd name="connsiteX7" fmla="*/ 105311 w 925000"/>
                <a:gd name="connsiteY7" fmla="*/ 1563623 h 2239536"/>
                <a:gd name="connsiteX8" fmla="*/ 589062 w 925000"/>
                <a:gd name="connsiteY8" fmla="*/ 1782156 h 2239536"/>
                <a:gd name="connsiteX9" fmla="*/ 154621 w 925000"/>
                <a:gd name="connsiteY9" fmla="*/ 1931140 h 2239536"/>
                <a:gd name="connsiteX10" fmla="*/ 1 w 925000"/>
                <a:gd name="connsiteY10" fmla="*/ 2239536 h 2239536"/>
                <a:gd name="connsiteX0" fmla="*/ 643024 w 925000"/>
                <a:gd name="connsiteY0" fmla="*/ 0 h 2239536"/>
                <a:gd name="connsiteX1" fmla="*/ 619902 w 925000"/>
                <a:gd name="connsiteY1" fmla="*/ 218063 h 2239536"/>
                <a:gd name="connsiteX2" fmla="*/ 919136 w 925000"/>
                <a:gd name="connsiteY2" fmla="*/ 431804 h 2239536"/>
                <a:gd name="connsiteX3" fmla="*/ 311808 w 925000"/>
                <a:gd name="connsiteY3" fmla="*/ 600443 h 2239536"/>
                <a:gd name="connsiteX4" fmla="*/ 730799 w 925000"/>
                <a:gd name="connsiteY4" fmla="*/ 885167 h 2239536"/>
                <a:gd name="connsiteX5" fmla="*/ 217036 w 925000"/>
                <a:gd name="connsiteY5" fmla="*/ 1063284 h 2239536"/>
                <a:gd name="connsiteX6" fmla="*/ 633259 w 925000"/>
                <a:gd name="connsiteY6" fmla="*/ 1338074 h 2239536"/>
                <a:gd name="connsiteX7" fmla="*/ 105311 w 925000"/>
                <a:gd name="connsiteY7" fmla="*/ 1563623 h 2239536"/>
                <a:gd name="connsiteX8" fmla="*/ 529942 w 925000"/>
                <a:gd name="connsiteY8" fmla="*/ 1775879 h 2239536"/>
                <a:gd name="connsiteX9" fmla="*/ 154621 w 925000"/>
                <a:gd name="connsiteY9" fmla="*/ 1931140 h 2239536"/>
                <a:gd name="connsiteX10" fmla="*/ 1 w 925000"/>
                <a:gd name="connsiteY10" fmla="*/ 2239536 h 2239536"/>
                <a:gd name="connsiteX0" fmla="*/ 643024 w 925000"/>
                <a:gd name="connsiteY0" fmla="*/ 0 h 2239536"/>
                <a:gd name="connsiteX1" fmla="*/ 619902 w 925000"/>
                <a:gd name="connsiteY1" fmla="*/ 218063 h 2239536"/>
                <a:gd name="connsiteX2" fmla="*/ 919136 w 925000"/>
                <a:gd name="connsiteY2" fmla="*/ 431804 h 2239536"/>
                <a:gd name="connsiteX3" fmla="*/ 311808 w 925000"/>
                <a:gd name="connsiteY3" fmla="*/ 600443 h 2239536"/>
                <a:gd name="connsiteX4" fmla="*/ 730799 w 925000"/>
                <a:gd name="connsiteY4" fmla="*/ 885167 h 2239536"/>
                <a:gd name="connsiteX5" fmla="*/ 217036 w 925000"/>
                <a:gd name="connsiteY5" fmla="*/ 1063284 h 2239536"/>
                <a:gd name="connsiteX6" fmla="*/ 633259 w 925000"/>
                <a:gd name="connsiteY6" fmla="*/ 1338074 h 2239536"/>
                <a:gd name="connsiteX7" fmla="*/ 53649 w 925000"/>
                <a:gd name="connsiteY7" fmla="*/ 1542010 h 2239536"/>
                <a:gd name="connsiteX8" fmla="*/ 529942 w 925000"/>
                <a:gd name="connsiteY8" fmla="*/ 1775879 h 2239536"/>
                <a:gd name="connsiteX9" fmla="*/ 154621 w 925000"/>
                <a:gd name="connsiteY9" fmla="*/ 1931140 h 2239536"/>
                <a:gd name="connsiteX10" fmla="*/ 1 w 925000"/>
                <a:gd name="connsiteY10" fmla="*/ 2239536 h 2239536"/>
                <a:gd name="connsiteX0" fmla="*/ 643024 w 925000"/>
                <a:gd name="connsiteY0" fmla="*/ 0 h 2239536"/>
                <a:gd name="connsiteX1" fmla="*/ 619902 w 925000"/>
                <a:gd name="connsiteY1" fmla="*/ 218063 h 2239536"/>
                <a:gd name="connsiteX2" fmla="*/ 919136 w 925000"/>
                <a:gd name="connsiteY2" fmla="*/ 431804 h 2239536"/>
                <a:gd name="connsiteX3" fmla="*/ 311808 w 925000"/>
                <a:gd name="connsiteY3" fmla="*/ 600443 h 2239536"/>
                <a:gd name="connsiteX4" fmla="*/ 730799 w 925000"/>
                <a:gd name="connsiteY4" fmla="*/ 885167 h 2239536"/>
                <a:gd name="connsiteX5" fmla="*/ 217036 w 925000"/>
                <a:gd name="connsiteY5" fmla="*/ 1063284 h 2239536"/>
                <a:gd name="connsiteX6" fmla="*/ 633259 w 925000"/>
                <a:gd name="connsiteY6" fmla="*/ 1338074 h 2239536"/>
                <a:gd name="connsiteX7" fmla="*/ 70870 w 925000"/>
                <a:gd name="connsiteY7" fmla="*/ 1549214 h 2239536"/>
                <a:gd name="connsiteX8" fmla="*/ 529942 w 925000"/>
                <a:gd name="connsiteY8" fmla="*/ 1775879 h 2239536"/>
                <a:gd name="connsiteX9" fmla="*/ 154621 w 925000"/>
                <a:gd name="connsiteY9" fmla="*/ 1931140 h 2239536"/>
                <a:gd name="connsiteX10" fmla="*/ 1 w 925000"/>
                <a:gd name="connsiteY10" fmla="*/ 2239536 h 2239536"/>
                <a:gd name="connsiteX0" fmla="*/ 643024 w 925000"/>
                <a:gd name="connsiteY0" fmla="*/ 0 h 2239536"/>
                <a:gd name="connsiteX1" fmla="*/ 619902 w 925000"/>
                <a:gd name="connsiteY1" fmla="*/ 218063 h 2239536"/>
                <a:gd name="connsiteX2" fmla="*/ 919136 w 925000"/>
                <a:gd name="connsiteY2" fmla="*/ 431804 h 2239536"/>
                <a:gd name="connsiteX3" fmla="*/ 311808 w 925000"/>
                <a:gd name="connsiteY3" fmla="*/ 600443 h 2239536"/>
                <a:gd name="connsiteX4" fmla="*/ 730799 w 925000"/>
                <a:gd name="connsiteY4" fmla="*/ 885167 h 2239536"/>
                <a:gd name="connsiteX5" fmla="*/ 154957 w 925000"/>
                <a:gd name="connsiteY5" fmla="*/ 1077301 h 2239536"/>
                <a:gd name="connsiteX6" fmla="*/ 633259 w 925000"/>
                <a:gd name="connsiteY6" fmla="*/ 1338074 h 2239536"/>
                <a:gd name="connsiteX7" fmla="*/ 70870 w 925000"/>
                <a:gd name="connsiteY7" fmla="*/ 1549214 h 2239536"/>
                <a:gd name="connsiteX8" fmla="*/ 529942 w 925000"/>
                <a:gd name="connsiteY8" fmla="*/ 1775879 h 2239536"/>
                <a:gd name="connsiteX9" fmla="*/ 154621 w 925000"/>
                <a:gd name="connsiteY9" fmla="*/ 1931140 h 2239536"/>
                <a:gd name="connsiteX10" fmla="*/ 1 w 925000"/>
                <a:gd name="connsiteY10" fmla="*/ 2239536 h 2239536"/>
                <a:gd name="connsiteX0" fmla="*/ 643024 w 925000"/>
                <a:gd name="connsiteY0" fmla="*/ 0 h 2239536"/>
                <a:gd name="connsiteX1" fmla="*/ 619902 w 925000"/>
                <a:gd name="connsiteY1" fmla="*/ 218063 h 2239536"/>
                <a:gd name="connsiteX2" fmla="*/ 919136 w 925000"/>
                <a:gd name="connsiteY2" fmla="*/ 431804 h 2239536"/>
                <a:gd name="connsiteX3" fmla="*/ 311808 w 925000"/>
                <a:gd name="connsiteY3" fmla="*/ 600443 h 2239536"/>
                <a:gd name="connsiteX4" fmla="*/ 730799 w 925000"/>
                <a:gd name="connsiteY4" fmla="*/ 885167 h 2239536"/>
                <a:gd name="connsiteX5" fmla="*/ 175905 w 925000"/>
                <a:gd name="connsiteY5" fmla="*/ 1076836 h 2239536"/>
                <a:gd name="connsiteX6" fmla="*/ 633259 w 925000"/>
                <a:gd name="connsiteY6" fmla="*/ 1338074 h 2239536"/>
                <a:gd name="connsiteX7" fmla="*/ 70870 w 925000"/>
                <a:gd name="connsiteY7" fmla="*/ 1549214 h 2239536"/>
                <a:gd name="connsiteX8" fmla="*/ 529942 w 925000"/>
                <a:gd name="connsiteY8" fmla="*/ 1775879 h 2239536"/>
                <a:gd name="connsiteX9" fmla="*/ 154621 w 925000"/>
                <a:gd name="connsiteY9" fmla="*/ 1931140 h 2239536"/>
                <a:gd name="connsiteX10" fmla="*/ 1 w 925000"/>
                <a:gd name="connsiteY10" fmla="*/ 2239536 h 2239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25000" h="2239536">
                  <a:moveTo>
                    <a:pt x="643024" y="0"/>
                  </a:moveTo>
                  <a:cubicBezTo>
                    <a:pt x="660860" y="30807"/>
                    <a:pt x="570722" y="157333"/>
                    <a:pt x="619902" y="218063"/>
                  </a:cubicBezTo>
                  <a:cubicBezTo>
                    <a:pt x="669082" y="278793"/>
                    <a:pt x="970485" y="368074"/>
                    <a:pt x="919136" y="431804"/>
                  </a:cubicBezTo>
                  <a:cubicBezTo>
                    <a:pt x="867787" y="495534"/>
                    <a:pt x="343197" y="524883"/>
                    <a:pt x="311808" y="600443"/>
                  </a:cubicBezTo>
                  <a:cubicBezTo>
                    <a:pt x="280419" y="676003"/>
                    <a:pt x="753449" y="805768"/>
                    <a:pt x="730799" y="885167"/>
                  </a:cubicBezTo>
                  <a:cubicBezTo>
                    <a:pt x="708149" y="964566"/>
                    <a:pt x="192162" y="1001352"/>
                    <a:pt x="175905" y="1076836"/>
                  </a:cubicBezTo>
                  <a:cubicBezTo>
                    <a:pt x="159648" y="1152320"/>
                    <a:pt x="650765" y="1259344"/>
                    <a:pt x="633259" y="1338074"/>
                  </a:cubicBezTo>
                  <a:cubicBezTo>
                    <a:pt x="615753" y="1416804"/>
                    <a:pt x="88089" y="1476247"/>
                    <a:pt x="70870" y="1549214"/>
                  </a:cubicBezTo>
                  <a:cubicBezTo>
                    <a:pt x="53651" y="1622181"/>
                    <a:pt x="515983" y="1712225"/>
                    <a:pt x="529942" y="1775879"/>
                  </a:cubicBezTo>
                  <a:cubicBezTo>
                    <a:pt x="543901" y="1839533"/>
                    <a:pt x="239527" y="1860892"/>
                    <a:pt x="154621" y="1931140"/>
                  </a:cubicBezTo>
                  <a:cubicBezTo>
                    <a:pt x="69715" y="2001388"/>
                    <a:pt x="29528" y="2198167"/>
                    <a:pt x="1" y="2239536"/>
                  </a:cubicBezTo>
                </a:path>
              </a:pathLst>
            </a:custGeom>
            <a:noFill/>
            <a:ln w="12700" cap="flat" cmpd="sng" algn="in">
              <a:solidFill>
                <a:sysClr val="windowText" lastClr="000000"/>
              </a:solidFill>
              <a:prstDash val="solid"/>
              <a:headEnd type="none" w="med" len="med"/>
              <a:tailEnd type="triangle" w="lg" len="lg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48" name="十字形 47">
              <a:extLst>
                <a:ext uri="{FF2B5EF4-FFF2-40B4-BE49-F238E27FC236}">
                  <a16:creationId xmlns:a16="http://schemas.microsoft.com/office/drawing/2014/main" id="{1491E9BE-115F-4803-8FDE-87FD75501600}"/>
                </a:ext>
              </a:extLst>
            </p:cNvPr>
            <p:cNvSpPr/>
            <p:nvPr/>
          </p:nvSpPr>
          <p:spPr>
            <a:xfrm>
              <a:off x="8361670" y="3473859"/>
              <a:ext cx="176785" cy="176785"/>
            </a:xfrm>
            <a:prstGeom prst="plus">
              <a:avLst>
                <a:gd name="adj" fmla="val 39470"/>
              </a:avLst>
            </a:prstGeom>
            <a:solidFill>
              <a:srgbClr val="FF0000"/>
            </a:solidFill>
            <a:ln w="34925" cap="flat" cmpd="sng" algn="in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49" name="十字形 48">
              <a:extLst>
                <a:ext uri="{FF2B5EF4-FFF2-40B4-BE49-F238E27FC236}">
                  <a16:creationId xmlns:a16="http://schemas.microsoft.com/office/drawing/2014/main" id="{853BD9D8-68FB-4909-9212-0C43BA280A35}"/>
                </a:ext>
              </a:extLst>
            </p:cNvPr>
            <p:cNvSpPr/>
            <p:nvPr/>
          </p:nvSpPr>
          <p:spPr>
            <a:xfrm>
              <a:off x="8679824" y="3477800"/>
              <a:ext cx="176785" cy="176785"/>
            </a:xfrm>
            <a:prstGeom prst="plus">
              <a:avLst>
                <a:gd name="adj" fmla="val 39470"/>
              </a:avLst>
            </a:prstGeom>
            <a:solidFill>
              <a:srgbClr val="FF0000"/>
            </a:solidFill>
            <a:ln w="34925" cap="flat" cmpd="sng" algn="in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50" name="十字形 49">
              <a:extLst>
                <a:ext uri="{FF2B5EF4-FFF2-40B4-BE49-F238E27FC236}">
                  <a16:creationId xmlns:a16="http://schemas.microsoft.com/office/drawing/2014/main" id="{547E225A-DD19-44CD-841A-763E441B5687}"/>
                </a:ext>
              </a:extLst>
            </p:cNvPr>
            <p:cNvSpPr/>
            <p:nvPr/>
          </p:nvSpPr>
          <p:spPr>
            <a:xfrm>
              <a:off x="8997978" y="3481741"/>
              <a:ext cx="176785" cy="176785"/>
            </a:xfrm>
            <a:prstGeom prst="plus">
              <a:avLst>
                <a:gd name="adj" fmla="val 39470"/>
              </a:avLst>
            </a:prstGeom>
            <a:solidFill>
              <a:srgbClr val="FF0000"/>
            </a:solidFill>
            <a:ln w="34925" cap="flat" cmpd="sng" algn="in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51" name="十字形 50">
              <a:extLst>
                <a:ext uri="{FF2B5EF4-FFF2-40B4-BE49-F238E27FC236}">
                  <a16:creationId xmlns:a16="http://schemas.microsoft.com/office/drawing/2014/main" id="{978CD3FF-55AD-4152-9F4B-218D3B8A7328}"/>
                </a:ext>
              </a:extLst>
            </p:cNvPr>
            <p:cNvSpPr/>
            <p:nvPr/>
          </p:nvSpPr>
          <p:spPr>
            <a:xfrm>
              <a:off x="9316132" y="3485682"/>
              <a:ext cx="176785" cy="176785"/>
            </a:xfrm>
            <a:prstGeom prst="plus">
              <a:avLst>
                <a:gd name="adj" fmla="val 39470"/>
              </a:avLst>
            </a:prstGeom>
            <a:solidFill>
              <a:srgbClr val="FF0000"/>
            </a:solidFill>
            <a:ln w="34925" cap="flat" cmpd="sng" algn="in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52" name="十字形 51">
              <a:extLst>
                <a:ext uri="{FF2B5EF4-FFF2-40B4-BE49-F238E27FC236}">
                  <a16:creationId xmlns:a16="http://schemas.microsoft.com/office/drawing/2014/main" id="{239D2C4B-D132-4095-A9EF-88925F0AB385}"/>
                </a:ext>
              </a:extLst>
            </p:cNvPr>
            <p:cNvSpPr/>
            <p:nvPr/>
          </p:nvSpPr>
          <p:spPr>
            <a:xfrm>
              <a:off x="9634286" y="3489623"/>
              <a:ext cx="176785" cy="176785"/>
            </a:xfrm>
            <a:prstGeom prst="plus">
              <a:avLst>
                <a:gd name="adj" fmla="val 39470"/>
              </a:avLst>
            </a:prstGeom>
            <a:solidFill>
              <a:srgbClr val="FF0000"/>
            </a:solidFill>
            <a:ln w="34925" cap="flat" cmpd="sng" algn="in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53" name="十字形 52">
              <a:extLst>
                <a:ext uri="{FF2B5EF4-FFF2-40B4-BE49-F238E27FC236}">
                  <a16:creationId xmlns:a16="http://schemas.microsoft.com/office/drawing/2014/main" id="{CFBA3C78-8061-401E-96D2-3EEAB463EE17}"/>
                </a:ext>
              </a:extLst>
            </p:cNvPr>
            <p:cNvSpPr/>
            <p:nvPr/>
          </p:nvSpPr>
          <p:spPr>
            <a:xfrm>
              <a:off x="9952440" y="3493564"/>
              <a:ext cx="176785" cy="176785"/>
            </a:xfrm>
            <a:prstGeom prst="plus">
              <a:avLst>
                <a:gd name="adj" fmla="val 39470"/>
              </a:avLst>
            </a:prstGeom>
            <a:solidFill>
              <a:srgbClr val="FF0000"/>
            </a:solidFill>
            <a:ln w="34925" cap="flat" cmpd="sng" algn="in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54" name="フリーフォーム: 図形 53">
              <a:extLst>
                <a:ext uri="{FF2B5EF4-FFF2-40B4-BE49-F238E27FC236}">
                  <a16:creationId xmlns:a16="http://schemas.microsoft.com/office/drawing/2014/main" id="{9CB426AF-12E2-4611-9327-583BBC1158DF}"/>
                </a:ext>
              </a:extLst>
            </p:cNvPr>
            <p:cNvSpPr/>
            <p:nvPr/>
          </p:nvSpPr>
          <p:spPr>
            <a:xfrm rot="1719982">
              <a:off x="9245645" y="2738617"/>
              <a:ext cx="250609" cy="1006845"/>
            </a:xfrm>
            <a:custGeom>
              <a:avLst/>
              <a:gdLst>
                <a:gd name="connsiteX0" fmla="*/ 542023 w 860048"/>
                <a:gd name="connsiteY0" fmla="*/ 0 h 2248348"/>
                <a:gd name="connsiteX1" fmla="*/ 853994 w 860048"/>
                <a:gd name="connsiteY1" fmla="*/ 473336 h 2248348"/>
                <a:gd name="connsiteX2" fmla="*/ 294597 w 860048"/>
                <a:gd name="connsiteY2" fmla="*/ 505609 h 2248348"/>
                <a:gd name="connsiteX3" fmla="*/ 660357 w 860048"/>
                <a:gd name="connsiteY3" fmla="*/ 935915 h 2248348"/>
                <a:gd name="connsiteX4" fmla="*/ 165505 w 860048"/>
                <a:gd name="connsiteY4" fmla="*/ 1011219 h 2248348"/>
                <a:gd name="connsiteX5" fmla="*/ 606568 w 860048"/>
                <a:gd name="connsiteY5" fmla="*/ 1441525 h 2248348"/>
                <a:gd name="connsiteX6" fmla="*/ 14898 w 860048"/>
                <a:gd name="connsiteY6" fmla="*/ 1527586 h 2248348"/>
                <a:gd name="connsiteX7" fmla="*/ 477477 w 860048"/>
                <a:gd name="connsiteY7" fmla="*/ 1882588 h 2248348"/>
                <a:gd name="connsiteX8" fmla="*/ 68686 w 860048"/>
                <a:gd name="connsiteY8" fmla="*/ 2011680 h 2248348"/>
                <a:gd name="connsiteX9" fmla="*/ 4140 w 860048"/>
                <a:gd name="connsiteY9" fmla="*/ 2248348 h 2248348"/>
                <a:gd name="connsiteX0" fmla="*/ 574296 w 862603"/>
                <a:gd name="connsiteY0" fmla="*/ 0 h 2194560"/>
                <a:gd name="connsiteX1" fmla="*/ 853994 w 862603"/>
                <a:gd name="connsiteY1" fmla="*/ 419548 h 2194560"/>
                <a:gd name="connsiteX2" fmla="*/ 294597 w 862603"/>
                <a:gd name="connsiteY2" fmla="*/ 451821 h 2194560"/>
                <a:gd name="connsiteX3" fmla="*/ 660357 w 862603"/>
                <a:gd name="connsiteY3" fmla="*/ 882127 h 2194560"/>
                <a:gd name="connsiteX4" fmla="*/ 165505 w 862603"/>
                <a:gd name="connsiteY4" fmla="*/ 957431 h 2194560"/>
                <a:gd name="connsiteX5" fmla="*/ 606568 w 862603"/>
                <a:gd name="connsiteY5" fmla="*/ 1387737 h 2194560"/>
                <a:gd name="connsiteX6" fmla="*/ 14898 w 862603"/>
                <a:gd name="connsiteY6" fmla="*/ 1473798 h 2194560"/>
                <a:gd name="connsiteX7" fmla="*/ 477477 w 862603"/>
                <a:gd name="connsiteY7" fmla="*/ 1828800 h 2194560"/>
                <a:gd name="connsiteX8" fmla="*/ 68686 w 862603"/>
                <a:gd name="connsiteY8" fmla="*/ 1957892 h 2194560"/>
                <a:gd name="connsiteX9" fmla="*/ 4140 w 862603"/>
                <a:gd name="connsiteY9" fmla="*/ 2194560 h 2194560"/>
                <a:gd name="connsiteX0" fmla="*/ 574296 w 862603"/>
                <a:gd name="connsiteY0" fmla="*/ 0 h 2194560"/>
                <a:gd name="connsiteX1" fmla="*/ 853994 w 862603"/>
                <a:gd name="connsiteY1" fmla="*/ 419548 h 2194560"/>
                <a:gd name="connsiteX2" fmla="*/ 294597 w 862603"/>
                <a:gd name="connsiteY2" fmla="*/ 451821 h 2194560"/>
                <a:gd name="connsiteX3" fmla="*/ 660357 w 862603"/>
                <a:gd name="connsiteY3" fmla="*/ 882127 h 2194560"/>
                <a:gd name="connsiteX4" fmla="*/ 165505 w 862603"/>
                <a:gd name="connsiteY4" fmla="*/ 957431 h 2194560"/>
                <a:gd name="connsiteX5" fmla="*/ 552780 w 862603"/>
                <a:gd name="connsiteY5" fmla="*/ 1376980 h 2194560"/>
                <a:gd name="connsiteX6" fmla="*/ 14898 w 862603"/>
                <a:gd name="connsiteY6" fmla="*/ 1473798 h 2194560"/>
                <a:gd name="connsiteX7" fmla="*/ 477477 w 862603"/>
                <a:gd name="connsiteY7" fmla="*/ 1828800 h 2194560"/>
                <a:gd name="connsiteX8" fmla="*/ 68686 w 862603"/>
                <a:gd name="connsiteY8" fmla="*/ 1957892 h 2194560"/>
                <a:gd name="connsiteX9" fmla="*/ 4140 w 862603"/>
                <a:gd name="connsiteY9" fmla="*/ 2194560 h 2194560"/>
                <a:gd name="connsiteX0" fmla="*/ 572963 w 861270"/>
                <a:gd name="connsiteY0" fmla="*/ 0 h 2194560"/>
                <a:gd name="connsiteX1" fmla="*/ 852661 w 861270"/>
                <a:gd name="connsiteY1" fmla="*/ 419548 h 2194560"/>
                <a:gd name="connsiteX2" fmla="*/ 293264 w 861270"/>
                <a:gd name="connsiteY2" fmla="*/ 451821 h 2194560"/>
                <a:gd name="connsiteX3" fmla="*/ 659024 w 861270"/>
                <a:gd name="connsiteY3" fmla="*/ 882127 h 2194560"/>
                <a:gd name="connsiteX4" fmla="*/ 164172 w 861270"/>
                <a:gd name="connsiteY4" fmla="*/ 957431 h 2194560"/>
                <a:gd name="connsiteX5" fmla="*/ 551447 w 861270"/>
                <a:gd name="connsiteY5" fmla="*/ 1376980 h 2194560"/>
                <a:gd name="connsiteX6" fmla="*/ 13565 w 861270"/>
                <a:gd name="connsiteY6" fmla="*/ 1473798 h 2194560"/>
                <a:gd name="connsiteX7" fmla="*/ 422356 w 861270"/>
                <a:gd name="connsiteY7" fmla="*/ 1839557 h 2194560"/>
                <a:gd name="connsiteX8" fmla="*/ 67353 w 861270"/>
                <a:gd name="connsiteY8" fmla="*/ 1957892 h 2194560"/>
                <a:gd name="connsiteX9" fmla="*/ 2807 w 861270"/>
                <a:gd name="connsiteY9" fmla="*/ 2194560 h 2194560"/>
                <a:gd name="connsiteX0" fmla="*/ 551448 w 859485"/>
                <a:gd name="connsiteY0" fmla="*/ 0 h 2119256"/>
                <a:gd name="connsiteX1" fmla="*/ 852661 w 859485"/>
                <a:gd name="connsiteY1" fmla="*/ 344244 h 2119256"/>
                <a:gd name="connsiteX2" fmla="*/ 293264 w 859485"/>
                <a:gd name="connsiteY2" fmla="*/ 376517 h 2119256"/>
                <a:gd name="connsiteX3" fmla="*/ 659024 w 859485"/>
                <a:gd name="connsiteY3" fmla="*/ 806823 h 2119256"/>
                <a:gd name="connsiteX4" fmla="*/ 164172 w 859485"/>
                <a:gd name="connsiteY4" fmla="*/ 882127 h 2119256"/>
                <a:gd name="connsiteX5" fmla="*/ 551447 w 859485"/>
                <a:gd name="connsiteY5" fmla="*/ 1301676 h 2119256"/>
                <a:gd name="connsiteX6" fmla="*/ 13565 w 859485"/>
                <a:gd name="connsiteY6" fmla="*/ 1398494 h 2119256"/>
                <a:gd name="connsiteX7" fmla="*/ 422356 w 859485"/>
                <a:gd name="connsiteY7" fmla="*/ 1764253 h 2119256"/>
                <a:gd name="connsiteX8" fmla="*/ 67353 w 859485"/>
                <a:gd name="connsiteY8" fmla="*/ 1882588 h 2119256"/>
                <a:gd name="connsiteX9" fmla="*/ 2807 w 859485"/>
                <a:gd name="connsiteY9" fmla="*/ 2119256 h 2119256"/>
                <a:gd name="connsiteX0" fmla="*/ 551448 w 859485"/>
                <a:gd name="connsiteY0" fmla="*/ 0 h 2119256"/>
                <a:gd name="connsiteX1" fmla="*/ 852661 w 859485"/>
                <a:gd name="connsiteY1" fmla="*/ 344244 h 2119256"/>
                <a:gd name="connsiteX2" fmla="*/ 293264 w 859485"/>
                <a:gd name="connsiteY2" fmla="*/ 376517 h 2119256"/>
                <a:gd name="connsiteX3" fmla="*/ 659024 w 859485"/>
                <a:gd name="connsiteY3" fmla="*/ 806823 h 2119256"/>
                <a:gd name="connsiteX4" fmla="*/ 164172 w 859485"/>
                <a:gd name="connsiteY4" fmla="*/ 882127 h 2119256"/>
                <a:gd name="connsiteX5" fmla="*/ 551447 w 859485"/>
                <a:gd name="connsiteY5" fmla="*/ 1301676 h 2119256"/>
                <a:gd name="connsiteX6" fmla="*/ 13565 w 859485"/>
                <a:gd name="connsiteY6" fmla="*/ 1398494 h 2119256"/>
                <a:gd name="connsiteX7" fmla="*/ 422356 w 859485"/>
                <a:gd name="connsiteY7" fmla="*/ 1764253 h 2119256"/>
                <a:gd name="connsiteX8" fmla="*/ 67353 w 859485"/>
                <a:gd name="connsiteY8" fmla="*/ 1861073 h 2119256"/>
                <a:gd name="connsiteX9" fmla="*/ 2807 w 859485"/>
                <a:gd name="connsiteY9" fmla="*/ 2119256 h 2119256"/>
                <a:gd name="connsiteX0" fmla="*/ 613808 w 921845"/>
                <a:gd name="connsiteY0" fmla="*/ 0 h 2119256"/>
                <a:gd name="connsiteX1" fmla="*/ 915021 w 921845"/>
                <a:gd name="connsiteY1" fmla="*/ 344244 h 2119256"/>
                <a:gd name="connsiteX2" fmla="*/ 355624 w 921845"/>
                <a:gd name="connsiteY2" fmla="*/ 376517 h 2119256"/>
                <a:gd name="connsiteX3" fmla="*/ 721384 w 921845"/>
                <a:gd name="connsiteY3" fmla="*/ 806823 h 2119256"/>
                <a:gd name="connsiteX4" fmla="*/ 226532 w 921845"/>
                <a:gd name="connsiteY4" fmla="*/ 882127 h 2119256"/>
                <a:gd name="connsiteX5" fmla="*/ 613807 w 921845"/>
                <a:gd name="connsiteY5" fmla="*/ 1301676 h 2119256"/>
                <a:gd name="connsiteX6" fmla="*/ 75925 w 921845"/>
                <a:gd name="connsiteY6" fmla="*/ 1398494 h 2119256"/>
                <a:gd name="connsiteX7" fmla="*/ 484716 w 921845"/>
                <a:gd name="connsiteY7" fmla="*/ 1764253 h 2119256"/>
                <a:gd name="connsiteX8" fmla="*/ 129713 w 921845"/>
                <a:gd name="connsiteY8" fmla="*/ 1861073 h 2119256"/>
                <a:gd name="connsiteX9" fmla="*/ 621 w 921845"/>
                <a:gd name="connsiteY9" fmla="*/ 2119256 h 2119256"/>
                <a:gd name="connsiteX0" fmla="*/ 613187 w 921224"/>
                <a:gd name="connsiteY0" fmla="*/ 0 h 2119256"/>
                <a:gd name="connsiteX1" fmla="*/ 914400 w 921224"/>
                <a:gd name="connsiteY1" fmla="*/ 344244 h 2119256"/>
                <a:gd name="connsiteX2" fmla="*/ 355003 w 921224"/>
                <a:gd name="connsiteY2" fmla="*/ 376517 h 2119256"/>
                <a:gd name="connsiteX3" fmla="*/ 720763 w 921224"/>
                <a:gd name="connsiteY3" fmla="*/ 806823 h 2119256"/>
                <a:gd name="connsiteX4" fmla="*/ 225911 w 921224"/>
                <a:gd name="connsiteY4" fmla="*/ 882127 h 2119256"/>
                <a:gd name="connsiteX5" fmla="*/ 613186 w 921224"/>
                <a:gd name="connsiteY5" fmla="*/ 1301676 h 2119256"/>
                <a:gd name="connsiteX6" fmla="*/ 75304 w 921224"/>
                <a:gd name="connsiteY6" fmla="*/ 1398494 h 2119256"/>
                <a:gd name="connsiteX7" fmla="*/ 484095 w 921224"/>
                <a:gd name="connsiteY7" fmla="*/ 1764253 h 2119256"/>
                <a:gd name="connsiteX8" fmla="*/ 129092 w 921224"/>
                <a:gd name="connsiteY8" fmla="*/ 1861073 h 2119256"/>
                <a:gd name="connsiteX9" fmla="*/ 0 w 921224"/>
                <a:gd name="connsiteY9" fmla="*/ 2119256 h 2119256"/>
                <a:gd name="connsiteX0" fmla="*/ 613187 w 921224"/>
                <a:gd name="connsiteY0" fmla="*/ 0 h 2119256"/>
                <a:gd name="connsiteX1" fmla="*/ 914400 w 921224"/>
                <a:gd name="connsiteY1" fmla="*/ 344244 h 2119256"/>
                <a:gd name="connsiteX2" fmla="*/ 355003 w 921224"/>
                <a:gd name="connsiteY2" fmla="*/ 376517 h 2119256"/>
                <a:gd name="connsiteX3" fmla="*/ 720763 w 921224"/>
                <a:gd name="connsiteY3" fmla="*/ 806823 h 2119256"/>
                <a:gd name="connsiteX4" fmla="*/ 225911 w 921224"/>
                <a:gd name="connsiteY4" fmla="*/ 882127 h 2119256"/>
                <a:gd name="connsiteX5" fmla="*/ 613186 w 921224"/>
                <a:gd name="connsiteY5" fmla="*/ 1301676 h 2119256"/>
                <a:gd name="connsiteX6" fmla="*/ 75304 w 921224"/>
                <a:gd name="connsiteY6" fmla="*/ 1398494 h 2119256"/>
                <a:gd name="connsiteX7" fmla="*/ 484095 w 921224"/>
                <a:gd name="connsiteY7" fmla="*/ 1764253 h 2119256"/>
                <a:gd name="connsiteX8" fmla="*/ 129092 w 921224"/>
                <a:gd name="connsiteY8" fmla="*/ 1861073 h 2119256"/>
                <a:gd name="connsiteX9" fmla="*/ 0 w 921224"/>
                <a:gd name="connsiteY9" fmla="*/ 2119256 h 2119256"/>
                <a:gd name="connsiteX0" fmla="*/ 613187 w 921224"/>
                <a:gd name="connsiteY0" fmla="*/ 0 h 2119256"/>
                <a:gd name="connsiteX1" fmla="*/ 914400 w 921224"/>
                <a:gd name="connsiteY1" fmla="*/ 344244 h 2119256"/>
                <a:gd name="connsiteX2" fmla="*/ 355003 w 921224"/>
                <a:gd name="connsiteY2" fmla="*/ 376517 h 2119256"/>
                <a:gd name="connsiteX3" fmla="*/ 720763 w 921224"/>
                <a:gd name="connsiteY3" fmla="*/ 806823 h 2119256"/>
                <a:gd name="connsiteX4" fmla="*/ 225911 w 921224"/>
                <a:gd name="connsiteY4" fmla="*/ 882127 h 2119256"/>
                <a:gd name="connsiteX5" fmla="*/ 613186 w 921224"/>
                <a:gd name="connsiteY5" fmla="*/ 1301676 h 2119256"/>
                <a:gd name="connsiteX6" fmla="*/ 75304 w 921224"/>
                <a:gd name="connsiteY6" fmla="*/ 1398494 h 2119256"/>
                <a:gd name="connsiteX7" fmla="*/ 484095 w 921224"/>
                <a:gd name="connsiteY7" fmla="*/ 1764253 h 2119256"/>
                <a:gd name="connsiteX8" fmla="*/ 139252 w 921224"/>
                <a:gd name="connsiteY8" fmla="*/ 1830593 h 2119256"/>
                <a:gd name="connsiteX9" fmla="*/ 0 w 921224"/>
                <a:gd name="connsiteY9" fmla="*/ 2119256 h 2119256"/>
                <a:gd name="connsiteX0" fmla="*/ 613187 w 921224"/>
                <a:gd name="connsiteY0" fmla="*/ 0 h 2119256"/>
                <a:gd name="connsiteX1" fmla="*/ 914400 w 921224"/>
                <a:gd name="connsiteY1" fmla="*/ 344244 h 2119256"/>
                <a:gd name="connsiteX2" fmla="*/ 355003 w 921224"/>
                <a:gd name="connsiteY2" fmla="*/ 376517 h 2119256"/>
                <a:gd name="connsiteX3" fmla="*/ 720763 w 921224"/>
                <a:gd name="connsiteY3" fmla="*/ 806823 h 2119256"/>
                <a:gd name="connsiteX4" fmla="*/ 225911 w 921224"/>
                <a:gd name="connsiteY4" fmla="*/ 882127 h 2119256"/>
                <a:gd name="connsiteX5" fmla="*/ 613186 w 921224"/>
                <a:gd name="connsiteY5" fmla="*/ 1301676 h 2119256"/>
                <a:gd name="connsiteX6" fmla="*/ 75304 w 921224"/>
                <a:gd name="connsiteY6" fmla="*/ 1398494 h 2119256"/>
                <a:gd name="connsiteX7" fmla="*/ 484095 w 921224"/>
                <a:gd name="connsiteY7" fmla="*/ 1764253 h 2119256"/>
                <a:gd name="connsiteX8" fmla="*/ 139252 w 921224"/>
                <a:gd name="connsiteY8" fmla="*/ 1830593 h 2119256"/>
                <a:gd name="connsiteX9" fmla="*/ 0 w 921224"/>
                <a:gd name="connsiteY9" fmla="*/ 2119256 h 2119256"/>
                <a:gd name="connsiteX0" fmla="*/ 613187 w 921224"/>
                <a:gd name="connsiteY0" fmla="*/ 0 h 2119256"/>
                <a:gd name="connsiteX1" fmla="*/ 914400 w 921224"/>
                <a:gd name="connsiteY1" fmla="*/ 344244 h 2119256"/>
                <a:gd name="connsiteX2" fmla="*/ 355003 w 921224"/>
                <a:gd name="connsiteY2" fmla="*/ 376517 h 2119256"/>
                <a:gd name="connsiteX3" fmla="*/ 720763 w 921224"/>
                <a:gd name="connsiteY3" fmla="*/ 806823 h 2119256"/>
                <a:gd name="connsiteX4" fmla="*/ 225911 w 921224"/>
                <a:gd name="connsiteY4" fmla="*/ 882127 h 2119256"/>
                <a:gd name="connsiteX5" fmla="*/ 613186 w 921224"/>
                <a:gd name="connsiteY5" fmla="*/ 1301676 h 2119256"/>
                <a:gd name="connsiteX6" fmla="*/ 75304 w 921224"/>
                <a:gd name="connsiteY6" fmla="*/ 1398494 h 2119256"/>
                <a:gd name="connsiteX7" fmla="*/ 484095 w 921224"/>
                <a:gd name="connsiteY7" fmla="*/ 1764253 h 2119256"/>
                <a:gd name="connsiteX8" fmla="*/ 195132 w 921224"/>
                <a:gd name="connsiteY8" fmla="*/ 1850913 h 2119256"/>
                <a:gd name="connsiteX9" fmla="*/ 0 w 921224"/>
                <a:gd name="connsiteY9" fmla="*/ 2119256 h 2119256"/>
                <a:gd name="connsiteX0" fmla="*/ 613187 w 921224"/>
                <a:gd name="connsiteY0" fmla="*/ 0 h 2119256"/>
                <a:gd name="connsiteX1" fmla="*/ 914400 w 921224"/>
                <a:gd name="connsiteY1" fmla="*/ 344244 h 2119256"/>
                <a:gd name="connsiteX2" fmla="*/ 355003 w 921224"/>
                <a:gd name="connsiteY2" fmla="*/ 376517 h 2119256"/>
                <a:gd name="connsiteX3" fmla="*/ 720763 w 921224"/>
                <a:gd name="connsiteY3" fmla="*/ 806823 h 2119256"/>
                <a:gd name="connsiteX4" fmla="*/ 225911 w 921224"/>
                <a:gd name="connsiteY4" fmla="*/ 882127 h 2119256"/>
                <a:gd name="connsiteX5" fmla="*/ 613186 w 921224"/>
                <a:gd name="connsiteY5" fmla="*/ 1301676 h 2119256"/>
                <a:gd name="connsiteX6" fmla="*/ 75304 w 921224"/>
                <a:gd name="connsiteY6" fmla="*/ 1398494 h 2119256"/>
                <a:gd name="connsiteX7" fmla="*/ 484095 w 921224"/>
                <a:gd name="connsiteY7" fmla="*/ 1764253 h 2119256"/>
                <a:gd name="connsiteX8" fmla="*/ 164652 w 921224"/>
                <a:gd name="connsiteY8" fmla="*/ 1810273 h 2119256"/>
                <a:gd name="connsiteX9" fmla="*/ 0 w 921224"/>
                <a:gd name="connsiteY9" fmla="*/ 2119256 h 2119256"/>
                <a:gd name="connsiteX0" fmla="*/ 613187 w 921224"/>
                <a:gd name="connsiteY0" fmla="*/ 0 h 2119256"/>
                <a:gd name="connsiteX1" fmla="*/ 914400 w 921224"/>
                <a:gd name="connsiteY1" fmla="*/ 344244 h 2119256"/>
                <a:gd name="connsiteX2" fmla="*/ 355003 w 921224"/>
                <a:gd name="connsiteY2" fmla="*/ 376517 h 2119256"/>
                <a:gd name="connsiteX3" fmla="*/ 720763 w 921224"/>
                <a:gd name="connsiteY3" fmla="*/ 806823 h 2119256"/>
                <a:gd name="connsiteX4" fmla="*/ 225911 w 921224"/>
                <a:gd name="connsiteY4" fmla="*/ 882127 h 2119256"/>
                <a:gd name="connsiteX5" fmla="*/ 613186 w 921224"/>
                <a:gd name="connsiteY5" fmla="*/ 1301676 h 2119256"/>
                <a:gd name="connsiteX6" fmla="*/ 75304 w 921224"/>
                <a:gd name="connsiteY6" fmla="*/ 1398494 h 2119256"/>
                <a:gd name="connsiteX7" fmla="*/ 484095 w 921224"/>
                <a:gd name="connsiteY7" fmla="*/ 1764253 h 2119256"/>
                <a:gd name="connsiteX8" fmla="*/ 164652 w 921224"/>
                <a:gd name="connsiteY8" fmla="*/ 1810273 h 2119256"/>
                <a:gd name="connsiteX9" fmla="*/ 0 w 921224"/>
                <a:gd name="connsiteY9" fmla="*/ 2119256 h 2119256"/>
                <a:gd name="connsiteX0" fmla="*/ 613187 w 921224"/>
                <a:gd name="connsiteY0" fmla="*/ 0 h 2119256"/>
                <a:gd name="connsiteX1" fmla="*/ 914400 w 921224"/>
                <a:gd name="connsiteY1" fmla="*/ 344244 h 2119256"/>
                <a:gd name="connsiteX2" fmla="*/ 355003 w 921224"/>
                <a:gd name="connsiteY2" fmla="*/ 376517 h 2119256"/>
                <a:gd name="connsiteX3" fmla="*/ 720763 w 921224"/>
                <a:gd name="connsiteY3" fmla="*/ 806823 h 2119256"/>
                <a:gd name="connsiteX4" fmla="*/ 225911 w 921224"/>
                <a:gd name="connsiteY4" fmla="*/ 882127 h 2119256"/>
                <a:gd name="connsiteX5" fmla="*/ 613186 w 921224"/>
                <a:gd name="connsiteY5" fmla="*/ 1301676 h 2119256"/>
                <a:gd name="connsiteX6" fmla="*/ 75304 w 921224"/>
                <a:gd name="connsiteY6" fmla="*/ 1398494 h 2119256"/>
                <a:gd name="connsiteX7" fmla="*/ 484095 w 921224"/>
                <a:gd name="connsiteY7" fmla="*/ 1764253 h 2119256"/>
                <a:gd name="connsiteX8" fmla="*/ 164652 w 921224"/>
                <a:gd name="connsiteY8" fmla="*/ 1810273 h 2119256"/>
                <a:gd name="connsiteX9" fmla="*/ 0 w 921224"/>
                <a:gd name="connsiteY9" fmla="*/ 2119256 h 2119256"/>
                <a:gd name="connsiteX0" fmla="*/ 613187 w 877361"/>
                <a:gd name="connsiteY0" fmla="*/ 0 h 2119256"/>
                <a:gd name="connsiteX1" fmla="*/ 868680 w 877361"/>
                <a:gd name="connsiteY1" fmla="*/ 344244 h 2119256"/>
                <a:gd name="connsiteX2" fmla="*/ 355003 w 877361"/>
                <a:gd name="connsiteY2" fmla="*/ 376517 h 2119256"/>
                <a:gd name="connsiteX3" fmla="*/ 720763 w 877361"/>
                <a:gd name="connsiteY3" fmla="*/ 806823 h 2119256"/>
                <a:gd name="connsiteX4" fmla="*/ 225911 w 877361"/>
                <a:gd name="connsiteY4" fmla="*/ 882127 h 2119256"/>
                <a:gd name="connsiteX5" fmla="*/ 613186 w 877361"/>
                <a:gd name="connsiteY5" fmla="*/ 1301676 h 2119256"/>
                <a:gd name="connsiteX6" fmla="*/ 75304 w 877361"/>
                <a:gd name="connsiteY6" fmla="*/ 1398494 h 2119256"/>
                <a:gd name="connsiteX7" fmla="*/ 484095 w 877361"/>
                <a:gd name="connsiteY7" fmla="*/ 1764253 h 2119256"/>
                <a:gd name="connsiteX8" fmla="*/ 164652 w 877361"/>
                <a:gd name="connsiteY8" fmla="*/ 1810273 h 2119256"/>
                <a:gd name="connsiteX9" fmla="*/ 0 w 877361"/>
                <a:gd name="connsiteY9" fmla="*/ 2119256 h 2119256"/>
                <a:gd name="connsiteX0" fmla="*/ 679227 w 886917"/>
                <a:gd name="connsiteY0" fmla="*/ 0 h 2058296"/>
                <a:gd name="connsiteX1" fmla="*/ 868680 w 886917"/>
                <a:gd name="connsiteY1" fmla="*/ 283284 h 2058296"/>
                <a:gd name="connsiteX2" fmla="*/ 355003 w 886917"/>
                <a:gd name="connsiteY2" fmla="*/ 315557 h 2058296"/>
                <a:gd name="connsiteX3" fmla="*/ 720763 w 886917"/>
                <a:gd name="connsiteY3" fmla="*/ 745863 h 2058296"/>
                <a:gd name="connsiteX4" fmla="*/ 225911 w 886917"/>
                <a:gd name="connsiteY4" fmla="*/ 821167 h 2058296"/>
                <a:gd name="connsiteX5" fmla="*/ 613186 w 886917"/>
                <a:gd name="connsiteY5" fmla="*/ 1240716 h 2058296"/>
                <a:gd name="connsiteX6" fmla="*/ 75304 w 886917"/>
                <a:gd name="connsiteY6" fmla="*/ 1337534 h 2058296"/>
                <a:gd name="connsiteX7" fmla="*/ 484095 w 886917"/>
                <a:gd name="connsiteY7" fmla="*/ 1703293 h 2058296"/>
                <a:gd name="connsiteX8" fmla="*/ 164652 w 886917"/>
                <a:gd name="connsiteY8" fmla="*/ 1749313 h 2058296"/>
                <a:gd name="connsiteX9" fmla="*/ 0 w 886917"/>
                <a:gd name="connsiteY9" fmla="*/ 2058296 h 2058296"/>
                <a:gd name="connsiteX0" fmla="*/ 679227 w 886231"/>
                <a:gd name="connsiteY0" fmla="*/ 0 h 2058296"/>
                <a:gd name="connsiteX1" fmla="*/ 868680 w 886231"/>
                <a:gd name="connsiteY1" fmla="*/ 283284 h 2058296"/>
                <a:gd name="connsiteX2" fmla="*/ 365163 w 886231"/>
                <a:gd name="connsiteY2" fmla="*/ 330797 h 2058296"/>
                <a:gd name="connsiteX3" fmla="*/ 720763 w 886231"/>
                <a:gd name="connsiteY3" fmla="*/ 745863 h 2058296"/>
                <a:gd name="connsiteX4" fmla="*/ 225911 w 886231"/>
                <a:gd name="connsiteY4" fmla="*/ 821167 h 2058296"/>
                <a:gd name="connsiteX5" fmla="*/ 613186 w 886231"/>
                <a:gd name="connsiteY5" fmla="*/ 1240716 h 2058296"/>
                <a:gd name="connsiteX6" fmla="*/ 75304 w 886231"/>
                <a:gd name="connsiteY6" fmla="*/ 1337534 h 2058296"/>
                <a:gd name="connsiteX7" fmla="*/ 484095 w 886231"/>
                <a:gd name="connsiteY7" fmla="*/ 1703293 h 2058296"/>
                <a:gd name="connsiteX8" fmla="*/ 164652 w 886231"/>
                <a:gd name="connsiteY8" fmla="*/ 1749313 h 2058296"/>
                <a:gd name="connsiteX9" fmla="*/ 0 w 886231"/>
                <a:gd name="connsiteY9" fmla="*/ 2058296 h 2058296"/>
                <a:gd name="connsiteX0" fmla="*/ 679227 w 886231"/>
                <a:gd name="connsiteY0" fmla="*/ 0 h 2058296"/>
                <a:gd name="connsiteX1" fmla="*/ 868680 w 886231"/>
                <a:gd name="connsiteY1" fmla="*/ 283284 h 2058296"/>
                <a:gd name="connsiteX2" fmla="*/ 365163 w 886231"/>
                <a:gd name="connsiteY2" fmla="*/ 330797 h 2058296"/>
                <a:gd name="connsiteX3" fmla="*/ 720763 w 886231"/>
                <a:gd name="connsiteY3" fmla="*/ 745863 h 2058296"/>
                <a:gd name="connsiteX4" fmla="*/ 225911 w 886231"/>
                <a:gd name="connsiteY4" fmla="*/ 821167 h 2058296"/>
                <a:gd name="connsiteX5" fmla="*/ 613186 w 886231"/>
                <a:gd name="connsiteY5" fmla="*/ 1240716 h 2058296"/>
                <a:gd name="connsiteX6" fmla="*/ 75304 w 886231"/>
                <a:gd name="connsiteY6" fmla="*/ 1337534 h 2058296"/>
                <a:gd name="connsiteX7" fmla="*/ 484095 w 886231"/>
                <a:gd name="connsiteY7" fmla="*/ 1703293 h 2058296"/>
                <a:gd name="connsiteX8" fmla="*/ 0 w 886231"/>
                <a:gd name="connsiteY8" fmla="*/ 2058296 h 2058296"/>
                <a:gd name="connsiteX0" fmla="*/ 679227 w 886231"/>
                <a:gd name="connsiteY0" fmla="*/ 0 h 2058296"/>
                <a:gd name="connsiteX1" fmla="*/ 868680 w 886231"/>
                <a:gd name="connsiteY1" fmla="*/ 283284 h 2058296"/>
                <a:gd name="connsiteX2" fmla="*/ 365163 w 886231"/>
                <a:gd name="connsiteY2" fmla="*/ 330797 h 2058296"/>
                <a:gd name="connsiteX3" fmla="*/ 720763 w 886231"/>
                <a:gd name="connsiteY3" fmla="*/ 745863 h 2058296"/>
                <a:gd name="connsiteX4" fmla="*/ 225911 w 886231"/>
                <a:gd name="connsiteY4" fmla="*/ 821167 h 2058296"/>
                <a:gd name="connsiteX5" fmla="*/ 613186 w 886231"/>
                <a:gd name="connsiteY5" fmla="*/ 1240716 h 2058296"/>
                <a:gd name="connsiteX6" fmla="*/ 75304 w 886231"/>
                <a:gd name="connsiteY6" fmla="*/ 1337534 h 2058296"/>
                <a:gd name="connsiteX7" fmla="*/ 509434 w 886231"/>
                <a:gd name="connsiteY7" fmla="*/ 1636809 h 2058296"/>
                <a:gd name="connsiteX8" fmla="*/ 0 w 886231"/>
                <a:gd name="connsiteY8" fmla="*/ 2058296 h 2058296"/>
                <a:gd name="connsiteX0" fmla="*/ 679227 w 886231"/>
                <a:gd name="connsiteY0" fmla="*/ 0 h 2058296"/>
                <a:gd name="connsiteX1" fmla="*/ 868680 w 886231"/>
                <a:gd name="connsiteY1" fmla="*/ 283284 h 2058296"/>
                <a:gd name="connsiteX2" fmla="*/ 365163 w 886231"/>
                <a:gd name="connsiteY2" fmla="*/ 330797 h 2058296"/>
                <a:gd name="connsiteX3" fmla="*/ 720763 w 886231"/>
                <a:gd name="connsiteY3" fmla="*/ 745863 h 2058296"/>
                <a:gd name="connsiteX4" fmla="*/ 225911 w 886231"/>
                <a:gd name="connsiteY4" fmla="*/ 821167 h 2058296"/>
                <a:gd name="connsiteX5" fmla="*/ 613186 w 886231"/>
                <a:gd name="connsiteY5" fmla="*/ 1240716 h 2058296"/>
                <a:gd name="connsiteX6" fmla="*/ 75304 w 886231"/>
                <a:gd name="connsiteY6" fmla="*/ 1337534 h 2058296"/>
                <a:gd name="connsiteX7" fmla="*/ 509434 w 886231"/>
                <a:gd name="connsiteY7" fmla="*/ 1636809 h 2058296"/>
                <a:gd name="connsiteX8" fmla="*/ 0 w 886231"/>
                <a:gd name="connsiteY8" fmla="*/ 2058296 h 2058296"/>
                <a:gd name="connsiteX0" fmla="*/ 679227 w 886231"/>
                <a:gd name="connsiteY0" fmla="*/ 0 h 2058296"/>
                <a:gd name="connsiteX1" fmla="*/ 868680 w 886231"/>
                <a:gd name="connsiteY1" fmla="*/ 283284 h 2058296"/>
                <a:gd name="connsiteX2" fmla="*/ 365163 w 886231"/>
                <a:gd name="connsiteY2" fmla="*/ 330797 h 2058296"/>
                <a:gd name="connsiteX3" fmla="*/ 720763 w 886231"/>
                <a:gd name="connsiteY3" fmla="*/ 745863 h 2058296"/>
                <a:gd name="connsiteX4" fmla="*/ 225911 w 886231"/>
                <a:gd name="connsiteY4" fmla="*/ 821167 h 2058296"/>
                <a:gd name="connsiteX5" fmla="*/ 613186 w 886231"/>
                <a:gd name="connsiteY5" fmla="*/ 1240716 h 2058296"/>
                <a:gd name="connsiteX6" fmla="*/ 75304 w 886231"/>
                <a:gd name="connsiteY6" fmla="*/ 1337534 h 2058296"/>
                <a:gd name="connsiteX7" fmla="*/ 509434 w 886231"/>
                <a:gd name="connsiteY7" fmla="*/ 1636809 h 2058296"/>
                <a:gd name="connsiteX8" fmla="*/ 0 w 886231"/>
                <a:gd name="connsiteY8" fmla="*/ 2058296 h 2058296"/>
                <a:gd name="connsiteX0" fmla="*/ 679227 w 886231"/>
                <a:gd name="connsiteY0" fmla="*/ 0 h 2058296"/>
                <a:gd name="connsiteX1" fmla="*/ 868680 w 886231"/>
                <a:gd name="connsiteY1" fmla="*/ 283284 h 2058296"/>
                <a:gd name="connsiteX2" fmla="*/ 365163 w 886231"/>
                <a:gd name="connsiteY2" fmla="*/ 330797 h 2058296"/>
                <a:gd name="connsiteX3" fmla="*/ 720763 w 886231"/>
                <a:gd name="connsiteY3" fmla="*/ 745863 h 2058296"/>
                <a:gd name="connsiteX4" fmla="*/ 225911 w 886231"/>
                <a:gd name="connsiteY4" fmla="*/ 821167 h 2058296"/>
                <a:gd name="connsiteX5" fmla="*/ 613186 w 886231"/>
                <a:gd name="connsiteY5" fmla="*/ 1240716 h 2058296"/>
                <a:gd name="connsiteX6" fmla="*/ 75304 w 886231"/>
                <a:gd name="connsiteY6" fmla="*/ 1337534 h 2058296"/>
                <a:gd name="connsiteX7" fmla="*/ 509434 w 886231"/>
                <a:gd name="connsiteY7" fmla="*/ 1636809 h 2058296"/>
                <a:gd name="connsiteX8" fmla="*/ 134379 w 886231"/>
                <a:gd name="connsiteY8" fmla="*/ 1727591 h 2058296"/>
                <a:gd name="connsiteX9" fmla="*/ 0 w 886231"/>
                <a:gd name="connsiteY9" fmla="*/ 2058296 h 2058296"/>
                <a:gd name="connsiteX0" fmla="*/ 392948 w 868732"/>
                <a:gd name="connsiteY0" fmla="*/ 1 h 2108855"/>
                <a:gd name="connsiteX1" fmla="*/ 868680 w 868732"/>
                <a:gd name="connsiteY1" fmla="*/ 333843 h 2108855"/>
                <a:gd name="connsiteX2" fmla="*/ 365163 w 868732"/>
                <a:gd name="connsiteY2" fmla="*/ 381356 h 2108855"/>
                <a:gd name="connsiteX3" fmla="*/ 720763 w 868732"/>
                <a:gd name="connsiteY3" fmla="*/ 796422 h 2108855"/>
                <a:gd name="connsiteX4" fmla="*/ 225911 w 868732"/>
                <a:gd name="connsiteY4" fmla="*/ 871726 h 2108855"/>
                <a:gd name="connsiteX5" fmla="*/ 613186 w 868732"/>
                <a:gd name="connsiteY5" fmla="*/ 1291275 h 2108855"/>
                <a:gd name="connsiteX6" fmla="*/ 75304 w 868732"/>
                <a:gd name="connsiteY6" fmla="*/ 1388093 h 2108855"/>
                <a:gd name="connsiteX7" fmla="*/ 509434 w 868732"/>
                <a:gd name="connsiteY7" fmla="*/ 1687368 h 2108855"/>
                <a:gd name="connsiteX8" fmla="*/ 134379 w 868732"/>
                <a:gd name="connsiteY8" fmla="*/ 1778150 h 2108855"/>
                <a:gd name="connsiteX9" fmla="*/ 0 w 868732"/>
                <a:gd name="connsiteY9" fmla="*/ 2108855 h 2108855"/>
                <a:gd name="connsiteX0" fmla="*/ 415496 w 868861"/>
                <a:gd name="connsiteY0" fmla="*/ 0 h 2048672"/>
                <a:gd name="connsiteX1" fmla="*/ 868680 w 868861"/>
                <a:gd name="connsiteY1" fmla="*/ 273660 h 2048672"/>
                <a:gd name="connsiteX2" fmla="*/ 365163 w 868861"/>
                <a:gd name="connsiteY2" fmla="*/ 321173 h 2048672"/>
                <a:gd name="connsiteX3" fmla="*/ 720763 w 868861"/>
                <a:gd name="connsiteY3" fmla="*/ 736239 h 2048672"/>
                <a:gd name="connsiteX4" fmla="*/ 225911 w 868861"/>
                <a:gd name="connsiteY4" fmla="*/ 811543 h 2048672"/>
                <a:gd name="connsiteX5" fmla="*/ 613186 w 868861"/>
                <a:gd name="connsiteY5" fmla="*/ 1231092 h 2048672"/>
                <a:gd name="connsiteX6" fmla="*/ 75304 w 868861"/>
                <a:gd name="connsiteY6" fmla="*/ 1327910 h 2048672"/>
                <a:gd name="connsiteX7" fmla="*/ 509434 w 868861"/>
                <a:gd name="connsiteY7" fmla="*/ 1627185 h 2048672"/>
                <a:gd name="connsiteX8" fmla="*/ 134379 w 868861"/>
                <a:gd name="connsiteY8" fmla="*/ 1717967 h 2048672"/>
                <a:gd name="connsiteX9" fmla="*/ 0 w 868861"/>
                <a:gd name="connsiteY9" fmla="*/ 2048672 h 2048672"/>
                <a:gd name="connsiteX0" fmla="*/ 611770 w 876708"/>
                <a:gd name="connsiteY0" fmla="*/ 1 h 2132653"/>
                <a:gd name="connsiteX1" fmla="*/ 868680 w 876708"/>
                <a:gd name="connsiteY1" fmla="*/ 357641 h 2132653"/>
                <a:gd name="connsiteX2" fmla="*/ 365163 w 876708"/>
                <a:gd name="connsiteY2" fmla="*/ 405154 h 2132653"/>
                <a:gd name="connsiteX3" fmla="*/ 720763 w 876708"/>
                <a:gd name="connsiteY3" fmla="*/ 820220 h 2132653"/>
                <a:gd name="connsiteX4" fmla="*/ 225911 w 876708"/>
                <a:gd name="connsiteY4" fmla="*/ 895524 h 2132653"/>
                <a:gd name="connsiteX5" fmla="*/ 613186 w 876708"/>
                <a:gd name="connsiteY5" fmla="*/ 1315073 h 2132653"/>
                <a:gd name="connsiteX6" fmla="*/ 75304 w 876708"/>
                <a:gd name="connsiteY6" fmla="*/ 1411891 h 2132653"/>
                <a:gd name="connsiteX7" fmla="*/ 509434 w 876708"/>
                <a:gd name="connsiteY7" fmla="*/ 1711166 h 2132653"/>
                <a:gd name="connsiteX8" fmla="*/ 134379 w 876708"/>
                <a:gd name="connsiteY8" fmla="*/ 1801948 h 2132653"/>
                <a:gd name="connsiteX9" fmla="*/ 0 w 876708"/>
                <a:gd name="connsiteY9" fmla="*/ 2132653 h 2132653"/>
                <a:gd name="connsiteX0" fmla="*/ 611770 w 873013"/>
                <a:gd name="connsiteY0" fmla="*/ 1 h 2132653"/>
                <a:gd name="connsiteX1" fmla="*/ 868680 w 873013"/>
                <a:gd name="connsiteY1" fmla="*/ 357641 h 2132653"/>
                <a:gd name="connsiteX2" fmla="*/ 365163 w 873013"/>
                <a:gd name="connsiteY2" fmla="*/ 405154 h 2132653"/>
                <a:gd name="connsiteX3" fmla="*/ 720763 w 873013"/>
                <a:gd name="connsiteY3" fmla="*/ 820220 h 2132653"/>
                <a:gd name="connsiteX4" fmla="*/ 225911 w 873013"/>
                <a:gd name="connsiteY4" fmla="*/ 895524 h 2132653"/>
                <a:gd name="connsiteX5" fmla="*/ 613186 w 873013"/>
                <a:gd name="connsiteY5" fmla="*/ 1315073 h 2132653"/>
                <a:gd name="connsiteX6" fmla="*/ 75304 w 873013"/>
                <a:gd name="connsiteY6" fmla="*/ 1411891 h 2132653"/>
                <a:gd name="connsiteX7" fmla="*/ 509434 w 873013"/>
                <a:gd name="connsiteY7" fmla="*/ 1711166 h 2132653"/>
                <a:gd name="connsiteX8" fmla="*/ 134379 w 873013"/>
                <a:gd name="connsiteY8" fmla="*/ 1801948 h 2132653"/>
                <a:gd name="connsiteX9" fmla="*/ 0 w 873013"/>
                <a:gd name="connsiteY9" fmla="*/ 2132653 h 2132653"/>
                <a:gd name="connsiteX0" fmla="*/ 611770 w 924997"/>
                <a:gd name="connsiteY0" fmla="*/ 1 h 2132653"/>
                <a:gd name="connsiteX1" fmla="*/ 921322 w 924997"/>
                <a:gd name="connsiteY1" fmla="*/ 292002 h 2132653"/>
                <a:gd name="connsiteX2" fmla="*/ 365163 w 924997"/>
                <a:gd name="connsiteY2" fmla="*/ 405154 h 2132653"/>
                <a:gd name="connsiteX3" fmla="*/ 720763 w 924997"/>
                <a:gd name="connsiteY3" fmla="*/ 820220 h 2132653"/>
                <a:gd name="connsiteX4" fmla="*/ 225911 w 924997"/>
                <a:gd name="connsiteY4" fmla="*/ 895524 h 2132653"/>
                <a:gd name="connsiteX5" fmla="*/ 613186 w 924997"/>
                <a:gd name="connsiteY5" fmla="*/ 1315073 h 2132653"/>
                <a:gd name="connsiteX6" fmla="*/ 75304 w 924997"/>
                <a:gd name="connsiteY6" fmla="*/ 1411891 h 2132653"/>
                <a:gd name="connsiteX7" fmla="*/ 509434 w 924997"/>
                <a:gd name="connsiteY7" fmla="*/ 1711166 h 2132653"/>
                <a:gd name="connsiteX8" fmla="*/ 134379 w 924997"/>
                <a:gd name="connsiteY8" fmla="*/ 1801948 h 2132653"/>
                <a:gd name="connsiteX9" fmla="*/ 0 w 924997"/>
                <a:gd name="connsiteY9" fmla="*/ 2132653 h 2132653"/>
                <a:gd name="connsiteX0" fmla="*/ 611770 w 924635"/>
                <a:gd name="connsiteY0" fmla="*/ 1 h 2132653"/>
                <a:gd name="connsiteX1" fmla="*/ 921322 w 924635"/>
                <a:gd name="connsiteY1" fmla="*/ 292002 h 2132653"/>
                <a:gd name="connsiteX2" fmla="*/ 378827 w 924635"/>
                <a:gd name="connsiteY2" fmla="*/ 526212 h 2132653"/>
                <a:gd name="connsiteX3" fmla="*/ 720763 w 924635"/>
                <a:gd name="connsiteY3" fmla="*/ 820220 h 2132653"/>
                <a:gd name="connsiteX4" fmla="*/ 225911 w 924635"/>
                <a:gd name="connsiteY4" fmla="*/ 895524 h 2132653"/>
                <a:gd name="connsiteX5" fmla="*/ 613186 w 924635"/>
                <a:gd name="connsiteY5" fmla="*/ 1315073 h 2132653"/>
                <a:gd name="connsiteX6" fmla="*/ 75304 w 924635"/>
                <a:gd name="connsiteY6" fmla="*/ 1411891 h 2132653"/>
                <a:gd name="connsiteX7" fmla="*/ 509434 w 924635"/>
                <a:gd name="connsiteY7" fmla="*/ 1711166 h 2132653"/>
                <a:gd name="connsiteX8" fmla="*/ 134379 w 924635"/>
                <a:gd name="connsiteY8" fmla="*/ 1801948 h 2132653"/>
                <a:gd name="connsiteX9" fmla="*/ 0 w 924635"/>
                <a:gd name="connsiteY9" fmla="*/ 2132653 h 2132653"/>
                <a:gd name="connsiteX0" fmla="*/ 611770 w 924639"/>
                <a:gd name="connsiteY0" fmla="*/ 1 h 2132653"/>
                <a:gd name="connsiteX1" fmla="*/ 921322 w 924639"/>
                <a:gd name="connsiteY1" fmla="*/ 292002 h 2132653"/>
                <a:gd name="connsiteX2" fmla="*/ 378827 w 924639"/>
                <a:gd name="connsiteY2" fmla="*/ 526212 h 2132653"/>
                <a:gd name="connsiteX3" fmla="*/ 762219 w 924639"/>
                <a:gd name="connsiteY3" fmla="*/ 777587 h 2132653"/>
                <a:gd name="connsiteX4" fmla="*/ 225911 w 924639"/>
                <a:gd name="connsiteY4" fmla="*/ 895524 h 2132653"/>
                <a:gd name="connsiteX5" fmla="*/ 613186 w 924639"/>
                <a:gd name="connsiteY5" fmla="*/ 1315073 h 2132653"/>
                <a:gd name="connsiteX6" fmla="*/ 75304 w 924639"/>
                <a:gd name="connsiteY6" fmla="*/ 1411891 h 2132653"/>
                <a:gd name="connsiteX7" fmla="*/ 509434 w 924639"/>
                <a:gd name="connsiteY7" fmla="*/ 1711166 h 2132653"/>
                <a:gd name="connsiteX8" fmla="*/ 134379 w 924639"/>
                <a:gd name="connsiteY8" fmla="*/ 1801948 h 2132653"/>
                <a:gd name="connsiteX9" fmla="*/ 0 w 924639"/>
                <a:gd name="connsiteY9" fmla="*/ 2132653 h 2132653"/>
                <a:gd name="connsiteX0" fmla="*/ 611770 w 924635"/>
                <a:gd name="connsiteY0" fmla="*/ 1 h 2132653"/>
                <a:gd name="connsiteX1" fmla="*/ 921322 w 924635"/>
                <a:gd name="connsiteY1" fmla="*/ 292002 h 2132653"/>
                <a:gd name="connsiteX2" fmla="*/ 378827 w 924635"/>
                <a:gd name="connsiteY2" fmla="*/ 526212 h 2132653"/>
                <a:gd name="connsiteX3" fmla="*/ 762219 w 924635"/>
                <a:gd name="connsiteY3" fmla="*/ 777587 h 2132653"/>
                <a:gd name="connsiteX4" fmla="*/ 227238 w 924635"/>
                <a:gd name="connsiteY4" fmla="*/ 1020648 h 2132653"/>
                <a:gd name="connsiteX5" fmla="*/ 613186 w 924635"/>
                <a:gd name="connsiteY5" fmla="*/ 1315073 h 2132653"/>
                <a:gd name="connsiteX6" fmla="*/ 75304 w 924635"/>
                <a:gd name="connsiteY6" fmla="*/ 1411891 h 2132653"/>
                <a:gd name="connsiteX7" fmla="*/ 509434 w 924635"/>
                <a:gd name="connsiteY7" fmla="*/ 1711166 h 2132653"/>
                <a:gd name="connsiteX8" fmla="*/ 134379 w 924635"/>
                <a:gd name="connsiteY8" fmla="*/ 1801948 h 2132653"/>
                <a:gd name="connsiteX9" fmla="*/ 0 w 924635"/>
                <a:gd name="connsiteY9" fmla="*/ 2132653 h 2132653"/>
                <a:gd name="connsiteX0" fmla="*/ 611770 w 924639"/>
                <a:gd name="connsiteY0" fmla="*/ 1 h 2132653"/>
                <a:gd name="connsiteX1" fmla="*/ 921322 w 924639"/>
                <a:gd name="connsiteY1" fmla="*/ 292002 h 2132653"/>
                <a:gd name="connsiteX2" fmla="*/ 378827 w 924639"/>
                <a:gd name="connsiteY2" fmla="*/ 526212 h 2132653"/>
                <a:gd name="connsiteX3" fmla="*/ 762219 w 924639"/>
                <a:gd name="connsiteY3" fmla="*/ 777587 h 2132653"/>
                <a:gd name="connsiteX4" fmla="*/ 227238 w 924639"/>
                <a:gd name="connsiteY4" fmla="*/ 1020648 h 2132653"/>
                <a:gd name="connsiteX5" fmla="*/ 643461 w 924639"/>
                <a:gd name="connsiteY5" fmla="*/ 1295438 h 2132653"/>
                <a:gd name="connsiteX6" fmla="*/ 75304 w 924639"/>
                <a:gd name="connsiteY6" fmla="*/ 1411891 h 2132653"/>
                <a:gd name="connsiteX7" fmla="*/ 509434 w 924639"/>
                <a:gd name="connsiteY7" fmla="*/ 1711166 h 2132653"/>
                <a:gd name="connsiteX8" fmla="*/ 134379 w 924639"/>
                <a:gd name="connsiteY8" fmla="*/ 1801948 h 2132653"/>
                <a:gd name="connsiteX9" fmla="*/ 0 w 924639"/>
                <a:gd name="connsiteY9" fmla="*/ 2132653 h 2132653"/>
                <a:gd name="connsiteX0" fmla="*/ 611770 w 910310"/>
                <a:gd name="connsiteY0" fmla="*/ 1 h 2132653"/>
                <a:gd name="connsiteX1" fmla="*/ 906849 w 910310"/>
                <a:gd name="connsiteY1" fmla="*/ 364382 h 2132653"/>
                <a:gd name="connsiteX2" fmla="*/ 378827 w 910310"/>
                <a:gd name="connsiteY2" fmla="*/ 526212 h 2132653"/>
                <a:gd name="connsiteX3" fmla="*/ 762219 w 910310"/>
                <a:gd name="connsiteY3" fmla="*/ 777587 h 2132653"/>
                <a:gd name="connsiteX4" fmla="*/ 227238 w 910310"/>
                <a:gd name="connsiteY4" fmla="*/ 1020648 h 2132653"/>
                <a:gd name="connsiteX5" fmla="*/ 643461 w 910310"/>
                <a:gd name="connsiteY5" fmla="*/ 1295438 h 2132653"/>
                <a:gd name="connsiteX6" fmla="*/ 75304 w 910310"/>
                <a:gd name="connsiteY6" fmla="*/ 1411891 h 2132653"/>
                <a:gd name="connsiteX7" fmla="*/ 509434 w 910310"/>
                <a:gd name="connsiteY7" fmla="*/ 1711166 h 2132653"/>
                <a:gd name="connsiteX8" fmla="*/ 134379 w 910310"/>
                <a:gd name="connsiteY8" fmla="*/ 1801948 h 2132653"/>
                <a:gd name="connsiteX9" fmla="*/ 0 w 910310"/>
                <a:gd name="connsiteY9" fmla="*/ 2132653 h 2132653"/>
                <a:gd name="connsiteX0" fmla="*/ 611770 w 910310"/>
                <a:gd name="connsiteY0" fmla="*/ 1 h 2132653"/>
                <a:gd name="connsiteX1" fmla="*/ 906849 w 910310"/>
                <a:gd name="connsiteY1" fmla="*/ 364382 h 2132653"/>
                <a:gd name="connsiteX2" fmla="*/ 378827 w 910310"/>
                <a:gd name="connsiteY2" fmla="*/ 526212 h 2132653"/>
                <a:gd name="connsiteX3" fmla="*/ 762219 w 910310"/>
                <a:gd name="connsiteY3" fmla="*/ 777587 h 2132653"/>
                <a:gd name="connsiteX4" fmla="*/ 227238 w 910310"/>
                <a:gd name="connsiteY4" fmla="*/ 1020648 h 2132653"/>
                <a:gd name="connsiteX5" fmla="*/ 643461 w 910310"/>
                <a:gd name="connsiteY5" fmla="*/ 1295438 h 2132653"/>
                <a:gd name="connsiteX6" fmla="*/ 67577 w 910310"/>
                <a:gd name="connsiteY6" fmla="*/ 1491707 h 2132653"/>
                <a:gd name="connsiteX7" fmla="*/ 509434 w 910310"/>
                <a:gd name="connsiteY7" fmla="*/ 1711166 h 2132653"/>
                <a:gd name="connsiteX8" fmla="*/ 134379 w 910310"/>
                <a:gd name="connsiteY8" fmla="*/ 1801948 h 2132653"/>
                <a:gd name="connsiteX9" fmla="*/ 0 w 910310"/>
                <a:gd name="connsiteY9" fmla="*/ 2132653 h 2132653"/>
                <a:gd name="connsiteX0" fmla="*/ 611770 w 910310"/>
                <a:gd name="connsiteY0" fmla="*/ 1 h 2132653"/>
                <a:gd name="connsiteX1" fmla="*/ 906849 w 910310"/>
                <a:gd name="connsiteY1" fmla="*/ 364382 h 2132653"/>
                <a:gd name="connsiteX2" fmla="*/ 378827 w 910310"/>
                <a:gd name="connsiteY2" fmla="*/ 526212 h 2132653"/>
                <a:gd name="connsiteX3" fmla="*/ 741001 w 910310"/>
                <a:gd name="connsiteY3" fmla="*/ 842531 h 2132653"/>
                <a:gd name="connsiteX4" fmla="*/ 227238 w 910310"/>
                <a:gd name="connsiteY4" fmla="*/ 1020648 h 2132653"/>
                <a:gd name="connsiteX5" fmla="*/ 643461 w 910310"/>
                <a:gd name="connsiteY5" fmla="*/ 1295438 h 2132653"/>
                <a:gd name="connsiteX6" fmla="*/ 67577 w 910310"/>
                <a:gd name="connsiteY6" fmla="*/ 1491707 h 2132653"/>
                <a:gd name="connsiteX7" fmla="*/ 509434 w 910310"/>
                <a:gd name="connsiteY7" fmla="*/ 1711166 h 2132653"/>
                <a:gd name="connsiteX8" fmla="*/ 134379 w 910310"/>
                <a:gd name="connsiteY8" fmla="*/ 1801948 h 2132653"/>
                <a:gd name="connsiteX9" fmla="*/ 0 w 910310"/>
                <a:gd name="connsiteY9" fmla="*/ 2132653 h 2132653"/>
                <a:gd name="connsiteX0" fmla="*/ 611770 w 911410"/>
                <a:gd name="connsiteY0" fmla="*/ 1 h 2132653"/>
                <a:gd name="connsiteX1" fmla="*/ 633562 w 911410"/>
                <a:gd name="connsiteY1" fmla="*/ 232238 h 2132653"/>
                <a:gd name="connsiteX2" fmla="*/ 906849 w 911410"/>
                <a:gd name="connsiteY2" fmla="*/ 364382 h 2132653"/>
                <a:gd name="connsiteX3" fmla="*/ 378827 w 911410"/>
                <a:gd name="connsiteY3" fmla="*/ 526212 h 2132653"/>
                <a:gd name="connsiteX4" fmla="*/ 741001 w 911410"/>
                <a:gd name="connsiteY4" fmla="*/ 842531 h 2132653"/>
                <a:gd name="connsiteX5" fmla="*/ 227238 w 911410"/>
                <a:gd name="connsiteY5" fmla="*/ 1020648 h 2132653"/>
                <a:gd name="connsiteX6" fmla="*/ 643461 w 911410"/>
                <a:gd name="connsiteY6" fmla="*/ 1295438 h 2132653"/>
                <a:gd name="connsiteX7" fmla="*/ 67577 w 911410"/>
                <a:gd name="connsiteY7" fmla="*/ 1491707 h 2132653"/>
                <a:gd name="connsiteX8" fmla="*/ 509434 w 911410"/>
                <a:gd name="connsiteY8" fmla="*/ 1711166 h 2132653"/>
                <a:gd name="connsiteX9" fmla="*/ 134379 w 911410"/>
                <a:gd name="connsiteY9" fmla="*/ 1801948 h 2132653"/>
                <a:gd name="connsiteX10" fmla="*/ 0 w 911410"/>
                <a:gd name="connsiteY10" fmla="*/ 2132653 h 2132653"/>
                <a:gd name="connsiteX0" fmla="*/ 653226 w 911410"/>
                <a:gd name="connsiteY0" fmla="*/ 0 h 2175289"/>
                <a:gd name="connsiteX1" fmla="*/ 633562 w 911410"/>
                <a:gd name="connsiteY1" fmla="*/ 274874 h 2175289"/>
                <a:gd name="connsiteX2" fmla="*/ 906849 w 911410"/>
                <a:gd name="connsiteY2" fmla="*/ 407018 h 2175289"/>
                <a:gd name="connsiteX3" fmla="*/ 378827 w 911410"/>
                <a:gd name="connsiteY3" fmla="*/ 568848 h 2175289"/>
                <a:gd name="connsiteX4" fmla="*/ 741001 w 911410"/>
                <a:gd name="connsiteY4" fmla="*/ 885167 h 2175289"/>
                <a:gd name="connsiteX5" fmla="*/ 227238 w 911410"/>
                <a:gd name="connsiteY5" fmla="*/ 1063284 h 2175289"/>
                <a:gd name="connsiteX6" fmla="*/ 643461 w 911410"/>
                <a:gd name="connsiteY6" fmla="*/ 1338074 h 2175289"/>
                <a:gd name="connsiteX7" fmla="*/ 67577 w 911410"/>
                <a:gd name="connsiteY7" fmla="*/ 1534343 h 2175289"/>
                <a:gd name="connsiteX8" fmla="*/ 509434 w 911410"/>
                <a:gd name="connsiteY8" fmla="*/ 1753802 h 2175289"/>
                <a:gd name="connsiteX9" fmla="*/ 134379 w 911410"/>
                <a:gd name="connsiteY9" fmla="*/ 1844584 h 2175289"/>
                <a:gd name="connsiteX10" fmla="*/ 0 w 911410"/>
                <a:gd name="connsiteY10" fmla="*/ 2175289 h 2175289"/>
                <a:gd name="connsiteX0" fmla="*/ 653226 w 911251"/>
                <a:gd name="connsiteY0" fmla="*/ 0 h 2175289"/>
                <a:gd name="connsiteX1" fmla="*/ 630104 w 911251"/>
                <a:gd name="connsiteY1" fmla="*/ 218063 h 2175289"/>
                <a:gd name="connsiteX2" fmla="*/ 906849 w 911251"/>
                <a:gd name="connsiteY2" fmla="*/ 407018 h 2175289"/>
                <a:gd name="connsiteX3" fmla="*/ 378827 w 911251"/>
                <a:gd name="connsiteY3" fmla="*/ 568848 h 2175289"/>
                <a:gd name="connsiteX4" fmla="*/ 741001 w 911251"/>
                <a:gd name="connsiteY4" fmla="*/ 885167 h 2175289"/>
                <a:gd name="connsiteX5" fmla="*/ 227238 w 911251"/>
                <a:gd name="connsiteY5" fmla="*/ 1063284 h 2175289"/>
                <a:gd name="connsiteX6" fmla="*/ 643461 w 911251"/>
                <a:gd name="connsiteY6" fmla="*/ 1338074 h 2175289"/>
                <a:gd name="connsiteX7" fmla="*/ 67577 w 911251"/>
                <a:gd name="connsiteY7" fmla="*/ 1534343 h 2175289"/>
                <a:gd name="connsiteX8" fmla="*/ 509434 w 911251"/>
                <a:gd name="connsiteY8" fmla="*/ 1753802 h 2175289"/>
                <a:gd name="connsiteX9" fmla="*/ 134379 w 911251"/>
                <a:gd name="connsiteY9" fmla="*/ 1844584 h 2175289"/>
                <a:gd name="connsiteX10" fmla="*/ 0 w 911251"/>
                <a:gd name="connsiteY10" fmla="*/ 2175289 h 2175289"/>
                <a:gd name="connsiteX0" fmla="*/ 653226 w 911251"/>
                <a:gd name="connsiteY0" fmla="*/ 0 h 2175289"/>
                <a:gd name="connsiteX1" fmla="*/ 630104 w 911251"/>
                <a:gd name="connsiteY1" fmla="*/ 218063 h 2175289"/>
                <a:gd name="connsiteX2" fmla="*/ 906849 w 911251"/>
                <a:gd name="connsiteY2" fmla="*/ 407018 h 2175289"/>
                <a:gd name="connsiteX3" fmla="*/ 378827 w 911251"/>
                <a:gd name="connsiteY3" fmla="*/ 568848 h 2175289"/>
                <a:gd name="connsiteX4" fmla="*/ 741001 w 911251"/>
                <a:gd name="connsiteY4" fmla="*/ 885167 h 2175289"/>
                <a:gd name="connsiteX5" fmla="*/ 227238 w 911251"/>
                <a:gd name="connsiteY5" fmla="*/ 1063284 h 2175289"/>
                <a:gd name="connsiteX6" fmla="*/ 643461 w 911251"/>
                <a:gd name="connsiteY6" fmla="*/ 1338074 h 2175289"/>
                <a:gd name="connsiteX7" fmla="*/ 67577 w 911251"/>
                <a:gd name="connsiteY7" fmla="*/ 1534343 h 2175289"/>
                <a:gd name="connsiteX8" fmla="*/ 509434 w 911251"/>
                <a:gd name="connsiteY8" fmla="*/ 1753802 h 2175289"/>
                <a:gd name="connsiteX9" fmla="*/ 98513 w 911251"/>
                <a:gd name="connsiteY9" fmla="*/ 1875719 h 2175289"/>
                <a:gd name="connsiteX10" fmla="*/ 0 w 911251"/>
                <a:gd name="connsiteY10" fmla="*/ 2175289 h 2175289"/>
                <a:gd name="connsiteX0" fmla="*/ 653226 w 911251"/>
                <a:gd name="connsiteY0" fmla="*/ 0 h 2175289"/>
                <a:gd name="connsiteX1" fmla="*/ 630104 w 911251"/>
                <a:gd name="connsiteY1" fmla="*/ 218063 h 2175289"/>
                <a:gd name="connsiteX2" fmla="*/ 906849 w 911251"/>
                <a:gd name="connsiteY2" fmla="*/ 407018 h 2175289"/>
                <a:gd name="connsiteX3" fmla="*/ 378827 w 911251"/>
                <a:gd name="connsiteY3" fmla="*/ 568848 h 2175289"/>
                <a:gd name="connsiteX4" fmla="*/ 741001 w 911251"/>
                <a:gd name="connsiteY4" fmla="*/ 885167 h 2175289"/>
                <a:gd name="connsiteX5" fmla="*/ 227238 w 911251"/>
                <a:gd name="connsiteY5" fmla="*/ 1063284 h 2175289"/>
                <a:gd name="connsiteX6" fmla="*/ 643461 w 911251"/>
                <a:gd name="connsiteY6" fmla="*/ 1338074 h 2175289"/>
                <a:gd name="connsiteX7" fmla="*/ 67577 w 911251"/>
                <a:gd name="connsiteY7" fmla="*/ 1534343 h 2175289"/>
                <a:gd name="connsiteX8" fmla="*/ 599264 w 911251"/>
                <a:gd name="connsiteY8" fmla="*/ 1782156 h 2175289"/>
                <a:gd name="connsiteX9" fmla="*/ 98513 w 911251"/>
                <a:gd name="connsiteY9" fmla="*/ 1875719 h 2175289"/>
                <a:gd name="connsiteX10" fmla="*/ 0 w 911251"/>
                <a:gd name="connsiteY10" fmla="*/ 2175289 h 2175289"/>
                <a:gd name="connsiteX0" fmla="*/ 653226 w 911251"/>
                <a:gd name="connsiteY0" fmla="*/ 0 h 2175289"/>
                <a:gd name="connsiteX1" fmla="*/ 630104 w 911251"/>
                <a:gd name="connsiteY1" fmla="*/ 218063 h 2175289"/>
                <a:gd name="connsiteX2" fmla="*/ 906849 w 911251"/>
                <a:gd name="connsiteY2" fmla="*/ 407018 h 2175289"/>
                <a:gd name="connsiteX3" fmla="*/ 378827 w 911251"/>
                <a:gd name="connsiteY3" fmla="*/ 568848 h 2175289"/>
                <a:gd name="connsiteX4" fmla="*/ 741001 w 911251"/>
                <a:gd name="connsiteY4" fmla="*/ 885167 h 2175289"/>
                <a:gd name="connsiteX5" fmla="*/ 227238 w 911251"/>
                <a:gd name="connsiteY5" fmla="*/ 1063284 h 2175289"/>
                <a:gd name="connsiteX6" fmla="*/ 643461 w 911251"/>
                <a:gd name="connsiteY6" fmla="*/ 1338074 h 2175289"/>
                <a:gd name="connsiteX7" fmla="*/ 67577 w 911251"/>
                <a:gd name="connsiteY7" fmla="*/ 1534343 h 2175289"/>
                <a:gd name="connsiteX8" fmla="*/ 599264 w 911251"/>
                <a:gd name="connsiteY8" fmla="*/ 1782156 h 2175289"/>
                <a:gd name="connsiteX9" fmla="*/ 164823 w 911251"/>
                <a:gd name="connsiteY9" fmla="*/ 1931140 h 2175289"/>
                <a:gd name="connsiteX10" fmla="*/ 0 w 911251"/>
                <a:gd name="connsiteY10" fmla="*/ 2175289 h 2175289"/>
                <a:gd name="connsiteX0" fmla="*/ 643024 w 901049"/>
                <a:gd name="connsiteY0" fmla="*/ 0 h 2239536"/>
                <a:gd name="connsiteX1" fmla="*/ 619902 w 901049"/>
                <a:gd name="connsiteY1" fmla="*/ 218063 h 2239536"/>
                <a:gd name="connsiteX2" fmla="*/ 896647 w 901049"/>
                <a:gd name="connsiteY2" fmla="*/ 407018 h 2239536"/>
                <a:gd name="connsiteX3" fmla="*/ 368625 w 901049"/>
                <a:gd name="connsiteY3" fmla="*/ 568848 h 2239536"/>
                <a:gd name="connsiteX4" fmla="*/ 730799 w 901049"/>
                <a:gd name="connsiteY4" fmla="*/ 885167 h 2239536"/>
                <a:gd name="connsiteX5" fmla="*/ 217036 w 901049"/>
                <a:gd name="connsiteY5" fmla="*/ 1063284 h 2239536"/>
                <a:gd name="connsiteX6" fmla="*/ 633259 w 901049"/>
                <a:gd name="connsiteY6" fmla="*/ 1338074 h 2239536"/>
                <a:gd name="connsiteX7" fmla="*/ 57375 w 901049"/>
                <a:gd name="connsiteY7" fmla="*/ 1534343 h 2239536"/>
                <a:gd name="connsiteX8" fmla="*/ 589062 w 901049"/>
                <a:gd name="connsiteY8" fmla="*/ 1782156 h 2239536"/>
                <a:gd name="connsiteX9" fmla="*/ 154621 w 901049"/>
                <a:gd name="connsiteY9" fmla="*/ 1931140 h 2239536"/>
                <a:gd name="connsiteX10" fmla="*/ 1 w 901049"/>
                <a:gd name="connsiteY10" fmla="*/ 2239536 h 2239536"/>
                <a:gd name="connsiteX0" fmla="*/ 643024 w 902928"/>
                <a:gd name="connsiteY0" fmla="*/ 0 h 2239536"/>
                <a:gd name="connsiteX1" fmla="*/ 619902 w 902928"/>
                <a:gd name="connsiteY1" fmla="*/ 218063 h 2239536"/>
                <a:gd name="connsiteX2" fmla="*/ 896647 w 902928"/>
                <a:gd name="connsiteY2" fmla="*/ 407018 h 2239536"/>
                <a:gd name="connsiteX3" fmla="*/ 311808 w 902928"/>
                <a:gd name="connsiteY3" fmla="*/ 600443 h 2239536"/>
                <a:gd name="connsiteX4" fmla="*/ 730799 w 902928"/>
                <a:gd name="connsiteY4" fmla="*/ 885167 h 2239536"/>
                <a:gd name="connsiteX5" fmla="*/ 217036 w 902928"/>
                <a:gd name="connsiteY5" fmla="*/ 1063284 h 2239536"/>
                <a:gd name="connsiteX6" fmla="*/ 633259 w 902928"/>
                <a:gd name="connsiteY6" fmla="*/ 1338074 h 2239536"/>
                <a:gd name="connsiteX7" fmla="*/ 57375 w 902928"/>
                <a:gd name="connsiteY7" fmla="*/ 1534343 h 2239536"/>
                <a:gd name="connsiteX8" fmla="*/ 589062 w 902928"/>
                <a:gd name="connsiteY8" fmla="*/ 1782156 h 2239536"/>
                <a:gd name="connsiteX9" fmla="*/ 154621 w 902928"/>
                <a:gd name="connsiteY9" fmla="*/ 1931140 h 2239536"/>
                <a:gd name="connsiteX10" fmla="*/ 1 w 902928"/>
                <a:gd name="connsiteY10" fmla="*/ 2239536 h 2239536"/>
                <a:gd name="connsiteX0" fmla="*/ 643024 w 925000"/>
                <a:gd name="connsiteY0" fmla="*/ 0 h 2239536"/>
                <a:gd name="connsiteX1" fmla="*/ 619902 w 925000"/>
                <a:gd name="connsiteY1" fmla="*/ 218063 h 2239536"/>
                <a:gd name="connsiteX2" fmla="*/ 919136 w 925000"/>
                <a:gd name="connsiteY2" fmla="*/ 431804 h 2239536"/>
                <a:gd name="connsiteX3" fmla="*/ 311808 w 925000"/>
                <a:gd name="connsiteY3" fmla="*/ 600443 h 2239536"/>
                <a:gd name="connsiteX4" fmla="*/ 730799 w 925000"/>
                <a:gd name="connsiteY4" fmla="*/ 885167 h 2239536"/>
                <a:gd name="connsiteX5" fmla="*/ 217036 w 925000"/>
                <a:gd name="connsiteY5" fmla="*/ 1063284 h 2239536"/>
                <a:gd name="connsiteX6" fmla="*/ 633259 w 925000"/>
                <a:gd name="connsiteY6" fmla="*/ 1338074 h 2239536"/>
                <a:gd name="connsiteX7" fmla="*/ 57375 w 925000"/>
                <a:gd name="connsiteY7" fmla="*/ 1534343 h 2239536"/>
                <a:gd name="connsiteX8" fmla="*/ 589062 w 925000"/>
                <a:gd name="connsiteY8" fmla="*/ 1782156 h 2239536"/>
                <a:gd name="connsiteX9" fmla="*/ 154621 w 925000"/>
                <a:gd name="connsiteY9" fmla="*/ 1931140 h 2239536"/>
                <a:gd name="connsiteX10" fmla="*/ 1 w 925000"/>
                <a:gd name="connsiteY10" fmla="*/ 2239536 h 2239536"/>
                <a:gd name="connsiteX0" fmla="*/ 643024 w 925000"/>
                <a:gd name="connsiteY0" fmla="*/ 0 h 2239536"/>
                <a:gd name="connsiteX1" fmla="*/ 619902 w 925000"/>
                <a:gd name="connsiteY1" fmla="*/ 218063 h 2239536"/>
                <a:gd name="connsiteX2" fmla="*/ 919136 w 925000"/>
                <a:gd name="connsiteY2" fmla="*/ 431804 h 2239536"/>
                <a:gd name="connsiteX3" fmla="*/ 311808 w 925000"/>
                <a:gd name="connsiteY3" fmla="*/ 600443 h 2239536"/>
                <a:gd name="connsiteX4" fmla="*/ 730799 w 925000"/>
                <a:gd name="connsiteY4" fmla="*/ 885167 h 2239536"/>
                <a:gd name="connsiteX5" fmla="*/ 217036 w 925000"/>
                <a:gd name="connsiteY5" fmla="*/ 1063284 h 2239536"/>
                <a:gd name="connsiteX6" fmla="*/ 633259 w 925000"/>
                <a:gd name="connsiteY6" fmla="*/ 1338074 h 2239536"/>
                <a:gd name="connsiteX7" fmla="*/ 105311 w 925000"/>
                <a:gd name="connsiteY7" fmla="*/ 1563623 h 2239536"/>
                <a:gd name="connsiteX8" fmla="*/ 589062 w 925000"/>
                <a:gd name="connsiteY8" fmla="*/ 1782156 h 2239536"/>
                <a:gd name="connsiteX9" fmla="*/ 154621 w 925000"/>
                <a:gd name="connsiteY9" fmla="*/ 1931140 h 2239536"/>
                <a:gd name="connsiteX10" fmla="*/ 1 w 925000"/>
                <a:gd name="connsiteY10" fmla="*/ 2239536 h 2239536"/>
                <a:gd name="connsiteX0" fmla="*/ 643024 w 925000"/>
                <a:gd name="connsiteY0" fmla="*/ 0 h 2239536"/>
                <a:gd name="connsiteX1" fmla="*/ 619902 w 925000"/>
                <a:gd name="connsiteY1" fmla="*/ 218063 h 2239536"/>
                <a:gd name="connsiteX2" fmla="*/ 919136 w 925000"/>
                <a:gd name="connsiteY2" fmla="*/ 431804 h 2239536"/>
                <a:gd name="connsiteX3" fmla="*/ 311808 w 925000"/>
                <a:gd name="connsiteY3" fmla="*/ 600443 h 2239536"/>
                <a:gd name="connsiteX4" fmla="*/ 730799 w 925000"/>
                <a:gd name="connsiteY4" fmla="*/ 885167 h 2239536"/>
                <a:gd name="connsiteX5" fmla="*/ 217036 w 925000"/>
                <a:gd name="connsiteY5" fmla="*/ 1063284 h 2239536"/>
                <a:gd name="connsiteX6" fmla="*/ 633259 w 925000"/>
                <a:gd name="connsiteY6" fmla="*/ 1338074 h 2239536"/>
                <a:gd name="connsiteX7" fmla="*/ 105311 w 925000"/>
                <a:gd name="connsiteY7" fmla="*/ 1563623 h 2239536"/>
                <a:gd name="connsiteX8" fmla="*/ 529942 w 925000"/>
                <a:gd name="connsiteY8" fmla="*/ 1775879 h 2239536"/>
                <a:gd name="connsiteX9" fmla="*/ 154621 w 925000"/>
                <a:gd name="connsiteY9" fmla="*/ 1931140 h 2239536"/>
                <a:gd name="connsiteX10" fmla="*/ 1 w 925000"/>
                <a:gd name="connsiteY10" fmla="*/ 2239536 h 2239536"/>
                <a:gd name="connsiteX0" fmla="*/ 643024 w 925000"/>
                <a:gd name="connsiteY0" fmla="*/ 0 h 2239536"/>
                <a:gd name="connsiteX1" fmla="*/ 619902 w 925000"/>
                <a:gd name="connsiteY1" fmla="*/ 218063 h 2239536"/>
                <a:gd name="connsiteX2" fmla="*/ 919136 w 925000"/>
                <a:gd name="connsiteY2" fmla="*/ 431804 h 2239536"/>
                <a:gd name="connsiteX3" fmla="*/ 311808 w 925000"/>
                <a:gd name="connsiteY3" fmla="*/ 600443 h 2239536"/>
                <a:gd name="connsiteX4" fmla="*/ 730799 w 925000"/>
                <a:gd name="connsiteY4" fmla="*/ 885167 h 2239536"/>
                <a:gd name="connsiteX5" fmla="*/ 217036 w 925000"/>
                <a:gd name="connsiteY5" fmla="*/ 1063284 h 2239536"/>
                <a:gd name="connsiteX6" fmla="*/ 633259 w 925000"/>
                <a:gd name="connsiteY6" fmla="*/ 1338074 h 2239536"/>
                <a:gd name="connsiteX7" fmla="*/ 53649 w 925000"/>
                <a:gd name="connsiteY7" fmla="*/ 1542010 h 2239536"/>
                <a:gd name="connsiteX8" fmla="*/ 529942 w 925000"/>
                <a:gd name="connsiteY8" fmla="*/ 1775879 h 2239536"/>
                <a:gd name="connsiteX9" fmla="*/ 154621 w 925000"/>
                <a:gd name="connsiteY9" fmla="*/ 1931140 h 2239536"/>
                <a:gd name="connsiteX10" fmla="*/ 1 w 925000"/>
                <a:gd name="connsiteY10" fmla="*/ 2239536 h 2239536"/>
                <a:gd name="connsiteX0" fmla="*/ 643024 w 925000"/>
                <a:gd name="connsiteY0" fmla="*/ 0 h 2239536"/>
                <a:gd name="connsiteX1" fmla="*/ 619902 w 925000"/>
                <a:gd name="connsiteY1" fmla="*/ 218063 h 2239536"/>
                <a:gd name="connsiteX2" fmla="*/ 919136 w 925000"/>
                <a:gd name="connsiteY2" fmla="*/ 431804 h 2239536"/>
                <a:gd name="connsiteX3" fmla="*/ 311808 w 925000"/>
                <a:gd name="connsiteY3" fmla="*/ 600443 h 2239536"/>
                <a:gd name="connsiteX4" fmla="*/ 730799 w 925000"/>
                <a:gd name="connsiteY4" fmla="*/ 885167 h 2239536"/>
                <a:gd name="connsiteX5" fmla="*/ 217036 w 925000"/>
                <a:gd name="connsiteY5" fmla="*/ 1063284 h 2239536"/>
                <a:gd name="connsiteX6" fmla="*/ 633259 w 925000"/>
                <a:gd name="connsiteY6" fmla="*/ 1338074 h 2239536"/>
                <a:gd name="connsiteX7" fmla="*/ 70870 w 925000"/>
                <a:gd name="connsiteY7" fmla="*/ 1549214 h 2239536"/>
                <a:gd name="connsiteX8" fmla="*/ 529942 w 925000"/>
                <a:gd name="connsiteY8" fmla="*/ 1775879 h 2239536"/>
                <a:gd name="connsiteX9" fmla="*/ 154621 w 925000"/>
                <a:gd name="connsiteY9" fmla="*/ 1931140 h 2239536"/>
                <a:gd name="connsiteX10" fmla="*/ 1 w 925000"/>
                <a:gd name="connsiteY10" fmla="*/ 2239536 h 2239536"/>
                <a:gd name="connsiteX0" fmla="*/ 643024 w 925000"/>
                <a:gd name="connsiteY0" fmla="*/ 0 h 2239536"/>
                <a:gd name="connsiteX1" fmla="*/ 619902 w 925000"/>
                <a:gd name="connsiteY1" fmla="*/ 218063 h 2239536"/>
                <a:gd name="connsiteX2" fmla="*/ 919136 w 925000"/>
                <a:gd name="connsiteY2" fmla="*/ 431804 h 2239536"/>
                <a:gd name="connsiteX3" fmla="*/ 311808 w 925000"/>
                <a:gd name="connsiteY3" fmla="*/ 600443 h 2239536"/>
                <a:gd name="connsiteX4" fmla="*/ 730799 w 925000"/>
                <a:gd name="connsiteY4" fmla="*/ 885167 h 2239536"/>
                <a:gd name="connsiteX5" fmla="*/ 154957 w 925000"/>
                <a:gd name="connsiteY5" fmla="*/ 1077301 h 2239536"/>
                <a:gd name="connsiteX6" fmla="*/ 633259 w 925000"/>
                <a:gd name="connsiteY6" fmla="*/ 1338074 h 2239536"/>
                <a:gd name="connsiteX7" fmla="*/ 70870 w 925000"/>
                <a:gd name="connsiteY7" fmla="*/ 1549214 h 2239536"/>
                <a:gd name="connsiteX8" fmla="*/ 529942 w 925000"/>
                <a:gd name="connsiteY8" fmla="*/ 1775879 h 2239536"/>
                <a:gd name="connsiteX9" fmla="*/ 154621 w 925000"/>
                <a:gd name="connsiteY9" fmla="*/ 1931140 h 2239536"/>
                <a:gd name="connsiteX10" fmla="*/ 1 w 925000"/>
                <a:gd name="connsiteY10" fmla="*/ 2239536 h 2239536"/>
                <a:gd name="connsiteX0" fmla="*/ 643024 w 925000"/>
                <a:gd name="connsiteY0" fmla="*/ 0 h 2239536"/>
                <a:gd name="connsiteX1" fmla="*/ 619902 w 925000"/>
                <a:gd name="connsiteY1" fmla="*/ 218063 h 2239536"/>
                <a:gd name="connsiteX2" fmla="*/ 919136 w 925000"/>
                <a:gd name="connsiteY2" fmla="*/ 431804 h 2239536"/>
                <a:gd name="connsiteX3" fmla="*/ 311808 w 925000"/>
                <a:gd name="connsiteY3" fmla="*/ 600443 h 2239536"/>
                <a:gd name="connsiteX4" fmla="*/ 730799 w 925000"/>
                <a:gd name="connsiteY4" fmla="*/ 885167 h 2239536"/>
                <a:gd name="connsiteX5" fmla="*/ 175905 w 925000"/>
                <a:gd name="connsiteY5" fmla="*/ 1076836 h 2239536"/>
                <a:gd name="connsiteX6" fmla="*/ 633259 w 925000"/>
                <a:gd name="connsiteY6" fmla="*/ 1338074 h 2239536"/>
                <a:gd name="connsiteX7" fmla="*/ 70870 w 925000"/>
                <a:gd name="connsiteY7" fmla="*/ 1549214 h 2239536"/>
                <a:gd name="connsiteX8" fmla="*/ 529942 w 925000"/>
                <a:gd name="connsiteY8" fmla="*/ 1775879 h 2239536"/>
                <a:gd name="connsiteX9" fmla="*/ 154621 w 925000"/>
                <a:gd name="connsiteY9" fmla="*/ 1931140 h 2239536"/>
                <a:gd name="connsiteX10" fmla="*/ 1 w 925000"/>
                <a:gd name="connsiteY10" fmla="*/ 2239536 h 2239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25000" h="2239536">
                  <a:moveTo>
                    <a:pt x="643024" y="0"/>
                  </a:moveTo>
                  <a:cubicBezTo>
                    <a:pt x="660860" y="30807"/>
                    <a:pt x="570722" y="157333"/>
                    <a:pt x="619902" y="218063"/>
                  </a:cubicBezTo>
                  <a:cubicBezTo>
                    <a:pt x="669082" y="278793"/>
                    <a:pt x="970485" y="368074"/>
                    <a:pt x="919136" y="431804"/>
                  </a:cubicBezTo>
                  <a:cubicBezTo>
                    <a:pt x="867787" y="495534"/>
                    <a:pt x="343197" y="524883"/>
                    <a:pt x="311808" y="600443"/>
                  </a:cubicBezTo>
                  <a:cubicBezTo>
                    <a:pt x="280419" y="676003"/>
                    <a:pt x="753449" y="805768"/>
                    <a:pt x="730799" y="885167"/>
                  </a:cubicBezTo>
                  <a:cubicBezTo>
                    <a:pt x="708149" y="964566"/>
                    <a:pt x="192162" y="1001352"/>
                    <a:pt x="175905" y="1076836"/>
                  </a:cubicBezTo>
                  <a:cubicBezTo>
                    <a:pt x="159648" y="1152320"/>
                    <a:pt x="650765" y="1259344"/>
                    <a:pt x="633259" y="1338074"/>
                  </a:cubicBezTo>
                  <a:cubicBezTo>
                    <a:pt x="615753" y="1416804"/>
                    <a:pt x="88089" y="1476247"/>
                    <a:pt x="70870" y="1549214"/>
                  </a:cubicBezTo>
                  <a:cubicBezTo>
                    <a:pt x="53651" y="1622181"/>
                    <a:pt x="515983" y="1712225"/>
                    <a:pt x="529942" y="1775879"/>
                  </a:cubicBezTo>
                  <a:cubicBezTo>
                    <a:pt x="543901" y="1839533"/>
                    <a:pt x="239527" y="1860892"/>
                    <a:pt x="154621" y="1931140"/>
                  </a:cubicBezTo>
                  <a:cubicBezTo>
                    <a:pt x="69715" y="2001388"/>
                    <a:pt x="29528" y="2198167"/>
                    <a:pt x="1" y="2239536"/>
                  </a:cubicBezTo>
                </a:path>
              </a:pathLst>
            </a:custGeom>
            <a:noFill/>
            <a:ln w="12700" cap="flat" cmpd="sng" algn="in">
              <a:solidFill>
                <a:sysClr val="windowText" lastClr="000000"/>
              </a:solidFill>
              <a:prstDash val="solid"/>
              <a:headEnd type="none" w="med" len="med"/>
              <a:tailEnd type="triangle" w="lg" len="lg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メイリオ" panose="020B0604030504040204" pitchFamily="50" charset="-128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テキスト ボックス 56">
                <a:extLst>
                  <a:ext uri="{FF2B5EF4-FFF2-40B4-BE49-F238E27FC236}">
                    <a16:creationId xmlns:a16="http://schemas.microsoft.com/office/drawing/2014/main" id="{3BDEF145-3228-4556-B97C-6CF9CF05AF45}"/>
                  </a:ext>
                </a:extLst>
              </p:cNvPr>
              <p:cNvSpPr txBox="1"/>
              <p:nvPr/>
            </p:nvSpPr>
            <p:spPr>
              <a:xfrm>
                <a:off x="1617079" y="1468995"/>
                <a:ext cx="767814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tabLst>
                    <a:tab pos="174625" algn="l"/>
                  </a:tabLst>
                </a:pPr>
                <a:r>
                  <a:rPr kumimoji="1" lang="en-US" altLang="ja-JP" dirty="0">
                    <a:solidFill>
                      <a:schemeClr val="bg1"/>
                    </a:solidFill>
                  </a:rPr>
                  <a:t>MPPC PDE is found to be decreasing during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kumimoji="1" lang="ja-JP" altLang="en-US" dirty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ja-JP" dirty="0">
                    <a:solidFill>
                      <a:schemeClr val="bg1"/>
                    </a:solidFill>
                  </a:rPr>
                  <a:t>beam commissioning.</a:t>
                </a:r>
              </a:p>
              <a:p>
                <a:pPr algn="l">
                  <a:tabLst>
                    <a:tab pos="174625" algn="l"/>
                  </a:tabLst>
                </a:pPr>
                <a:r>
                  <a:rPr kumimoji="1" lang="en-US" altLang="ja-JP" dirty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 Likely due to </a:t>
                </a:r>
                <a:r>
                  <a:rPr kumimoji="1" lang="en-US" altLang="ja-JP" b="1" dirty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surface damage</a:t>
                </a:r>
                <a:r>
                  <a:rPr kumimoji="1" lang="en-US" altLang="ja-JP" dirty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 by VUV scintillation photons.</a:t>
                </a:r>
                <a:endParaRPr kumimoji="1" lang="ja-JP" alt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7" name="テキスト ボックス 56">
                <a:extLst>
                  <a:ext uri="{FF2B5EF4-FFF2-40B4-BE49-F238E27FC236}">
                    <a16:creationId xmlns:a16="http://schemas.microsoft.com/office/drawing/2014/main" id="{3BDEF145-3228-4556-B97C-6CF9CF05AF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7079" y="1468995"/>
                <a:ext cx="7678145" cy="646331"/>
              </a:xfrm>
              <a:prstGeom prst="rect">
                <a:avLst/>
              </a:prstGeom>
              <a:blipFill>
                <a:blip r:embed="rId5"/>
                <a:stretch>
                  <a:fillRect l="-635" t="-5660" b="-1415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66B976D4-925E-4936-9EC5-F2C3F6DBDD4E}"/>
              </a:ext>
            </a:extLst>
          </p:cNvPr>
          <p:cNvSpPr txBox="1"/>
          <p:nvPr/>
        </p:nvSpPr>
        <p:spPr>
          <a:xfrm>
            <a:off x="5589688" y="2232955"/>
            <a:ext cx="14195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400" dirty="0">
                <a:solidFill>
                  <a:prstClr val="black"/>
                </a:solidFill>
                <a:latin typeface="Franklin Gothic Book" panose="020B0503020102020204"/>
                <a:ea typeface="メイリオ" panose="020B0604030504040204" pitchFamily="50" charset="-128"/>
              </a:rPr>
              <a:t>VUV photons</a:t>
            </a: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2B351B95-92FC-45CF-8916-0838CCC09F80}"/>
              </a:ext>
            </a:extLst>
          </p:cNvPr>
          <p:cNvSpPr txBox="1"/>
          <p:nvPr/>
        </p:nvSpPr>
        <p:spPr>
          <a:xfrm>
            <a:off x="8130067" y="2304552"/>
            <a:ext cx="1995852" cy="36933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メイリオ" panose="020B0604030504040204" pitchFamily="50" charset="-128"/>
                <a:cs typeface="+mn-cs"/>
              </a:rPr>
              <a:t>Surface damage</a:t>
            </a:r>
            <a:endParaRPr kumimoji="1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87" name="グループ化 86">
            <a:extLst>
              <a:ext uri="{FF2B5EF4-FFF2-40B4-BE49-F238E27FC236}">
                <a16:creationId xmlns:a16="http://schemas.microsoft.com/office/drawing/2014/main" id="{455278C3-0696-4EFA-9286-DA904BB3B035}"/>
              </a:ext>
            </a:extLst>
          </p:cNvPr>
          <p:cNvGrpSpPr/>
          <p:nvPr/>
        </p:nvGrpSpPr>
        <p:grpSpPr>
          <a:xfrm>
            <a:off x="9023781" y="3720428"/>
            <a:ext cx="2747203" cy="2985263"/>
            <a:chOff x="7494453" y="2016530"/>
            <a:chExt cx="4102291" cy="4457776"/>
          </a:xfrm>
        </p:grpSpPr>
        <p:pic>
          <p:nvPicPr>
            <p:cNvPr id="82" name="図 81">
              <a:extLst>
                <a:ext uri="{FF2B5EF4-FFF2-40B4-BE49-F238E27FC236}">
                  <a16:creationId xmlns:a16="http://schemas.microsoft.com/office/drawing/2014/main" id="{686E6A02-E6EA-4FE7-83B7-BE01909A36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94453" y="2016530"/>
              <a:ext cx="4102291" cy="4457776"/>
            </a:xfrm>
            <a:prstGeom prst="rect">
              <a:avLst/>
            </a:prstGeom>
          </p:spPr>
        </p:pic>
        <p:sp>
          <p:nvSpPr>
            <p:cNvPr id="83" name="テキスト ボックス 82">
              <a:extLst>
                <a:ext uri="{FF2B5EF4-FFF2-40B4-BE49-F238E27FC236}">
                  <a16:creationId xmlns:a16="http://schemas.microsoft.com/office/drawing/2014/main" id="{45EE8F47-E86D-46D6-B4BE-6E443B0D3E38}"/>
                </a:ext>
              </a:extLst>
            </p:cNvPr>
            <p:cNvSpPr txBox="1"/>
            <p:nvPr/>
          </p:nvSpPr>
          <p:spPr>
            <a:xfrm>
              <a:off x="7494453" y="2094940"/>
              <a:ext cx="3930169" cy="459591"/>
            </a:xfrm>
            <a:prstGeom prst="rect">
              <a:avLst/>
            </a:prstGeom>
            <a:gradFill rotWithShape="1">
              <a:gsLst>
                <a:gs pos="0">
                  <a:srgbClr val="4A66AC">
                    <a:tint val="67000"/>
                    <a:satMod val="105000"/>
                    <a:lumMod val="110000"/>
                  </a:srgbClr>
                </a:gs>
                <a:gs pos="50000">
                  <a:srgbClr val="4A66AC">
                    <a:tint val="73000"/>
                    <a:satMod val="103000"/>
                    <a:lumMod val="105000"/>
                  </a:srgbClr>
                </a:gs>
                <a:gs pos="100000">
                  <a:srgbClr val="4A66AC">
                    <a:tint val="81000"/>
                    <a:satMod val="109000"/>
                    <a:lumMod val="105000"/>
                  </a:srgbClr>
                </a:gs>
              </a:gsLst>
              <a:lin ang="5400000" scaled="0"/>
            </a:gradFill>
            <a:ln w="6350" cap="flat" cmpd="sng" algn="in">
              <a:solidFill>
                <a:srgbClr val="4A66AC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 panose="020B0503020102020204"/>
                  <a:ea typeface="メイリオ" panose="020B0604030504040204" pitchFamily="50" charset="-128"/>
                  <a:cs typeface="+mn-cs"/>
                </a:rPr>
                <a:t>PDE</a:t>
              </a:r>
              <a:r>
                <a:rPr kumimoji="1" lang="en-US" altLang="ja-JP" sz="14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 panose="020B0503020102020204"/>
                  <a:ea typeface="メイリオ" panose="020B0604030504040204" pitchFamily="50" charset="-128"/>
                  <a:cs typeface="+mn-cs"/>
                </a:rPr>
                <a:t>2019</a:t>
              </a:r>
              <a:r>
                <a:rPr kumimoji="1" lang="en-US" altLang="ja-JP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 panose="020B0503020102020204"/>
                  <a:ea typeface="メイリオ" panose="020B0604030504040204" pitchFamily="50" charset="-128"/>
                  <a:cs typeface="+mn-cs"/>
                </a:rPr>
                <a:t>/PDE</a:t>
              </a:r>
              <a:r>
                <a:rPr kumimoji="1" lang="en-US" altLang="ja-JP" sz="14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 panose="020B0503020102020204"/>
                  <a:ea typeface="メイリオ" panose="020B0604030504040204" pitchFamily="50" charset="-128"/>
                  <a:cs typeface="+mn-cs"/>
                </a:rPr>
                <a:t>2018</a:t>
              </a:r>
              <a:r>
                <a:rPr kumimoji="1" lang="en-US" altLang="ja-JP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 panose="020B0503020102020204"/>
                  <a:ea typeface="メイリオ" panose="020B0604030504040204" pitchFamily="50" charset="-128"/>
                  <a:cs typeface="+mn-cs"/>
                </a:rPr>
                <a:t> vs. channel ID</a:t>
              </a:r>
              <a:endParaRPr kumimoji="1" lang="ja-JP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メイリオ" panose="020B0604030504040204" pitchFamily="50" charset="-128"/>
                <a:cs typeface="+mn-cs"/>
              </a:endParaRPr>
            </a:p>
          </p:txBody>
        </p:sp>
        <p:cxnSp>
          <p:nvCxnSpPr>
            <p:cNvPr id="84" name="直線矢印コネクタ 83">
              <a:extLst>
                <a:ext uri="{FF2B5EF4-FFF2-40B4-BE49-F238E27FC236}">
                  <a16:creationId xmlns:a16="http://schemas.microsoft.com/office/drawing/2014/main" id="{ECDF0E47-B0BD-4D2A-80EC-F69E4AFBA257}"/>
                </a:ext>
              </a:extLst>
            </p:cNvPr>
            <p:cNvCxnSpPr>
              <a:cxnSpLocks/>
            </p:cNvCxnSpPr>
            <p:nvPr/>
          </p:nvCxnSpPr>
          <p:spPr>
            <a:xfrm>
              <a:off x="9164320" y="3261360"/>
              <a:ext cx="487680" cy="160226"/>
            </a:xfrm>
            <a:prstGeom prst="straightConnector1">
              <a:avLst/>
            </a:prstGeom>
            <a:noFill/>
            <a:ln w="6350" cap="flat" cmpd="sng" algn="in">
              <a:solidFill>
                <a:srgbClr val="4A66AC"/>
              </a:solidFill>
              <a:prstDash val="solid"/>
              <a:tailEnd type="triangle"/>
            </a:ln>
            <a:effectLst/>
          </p:spPr>
        </p:cxnSp>
        <p:sp>
          <p:nvSpPr>
            <p:cNvPr id="85" name="テキスト ボックス 84">
              <a:extLst>
                <a:ext uri="{FF2B5EF4-FFF2-40B4-BE49-F238E27FC236}">
                  <a16:creationId xmlns:a16="http://schemas.microsoft.com/office/drawing/2014/main" id="{667F3CA1-92D0-4335-BE52-CB3A8AA98829}"/>
                </a:ext>
              </a:extLst>
            </p:cNvPr>
            <p:cNvSpPr txBox="1"/>
            <p:nvPr/>
          </p:nvSpPr>
          <p:spPr>
            <a:xfrm>
              <a:off x="8157217" y="2722884"/>
              <a:ext cx="1574800" cy="781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dirty="0">
                  <a:solidFill>
                    <a:srgbClr val="0070C0"/>
                  </a:solidFill>
                  <a:latin typeface="Franklin Gothic Book" panose="020B0503020102020204"/>
                  <a:ea typeface="メイリオ" panose="020B0604030504040204" pitchFamily="50" charset="-128"/>
                </a:rPr>
                <a:t>annealed MPPCs</a:t>
              </a:r>
              <a:endParaRPr kumimoji="1" lang="ja-JP" altLang="en-US" sz="1400" dirty="0">
                <a:solidFill>
                  <a:srgbClr val="0070C0"/>
                </a:solidFill>
                <a:latin typeface="Franklin Gothic Book" panose="020B0503020102020204"/>
                <a:ea typeface="メイリオ" panose="020B0604030504040204" pitchFamily="50" charset="-128"/>
              </a:endParaRPr>
            </a:p>
          </p:txBody>
        </p:sp>
        <p:cxnSp>
          <p:nvCxnSpPr>
            <p:cNvPr id="86" name="直線矢印コネクタ 85">
              <a:extLst>
                <a:ext uri="{FF2B5EF4-FFF2-40B4-BE49-F238E27FC236}">
                  <a16:creationId xmlns:a16="http://schemas.microsoft.com/office/drawing/2014/main" id="{890F2782-9E25-470F-8155-3C26DCB3977C}"/>
                </a:ext>
              </a:extLst>
            </p:cNvPr>
            <p:cNvCxnSpPr>
              <a:cxnSpLocks/>
            </p:cNvCxnSpPr>
            <p:nvPr/>
          </p:nvCxnSpPr>
          <p:spPr>
            <a:xfrm>
              <a:off x="9164320" y="3421586"/>
              <a:ext cx="487680" cy="206888"/>
            </a:xfrm>
            <a:prstGeom prst="straightConnector1">
              <a:avLst/>
            </a:prstGeom>
            <a:noFill/>
            <a:ln w="6350" cap="flat" cmpd="sng" algn="in">
              <a:solidFill>
                <a:srgbClr val="4A66AC"/>
              </a:solidFill>
              <a:prstDash val="solid"/>
              <a:tailEnd type="triangle"/>
            </a:ln>
            <a:effectLst/>
          </p:spPr>
        </p:cxnSp>
      </p:grp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723234D7-D8A3-4255-BBC2-2371A9EC0B26}"/>
              </a:ext>
            </a:extLst>
          </p:cNvPr>
          <p:cNvSpPr txBox="1"/>
          <p:nvPr/>
        </p:nvSpPr>
        <p:spPr>
          <a:xfrm>
            <a:off x="5123244" y="3881865"/>
            <a:ext cx="3839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>
                <a:tab pos="174625" algn="l"/>
              </a:tabLst>
            </a:pPr>
            <a:r>
              <a:rPr kumimoji="1" lang="en-US" altLang="ja-JP" dirty="0">
                <a:solidFill>
                  <a:schemeClr val="bg1"/>
                </a:solidFill>
              </a:rPr>
              <a:t>However, we found that PDE </a:t>
            </a:r>
            <a:br>
              <a:rPr kumimoji="1" lang="en-US" altLang="ja-JP" dirty="0">
                <a:solidFill>
                  <a:schemeClr val="bg1"/>
                </a:solidFill>
              </a:rPr>
            </a:br>
            <a:r>
              <a:rPr kumimoji="1" lang="en-US" altLang="ja-JP" dirty="0">
                <a:solidFill>
                  <a:schemeClr val="bg1"/>
                </a:solidFill>
              </a:rPr>
              <a:t>can be </a:t>
            </a:r>
            <a:r>
              <a:rPr kumimoji="1" lang="en-US" altLang="ja-JP" b="1" dirty="0">
                <a:solidFill>
                  <a:schemeClr val="bg1"/>
                </a:solidFill>
              </a:rPr>
              <a:t>recovered by annealing </a:t>
            </a:r>
            <a:r>
              <a:rPr kumimoji="1" lang="en-US" altLang="ja-JP" dirty="0">
                <a:solidFill>
                  <a:schemeClr val="bg1"/>
                </a:solidFill>
              </a:rPr>
              <a:t>(</a:t>
            </a:r>
            <a:r>
              <a:rPr kumimoji="1" lang="en-US" altLang="ja-JP" sz="1600" dirty="0">
                <a:solidFill>
                  <a:schemeClr val="bg1"/>
                </a:solidFill>
              </a:rPr>
              <a:t>reported by </a:t>
            </a:r>
            <a:r>
              <a:rPr kumimoji="1" lang="ja-JP" altLang="en-US" sz="1600" dirty="0">
                <a:solidFill>
                  <a:schemeClr val="bg1"/>
                </a:solidFill>
              </a:rPr>
              <a:t>家城 </a:t>
            </a:r>
            <a:r>
              <a:rPr kumimoji="1" lang="en-US" altLang="ja-JP" sz="1600" dirty="0">
                <a:solidFill>
                  <a:schemeClr val="bg1"/>
                </a:solidFill>
              </a:rPr>
              <a:t>JPS2020</a:t>
            </a:r>
            <a:r>
              <a:rPr kumimoji="1" lang="ja-JP" altLang="en-US" sz="1600" dirty="0">
                <a:solidFill>
                  <a:schemeClr val="bg1"/>
                </a:solidFill>
              </a:rPr>
              <a:t>春</a:t>
            </a:r>
            <a:r>
              <a:rPr kumimoji="1" lang="en-US" altLang="ja-JP" dirty="0">
                <a:solidFill>
                  <a:schemeClr val="bg1"/>
                </a:solidFill>
              </a:rPr>
              <a:t>).</a:t>
            </a:r>
            <a:br>
              <a:rPr kumimoji="1" lang="en-US" altLang="ja-JP" dirty="0">
                <a:solidFill>
                  <a:schemeClr val="bg1"/>
                </a:solidFill>
              </a:rPr>
            </a:br>
            <a:r>
              <a:rPr kumimoji="1" lang="en-US" altLang="ja-JP" dirty="0">
                <a:solidFill>
                  <a:schemeClr val="bg1"/>
                </a:solidFill>
                <a:sym typeface="Wingdings" panose="05000000000000000000" pitchFamily="2" charset="2"/>
              </a:rPr>
              <a:t> Not a critical problem</a:t>
            </a:r>
            <a:endParaRPr kumimoji="1" lang="en-US" altLang="ja-JP" dirty="0">
              <a:solidFill>
                <a:schemeClr val="bg1"/>
              </a:solidFill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E2CFD811-89DC-4CC6-9FB5-D400069AC940}"/>
              </a:ext>
            </a:extLst>
          </p:cNvPr>
          <p:cNvSpPr txBox="1"/>
          <p:nvPr/>
        </p:nvSpPr>
        <p:spPr>
          <a:xfrm>
            <a:off x="5282229" y="5207724"/>
            <a:ext cx="34539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>
                <a:tab pos="174625" algn="l"/>
              </a:tabLst>
            </a:pPr>
            <a:r>
              <a:rPr kumimoji="1" lang="en-US" altLang="ja-JP" sz="1600" dirty="0">
                <a:solidFill>
                  <a:schemeClr val="bg1"/>
                </a:solidFill>
              </a:rPr>
              <a:t>Effect on sensitivity:</a:t>
            </a:r>
            <a:r>
              <a:rPr kumimoji="1" lang="ja-JP" altLang="en-US" sz="1600" dirty="0">
                <a:solidFill>
                  <a:schemeClr val="bg1"/>
                </a:solidFill>
              </a:rPr>
              <a:t>小川</a:t>
            </a:r>
            <a:r>
              <a:rPr kumimoji="1" lang="en-US" altLang="ja-JP" sz="1600" dirty="0">
                <a:solidFill>
                  <a:schemeClr val="bg1"/>
                </a:solidFill>
              </a:rPr>
              <a:t>(14aSE-3)</a:t>
            </a:r>
          </a:p>
          <a:p>
            <a:pPr>
              <a:tabLst>
                <a:tab pos="174625" algn="l"/>
              </a:tabLst>
            </a:pPr>
            <a:r>
              <a:rPr kumimoji="1" lang="en-US" altLang="ja-JP" sz="1600" dirty="0">
                <a:solidFill>
                  <a:schemeClr val="bg1"/>
                </a:solidFill>
              </a:rPr>
              <a:t>Lab test:</a:t>
            </a:r>
            <a:r>
              <a:rPr kumimoji="1" lang="ja-JP" altLang="en-US" sz="1600" dirty="0">
                <a:solidFill>
                  <a:schemeClr val="bg1"/>
                </a:solidFill>
              </a:rPr>
              <a:t>島田</a:t>
            </a:r>
            <a:r>
              <a:rPr kumimoji="1" lang="en-US" altLang="ja-JP" sz="1600" dirty="0">
                <a:solidFill>
                  <a:schemeClr val="bg1"/>
                </a:solidFill>
              </a:rPr>
              <a:t>(15pSF-5)</a:t>
            </a:r>
            <a:endParaRPr kumimoji="1" lang="ja-JP" alt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95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9" grpId="0"/>
    </p:bldLst>
  </p:timing>
</p:sld>
</file>

<file path=ppt/theme/theme1.xml><?xml version="1.0" encoding="utf-8"?>
<a:theme xmlns:a="http://schemas.openxmlformats.org/drawingml/2006/main" name="ギャラリー">
  <a:themeElements>
    <a:clrScheme name="ギャラリー">
      <a:dk1>
        <a:sysClr val="windowText" lastClr="000000"/>
      </a:dk1>
      <a:lt1>
        <a:sysClr val="window" lastClr="FFFFFF"/>
      </a:lt1>
      <a:dk2>
        <a:srgbClr val="454545"/>
      </a:dk2>
      <a:lt2>
        <a:srgbClr val="DFD9D5"/>
      </a:lt2>
      <a:accent1>
        <a:srgbClr val="FB8C29"/>
      </a:accent1>
      <a:accent2>
        <a:srgbClr val="F2C351"/>
      </a:accent2>
      <a:accent3>
        <a:srgbClr val="D0CBA5"/>
      </a:accent3>
      <a:accent4>
        <a:srgbClr val="A2C476"/>
      </a:accent4>
      <a:accent5>
        <a:srgbClr val="57C293"/>
      </a:accent5>
      <a:accent6>
        <a:srgbClr val="06BFDE"/>
      </a:accent6>
      <a:hlink>
        <a:srgbClr val="FBAE29"/>
      </a:hlink>
      <a:folHlink>
        <a:srgbClr val="EDC47E"/>
      </a:folHlink>
    </a:clrScheme>
    <a:fontScheme name="ユーザー定義 3">
      <a:majorFont>
        <a:latin typeface="Georgia Pro"/>
        <a:ea typeface="UD デジタル 教科書体 NP-R"/>
        <a:cs typeface=""/>
      </a:majorFont>
      <a:minorFont>
        <a:latin typeface="Georgia Pro"/>
        <a:ea typeface="UD Digi Kyokasho NK-R"/>
        <a:cs typeface=""/>
      </a:minorFont>
    </a:fontScheme>
    <a:fmtScheme name="ギャラリー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tabLst>
            <a:tab pos="174625" algn="l"/>
          </a:tabLst>
          <a:defRPr kumimoji="1" dirty="0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Gallery" id="{BBFCD31E-59A1-489D-B089-A3EAD7CAE12E}" vid="{BB5F5D82-B5E9-469E-A815-C655ED4AF243}"/>
    </a:ext>
  </a:extLst>
</a:theme>
</file>

<file path=ppt/theme/theme2.xml><?xml version="1.0" encoding="utf-8"?>
<a:theme xmlns:a="http://schemas.openxmlformats.org/drawingml/2006/main" name="ビュー">
  <a:themeElements>
    <a:clrScheme name="ビュー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ビュー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ビュー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8790</TotalTime>
  <Words>1582</Words>
  <Application>Microsoft Office PowerPoint</Application>
  <PresentationFormat>ワイド画面</PresentationFormat>
  <Paragraphs>243</Paragraphs>
  <Slides>21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21</vt:i4>
      </vt:variant>
    </vt:vector>
  </HeadingPairs>
  <TitlesOfParts>
    <vt:vector size="31" baseType="lpstr">
      <vt:lpstr>Arial</vt:lpstr>
      <vt:lpstr>Cambria</vt:lpstr>
      <vt:lpstr>Cambria Math</vt:lpstr>
      <vt:lpstr>Century Schoolbook</vt:lpstr>
      <vt:lpstr>Franklin Gothic Book</vt:lpstr>
      <vt:lpstr>Georgia</vt:lpstr>
      <vt:lpstr>Georgia Pro</vt:lpstr>
      <vt:lpstr>Wingdings 2</vt:lpstr>
      <vt:lpstr>ギャラリー</vt:lpstr>
      <vt:lpstr>ビュー</vt:lpstr>
      <vt:lpstr>MEG II実験： 実験開始に向けた 2020年の準備状況と予定</vt:lpstr>
      <vt:lpstr>Motivation of μ→eγ search</vt:lpstr>
      <vt:lpstr>MEG II experiment</vt:lpstr>
      <vt:lpstr>Signal and BG</vt:lpstr>
      <vt:lpstr>MEG II detector upgrade</vt:lpstr>
      <vt:lpstr>Overall status</vt:lpstr>
      <vt:lpstr>e^+ timing counter &amp; BG tag detector</vt:lpstr>
      <vt:lpstr>LXe γ detector</vt:lpstr>
      <vt:lpstr>LXe γ detector: radiation damage</vt:lpstr>
      <vt:lpstr>e+ drift chamber</vt:lpstr>
      <vt:lpstr>e+ drift chamber: Corona discharge</vt:lpstr>
      <vt:lpstr>e+ drift chamber: Performance in bad S/N</vt:lpstr>
      <vt:lpstr>New detector development: RPC</vt:lpstr>
      <vt:lpstr>Muon beam test 2020</vt:lpstr>
      <vt:lpstr>Summary</vt:lpstr>
      <vt:lpstr>Backup slides</vt:lpstr>
      <vt:lpstr>PowerPoint プレゼンテーション</vt:lpstr>
      <vt:lpstr>PowerPoint プレゼンテーション</vt:lpstr>
      <vt:lpstr>e^+ drift chamber</vt:lpstr>
      <vt:lpstr>e^+ timing counter</vt:lpstr>
      <vt:lpstr>LXe γ detector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Ieki Kei</dc:creator>
  <cp:lastModifiedBy>Ieki Kei</cp:lastModifiedBy>
  <cp:revision>107</cp:revision>
  <dcterms:created xsi:type="dcterms:W3CDTF">2020-09-07T07:31:47Z</dcterms:created>
  <dcterms:modified xsi:type="dcterms:W3CDTF">2020-09-14T00:54:03Z</dcterms:modified>
</cp:coreProperties>
</file>