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23"/>
  </p:notesMasterIdLst>
  <p:sldIdLst>
    <p:sldId id="256" r:id="rId2"/>
    <p:sldId id="432" r:id="rId3"/>
    <p:sldId id="457" r:id="rId4"/>
    <p:sldId id="455" r:id="rId5"/>
    <p:sldId id="456" r:id="rId6"/>
    <p:sldId id="451" r:id="rId7"/>
    <p:sldId id="448" r:id="rId8"/>
    <p:sldId id="464" r:id="rId9"/>
    <p:sldId id="469" r:id="rId10"/>
    <p:sldId id="449" r:id="rId11"/>
    <p:sldId id="466" r:id="rId12"/>
    <p:sldId id="450" r:id="rId13"/>
    <p:sldId id="467" r:id="rId14"/>
    <p:sldId id="447" r:id="rId15"/>
    <p:sldId id="459" r:id="rId16"/>
    <p:sldId id="471" r:id="rId17"/>
    <p:sldId id="445" r:id="rId18"/>
    <p:sldId id="458" r:id="rId19"/>
    <p:sldId id="453" r:id="rId20"/>
    <p:sldId id="470" r:id="rId21"/>
    <p:sldId id="461" r:id="rId22"/>
  </p:sldIdLst>
  <p:sldSz cx="9144000" cy="6858000" type="screen4x3"/>
  <p:notesSz cx="6858000" cy="9144000"/>
  <p:embeddedFontLst>
    <p:embeddedFont>
      <p:font typeface="Gulim" panose="020B0600000101010101" pitchFamily="34" charset="-127"/>
      <p:regular r:id="rId24"/>
    </p:embeddedFont>
    <p:embeddedFont>
      <p:font typeface="Candara" panose="020E0502030303020204" pitchFamily="34" charset="0"/>
      <p:regular r:id="rId25"/>
      <p:bold r:id="rId26"/>
      <p:italic r:id="rId27"/>
      <p:boldItalic r:id="rId28"/>
    </p:embeddedFont>
    <p:embeddedFont>
      <p:font typeface="Cambria Math" panose="02040503050406030204" pitchFamily="18" charset="0"/>
      <p:regular r:id="rId29"/>
    </p:embeddedFont>
    <p:embeddedFont>
      <p:font typeface="Corbel" panose="020B0503020204020204" pitchFamily="34" charset="0"/>
      <p:regular r:id="rId30"/>
      <p:bold r:id="rId31"/>
      <p:italic r:id="rId32"/>
      <p:bold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Tw Cen MT" panose="020B0602020104020603" pitchFamily="34" charset="0"/>
      <p:regular r:id="rId38"/>
      <p:bold r:id="rId39"/>
      <p:italic r:id="rId40"/>
      <p:boldItalic r:id="rId41"/>
    </p:embeddedFont>
    <p:embeddedFont>
      <p:font typeface="Tahoma" panose="020B0604030504040204" pitchFamily="34" charset="0"/>
      <p:regular r:id="rId42"/>
      <p:bold r:id="rId43"/>
    </p:embeddedFont>
    <p:embeddedFont>
      <p:font typeface="メイリオ" panose="020B0604030504040204" pitchFamily="50" charset="-128"/>
      <p:regular r:id="rId44"/>
      <p:bold r:id="rId45"/>
      <p:italic r:id="rId46"/>
      <p:boldItalic r:id="rId47"/>
    </p:embeddedFont>
  </p:embeddedFontLst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4425EF2D-2F72-4347-BD77-2F404DB66608}">
          <p14:sldIdLst>
            <p14:sldId id="256"/>
          </p14:sldIdLst>
        </p14:section>
        <p14:section name="Introduction" id="{72D72055-CA8B-43EB-8792-E442121769C6}">
          <p14:sldIdLst>
            <p14:sldId id="432"/>
            <p14:sldId id="457"/>
            <p14:sldId id="455"/>
            <p14:sldId id="456"/>
            <p14:sldId id="451"/>
          </p14:sldIdLst>
        </p14:section>
        <p14:section name="Status" id="{998D9CC8-DCED-4D46-BCD8-A16D32659E1E}">
          <p14:sldIdLst>
            <p14:sldId id="448"/>
            <p14:sldId id="464"/>
            <p14:sldId id="469"/>
            <p14:sldId id="449"/>
            <p14:sldId id="466"/>
            <p14:sldId id="450"/>
            <p14:sldId id="467"/>
            <p14:sldId id="447"/>
            <p14:sldId id="459"/>
            <p14:sldId id="471"/>
          </p14:sldIdLst>
        </p14:section>
        <p14:section name="Conclusion" id="{1AEBD178-9282-4677-A4A6-E95AE0F9D0B4}">
          <p14:sldIdLst>
            <p14:sldId id="445"/>
          </p14:sldIdLst>
        </p14:section>
        <p14:section name="Back up" id="{53735971-DB21-4AD6-A2AF-93A90F22C021}">
          <p14:sldIdLst>
            <p14:sldId id="458"/>
            <p14:sldId id="453"/>
            <p14:sldId id="470"/>
            <p14:sldId id="461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FF"/>
    <a:srgbClr val="EEB500"/>
    <a:srgbClr val="FF0066"/>
    <a:srgbClr val="FF3399"/>
    <a:srgbClr val="E49F15"/>
    <a:srgbClr val="EE2828"/>
    <a:srgbClr val="0000FF"/>
    <a:srgbClr val="70B917"/>
    <a:srgbClr val="589212"/>
    <a:srgbClr val="2A3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38B1855-1B75-4FBE-930C-398BA8C253C6}" styleName="テーマ スタイル 2 - アクセント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1EBBBCC-DAD2-459C-BE2E-F6DE35CF9A28}" styleName="濃色スタイル 2 - アクセント 3/アクセント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77" autoAdjust="0"/>
    <p:restoredTop sz="90794" autoAdjust="0"/>
  </p:normalViewPr>
  <p:slideViewPr>
    <p:cSldViewPr>
      <p:cViewPr varScale="1">
        <p:scale>
          <a:sx n="62" d="100"/>
          <a:sy n="62" d="100"/>
        </p:scale>
        <p:origin x="-109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7" d="100"/>
          <a:sy n="97" d="100"/>
        </p:scale>
        <p:origin x="-1734" y="-96"/>
      </p:cViewPr>
      <p:guideLst>
        <p:guide orient="horz" pos="2880"/>
        <p:guide pos="2160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font" Target="fonts/font24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6.fntdata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20" Type="http://schemas.openxmlformats.org/officeDocument/2006/relationships/slide" Target="slides/slide19.xml"/><Relationship Id="rId41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altLang="ja-JP" sz="2000" dirty="0" smtClean="0"/>
              <a:t># of readout </a:t>
            </a:r>
            <a:endParaRPr lang="ja-JP" altLang="en-US" sz="2000" dirty="0"/>
          </a:p>
        </c:rich>
      </c:tx>
      <c:layout>
        <c:manualLayout>
          <c:xMode val="edge"/>
          <c:yMode val="edge"/>
          <c:x val="0.18173737230240009"/>
          <c:y val="4.6059099990679378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30718658119246156"/>
          <c:y val="2.8384011036775833E-2"/>
          <c:w val="0.62193443313300845"/>
          <c:h val="0.8445603296235810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LXe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strRef>
              <c:f>Sheet1!$A$2:$A$3</c:f>
              <c:strCache>
                <c:ptCount val="2"/>
                <c:pt idx="0">
                  <c:v>MEG-I</c:v>
                </c:pt>
                <c:pt idx="1">
                  <c:v>MEG-II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850</c:v>
                </c:pt>
                <c:pt idx="1">
                  <c:v>4720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DC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strRef>
              <c:f>Sheet1!$A$2:$A$3</c:f>
              <c:strCache>
                <c:ptCount val="2"/>
                <c:pt idx="0">
                  <c:v>MEG-I</c:v>
                </c:pt>
                <c:pt idx="1">
                  <c:v>MEG-II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1730</c:v>
                </c:pt>
                <c:pt idx="1">
                  <c:v>2760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TC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strRef>
              <c:f>Sheet1!$A$2:$A$3</c:f>
              <c:strCache>
                <c:ptCount val="2"/>
                <c:pt idx="0">
                  <c:v>MEG-I</c:v>
                </c:pt>
                <c:pt idx="1">
                  <c:v>MEG-II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120</c:v>
                </c:pt>
                <c:pt idx="1">
                  <c:v>1024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AUX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strRef>
              <c:f>Sheet1!$A$2:$A$3</c:f>
              <c:strCache>
                <c:ptCount val="2"/>
                <c:pt idx="0">
                  <c:v>MEG-I</c:v>
                </c:pt>
                <c:pt idx="1">
                  <c:v>MEG-II</c:v>
                </c:pt>
              </c:strCache>
            </c:strRef>
          </c:cat>
          <c:val>
            <c:numRef>
              <c:f>Sheet1!$E$2:$E$3</c:f>
              <c:numCache>
                <c:formatCode>General</c:formatCode>
                <c:ptCount val="2"/>
                <c:pt idx="0">
                  <c:v>30</c:v>
                </c:pt>
                <c:pt idx="1">
                  <c:v>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588075008"/>
        <c:axId val="587359936"/>
      </c:barChart>
      <c:catAx>
        <c:axId val="588075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587359936"/>
        <c:crosses val="autoZero"/>
        <c:auto val="1"/>
        <c:lblAlgn val="ctr"/>
        <c:lblOffset val="100"/>
        <c:noMultiLvlLbl val="0"/>
      </c:catAx>
      <c:valAx>
        <c:axId val="587359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588075008"/>
        <c:crosses val="autoZero"/>
        <c:crossBetween val="between"/>
        <c:majorUnit val="200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836429620668797"/>
          <c:y val="0.93444883396129674"/>
          <c:w val="0.86163579769300824"/>
          <c:h val="4.712752604243167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B6534E-E307-4F3E-805D-50F93ACE697A}" type="datetimeFigureOut">
              <a:rPr kumimoji="1" lang="ja-JP" altLang="en-US" smtClean="0"/>
              <a:t>2015/9/25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51AF99-6C29-408F-843C-293858F3452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9128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1AF99-6C29-408F-843C-293858F34521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165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1AF99-6C29-408F-843C-293858F34521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4844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Target material</a:t>
            </a:r>
            <a:r>
              <a:rPr kumimoji="1" lang="ja-JP" altLang="en-US" dirty="0" smtClean="0"/>
              <a:t>確認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1AF99-6C29-408F-843C-293858F34521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30444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0" u="sng"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dirty="0" smtClean="0"/>
              <a:t>マスター サブタイトルの書式設定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2015/Sep/25 @ JPS 2015 Autumn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 smtClean="0"/>
              <a:t>Yusuke UCHIYAMA/ The University of Tokyo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fld id="{FE3142B1-8B9C-44C5-98DB-93E5C0870CF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651539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0" i="0" baseline="0">
                <a:ln w="13970">
                  <a:solidFill>
                    <a:schemeClr val="tx1"/>
                  </a:solidFill>
                </a:ln>
                <a:effectLst>
                  <a:outerShdw blurRad="38100" dir="3000000" algn="tl" rotWithShape="0">
                    <a:prstClr val="black">
                      <a:alpha val="70000"/>
                    </a:prstClr>
                  </a:outerShdw>
                </a:effectLst>
                <a:latin typeface="+mj-lt"/>
                <a:ea typeface="+mn-ea"/>
              </a:defRPr>
            </a:lvl1pPr>
          </a:lstStyle>
          <a:p>
            <a:r>
              <a:rPr kumimoji="1" lang="en-US" altLang="ja-JP" dirty="0" smtClean="0"/>
              <a:t>ll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kumimoji="1" lang="ja-JP" altLang="en-US" dirty="0" smtClean="0"/>
              <a:t>マスター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w Cen MT" pitchFamily="34" charset="0"/>
              </a:defRPr>
            </a:lvl1pPr>
          </a:lstStyle>
          <a:p>
            <a:r>
              <a:rPr lang="en-US" altLang="ja-JP" smtClean="0"/>
              <a:t>2015/Sep/25 @ JPS 2015 Autumn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w Cen MT" pitchFamily="34" charset="0"/>
              </a:defRPr>
            </a:lvl1pPr>
          </a:lstStyle>
          <a:p>
            <a:r>
              <a:rPr lang="en-US" altLang="ja-JP" dirty="0" smtClean="0"/>
              <a:t>Yusuke UCHIYAMA/ The University of Tokyo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7690030" y="6034243"/>
            <a:ext cx="1530169" cy="727190"/>
          </a:xfrm>
        </p:spPr>
        <p:txBody>
          <a:bodyPr/>
          <a:lstStyle>
            <a:lvl1pPr algn="ctr">
              <a:defRPr sz="6000">
                <a:solidFill>
                  <a:schemeClr val="tx1">
                    <a:lumMod val="50000"/>
                    <a:lumOff val="50000"/>
                    <a:alpha val="56000"/>
                  </a:schemeClr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</a:lstStyle>
          <a:p>
            <a:fld id="{FE3142B1-8B9C-44C5-98DB-93E5C0870CF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98597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円/楕円 6"/>
          <p:cNvSpPr/>
          <p:nvPr userDrawn="1"/>
        </p:nvSpPr>
        <p:spPr>
          <a:xfrm>
            <a:off x="8568444" y="6309320"/>
            <a:ext cx="504056" cy="5040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kumimoji="1" lang="ja-JP" altLang="en-US" dirty="0" smtClean="0"/>
              <a:t>マスター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2015/Sep/25 @ JPS 2015 Autumn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 smtClean="0"/>
              <a:t>Yusuke UCHIYAMA/ The University of Tokyo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8442430" y="6354325"/>
            <a:ext cx="810090" cy="412155"/>
          </a:xfrm>
        </p:spPr>
        <p:txBody>
          <a:bodyPr/>
          <a:lstStyle>
            <a:lvl1pPr algn="ctr">
              <a:defRPr sz="2800">
                <a:latin typeface="Candara" panose="020E0502030303020204" pitchFamily="34" charset="0"/>
              </a:defRPr>
            </a:lvl1pPr>
          </a:lstStyle>
          <a:p>
            <a:fld id="{FE3142B1-8B9C-44C5-98DB-93E5C0870CF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8" name="図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9034" y="323655"/>
            <a:ext cx="1914525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476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2015/Sep/25 @ JPS 2015 Autumn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Yusuke UCHIYAMA/ The University of Tokyo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42B1-8B9C-44C5-98DB-93E5C0870CF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5779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4527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124744"/>
            <a:ext cx="8229600" cy="5001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 smtClean="0"/>
              <a:t>マスター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199" y="6572240"/>
            <a:ext cx="2449615" cy="28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w Cen MT" pitchFamily="34" charset="0"/>
                <a:ea typeface="メイリオ" pitchFamily="50" charset="-128"/>
                <a:cs typeface="メイリオ" pitchFamily="50" charset="-128"/>
              </a:defRPr>
            </a:lvl1pPr>
          </a:lstStyle>
          <a:p>
            <a:r>
              <a:rPr lang="en-US" altLang="ja-JP" smtClean="0"/>
              <a:t>2015/Sep/25 @ JPS 2015 Autumn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199" y="6572240"/>
            <a:ext cx="4066713" cy="2771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w Cen MT" pitchFamily="34" charset="0"/>
                <a:ea typeface="メイリオ" pitchFamily="50" charset="-128"/>
                <a:cs typeface="メイリオ" pitchFamily="50" charset="-128"/>
              </a:defRPr>
            </a:lvl1pPr>
          </a:lstStyle>
          <a:p>
            <a:r>
              <a:rPr lang="en-US" altLang="ja-JP" dirty="0" smtClean="0"/>
              <a:t>Yusuke UCHIYAMA/ The University of Tokyo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018040" y="6444335"/>
            <a:ext cx="802432" cy="2771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tx1">
                    <a:tint val="75000"/>
                  </a:schemeClr>
                </a:solidFill>
                <a:latin typeface="Candara" panose="020E0502030303020204" pitchFamily="34" charset="0"/>
                <a:ea typeface="メイリオ" pitchFamily="50" charset="-128"/>
                <a:cs typeface="メイリオ" pitchFamily="50" charset="-128"/>
              </a:defRPr>
            </a:lvl1pPr>
          </a:lstStyle>
          <a:p>
            <a:fld id="{FE3142B1-8B9C-44C5-98DB-93E5C0870CF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grpSp>
        <p:nvGrpSpPr>
          <p:cNvPr id="33" name="グループ化 32"/>
          <p:cNvGrpSpPr>
            <a:grpSpLocks noChangeAspect="1"/>
          </p:cNvGrpSpPr>
          <p:nvPr userDrawn="1"/>
        </p:nvGrpSpPr>
        <p:grpSpPr>
          <a:xfrm>
            <a:off x="-18510" y="2219"/>
            <a:ext cx="495238" cy="6872518"/>
            <a:chOff x="0" y="2219"/>
            <a:chExt cx="495238" cy="7031248"/>
          </a:xfrm>
        </p:grpSpPr>
        <p:pic>
          <p:nvPicPr>
            <p:cNvPr id="8" name="図 7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219"/>
              <a:ext cx="495238" cy="317460"/>
            </a:xfrm>
            <a:prstGeom prst="rect">
              <a:avLst/>
            </a:prstGeom>
          </p:spPr>
        </p:pic>
        <p:pic>
          <p:nvPicPr>
            <p:cNvPr id="10" name="図 9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07391"/>
              <a:ext cx="495238" cy="317460"/>
            </a:xfrm>
            <a:prstGeom prst="rect">
              <a:avLst/>
            </a:prstGeom>
          </p:spPr>
        </p:pic>
        <p:pic>
          <p:nvPicPr>
            <p:cNvPr id="11" name="図 10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12563"/>
              <a:ext cx="495238" cy="317460"/>
            </a:xfrm>
            <a:prstGeom prst="rect">
              <a:avLst/>
            </a:prstGeom>
          </p:spPr>
        </p:pic>
        <p:pic>
          <p:nvPicPr>
            <p:cNvPr id="12" name="図 11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917735"/>
              <a:ext cx="495238" cy="317460"/>
            </a:xfrm>
            <a:prstGeom prst="rect">
              <a:avLst/>
            </a:prstGeom>
          </p:spPr>
        </p:pic>
        <p:pic>
          <p:nvPicPr>
            <p:cNvPr id="13" name="図 12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222907"/>
              <a:ext cx="495238" cy="317460"/>
            </a:xfrm>
            <a:prstGeom prst="rect">
              <a:avLst/>
            </a:prstGeom>
          </p:spPr>
        </p:pic>
        <p:pic>
          <p:nvPicPr>
            <p:cNvPr id="15" name="図 14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528079"/>
              <a:ext cx="495238" cy="317460"/>
            </a:xfrm>
            <a:prstGeom prst="rect">
              <a:avLst/>
            </a:prstGeom>
          </p:spPr>
        </p:pic>
        <p:pic>
          <p:nvPicPr>
            <p:cNvPr id="16" name="図 15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833251"/>
              <a:ext cx="495238" cy="317460"/>
            </a:xfrm>
            <a:prstGeom prst="rect">
              <a:avLst/>
            </a:prstGeom>
          </p:spPr>
        </p:pic>
        <p:pic>
          <p:nvPicPr>
            <p:cNvPr id="17" name="図 16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138423"/>
              <a:ext cx="495238" cy="317460"/>
            </a:xfrm>
            <a:prstGeom prst="rect">
              <a:avLst/>
            </a:prstGeom>
          </p:spPr>
        </p:pic>
        <p:pic>
          <p:nvPicPr>
            <p:cNvPr id="18" name="図 17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443595"/>
              <a:ext cx="495238" cy="317460"/>
            </a:xfrm>
            <a:prstGeom prst="rect">
              <a:avLst/>
            </a:prstGeom>
          </p:spPr>
        </p:pic>
        <p:pic>
          <p:nvPicPr>
            <p:cNvPr id="19" name="図 18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748767"/>
              <a:ext cx="495238" cy="317460"/>
            </a:xfrm>
            <a:prstGeom prst="rect">
              <a:avLst/>
            </a:prstGeom>
          </p:spPr>
        </p:pic>
        <p:pic>
          <p:nvPicPr>
            <p:cNvPr id="20" name="図 19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053939"/>
              <a:ext cx="495238" cy="317460"/>
            </a:xfrm>
            <a:prstGeom prst="rect">
              <a:avLst/>
            </a:prstGeom>
          </p:spPr>
        </p:pic>
        <p:pic>
          <p:nvPicPr>
            <p:cNvPr id="21" name="図 20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359111"/>
              <a:ext cx="495238" cy="317460"/>
            </a:xfrm>
            <a:prstGeom prst="rect">
              <a:avLst/>
            </a:prstGeom>
          </p:spPr>
        </p:pic>
        <p:pic>
          <p:nvPicPr>
            <p:cNvPr id="22" name="図 21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664283"/>
              <a:ext cx="495238" cy="317460"/>
            </a:xfrm>
            <a:prstGeom prst="rect">
              <a:avLst/>
            </a:prstGeom>
          </p:spPr>
        </p:pic>
        <p:pic>
          <p:nvPicPr>
            <p:cNvPr id="23" name="図 22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969455"/>
              <a:ext cx="495238" cy="317460"/>
            </a:xfrm>
            <a:prstGeom prst="rect">
              <a:avLst/>
            </a:prstGeom>
          </p:spPr>
        </p:pic>
        <p:pic>
          <p:nvPicPr>
            <p:cNvPr id="24" name="図 23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4274627"/>
              <a:ext cx="495238" cy="317460"/>
            </a:xfrm>
            <a:prstGeom prst="rect">
              <a:avLst/>
            </a:prstGeom>
          </p:spPr>
        </p:pic>
        <p:pic>
          <p:nvPicPr>
            <p:cNvPr id="25" name="図 24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4579799"/>
              <a:ext cx="495238" cy="317460"/>
            </a:xfrm>
            <a:prstGeom prst="rect">
              <a:avLst/>
            </a:prstGeom>
          </p:spPr>
        </p:pic>
        <p:pic>
          <p:nvPicPr>
            <p:cNvPr id="26" name="図 25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4884971"/>
              <a:ext cx="495238" cy="317460"/>
            </a:xfrm>
            <a:prstGeom prst="rect">
              <a:avLst/>
            </a:prstGeom>
          </p:spPr>
        </p:pic>
        <p:pic>
          <p:nvPicPr>
            <p:cNvPr id="27" name="図 26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190143"/>
              <a:ext cx="495238" cy="317460"/>
            </a:xfrm>
            <a:prstGeom prst="rect">
              <a:avLst/>
            </a:prstGeom>
          </p:spPr>
        </p:pic>
        <p:pic>
          <p:nvPicPr>
            <p:cNvPr id="28" name="図 27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495315"/>
              <a:ext cx="495238" cy="317460"/>
            </a:xfrm>
            <a:prstGeom prst="rect">
              <a:avLst/>
            </a:prstGeom>
          </p:spPr>
        </p:pic>
        <p:pic>
          <p:nvPicPr>
            <p:cNvPr id="29" name="図 28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800487"/>
              <a:ext cx="495238" cy="317460"/>
            </a:xfrm>
            <a:prstGeom prst="rect">
              <a:avLst/>
            </a:prstGeom>
          </p:spPr>
        </p:pic>
        <p:pic>
          <p:nvPicPr>
            <p:cNvPr id="30" name="図 29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105659"/>
              <a:ext cx="495238" cy="317460"/>
            </a:xfrm>
            <a:prstGeom prst="rect">
              <a:avLst/>
            </a:prstGeom>
          </p:spPr>
        </p:pic>
        <p:pic>
          <p:nvPicPr>
            <p:cNvPr id="31" name="図 30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410831"/>
              <a:ext cx="495238" cy="317460"/>
            </a:xfrm>
            <a:prstGeom prst="rect">
              <a:avLst/>
            </a:prstGeom>
          </p:spPr>
        </p:pic>
        <p:pic>
          <p:nvPicPr>
            <p:cNvPr id="32" name="図 31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716007"/>
              <a:ext cx="495238" cy="3174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7596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kumimoji="1" sz="4400" b="0" u="sng" kern="1200" baseline="0">
          <a:ln w="12700">
            <a:solidFill>
              <a:schemeClr val="tx1"/>
            </a:solidFill>
          </a:ln>
          <a:solidFill>
            <a:schemeClr val="tx1"/>
          </a:solidFill>
          <a:effectLst>
            <a:outerShdw blurRad="38100" dir="3600000" algn="tl" rotWithShape="0">
              <a:prstClr val="black">
                <a:alpha val="40000"/>
              </a:prstClr>
            </a:outerShdw>
          </a:effectLst>
          <a:latin typeface="+mj-lt"/>
          <a:ea typeface="メイリオ" pitchFamily="50" charset="-128"/>
          <a:cs typeface="メイリオ" pitchFamily="50" charset="-128"/>
        </a:defRPr>
      </a:lvl1pPr>
    </p:titleStyle>
    <p:bodyStyle>
      <a:lvl1pPr marL="342900" indent="-342900" algn="l" defTabSz="914400" rtl="0" eaLnBrk="1" latinLnBrk="0" hangingPunct="1">
        <a:spcBef>
          <a:spcPts val="600"/>
        </a:spcBef>
        <a:buFont typeface="Wingdings" panose="05000000000000000000" pitchFamily="2" charset="2"/>
        <a:buChar char="l"/>
        <a:defRPr kumimoji="1" sz="2800" b="1" kern="1200">
          <a:solidFill>
            <a:schemeClr val="tx1"/>
          </a:solidFill>
          <a:latin typeface="+mn-lt"/>
          <a:ea typeface="メイリオ" pitchFamily="50" charset="-128"/>
          <a:cs typeface="メイリオ" pitchFamily="50" charset="-128"/>
        </a:defRPr>
      </a:lvl1pPr>
      <a:lvl2pPr marL="612000" indent="-285750" algn="l" defTabSz="914400" rtl="0" eaLnBrk="1" latinLnBrk="0" hangingPunct="1">
        <a:spcBef>
          <a:spcPts val="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メイリオ" pitchFamily="50" charset="-128"/>
          <a:cs typeface="メイリオ" pitchFamily="50" charset="-128"/>
        </a:defRPr>
      </a:lvl2pPr>
      <a:lvl3pPr marL="756000" indent="-228600" algn="l" defTabSz="914400" rtl="0" eaLnBrk="1" latinLnBrk="0" hangingPunct="1">
        <a:spcBef>
          <a:spcPts val="0"/>
        </a:spcBef>
        <a:buFont typeface="Wingdings" panose="05000000000000000000" pitchFamily="2" charset="2"/>
        <a:buChar char="p"/>
        <a:defRPr kumimoji="1" sz="2400" kern="1200">
          <a:solidFill>
            <a:schemeClr val="tx1"/>
          </a:solidFill>
          <a:latin typeface="+mn-lt"/>
          <a:ea typeface="メイリオ" pitchFamily="50" charset="-128"/>
          <a:cs typeface="メイリオ" pitchFamily="50" charset="-128"/>
        </a:defRPr>
      </a:lvl3pPr>
      <a:lvl4pPr marL="1080000" indent="-228600" algn="l" defTabSz="914400" rtl="0" eaLnBrk="1" latinLnBrk="0" hangingPunct="1">
        <a:spcBef>
          <a:spcPts val="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メイリオ" pitchFamily="50" charset="-128"/>
          <a:cs typeface="メイリオ" pitchFamily="50" charset="-128"/>
        </a:defRPr>
      </a:lvl4pPr>
      <a:lvl5pPr marL="1440000" indent="-228600" algn="l" defTabSz="914400" rtl="0" eaLnBrk="1" latinLnBrk="0" hangingPunct="1">
        <a:spcBef>
          <a:spcPts val="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メイリオ" pitchFamily="50" charset="-128"/>
          <a:cs typeface="メイリオ" pitchFamily="50" charset="-128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microsoft.com/office/2007/relationships/hdphoto" Target="../media/hdphoto9.wdp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microsoft.com/office/2007/relationships/hdphoto" Target="../media/hdphoto14.wdp"/><Relationship Id="rId3" Type="http://schemas.openxmlformats.org/officeDocument/2006/relationships/image" Target="../media/image33.png"/><Relationship Id="rId7" Type="http://schemas.openxmlformats.org/officeDocument/2006/relationships/image" Target="../media/image35.jpeg"/><Relationship Id="rId12" Type="http://schemas.openxmlformats.org/officeDocument/2006/relationships/image" Target="../media/image38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11" Type="http://schemas.microsoft.com/office/2007/relationships/hdphoto" Target="../media/hdphoto13.wdp"/><Relationship Id="rId5" Type="http://schemas.openxmlformats.org/officeDocument/2006/relationships/image" Target="../media/image34.png"/><Relationship Id="rId10" Type="http://schemas.openxmlformats.org/officeDocument/2006/relationships/image" Target="../media/image37.jpeg"/><Relationship Id="rId4" Type="http://schemas.microsoft.com/office/2007/relationships/hdphoto" Target="../media/hdphoto10.wdp"/><Relationship Id="rId9" Type="http://schemas.microsoft.com/office/2007/relationships/hdphoto" Target="../media/hdphoto1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6.wdp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4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7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2.wdp"/><Relationship Id="rId7" Type="http://schemas.openxmlformats.org/officeDocument/2006/relationships/image" Target="../media/image1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5.jp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7.jpeg"/><Relationship Id="rId4" Type="http://schemas.openxmlformats.org/officeDocument/2006/relationships/image" Target="../media/image16.jpg"/><Relationship Id="rId9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11560" y="908720"/>
            <a:ext cx="8235914" cy="3240360"/>
          </a:xfrm>
        </p:spPr>
        <p:txBody>
          <a:bodyPr>
            <a:noAutofit/>
          </a:bodyPr>
          <a:lstStyle/>
          <a:p>
            <a:pPr fontAlgn="ctr">
              <a:spcBef>
                <a:spcPts val="8400"/>
              </a:spcBef>
              <a:spcAft>
                <a:spcPts val="3600"/>
              </a:spcAft>
            </a:pPr>
            <a:r>
              <a:rPr lang="en-US" altLang="ja-JP" sz="5400" dirty="0" smtClean="0"/>
              <a:t>μ</a:t>
            </a:r>
            <a:r>
              <a:rPr lang="en-US" altLang="ja-JP" sz="5400" baseline="30000" dirty="0"/>
              <a:t>+</a:t>
            </a:r>
            <a:r>
              <a:rPr lang="ja-JP" altLang="en-US" sz="5400" dirty="0"/>
              <a:t> → </a:t>
            </a:r>
            <a:r>
              <a:rPr lang="en-US" altLang="ja-JP" sz="5400" dirty="0" err="1" smtClean="0"/>
              <a:t>e</a:t>
            </a:r>
            <a:r>
              <a:rPr lang="en-US" altLang="ja-JP" sz="5400" baseline="30000" dirty="0" err="1" smtClean="0"/>
              <a:t>+</a:t>
            </a:r>
            <a:r>
              <a:rPr lang="en-US" altLang="ja-JP" sz="5400" dirty="0" err="1" smtClean="0"/>
              <a:t>γ</a:t>
            </a:r>
            <a:r>
              <a:rPr lang="en-US" altLang="ja-JP" sz="5400" dirty="0" smtClean="0"/>
              <a:t> </a:t>
            </a:r>
            <a:r>
              <a:rPr lang="ja-JP" altLang="en-US" sz="5400" dirty="0" smtClean="0"/>
              <a:t>探索実験</a:t>
            </a:r>
            <a:r>
              <a:rPr lang="en-US" altLang="ja-JP" sz="5400" dirty="0" smtClean="0"/>
              <a:t/>
            </a:r>
            <a:br>
              <a:rPr lang="en-US" altLang="ja-JP" sz="5400" dirty="0" smtClean="0"/>
            </a:br>
            <a:r>
              <a:rPr lang="en-US" altLang="ja-JP" sz="5400" dirty="0" smtClean="0"/>
              <a:t>MEG II </a:t>
            </a:r>
            <a:r>
              <a:rPr lang="ja-JP" altLang="en-US" sz="5400" dirty="0" smtClean="0"/>
              <a:t>の建設状況</a:t>
            </a:r>
            <a:r>
              <a:rPr lang="en-US" altLang="ja-JP" sz="5400" dirty="0" smtClean="0"/>
              <a:t/>
            </a:r>
            <a:br>
              <a:rPr lang="en-US" altLang="ja-JP" sz="5400" dirty="0" smtClean="0"/>
            </a:br>
            <a:r>
              <a:rPr lang="en-US" altLang="ja-JP" sz="1600" dirty="0" smtClean="0"/>
              <a:t> </a:t>
            </a:r>
            <a:r>
              <a:rPr lang="en-US" altLang="ja-JP" sz="5400" dirty="0"/>
              <a:t/>
            </a:r>
            <a:br>
              <a:rPr lang="en-US" altLang="ja-JP" sz="5400" dirty="0"/>
            </a:br>
            <a:r>
              <a:rPr lang="en-US" altLang="ja-JP" sz="3200" dirty="0" smtClean="0"/>
              <a:t>(Construction status of the MEG II experiment searching for </a:t>
            </a:r>
            <a:r>
              <a:rPr lang="en-US" altLang="ja-JP" sz="3200" dirty="0"/>
              <a:t>μ</a:t>
            </a:r>
            <a:r>
              <a:rPr lang="en-US" altLang="ja-JP" sz="3200" baseline="30000" dirty="0"/>
              <a:t>+</a:t>
            </a:r>
            <a:r>
              <a:rPr lang="ja-JP" altLang="en-US" sz="3200" dirty="0"/>
              <a:t> → </a:t>
            </a:r>
            <a:r>
              <a:rPr lang="en-US" altLang="ja-JP" sz="3200" dirty="0" err="1" smtClean="0"/>
              <a:t>e</a:t>
            </a:r>
            <a:r>
              <a:rPr lang="en-US" altLang="ja-JP" sz="3200" baseline="30000" dirty="0" err="1" smtClean="0"/>
              <a:t>+</a:t>
            </a:r>
            <a:r>
              <a:rPr lang="en-US" altLang="ja-JP" sz="3200" dirty="0" err="1" smtClean="0"/>
              <a:t>γ</a:t>
            </a:r>
            <a:r>
              <a:rPr lang="en-US" altLang="ja-JP" sz="3200" dirty="0" smtClean="0"/>
              <a:t>)</a:t>
            </a:r>
            <a:endParaRPr kumimoji="1" lang="ja-JP" altLang="en-US" sz="4800" dirty="0">
              <a:latin typeface="Candara" panose="020E0502030303020204" pitchFamily="34" charset="0"/>
              <a:cs typeface="Tahoma" panose="020B0604030504040204" pitchFamily="34" charset="0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2816805" y="4284095"/>
            <a:ext cx="5633514" cy="2070230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en-US" altLang="ja-JP" sz="2600" b="0" dirty="0" smtClean="0">
                <a:latin typeface="+mn-lt"/>
              </a:rPr>
              <a:t>2</a:t>
            </a:r>
            <a:r>
              <a:rPr lang="en-US" altLang="ja-JP" sz="2200" b="0" dirty="0" smtClean="0">
                <a:latin typeface="+mn-lt"/>
              </a:rPr>
              <a:t>5/September/2015</a:t>
            </a:r>
          </a:p>
          <a:p>
            <a:pPr algn="r"/>
            <a:r>
              <a:rPr lang="ja-JP" altLang="en-US" sz="1900" dirty="0" smtClean="0"/>
              <a:t>日本物理学会大</a:t>
            </a:r>
            <a:r>
              <a:rPr lang="en-US" altLang="ja-JP" sz="1900" dirty="0" smtClean="0"/>
              <a:t>2015</a:t>
            </a:r>
            <a:r>
              <a:rPr lang="ja-JP" altLang="en-US" sz="1900" dirty="0" smtClean="0"/>
              <a:t>秋季大会＠</a:t>
            </a:r>
            <a:r>
              <a:rPr lang="ja-JP" altLang="en-US" sz="1900" dirty="0"/>
              <a:t>大阪</a:t>
            </a:r>
            <a:r>
              <a:rPr lang="ja-JP" altLang="en-US" sz="1900" dirty="0" smtClean="0"/>
              <a:t>市立大学</a:t>
            </a:r>
            <a:endParaRPr lang="en-US" altLang="ja-JP" sz="4300" b="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algn="r">
              <a:lnSpc>
                <a:spcPct val="120000"/>
              </a:lnSpc>
              <a:spcBef>
                <a:spcPts val="2400"/>
              </a:spcBef>
            </a:pPr>
            <a:r>
              <a:rPr lang="ja-JP" altLang="en-US" sz="1900" dirty="0"/>
              <a:t>東</a:t>
            </a:r>
            <a:r>
              <a:rPr lang="ja-JP" altLang="en-US" sz="1900" dirty="0" smtClean="0"/>
              <a:t>大</a:t>
            </a:r>
            <a:r>
              <a:rPr lang="en-US" altLang="ja-JP" sz="1900" dirty="0" smtClean="0"/>
              <a:t>ICEPP</a:t>
            </a:r>
            <a:r>
              <a:rPr lang="ja-JP" altLang="en-US" sz="2600" dirty="0"/>
              <a:t>　</a:t>
            </a:r>
            <a:r>
              <a:rPr lang="ja-JP" altLang="en-US" sz="4000" u="sng" dirty="0"/>
              <a:t>内山雄</a:t>
            </a:r>
            <a:r>
              <a:rPr lang="ja-JP" altLang="en-US" sz="4000" u="sng" dirty="0" smtClean="0"/>
              <a:t>祐</a:t>
            </a:r>
            <a:r>
              <a:rPr lang="en-US" altLang="ja-JP" sz="2900" dirty="0" smtClean="0"/>
              <a:t/>
            </a:r>
            <a:br>
              <a:rPr lang="en-US" altLang="ja-JP" sz="2900" dirty="0" smtClean="0"/>
            </a:br>
            <a:r>
              <a:rPr lang="ja-JP" altLang="en-US" sz="1900" dirty="0" smtClean="0"/>
              <a:t>他 </a:t>
            </a:r>
            <a:r>
              <a:rPr lang="en-US" altLang="ja-JP" sz="1900" dirty="0" smtClean="0"/>
              <a:t>MEG II</a:t>
            </a:r>
            <a:r>
              <a:rPr lang="ja-JP" altLang="en-US" sz="1900" dirty="0"/>
              <a:t> </a:t>
            </a:r>
            <a:r>
              <a:rPr lang="en-US" altLang="ja-JP" sz="1900" dirty="0" smtClean="0"/>
              <a:t>collaboration</a:t>
            </a:r>
            <a:endParaRPr kumimoji="1" lang="ja-JP" altLang="en-US" sz="3000" b="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062" y="5184195"/>
            <a:ext cx="3420380" cy="104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17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G:\DCIM\100CASIO\CIMG433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97125" y="3113965"/>
            <a:ext cx="3181772" cy="2288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uchiyama\AppData\Local\Microsoft\Windows\Temporary Internet Files\Content.IE5\VJ0Y0QP7\meg2.pn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296"/>
          <a:stretch/>
        </p:blipFill>
        <p:spPr bwMode="auto">
          <a:xfrm>
            <a:off x="5744603" y="188640"/>
            <a:ext cx="3282891" cy="234026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6725089" cy="706090"/>
          </a:xfrm>
        </p:spPr>
        <p:txBody>
          <a:bodyPr/>
          <a:lstStyle/>
          <a:p>
            <a:r>
              <a:rPr kumimoji="1" lang="en-US" altLang="ja-JP" dirty="0" smtClean="0"/>
              <a:t>Pixelated Timing </a:t>
            </a:r>
            <a:r>
              <a:rPr lang="en-US" altLang="ja-JP" dirty="0"/>
              <a:t>C</a:t>
            </a:r>
            <a:r>
              <a:rPr kumimoji="1" lang="en-US" altLang="ja-JP" dirty="0" smtClean="0"/>
              <a:t>ounter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2015/Sep/25 @ JPS 2015 Autumn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Yusuke UCHIYAMA/ The University of Tokyo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42B1-8B9C-44C5-98DB-93E5C0870CF6}" type="slidenum">
              <a:rPr lang="ja-JP" altLang="en-US" smtClean="0"/>
              <a:pPr/>
              <a:t>10</a:t>
            </a:fld>
            <a:endParaRPr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49080" y="-48"/>
            <a:ext cx="1335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chemeClr val="accent6"/>
                </a:solidFill>
              </a:rPr>
              <a:t>26aSN1,2,3</a:t>
            </a:r>
            <a:endParaRPr kumimoji="1" lang="ja-JP" altLang="en-US" b="1" dirty="0">
              <a:solidFill>
                <a:schemeClr val="accent6"/>
              </a:solidFill>
            </a:endParaRPr>
          </a:p>
        </p:txBody>
      </p:sp>
      <p:pic>
        <p:nvPicPr>
          <p:cNvPr id="10" name="Picture 5" descr="E:\data\Pictures\2014-07 TC\043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6872174" y="4086893"/>
            <a:ext cx="709385" cy="348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直線矢印コネクタ 11"/>
          <p:cNvCxnSpPr/>
          <p:nvPr/>
        </p:nvCxnSpPr>
        <p:spPr>
          <a:xfrm flipH="1">
            <a:off x="6102170" y="773705"/>
            <a:ext cx="90010" cy="360039"/>
          </a:xfrm>
          <a:prstGeom prst="straightConnector1">
            <a:avLst/>
          </a:prstGeom>
          <a:ln w="53975">
            <a:solidFill>
              <a:schemeClr val="accent5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5593731" y="5921001"/>
            <a:ext cx="2347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6 </a:t>
            </a:r>
            <a:r>
              <a:rPr lang="en-US" altLang="ja-JP" sz="2000" dirty="0" err="1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SiPMs</a:t>
            </a:r>
            <a:r>
              <a:rPr lang="en-US" altLang="ja-JP" sz="200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 at each end</a:t>
            </a:r>
            <a:endParaRPr kumimoji="1" lang="ja-JP" altLang="en-US" sz="160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 rot="1084515">
            <a:off x="5447304" y="1570839"/>
            <a:ext cx="1420582" cy="5410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en-US" altLang="ja-JP" dirty="0" smtClean="0">
                <a:effectLst>
                  <a:glow rad="127000">
                    <a:schemeClr val="bg1"/>
                  </a:glow>
                </a:effectLst>
              </a:rPr>
              <a:t>Downstream</a:t>
            </a:r>
            <a:br>
              <a:rPr kumimoji="1" lang="en-US" altLang="ja-JP" dirty="0" smtClean="0">
                <a:effectLst>
                  <a:glow rad="127000">
                    <a:schemeClr val="bg1"/>
                  </a:glow>
                </a:effectLst>
              </a:rPr>
            </a:br>
            <a:r>
              <a:rPr kumimoji="1" lang="en-US" altLang="ja-JP" dirty="0" smtClean="0">
                <a:effectLst>
                  <a:glow rad="127000">
                    <a:schemeClr val="bg1"/>
                  </a:glow>
                </a:effectLst>
              </a:rPr>
              <a:t>(256)</a:t>
            </a:r>
            <a:endParaRPr kumimoji="1" lang="ja-JP" altLang="en-US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 rot="1084515">
            <a:off x="7119609" y="2021131"/>
            <a:ext cx="1132040" cy="5410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dirty="0" smtClean="0">
                <a:effectLst>
                  <a:glow rad="127000">
                    <a:schemeClr val="bg1"/>
                  </a:glow>
                </a:effectLst>
              </a:rPr>
              <a:t>Up</a:t>
            </a:r>
            <a:r>
              <a:rPr kumimoji="1" lang="en-US" altLang="ja-JP" dirty="0" smtClean="0">
                <a:effectLst>
                  <a:glow rad="127000">
                    <a:schemeClr val="bg1"/>
                  </a:glow>
                </a:effectLst>
              </a:rPr>
              <a:t>stream</a:t>
            </a:r>
            <a:br>
              <a:rPr kumimoji="1" lang="en-US" altLang="ja-JP" dirty="0" smtClean="0">
                <a:effectLst>
                  <a:glow rad="127000">
                    <a:schemeClr val="bg1"/>
                  </a:glow>
                </a:effectLst>
              </a:rPr>
            </a:br>
            <a:r>
              <a:rPr kumimoji="1" lang="en-US" altLang="ja-JP" dirty="0" smtClean="0">
                <a:effectLst>
                  <a:glow rad="127000">
                    <a:schemeClr val="bg1"/>
                  </a:glow>
                </a:effectLst>
              </a:rPr>
              <a:t>(256)</a:t>
            </a:r>
            <a:endParaRPr kumimoji="1" lang="ja-JP" altLang="en-US" dirty="0">
              <a:effectLst>
                <a:glow rad="127000">
                  <a:schemeClr val="bg1"/>
                </a:glow>
              </a:effectLst>
            </a:endParaRPr>
          </a:p>
        </p:txBody>
      </p:sp>
      <p:cxnSp>
        <p:nvCxnSpPr>
          <p:cNvPr id="28" name="直線矢印コネクタ 27"/>
          <p:cNvCxnSpPr/>
          <p:nvPr/>
        </p:nvCxnSpPr>
        <p:spPr>
          <a:xfrm>
            <a:off x="6192180" y="818710"/>
            <a:ext cx="1395155" cy="990109"/>
          </a:xfrm>
          <a:prstGeom prst="straightConnector1">
            <a:avLst/>
          </a:prstGeom>
          <a:ln w="53975">
            <a:solidFill>
              <a:schemeClr val="accent5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178750"/>
            <a:ext cx="5689975" cy="531059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u"/>
            </a:pPr>
            <a:r>
              <a:rPr lang="en-US" altLang="ja-JP" dirty="0" smtClean="0">
                <a:solidFill>
                  <a:srgbClr val="EEB500"/>
                </a:solidFill>
              </a:rPr>
              <a:t>30-ps resolution counter system with segmented </a:t>
            </a:r>
            <a:r>
              <a:rPr lang="en-US" altLang="ja-JP" dirty="0" err="1" smtClean="0">
                <a:solidFill>
                  <a:srgbClr val="EEB500"/>
                </a:solidFill>
              </a:rPr>
              <a:t>scint</a:t>
            </a:r>
            <a:r>
              <a:rPr lang="en-US" altLang="ja-JP" dirty="0" smtClean="0">
                <a:solidFill>
                  <a:srgbClr val="EEB500"/>
                </a:solidFill>
              </a:rPr>
              <a:t>. counters</a:t>
            </a:r>
          </a:p>
          <a:p>
            <a:pPr>
              <a:spcBef>
                <a:spcPts val="1200"/>
              </a:spcBef>
            </a:pPr>
            <a:r>
              <a:rPr lang="en-US" altLang="ja-JP" dirty="0" smtClean="0"/>
              <a:t>Engineering run with half of downstream (128) counters</a:t>
            </a:r>
          </a:p>
          <a:p>
            <a:pPr lvl="1"/>
            <a:r>
              <a:rPr kumimoji="1" lang="en-US" altLang="ja-JP" sz="2400" b="1" dirty="0" smtClean="0">
                <a:solidFill>
                  <a:srgbClr val="FF00FF"/>
                </a:solidFill>
              </a:rPr>
              <a:t>~140 counters have been constructed</a:t>
            </a:r>
          </a:p>
          <a:p>
            <a:pPr lvl="2">
              <a:spcBef>
                <a:spcPts val="600"/>
              </a:spcBef>
            </a:pPr>
            <a:r>
              <a:rPr lang="en-US" altLang="ja-JP" sz="2000" dirty="0"/>
              <a:t> </a:t>
            </a:r>
            <a:r>
              <a:rPr lang="en-US" altLang="ja-JP" sz="2000" dirty="0" smtClean="0"/>
              <a:t>Single counter resolution σ</a:t>
            </a:r>
            <a:r>
              <a:rPr lang="ja-JP" altLang="en-US" sz="2000" dirty="0"/>
              <a:t> </a:t>
            </a:r>
            <a:r>
              <a:rPr lang="en-US" altLang="ja-JP" sz="2000" dirty="0" smtClean="0"/>
              <a:t>~75 </a:t>
            </a:r>
            <a:r>
              <a:rPr lang="en-US" altLang="ja-JP" sz="2000" dirty="0" err="1" smtClean="0"/>
              <a:t>ps</a:t>
            </a:r>
            <a:r>
              <a:rPr lang="en-US" altLang="ja-JP" sz="2000" dirty="0" smtClean="0"/>
              <a:t/>
            </a:r>
            <a:br>
              <a:rPr lang="en-US" altLang="ja-JP" sz="2000" dirty="0" smtClean="0"/>
            </a:br>
            <a:r>
              <a:rPr lang="en-US" altLang="ja-JP" sz="2000" u="sng" dirty="0" smtClean="0"/>
              <a:t>~10 </a:t>
            </a:r>
            <a:r>
              <a:rPr lang="en-US" altLang="ja-JP" sz="2000" u="sng" dirty="0" err="1" smtClean="0"/>
              <a:t>ps</a:t>
            </a:r>
            <a:r>
              <a:rPr lang="en-US" altLang="ja-JP" sz="2000" u="sng" dirty="0" smtClean="0"/>
              <a:t> worse</a:t>
            </a:r>
            <a:r>
              <a:rPr lang="en-US" altLang="ja-JP" sz="2000" dirty="0" smtClean="0"/>
              <a:t> than expected due to lower PDE of mass-produced </a:t>
            </a:r>
            <a:r>
              <a:rPr lang="en-US" altLang="ja-JP" sz="2000" dirty="0" err="1" smtClean="0"/>
              <a:t>SiPMs</a:t>
            </a:r>
            <a:r>
              <a:rPr lang="en-US" altLang="ja-JP" sz="2000" dirty="0" smtClean="0"/>
              <a:t> (</a:t>
            </a:r>
            <a:r>
              <a:rPr lang="en-US" altLang="ja-JP" sz="2000" dirty="0" err="1" smtClean="0"/>
              <a:t>AdvanSiD</a:t>
            </a:r>
            <a:r>
              <a:rPr lang="en-US" altLang="ja-JP" sz="2000" dirty="0" smtClean="0"/>
              <a:t>)</a:t>
            </a:r>
            <a:br>
              <a:rPr lang="en-US" altLang="ja-JP" sz="2000" dirty="0" smtClean="0"/>
            </a:br>
            <a:r>
              <a:rPr lang="ja-JP" altLang="en-US" sz="2000" dirty="0" smtClean="0"/>
              <a:t>⇒ </a:t>
            </a:r>
            <a:r>
              <a:rPr lang="en-US" altLang="ja-JP" sz="2000" dirty="0" smtClean="0"/>
              <a:t>15% worse overall resolution: 28 </a:t>
            </a:r>
            <a:r>
              <a:rPr lang="ja-JP" altLang="en-US" sz="2000" dirty="0" smtClean="0"/>
              <a:t>→ </a:t>
            </a:r>
            <a:r>
              <a:rPr lang="en-US" altLang="ja-JP" sz="2000" dirty="0" smtClean="0"/>
              <a:t>32 </a:t>
            </a:r>
            <a:r>
              <a:rPr lang="en-US" altLang="ja-JP" sz="2000" dirty="0" err="1" smtClean="0"/>
              <a:t>ps</a:t>
            </a:r>
            <a:endParaRPr lang="en-US" altLang="ja-JP" sz="2000" dirty="0" smtClean="0"/>
          </a:p>
          <a:p>
            <a:pPr lvl="2">
              <a:spcBef>
                <a:spcPts val="600"/>
              </a:spcBef>
            </a:pPr>
            <a:r>
              <a:rPr kumimoji="1" lang="en-US" altLang="ja-JP" sz="2000" dirty="0"/>
              <a:t> </a:t>
            </a:r>
            <a:r>
              <a:rPr kumimoji="1" lang="en-US" altLang="ja-JP" sz="2000" dirty="0" smtClean="0"/>
              <a:t>Scintillator production failure (Saint-Gobain)</a:t>
            </a:r>
            <a:br>
              <a:rPr kumimoji="1" lang="en-US" altLang="ja-JP" sz="2000" dirty="0" smtClean="0"/>
            </a:br>
            <a:r>
              <a:rPr lang="en-US" altLang="ja-JP" sz="2000" dirty="0" smtClean="0"/>
              <a:t>Good production ef</a:t>
            </a:r>
            <a:r>
              <a:rPr kumimoji="1" lang="en-US" altLang="ja-JP" sz="2000" dirty="0" smtClean="0"/>
              <a:t>f. ~35% . Reproduction on-going</a:t>
            </a:r>
          </a:p>
          <a:p>
            <a:pPr lvl="1">
              <a:spcBef>
                <a:spcPts val="500"/>
              </a:spcBef>
            </a:pPr>
            <a:r>
              <a:rPr lang="en-US" altLang="ja-JP" sz="2400" dirty="0" smtClean="0"/>
              <a:t>Mechanical &amp; installation system ready</a:t>
            </a:r>
          </a:p>
          <a:p>
            <a:r>
              <a:rPr kumimoji="1" lang="en-US" altLang="ja-JP" dirty="0" smtClean="0"/>
              <a:t>Test calibration system</a:t>
            </a:r>
          </a:p>
          <a:p>
            <a:r>
              <a:rPr lang="en-US" altLang="ja-JP" dirty="0" smtClean="0"/>
              <a:t>Installation starts at mid-Oct.</a:t>
            </a:r>
            <a:endParaRPr kumimoji="1" lang="ja-JP" altLang="en-US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6912260" y="4734145"/>
            <a:ext cx="21080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BC-422</a:t>
            </a:r>
            <a:br>
              <a:rPr lang="en-US" altLang="ja-JP" sz="200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</a:br>
            <a:r>
              <a:rPr lang="en-US" altLang="ja-JP" sz="200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(120×40×5 mm</a:t>
            </a:r>
            <a:r>
              <a:rPr lang="en-US" altLang="ja-JP" sz="2000" baseline="3000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3</a:t>
            </a:r>
            <a:r>
              <a:rPr lang="en-US" altLang="ja-JP" sz="200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)</a:t>
            </a:r>
            <a:endParaRPr kumimoji="1" lang="ja-JP" altLang="en-US" sz="160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340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2015/Sep/25 @ JPS 2015 Autumn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Yusuke UCHIYAMA/ The University of Tokyo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42B1-8B9C-44C5-98DB-93E5C0870CF6}" type="slidenum">
              <a:rPr lang="ja-JP" altLang="en-US" smtClean="0"/>
              <a:pPr/>
              <a:t>11</a:t>
            </a:fld>
            <a:endParaRPr lang="ja-JP" alt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62010" y="503675"/>
            <a:ext cx="4264501" cy="52585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5067055" y="638690"/>
            <a:ext cx="3618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</a:rPr>
              <a:t>Structure &amp; readout PCBs</a:t>
            </a:r>
            <a:endParaRPr kumimoji="1" lang="ja-JP" altLang="en-US" dirty="0">
              <a:solidFill>
                <a:schemeClr val="bg1"/>
              </a:solidFill>
              <a:effectLst>
                <a:glow rad="101600">
                  <a:schemeClr val="tx1"/>
                </a:glow>
              </a:effectLst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632340" y="188640"/>
            <a:ext cx="1335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chemeClr val="accent6"/>
                </a:solidFill>
              </a:rPr>
              <a:t>26aSN1,2,3</a:t>
            </a:r>
            <a:endParaRPr kumimoji="1" lang="ja-JP" altLang="en-US" b="1" dirty="0">
              <a:solidFill>
                <a:schemeClr val="accent6"/>
              </a:solidFill>
            </a:endParaRPr>
          </a:p>
        </p:txBody>
      </p:sp>
      <p:pic>
        <p:nvPicPr>
          <p:cNvPr id="10" name="Picture 3" descr="G:\DCIM\100CASIO\CIMG438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0683" y="4329100"/>
            <a:ext cx="3411587" cy="222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:\DCIM\100CASIO\CIMG435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6595" y="2362200"/>
            <a:ext cx="3387141" cy="176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グループ化 11"/>
          <p:cNvGrpSpPr/>
          <p:nvPr/>
        </p:nvGrpSpPr>
        <p:grpSpPr>
          <a:xfrm>
            <a:off x="836585" y="53625"/>
            <a:ext cx="3517806" cy="2175010"/>
            <a:chOff x="5464684" y="3314914"/>
            <a:chExt cx="3517806" cy="2175010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1326"/>
            <a:stretch/>
          </p:blipFill>
          <p:spPr bwMode="auto">
            <a:xfrm>
              <a:off x="5562110" y="3474005"/>
              <a:ext cx="3420380" cy="2015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テキスト ボックス 13"/>
            <p:cNvSpPr txBox="1"/>
            <p:nvPr/>
          </p:nvSpPr>
          <p:spPr>
            <a:xfrm>
              <a:off x="7362310" y="4931484"/>
              <a:ext cx="13195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solidFill>
                    <a:srgbClr val="FFFF00"/>
                  </a:solidFill>
                  <a:effectLst>
                    <a:glow rad="114300">
                      <a:schemeClr val="tx1"/>
                    </a:glow>
                  </a:effectLst>
                </a:rPr>
                <a:t>optical fiber</a:t>
              </a:r>
              <a:endParaRPr kumimoji="1" lang="ja-JP" altLang="en-US" dirty="0">
                <a:solidFill>
                  <a:srgbClr val="FFFF00"/>
                </a:solidFill>
                <a:effectLst>
                  <a:glow rad="114300">
                    <a:schemeClr val="tx1"/>
                  </a:glow>
                </a:effectLst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6229769" y="3314914"/>
              <a:ext cx="21355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solidFill>
                    <a:srgbClr val="FFFF00"/>
                  </a:solidFill>
                  <a:effectLst>
                    <a:glow rad="114300">
                      <a:schemeClr val="tx1"/>
                    </a:glow>
                  </a:effectLst>
                </a:rPr>
                <a:t>W</a:t>
              </a:r>
              <a:r>
                <a:rPr lang="en-US" altLang="ja-JP" dirty="0" smtClean="0">
                  <a:solidFill>
                    <a:srgbClr val="FFFF00"/>
                  </a:solidFill>
                  <a:effectLst>
                    <a:glow rad="114300">
                      <a:schemeClr val="tx1"/>
                    </a:glow>
                  </a:effectLst>
                </a:rPr>
                <a:t>rapped in ESR film</a:t>
              </a:r>
              <a:endParaRPr kumimoji="1" lang="ja-JP" altLang="en-US" dirty="0">
                <a:solidFill>
                  <a:srgbClr val="FFFF00"/>
                </a:solidFill>
                <a:effectLst>
                  <a:glow rad="114300">
                    <a:schemeClr val="tx1"/>
                  </a:glow>
                </a:effectLst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5464684" y="4953445"/>
              <a:ext cx="16305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800" dirty="0" smtClean="0">
                  <a:solidFill>
                    <a:schemeClr val="bg1"/>
                  </a:solidFill>
                  <a:effectLst>
                    <a:glow rad="101600">
                      <a:schemeClr val="tx1"/>
                    </a:glow>
                  </a:effectLst>
                </a:rPr>
                <a:t>A counter</a:t>
              </a:r>
              <a:endParaRPr kumimoji="1" lang="ja-JP" altLang="en-US" sz="2000" dirty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</a:endParaRPr>
            </a:p>
          </p:txBody>
        </p:sp>
      </p:grpSp>
      <p:sp>
        <p:nvSpPr>
          <p:cNvPr id="17" name="テキスト ボックス 16"/>
          <p:cNvSpPr txBox="1"/>
          <p:nvPr/>
        </p:nvSpPr>
        <p:spPr>
          <a:xfrm>
            <a:off x="1151620" y="3429000"/>
            <a:ext cx="2802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  <a:effectLst>
                  <a:glow rad="114300">
                    <a:schemeClr val="tx1"/>
                  </a:glow>
                </a:effectLst>
              </a:rPr>
              <a:t>Light shield with </a:t>
            </a:r>
            <a:r>
              <a:rPr lang="en-US" altLang="ja-JP" dirty="0" err="1" smtClean="0">
                <a:solidFill>
                  <a:srgbClr val="FFFF00"/>
                </a:solidFill>
                <a:effectLst>
                  <a:glow rad="114300">
                    <a:schemeClr val="tx1"/>
                  </a:glow>
                </a:effectLst>
              </a:rPr>
              <a:t>Tedlar</a:t>
            </a:r>
            <a:r>
              <a:rPr lang="en-US" altLang="ja-JP" dirty="0" smtClean="0">
                <a:solidFill>
                  <a:srgbClr val="FFFF00"/>
                </a:solidFill>
                <a:effectLst>
                  <a:glow rad="114300">
                    <a:schemeClr val="tx1"/>
                  </a:glow>
                </a:effectLst>
              </a:rPr>
              <a:t> film</a:t>
            </a:r>
            <a:endParaRPr kumimoji="1" lang="ja-JP" altLang="en-US" dirty="0">
              <a:solidFill>
                <a:srgbClr val="FFFF00"/>
              </a:solidFill>
              <a:effectLst>
                <a:glow rad="114300">
                  <a:schemeClr val="tx1"/>
                </a:glow>
              </a:effectLst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141730" y="5994285"/>
            <a:ext cx="2263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</a:rPr>
              <a:t>~140 counters</a:t>
            </a:r>
            <a:endParaRPr kumimoji="1" lang="ja-JP" altLang="en-US" sz="2000" dirty="0">
              <a:solidFill>
                <a:schemeClr val="bg1"/>
              </a:solidFill>
              <a:effectLst>
                <a:glow rad="101600">
                  <a:schemeClr val="tx1"/>
                </a:glow>
              </a:effectLst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652065" y="5814265"/>
            <a:ext cx="44919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FF"/>
                </a:solidFill>
                <a:effectLst>
                  <a:glow rad="152400">
                    <a:schemeClr val="tx1"/>
                  </a:glow>
                </a:effectLst>
                <a:latin typeface="+mj-lt"/>
              </a:rPr>
              <a:t>Assembly &amp; installation foreseen </a:t>
            </a:r>
            <a:br>
              <a:rPr kumimoji="1" lang="en-US" altLang="ja-JP" sz="2400" dirty="0" smtClean="0">
                <a:solidFill>
                  <a:srgbClr val="FF00FF"/>
                </a:solidFill>
                <a:effectLst>
                  <a:glow rad="152400">
                    <a:schemeClr val="tx1"/>
                  </a:glow>
                </a:effectLst>
                <a:latin typeface="+mj-lt"/>
              </a:rPr>
            </a:br>
            <a:r>
              <a:rPr kumimoji="1" lang="en-US" altLang="ja-JP" sz="2400" dirty="0" smtClean="0">
                <a:solidFill>
                  <a:srgbClr val="FF00FF"/>
                </a:solidFill>
                <a:effectLst>
                  <a:glow rad="152400">
                    <a:schemeClr val="tx1"/>
                  </a:glow>
                </a:effectLst>
                <a:latin typeface="+mj-lt"/>
              </a:rPr>
              <a:t>after JPS meeting</a:t>
            </a:r>
            <a:endParaRPr kumimoji="1" lang="ja-JP" altLang="en-US" sz="2400" dirty="0">
              <a:solidFill>
                <a:srgbClr val="FF00FF"/>
              </a:solidFill>
              <a:effectLst>
                <a:glow rad="152400">
                  <a:schemeClr val="tx1"/>
                </a:glow>
              </a:effectLst>
              <a:latin typeface="+mj-lt"/>
            </a:endParaRPr>
          </a:p>
        </p:txBody>
      </p:sp>
      <p:cxnSp>
        <p:nvCxnSpPr>
          <p:cNvPr id="19" name="直線矢印コネクタ 18"/>
          <p:cNvCxnSpPr/>
          <p:nvPr/>
        </p:nvCxnSpPr>
        <p:spPr>
          <a:xfrm>
            <a:off x="7587335" y="1358770"/>
            <a:ext cx="1384181" cy="1774190"/>
          </a:xfrm>
          <a:prstGeom prst="straightConnector1">
            <a:avLst/>
          </a:prstGeom>
          <a:ln w="38100">
            <a:solidFill>
              <a:schemeClr val="bg1"/>
            </a:solidFill>
            <a:headEnd type="triangle" w="med" len="med"/>
            <a:tailEnd type="triangle" w="med" len="med"/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 rot="3034374">
            <a:off x="7836729" y="1695655"/>
            <a:ext cx="1090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</a:rPr>
              <a:t>1</a:t>
            </a:r>
            <a:r>
              <a:rPr lang="en-US" altLang="ja-JP" sz="2400" dirty="0" smtClean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</a:rPr>
              <a:t>00 cm</a:t>
            </a:r>
            <a:endParaRPr kumimoji="1" lang="ja-JP" altLang="en-US" dirty="0">
              <a:solidFill>
                <a:schemeClr val="bg1"/>
              </a:solidFill>
              <a:effectLst>
                <a:glow rad="101600">
                  <a:schemeClr val="tx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343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グループ化 20"/>
          <p:cNvGrpSpPr/>
          <p:nvPr/>
        </p:nvGrpSpPr>
        <p:grpSpPr>
          <a:xfrm>
            <a:off x="5216269" y="858622"/>
            <a:ext cx="4096291" cy="2664373"/>
            <a:chOff x="5216269" y="858622"/>
            <a:chExt cx="4096291" cy="2664373"/>
          </a:xfrm>
        </p:grpSpPr>
        <p:pic>
          <p:nvPicPr>
            <p:cNvPr id="16" name="Picture 2" descr="C:\Users\uchiyama\AppData\Local\Microsoft\Windows\Temporary Internet Files\Content.IE5\VJ0Y0QP7\meg2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662" t="6682" r="3127" b="5837"/>
            <a:stretch/>
          </p:blipFill>
          <p:spPr bwMode="auto">
            <a:xfrm>
              <a:off x="5596759" y="858622"/>
              <a:ext cx="3547242" cy="2664373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7" name="直線矢印コネクタ 16"/>
            <p:cNvCxnSpPr/>
            <p:nvPr/>
          </p:nvCxnSpPr>
          <p:spPr>
            <a:xfrm>
              <a:off x="6327195" y="1195201"/>
              <a:ext cx="0" cy="765085"/>
            </a:xfrm>
            <a:prstGeom prst="straightConnector1">
              <a:avLst/>
            </a:prstGeom>
            <a:ln w="53975">
              <a:solidFill>
                <a:schemeClr val="accent5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矢印コネクタ 18"/>
            <p:cNvCxnSpPr/>
            <p:nvPr/>
          </p:nvCxnSpPr>
          <p:spPr>
            <a:xfrm>
              <a:off x="6327195" y="1105191"/>
              <a:ext cx="2205245" cy="1080120"/>
            </a:xfrm>
            <a:prstGeom prst="straightConnector1">
              <a:avLst/>
            </a:prstGeom>
            <a:ln w="53975">
              <a:solidFill>
                <a:schemeClr val="accent5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テキスト ボックス 23"/>
            <p:cNvSpPr txBox="1"/>
            <p:nvPr/>
          </p:nvSpPr>
          <p:spPr>
            <a:xfrm rot="1351699">
              <a:off x="5216269" y="2154923"/>
              <a:ext cx="190468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u="sng" dirty="0" smtClean="0">
                  <a:effectLst>
                    <a:glow rad="127000">
                      <a:schemeClr val="bg1"/>
                    </a:glow>
                  </a:effectLst>
                </a:rPr>
                <a:t>Downstream</a:t>
              </a:r>
            </a:p>
            <a:p>
              <a:r>
                <a:rPr lang="en-US" altLang="ja-JP" dirty="0" smtClean="0">
                  <a:effectLst>
                    <a:glow rad="127000">
                      <a:schemeClr val="bg1"/>
                    </a:glow>
                  </a:effectLst>
                </a:rPr>
                <a:t>Plastic scintillator </a:t>
              </a:r>
              <a:r>
                <a:rPr lang="en-US" altLang="ja-JP" dirty="0">
                  <a:effectLst>
                    <a:glow rad="127000">
                      <a:schemeClr val="bg1"/>
                    </a:glow>
                  </a:effectLst>
                </a:rPr>
                <a:t/>
              </a:r>
              <a:br>
                <a:rPr lang="en-US" altLang="ja-JP" dirty="0">
                  <a:effectLst>
                    <a:glow rad="127000">
                      <a:schemeClr val="bg1"/>
                    </a:glow>
                  </a:effectLst>
                </a:rPr>
              </a:br>
              <a:r>
                <a:rPr lang="ja-JP" altLang="en-US" dirty="0" smtClean="0">
                  <a:effectLst>
                    <a:glow rad="127000">
                      <a:schemeClr val="bg1"/>
                    </a:glow>
                  </a:effectLst>
                </a:rPr>
                <a:t>＋</a:t>
              </a:r>
              <a:r>
                <a:rPr kumimoji="1" lang="en-US" altLang="ja-JP" dirty="0" smtClean="0">
                  <a:effectLst>
                    <a:glow rad="127000">
                      <a:schemeClr val="bg1"/>
                    </a:glow>
                  </a:effectLst>
                </a:rPr>
                <a:t>LYSO</a:t>
              </a:r>
              <a:endParaRPr kumimoji="1" lang="ja-JP" altLang="en-US" dirty="0">
                <a:effectLst>
                  <a:glow rad="127000">
                    <a:schemeClr val="bg1"/>
                  </a:glow>
                </a:effectLst>
              </a:endParaRPr>
            </a:p>
          </p:txBody>
        </p:sp>
        <p:sp>
          <p:nvSpPr>
            <p:cNvPr id="25" name="テキスト ボックス 24"/>
            <p:cNvSpPr txBox="1"/>
            <p:nvPr/>
          </p:nvSpPr>
          <p:spPr>
            <a:xfrm rot="1351699">
              <a:off x="7507258" y="2641507"/>
              <a:ext cx="180530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u="sng" dirty="0" smtClean="0">
                  <a:effectLst>
                    <a:glow rad="127000">
                      <a:schemeClr val="bg1"/>
                    </a:glow>
                  </a:effectLst>
                </a:rPr>
                <a:t>Upstream</a:t>
              </a:r>
            </a:p>
            <a:p>
              <a:r>
                <a:rPr lang="en-US" altLang="ja-JP" dirty="0" smtClean="0">
                  <a:effectLst>
                    <a:glow rad="127000">
                      <a:schemeClr val="bg1"/>
                    </a:glow>
                  </a:effectLst>
                </a:rPr>
                <a:t>Scintillating fiber</a:t>
              </a:r>
              <a:endParaRPr kumimoji="1" lang="ja-JP" altLang="en-US" dirty="0">
                <a:effectLst>
                  <a:glow rad="127000">
                    <a:schemeClr val="bg1"/>
                  </a:glow>
                </a:effectLst>
              </a:endParaRPr>
            </a:p>
          </p:txBody>
        </p:sp>
      </p:grp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2015/Sep/25 @ JPS 2015 Autumn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Yusuke UCHIYAMA/ The University of Tokyo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42B1-8B9C-44C5-98DB-93E5C0870CF6}" type="slidenum">
              <a:rPr lang="ja-JP" altLang="en-US" smtClean="0"/>
              <a:pPr/>
              <a:t>12</a:t>
            </a:fld>
            <a:endParaRPr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521550" y="0"/>
            <a:ext cx="11496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>
                <a:solidFill>
                  <a:schemeClr val="accent6"/>
                </a:solidFill>
              </a:rPr>
              <a:t>28aSG7,8</a:t>
            </a:r>
            <a:endParaRPr lang="ja-JP" altLang="en-US" b="1" dirty="0">
              <a:solidFill>
                <a:schemeClr val="accent6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>
              <a:xfrm>
                <a:off x="611561" y="1268760"/>
                <a:ext cx="4680520" cy="3060340"/>
              </a:xfrm>
            </p:spPr>
            <p:txBody>
              <a:bodyPr>
                <a:noAutofit/>
              </a:bodyPr>
              <a:lstStyle/>
              <a:p>
                <a:r>
                  <a:rPr kumimoji="1" lang="en-US" altLang="ja-JP" sz="2000" dirty="0" smtClean="0"/>
                  <a:t>Optional detector, </a:t>
                </a:r>
                <a:r>
                  <a:rPr lang="en-US" altLang="ja-JP" sz="2000" dirty="0" smtClean="0"/>
                  <a:t>n</a:t>
                </a:r>
                <a:r>
                  <a:rPr kumimoji="1" lang="en-US" altLang="ja-JP" sz="2000" dirty="0" smtClean="0"/>
                  <a:t>ew for MEG II</a:t>
                </a:r>
              </a:p>
              <a:p>
                <a:pPr lvl="1"/>
                <a:r>
                  <a:rPr lang="en-US" altLang="ja-JP" sz="1800" dirty="0" smtClean="0">
                    <a:latin typeface="+mj-lt"/>
                  </a:rPr>
                  <a:t>To actively tag BG from </a:t>
                </a:r>
                <a14:m>
                  <m:oMath xmlns:m="http://schemas.openxmlformats.org/officeDocument/2006/math">
                    <m:r>
                      <a:rPr lang="en-US" altLang="ja-JP" sz="1800" b="0" i="1" smtClean="0">
                        <a:latin typeface="Cambria Math"/>
                      </a:rPr>
                      <m:t>𝜇</m:t>
                    </m:r>
                    <m:r>
                      <a:rPr lang="en-US" altLang="ja-JP" sz="1800" b="0" i="1" smtClean="0">
                        <a:latin typeface="Cambria Math"/>
                      </a:rPr>
                      <m:t>→</m:t>
                    </m:r>
                    <m:r>
                      <a:rPr lang="en-US" altLang="ja-JP" sz="1800" b="0" i="1" smtClean="0">
                        <a:latin typeface="Cambria Math"/>
                      </a:rPr>
                      <m:t>𝑒</m:t>
                    </m:r>
                    <m:r>
                      <a:rPr lang="en-US" altLang="ja-JP" sz="1800" b="0" i="1" smtClean="0">
                        <a:latin typeface="Cambria Math"/>
                      </a:rPr>
                      <m:t>𝜈</m:t>
                    </m:r>
                    <m:acc>
                      <m:accPr>
                        <m:chr m:val="̅"/>
                        <m:ctrlPr>
                          <a:rPr lang="en-US" altLang="ja-JP" sz="1800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altLang="ja-JP" sz="1800" b="0" i="1" smtClean="0">
                            <a:latin typeface="Cambria Math"/>
                          </a:rPr>
                          <m:t>𝜈</m:t>
                        </m:r>
                      </m:e>
                    </m:acc>
                    <m:r>
                      <a:rPr lang="en-US" altLang="ja-JP" sz="1800" b="0" i="1" smtClean="0">
                        <a:latin typeface="Cambria Math"/>
                      </a:rPr>
                      <m:t>𝛾</m:t>
                    </m:r>
                  </m:oMath>
                </a14:m>
                <a:endParaRPr kumimoji="1" lang="en-US" altLang="ja-JP" sz="1800" dirty="0" smtClean="0">
                  <a:latin typeface="+mj-lt"/>
                </a:endParaRPr>
              </a:p>
              <a:p>
                <a:r>
                  <a:rPr lang="en-US" altLang="ja-JP" sz="2000" dirty="0" smtClean="0"/>
                  <a:t>Test Upstream detector’s impact on beam in this year’s run</a:t>
                </a:r>
              </a:p>
              <a:p>
                <a:pPr lvl="1"/>
                <a:r>
                  <a:rPr kumimoji="1" lang="en-US" altLang="ja-JP" sz="1800" dirty="0" smtClean="0">
                    <a:latin typeface="+mj-lt"/>
                  </a:rPr>
                  <a:t>for the final decision.</a:t>
                </a:r>
              </a:p>
              <a:p>
                <a:pPr lvl="1"/>
                <a:r>
                  <a:rPr lang="en-US" altLang="ja-JP" sz="1800" dirty="0" smtClean="0">
                    <a:latin typeface="+mj-lt"/>
                  </a:rPr>
                  <a:t>Prototyping.</a:t>
                </a:r>
                <a:endParaRPr kumimoji="1" lang="ja-JP" altLang="en-US" sz="1800" dirty="0" smtClean="0">
                  <a:latin typeface="+mj-lt"/>
                </a:endParaRPr>
              </a:p>
              <a:p>
                <a:r>
                  <a:rPr lang="en-US" altLang="ja-JP" sz="2000" dirty="0" smtClean="0"/>
                  <a:t>Downstream </a:t>
                </a:r>
                <a:r>
                  <a:rPr lang="en-US" altLang="ja-JP" sz="2000" dirty="0" smtClean="0"/>
                  <a:t>detector was </a:t>
                </a:r>
                <a:r>
                  <a:rPr lang="en-US" altLang="ja-JP" sz="2000" dirty="0" smtClean="0">
                    <a:solidFill>
                      <a:srgbClr val="FF00FF"/>
                    </a:solidFill>
                  </a:rPr>
                  <a:t>approved</a:t>
                </a:r>
                <a:r>
                  <a:rPr lang="en-US" altLang="ja-JP" sz="2000" dirty="0" smtClean="0"/>
                  <a:t> by the collaboration, giving </a:t>
                </a:r>
                <a:r>
                  <a:rPr lang="en-US" altLang="ja-JP" sz="2000" dirty="0" smtClean="0">
                    <a:solidFill>
                      <a:srgbClr val="FF00FF"/>
                    </a:solidFill>
                  </a:rPr>
                  <a:t>16%</a:t>
                </a:r>
                <a:r>
                  <a:rPr lang="en-US" altLang="ja-JP" sz="2000" dirty="0" smtClean="0"/>
                  <a:t> higher sensitivity</a:t>
                </a:r>
              </a:p>
              <a:p>
                <a:pPr lvl="1"/>
                <a:r>
                  <a:rPr kumimoji="1" lang="en-US" altLang="ja-JP" sz="1800" dirty="0" smtClean="0">
                    <a:latin typeface="+mj-lt"/>
                  </a:rPr>
                  <a:t>Construction </a:t>
                </a:r>
                <a:r>
                  <a:rPr lang="en-US" altLang="ja-JP" sz="1800" dirty="0" smtClean="0">
                    <a:latin typeface="+mj-lt"/>
                  </a:rPr>
                  <a:t>underway (in this year</a:t>
                </a:r>
                <a:r>
                  <a:rPr lang="en-US" altLang="ja-JP" sz="1800" dirty="0" smtClean="0">
                    <a:latin typeface="+mj-lt"/>
                  </a:rPr>
                  <a:t>)</a:t>
                </a:r>
                <a:endParaRPr kumimoji="1" lang="en-US" altLang="ja-JP" sz="1800" dirty="0" smtClean="0">
                  <a:latin typeface="+mj-lt"/>
                </a:endParaRPr>
              </a:p>
            </p:txBody>
          </p:sp>
        </mc:Choice>
        <mc:Fallback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1561" y="1268760"/>
                <a:ext cx="4680520" cy="3060340"/>
              </a:xfrm>
              <a:blipFill rotWithShape="1">
                <a:blip r:embed="rId3"/>
                <a:stretch>
                  <a:fillRect l="-1042" t="-996" r="-2474" b="-677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91580" y="274638"/>
            <a:ext cx="8010890" cy="706090"/>
          </a:xfrm>
        </p:spPr>
        <p:txBody>
          <a:bodyPr/>
          <a:lstStyle/>
          <a:p>
            <a:r>
              <a:rPr kumimoji="1" lang="en-US" altLang="ja-JP" dirty="0" smtClean="0"/>
              <a:t>New BG Tagging </a:t>
            </a:r>
            <a:r>
              <a:rPr lang="en-US" altLang="ja-JP" dirty="0" smtClean="0"/>
              <a:t>D</a:t>
            </a:r>
            <a:r>
              <a:rPr kumimoji="1" lang="en-US" altLang="ja-JP" dirty="0" smtClean="0"/>
              <a:t>etector (RDC)</a:t>
            </a:r>
            <a:endParaRPr kumimoji="1" lang="ja-JP" alt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980" y="3969060"/>
            <a:ext cx="2208852" cy="1998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260" y="4014065"/>
            <a:ext cx="2025225" cy="1859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" name="直線矢印コネクタ 28"/>
          <p:cNvCxnSpPr>
            <a:endCxn id="2057" idx="0"/>
          </p:cNvCxnSpPr>
          <p:nvPr/>
        </p:nvCxnSpPr>
        <p:spPr>
          <a:xfrm flipH="1">
            <a:off x="7924873" y="3293985"/>
            <a:ext cx="247528" cy="720080"/>
          </a:xfrm>
          <a:prstGeom prst="straightConnector1">
            <a:avLst/>
          </a:prstGeom>
          <a:ln w="53975">
            <a:solidFill>
              <a:schemeClr val="accent5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/>
          <p:cNvCxnSpPr>
            <a:endCxn id="2051" idx="0"/>
          </p:cNvCxnSpPr>
          <p:nvPr/>
        </p:nvCxnSpPr>
        <p:spPr>
          <a:xfrm flipH="1">
            <a:off x="5496406" y="2933945"/>
            <a:ext cx="493252" cy="1035115"/>
          </a:xfrm>
          <a:prstGeom prst="straightConnector1">
            <a:avLst/>
          </a:prstGeom>
          <a:ln w="53975">
            <a:solidFill>
              <a:schemeClr val="accent5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グループ化 42"/>
          <p:cNvGrpSpPr/>
          <p:nvPr/>
        </p:nvGrpSpPr>
        <p:grpSpPr>
          <a:xfrm>
            <a:off x="521550" y="3699030"/>
            <a:ext cx="8330350" cy="2679312"/>
            <a:chOff x="521550" y="3699030"/>
            <a:chExt cx="8330350" cy="2679312"/>
          </a:xfrm>
        </p:grpSpPr>
        <p:grpSp>
          <p:nvGrpSpPr>
            <p:cNvPr id="40" name="グループ化 39"/>
            <p:cNvGrpSpPr/>
            <p:nvPr/>
          </p:nvGrpSpPr>
          <p:grpSpPr>
            <a:xfrm>
              <a:off x="521550" y="3699030"/>
              <a:ext cx="6229531" cy="2679312"/>
              <a:chOff x="521550" y="3699030"/>
              <a:chExt cx="6229531" cy="2679312"/>
            </a:xfrm>
          </p:grpSpPr>
          <p:pic>
            <p:nvPicPr>
              <p:cNvPr id="2055" name="Picture 7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521550" y="4644135"/>
                <a:ext cx="4819650" cy="1734207"/>
              </a:xfrm>
              <a:prstGeom prst="rect">
                <a:avLst/>
              </a:prstGeom>
              <a:noFill/>
              <a:ln w="57150">
                <a:solidFill>
                  <a:schemeClr val="accent5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14" name="テキスト ボックス 13"/>
              <p:cNvSpPr txBox="1"/>
              <p:nvPr/>
            </p:nvSpPr>
            <p:spPr>
              <a:xfrm>
                <a:off x="1646675" y="4599130"/>
                <a:ext cx="274947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400" dirty="0" smtClean="0">
                    <a:solidFill>
                      <a:schemeClr val="bg1"/>
                    </a:solidFill>
                    <a:effectLst>
                      <a:glow rad="101600">
                        <a:schemeClr val="tx1"/>
                      </a:glow>
                    </a:effectLst>
                  </a:rPr>
                  <a:t>128 fibers prototype</a:t>
                </a:r>
                <a:endParaRPr kumimoji="1" lang="ja-JP" altLang="en-US" sz="2400" dirty="0">
                  <a:solidFill>
                    <a:schemeClr val="bg1"/>
                  </a:solidFill>
                  <a:effectLst>
                    <a:glow rad="101600">
                      <a:schemeClr val="tx1"/>
                    </a:glow>
                  </a:effectLst>
                </a:endParaRPr>
              </a:p>
            </p:txBody>
          </p:sp>
          <p:pic>
            <p:nvPicPr>
              <p:cNvPr id="2056" name="Picture 8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4899577" y="4136538"/>
                <a:ext cx="2244007" cy="1459001"/>
              </a:xfrm>
              <a:prstGeom prst="rect">
                <a:avLst/>
              </a:prstGeom>
              <a:ln w="88900" cap="sq" cmpd="thickThin">
                <a:solidFill>
                  <a:srgbClr val="000000"/>
                </a:solidFill>
                <a:prstDash val="solid"/>
                <a:miter lim="800000"/>
              </a:ln>
              <a:effectLst>
                <a:innerShdw blurRad="76200">
                  <a:srgbClr val="000000"/>
                </a:inn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cxnSp>
            <p:nvCxnSpPr>
              <p:cNvPr id="22" name="直線矢印コネクタ 21"/>
              <p:cNvCxnSpPr/>
              <p:nvPr/>
            </p:nvCxnSpPr>
            <p:spPr>
              <a:xfrm>
                <a:off x="6282190" y="4149080"/>
                <a:ext cx="45005" cy="405045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線矢印コネクタ 37"/>
              <p:cNvCxnSpPr/>
              <p:nvPr/>
            </p:nvCxnSpPr>
            <p:spPr>
              <a:xfrm flipH="1" flipV="1">
                <a:off x="6327195" y="4599130"/>
                <a:ext cx="27620" cy="387660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テキスト ボックス 26"/>
              <p:cNvSpPr txBox="1"/>
              <p:nvPr/>
            </p:nvSpPr>
            <p:spPr>
              <a:xfrm>
                <a:off x="5787135" y="5049180"/>
                <a:ext cx="8915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 smtClean="0">
                    <a:solidFill>
                      <a:schemeClr val="accent5"/>
                    </a:solidFill>
                    <a:effectLst>
                      <a:glow rad="101600">
                        <a:schemeClr val="tx1"/>
                      </a:glow>
                    </a:effectLst>
                  </a:rPr>
                  <a:t>250 </a:t>
                </a:r>
                <a:r>
                  <a:rPr lang="en-US" altLang="ja-JP" dirty="0" err="1" smtClean="0">
                    <a:solidFill>
                      <a:schemeClr val="accent5"/>
                    </a:solidFill>
                    <a:effectLst>
                      <a:glow rad="101600">
                        <a:schemeClr val="tx1"/>
                      </a:glow>
                    </a:effectLst>
                  </a:rPr>
                  <a:t>μm</a:t>
                </a:r>
                <a:endParaRPr kumimoji="1" lang="ja-JP" altLang="en-US" dirty="0">
                  <a:solidFill>
                    <a:schemeClr val="accent5"/>
                  </a:solidFill>
                  <a:effectLst>
                    <a:glow rad="101600">
                      <a:schemeClr val="tx1"/>
                    </a:glow>
                  </a:effectLst>
                </a:endParaRPr>
              </a:p>
            </p:txBody>
          </p:sp>
          <p:sp>
            <p:nvSpPr>
              <p:cNvPr id="28" name="正方形/長方形 27"/>
              <p:cNvSpPr/>
              <p:nvPr/>
            </p:nvSpPr>
            <p:spPr>
              <a:xfrm>
                <a:off x="3851920" y="5499230"/>
                <a:ext cx="135015" cy="1800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31" name="直線コネクタ 30"/>
              <p:cNvCxnSpPr/>
              <p:nvPr/>
            </p:nvCxnSpPr>
            <p:spPr>
              <a:xfrm flipV="1">
                <a:off x="3986935" y="3699030"/>
                <a:ext cx="1215135" cy="18002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線コネクタ 43"/>
              <p:cNvCxnSpPr/>
              <p:nvPr/>
            </p:nvCxnSpPr>
            <p:spPr>
              <a:xfrm>
                <a:off x="3986935" y="5679250"/>
                <a:ext cx="1215135" cy="36004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フリーフォーム 41"/>
            <p:cNvSpPr/>
            <p:nvPr/>
          </p:nvSpPr>
          <p:spPr>
            <a:xfrm>
              <a:off x="6975475" y="4816475"/>
              <a:ext cx="1876425" cy="355600"/>
            </a:xfrm>
            <a:custGeom>
              <a:avLst/>
              <a:gdLst>
                <a:gd name="connsiteX0" fmla="*/ 196850 w 1876425"/>
                <a:gd name="connsiteY0" fmla="*/ 0 h 355600"/>
                <a:gd name="connsiteX1" fmla="*/ 1504950 w 1876425"/>
                <a:gd name="connsiteY1" fmla="*/ 66675 h 355600"/>
                <a:gd name="connsiteX2" fmla="*/ 1876425 w 1876425"/>
                <a:gd name="connsiteY2" fmla="*/ 152400 h 355600"/>
                <a:gd name="connsiteX3" fmla="*/ 1514475 w 1876425"/>
                <a:gd name="connsiteY3" fmla="*/ 209550 h 355600"/>
                <a:gd name="connsiteX4" fmla="*/ 1863725 w 1876425"/>
                <a:gd name="connsiteY4" fmla="*/ 314325 h 355600"/>
                <a:gd name="connsiteX5" fmla="*/ 1524000 w 1876425"/>
                <a:gd name="connsiteY5" fmla="*/ 355600 h 355600"/>
                <a:gd name="connsiteX6" fmla="*/ 190500 w 1876425"/>
                <a:gd name="connsiteY6" fmla="*/ 234950 h 355600"/>
                <a:gd name="connsiteX7" fmla="*/ 0 w 1876425"/>
                <a:gd name="connsiteY7" fmla="*/ 155575 h 355600"/>
                <a:gd name="connsiteX8" fmla="*/ 168275 w 1876425"/>
                <a:gd name="connsiteY8" fmla="*/ 117475 h 355600"/>
                <a:gd name="connsiteX9" fmla="*/ 12700 w 1876425"/>
                <a:gd name="connsiteY9" fmla="*/ 60325 h 355600"/>
                <a:gd name="connsiteX10" fmla="*/ 12700 w 1876425"/>
                <a:gd name="connsiteY10" fmla="*/ 60325 h 355600"/>
                <a:gd name="connsiteX11" fmla="*/ 6350 w 1876425"/>
                <a:gd name="connsiteY11" fmla="*/ 22225 h 355600"/>
                <a:gd name="connsiteX12" fmla="*/ 196850 w 1876425"/>
                <a:gd name="connsiteY12" fmla="*/ 0 h 355600"/>
                <a:gd name="connsiteX0" fmla="*/ 196850 w 1876425"/>
                <a:gd name="connsiteY0" fmla="*/ 0 h 355600"/>
                <a:gd name="connsiteX1" fmla="*/ 1504950 w 1876425"/>
                <a:gd name="connsiteY1" fmla="*/ 66675 h 355600"/>
                <a:gd name="connsiteX2" fmla="*/ 1876425 w 1876425"/>
                <a:gd name="connsiteY2" fmla="*/ 152400 h 355600"/>
                <a:gd name="connsiteX3" fmla="*/ 1514475 w 1876425"/>
                <a:gd name="connsiteY3" fmla="*/ 209550 h 355600"/>
                <a:gd name="connsiteX4" fmla="*/ 1863725 w 1876425"/>
                <a:gd name="connsiteY4" fmla="*/ 314325 h 355600"/>
                <a:gd name="connsiteX5" fmla="*/ 1524000 w 1876425"/>
                <a:gd name="connsiteY5" fmla="*/ 355600 h 355600"/>
                <a:gd name="connsiteX6" fmla="*/ 190500 w 1876425"/>
                <a:gd name="connsiteY6" fmla="*/ 234950 h 355600"/>
                <a:gd name="connsiteX7" fmla="*/ 0 w 1876425"/>
                <a:gd name="connsiteY7" fmla="*/ 155575 h 355600"/>
                <a:gd name="connsiteX8" fmla="*/ 168275 w 1876425"/>
                <a:gd name="connsiteY8" fmla="*/ 117475 h 355600"/>
                <a:gd name="connsiteX9" fmla="*/ 12700 w 1876425"/>
                <a:gd name="connsiteY9" fmla="*/ 60325 h 355600"/>
                <a:gd name="connsiteX10" fmla="*/ 6350 w 1876425"/>
                <a:gd name="connsiteY10" fmla="*/ 22225 h 355600"/>
                <a:gd name="connsiteX11" fmla="*/ 196850 w 1876425"/>
                <a:gd name="connsiteY11" fmla="*/ 0 h 355600"/>
                <a:gd name="connsiteX0" fmla="*/ 196850 w 1876425"/>
                <a:gd name="connsiteY0" fmla="*/ 0 h 355600"/>
                <a:gd name="connsiteX1" fmla="*/ 1504950 w 1876425"/>
                <a:gd name="connsiteY1" fmla="*/ 66675 h 355600"/>
                <a:gd name="connsiteX2" fmla="*/ 1876425 w 1876425"/>
                <a:gd name="connsiteY2" fmla="*/ 152400 h 355600"/>
                <a:gd name="connsiteX3" fmla="*/ 1514475 w 1876425"/>
                <a:gd name="connsiteY3" fmla="*/ 209550 h 355600"/>
                <a:gd name="connsiteX4" fmla="*/ 1863725 w 1876425"/>
                <a:gd name="connsiteY4" fmla="*/ 314325 h 355600"/>
                <a:gd name="connsiteX5" fmla="*/ 1524000 w 1876425"/>
                <a:gd name="connsiteY5" fmla="*/ 355600 h 355600"/>
                <a:gd name="connsiteX6" fmla="*/ 190500 w 1876425"/>
                <a:gd name="connsiteY6" fmla="*/ 234950 h 355600"/>
                <a:gd name="connsiteX7" fmla="*/ 0 w 1876425"/>
                <a:gd name="connsiteY7" fmla="*/ 155575 h 355600"/>
                <a:gd name="connsiteX8" fmla="*/ 168275 w 1876425"/>
                <a:gd name="connsiteY8" fmla="*/ 117475 h 355600"/>
                <a:gd name="connsiteX9" fmla="*/ 6350 w 1876425"/>
                <a:gd name="connsiteY9" fmla="*/ 22225 h 355600"/>
                <a:gd name="connsiteX10" fmla="*/ 196850 w 1876425"/>
                <a:gd name="connsiteY10" fmla="*/ 0 h 355600"/>
                <a:gd name="connsiteX0" fmla="*/ 196850 w 1876425"/>
                <a:gd name="connsiteY0" fmla="*/ 0 h 355600"/>
                <a:gd name="connsiteX1" fmla="*/ 1504950 w 1876425"/>
                <a:gd name="connsiteY1" fmla="*/ 66675 h 355600"/>
                <a:gd name="connsiteX2" fmla="*/ 1876425 w 1876425"/>
                <a:gd name="connsiteY2" fmla="*/ 152400 h 355600"/>
                <a:gd name="connsiteX3" fmla="*/ 1514475 w 1876425"/>
                <a:gd name="connsiteY3" fmla="*/ 209550 h 355600"/>
                <a:gd name="connsiteX4" fmla="*/ 1863725 w 1876425"/>
                <a:gd name="connsiteY4" fmla="*/ 314325 h 355600"/>
                <a:gd name="connsiteX5" fmla="*/ 1524000 w 1876425"/>
                <a:gd name="connsiteY5" fmla="*/ 355600 h 355600"/>
                <a:gd name="connsiteX6" fmla="*/ 190500 w 1876425"/>
                <a:gd name="connsiteY6" fmla="*/ 234950 h 355600"/>
                <a:gd name="connsiteX7" fmla="*/ 0 w 1876425"/>
                <a:gd name="connsiteY7" fmla="*/ 155575 h 355600"/>
                <a:gd name="connsiteX8" fmla="*/ 168275 w 1876425"/>
                <a:gd name="connsiteY8" fmla="*/ 117475 h 355600"/>
                <a:gd name="connsiteX9" fmla="*/ 0 w 1876425"/>
                <a:gd name="connsiteY9" fmla="*/ 41275 h 355600"/>
                <a:gd name="connsiteX10" fmla="*/ 196850 w 1876425"/>
                <a:gd name="connsiteY10" fmla="*/ 0 h 35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76425" h="355600">
                  <a:moveTo>
                    <a:pt x="196850" y="0"/>
                  </a:moveTo>
                  <a:lnTo>
                    <a:pt x="1504950" y="66675"/>
                  </a:lnTo>
                  <a:lnTo>
                    <a:pt x="1876425" y="152400"/>
                  </a:lnTo>
                  <a:lnTo>
                    <a:pt x="1514475" y="209550"/>
                  </a:lnTo>
                  <a:lnTo>
                    <a:pt x="1863725" y="314325"/>
                  </a:lnTo>
                  <a:lnTo>
                    <a:pt x="1524000" y="355600"/>
                  </a:lnTo>
                  <a:lnTo>
                    <a:pt x="190500" y="234950"/>
                  </a:lnTo>
                  <a:lnTo>
                    <a:pt x="0" y="155575"/>
                  </a:lnTo>
                  <a:lnTo>
                    <a:pt x="168275" y="117475"/>
                  </a:lnTo>
                  <a:lnTo>
                    <a:pt x="0" y="41275"/>
                  </a:lnTo>
                  <a:lnTo>
                    <a:pt x="196850" y="0"/>
                  </a:lnTo>
                  <a:close/>
                </a:path>
              </a:pathLst>
            </a:cu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9912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-37856" y="6572240"/>
            <a:ext cx="2449615" cy="285760"/>
          </a:xfrm>
        </p:spPr>
        <p:txBody>
          <a:bodyPr/>
          <a:lstStyle/>
          <a:p>
            <a:r>
              <a:rPr lang="en-US" altLang="ja-JP" smtClean="0"/>
              <a:t>2015/Sep/25 @ JPS 2015 Autumn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Yusuke UCHIYAMA/ The University of Tokyo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42B1-8B9C-44C5-98DB-93E5C0870CF6}" type="slidenum">
              <a:rPr lang="ja-JP" altLang="en-US" smtClean="0"/>
              <a:pPr/>
              <a:t>13</a:t>
            </a:fld>
            <a:endParaRPr lang="ja-JP" altLang="en-US" dirty="0"/>
          </a:p>
        </p:txBody>
      </p:sp>
      <p:pic>
        <p:nvPicPr>
          <p:cNvPr id="11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205"/>
          <a:stretch/>
        </p:blipFill>
        <p:spPr>
          <a:xfrm>
            <a:off x="6506006" y="3491376"/>
            <a:ext cx="2571319" cy="33455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55" y="2258870"/>
            <a:ext cx="3112739" cy="207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15275"/>
          <a:stretch/>
        </p:blipFill>
        <p:spPr bwMode="auto">
          <a:xfrm>
            <a:off x="26495" y="8620"/>
            <a:ext cx="3139499" cy="2610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グループ化 12"/>
          <p:cNvGrpSpPr>
            <a:grpSpLocks noChangeAspect="1"/>
          </p:cNvGrpSpPr>
          <p:nvPr/>
        </p:nvGrpSpPr>
        <p:grpSpPr>
          <a:xfrm>
            <a:off x="6506005" y="36025"/>
            <a:ext cx="2570400" cy="3460691"/>
            <a:chOff x="341530" y="188640"/>
            <a:chExt cx="2542743" cy="3423455"/>
          </a:xfrm>
        </p:grpSpPr>
        <p:pic>
          <p:nvPicPr>
            <p:cNvPr id="9" name="Picture 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3709" b="5377"/>
            <a:stretch/>
          </p:blipFill>
          <p:spPr>
            <a:xfrm>
              <a:off x="341530" y="188640"/>
              <a:ext cx="2542743" cy="342345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2" name="上下矢印 11"/>
            <p:cNvSpPr/>
            <p:nvPr/>
          </p:nvSpPr>
          <p:spPr>
            <a:xfrm>
              <a:off x="1916705" y="1403775"/>
              <a:ext cx="225025" cy="675075"/>
            </a:xfrm>
            <a:prstGeom prst="upDownArrow">
              <a:avLst/>
            </a:prstGeom>
            <a:noFill/>
            <a:ln w="38100">
              <a:solidFill>
                <a:schemeClr val="accent5"/>
              </a:solidFill>
            </a:ln>
            <a:effectLst>
              <a:glow rad="38100">
                <a:schemeClr val="tx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96825" y="88512"/>
            <a:ext cx="2639081" cy="1302551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F:\DCIM\302CANON\IMG_0293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63515" y="4374105"/>
            <a:ext cx="3516164" cy="248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正方形/長方形 6"/>
          <p:cNvSpPr/>
          <p:nvPr/>
        </p:nvSpPr>
        <p:spPr>
          <a:xfrm>
            <a:off x="8001663" y="0"/>
            <a:ext cx="11496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>
                <a:solidFill>
                  <a:schemeClr val="accent6"/>
                </a:solidFill>
                <a:effectLst>
                  <a:glow rad="127000">
                    <a:schemeClr val="bg1"/>
                  </a:glow>
                </a:effectLst>
              </a:rPr>
              <a:t>28aSG7,8</a:t>
            </a:r>
            <a:endParaRPr lang="ja-JP" altLang="en-US" b="1" dirty="0">
              <a:solidFill>
                <a:schemeClr val="accent6"/>
              </a:solidFill>
              <a:effectLst>
                <a:glow rad="127000">
                  <a:schemeClr val="bg1"/>
                </a:glo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6825" y="2078850"/>
            <a:ext cx="2645168" cy="1762040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テキスト ボックス 20"/>
          <p:cNvSpPr txBox="1"/>
          <p:nvPr/>
        </p:nvSpPr>
        <p:spPr>
          <a:xfrm>
            <a:off x="1781690" y="6264315"/>
            <a:ext cx="1234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  <a:effectLst>
                  <a:glow rad="114300">
                    <a:schemeClr val="tx1"/>
                  </a:glow>
                </a:effectLst>
              </a:rPr>
              <a:t>RDC house</a:t>
            </a:r>
            <a:endParaRPr kumimoji="1" lang="ja-JP" altLang="en-US" dirty="0">
              <a:solidFill>
                <a:schemeClr val="bg1"/>
              </a:solidFill>
              <a:effectLst>
                <a:glow rad="114300">
                  <a:schemeClr val="tx1"/>
                </a:glow>
              </a:effectLst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11560" y="4599130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  <a:effectLst>
                  <a:glow rad="114300">
                    <a:schemeClr val="tx1"/>
                  </a:glow>
                </a:effectLst>
              </a:rPr>
              <a:t>Endcap</a:t>
            </a:r>
            <a:endParaRPr kumimoji="1" lang="ja-JP" altLang="en-US" dirty="0">
              <a:solidFill>
                <a:schemeClr val="bg1"/>
              </a:solidFill>
              <a:effectLst>
                <a:glow rad="114300">
                  <a:schemeClr val="tx1"/>
                </a:glow>
              </a:effectLst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746575" y="773705"/>
            <a:ext cx="1955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  <a:effectLst>
                  <a:glow rad="114300">
                    <a:schemeClr val="tx1"/>
                  </a:glow>
                </a:effectLst>
              </a:rPr>
              <a:t>15 cm plastic </a:t>
            </a:r>
            <a:r>
              <a:rPr lang="en-US" altLang="ja-JP" dirty="0" err="1" smtClean="0">
                <a:solidFill>
                  <a:schemeClr val="bg1"/>
                </a:solidFill>
                <a:effectLst>
                  <a:glow rad="114300">
                    <a:schemeClr val="tx1"/>
                  </a:glow>
                </a:effectLst>
              </a:rPr>
              <a:t>scint</a:t>
            </a:r>
            <a:r>
              <a:rPr lang="en-US" altLang="ja-JP" dirty="0" smtClean="0">
                <a:solidFill>
                  <a:schemeClr val="bg1"/>
                </a:solidFill>
                <a:effectLst>
                  <a:glow rad="114300">
                    <a:schemeClr val="tx1"/>
                  </a:glow>
                </a:effectLst>
              </a:rPr>
              <a:t>.</a:t>
            </a:r>
            <a:endParaRPr kumimoji="1" lang="ja-JP" altLang="en-US" dirty="0">
              <a:solidFill>
                <a:schemeClr val="bg1"/>
              </a:solidFill>
              <a:effectLst>
                <a:glow rad="114300">
                  <a:schemeClr val="tx1"/>
                </a:glow>
              </a:effectLst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296525" y="2753925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  <a:effectLst>
                  <a:glow rad="114300">
                    <a:schemeClr val="tx1"/>
                  </a:glow>
                </a:effectLst>
              </a:rPr>
              <a:t>2x2x2 cm</a:t>
            </a:r>
            <a:r>
              <a:rPr lang="en-US" altLang="ja-JP" baseline="30000" dirty="0" smtClean="0">
                <a:solidFill>
                  <a:schemeClr val="bg1"/>
                </a:solidFill>
                <a:effectLst>
                  <a:glow rad="114300">
                    <a:schemeClr val="tx1"/>
                  </a:glow>
                </a:effectLst>
              </a:rPr>
              <a:t>3</a:t>
            </a:r>
            <a:r>
              <a:rPr lang="en-US" altLang="ja-JP" dirty="0" smtClean="0">
                <a:solidFill>
                  <a:schemeClr val="bg1"/>
                </a:solidFill>
                <a:effectLst>
                  <a:glow rad="114300">
                    <a:schemeClr val="tx1"/>
                  </a:glow>
                </a:effectLst>
              </a:rPr>
              <a:t> LYSO crystals </a:t>
            </a:r>
            <a:endParaRPr kumimoji="1" lang="ja-JP" altLang="en-US" dirty="0">
              <a:solidFill>
                <a:schemeClr val="bg1"/>
              </a:solidFill>
              <a:effectLst>
                <a:glow rad="114300">
                  <a:schemeClr val="tx1"/>
                </a:glow>
              </a:effectLst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3221850" y="1394483"/>
            <a:ext cx="2786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  <a:effectLst>
                  <a:glow rad="114300">
                    <a:schemeClr val="tx1"/>
                  </a:glow>
                </a:effectLst>
              </a:rPr>
              <a:t>MPPCs glued on scintillator</a:t>
            </a:r>
            <a:endParaRPr kumimoji="1" lang="ja-JP" altLang="en-US" dirty="0">
              <a:solidFill>
                <a:srgbClr val="FFFF00"/>
              </a:solidFill>
              <a:effectLst>
                <a:glow rad="114300">
                  <a:schemeClr val="tx1"/>
                </a:glow>
              </a:effectLst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3221850" y="3564015"/>
            <a:ext cx="3185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  <a:effectLst>
                  <a:glow rad="114300">
                    <a:schemeClr val="tx1"/>
                  </a:glow>
                </a:effectLst>
              </a:rPr>
              <a:t>MPPCs are not glued but</a:t>
            </a:r>
            <a:br>
              <a:rPr lang="en-US" altLang="ja-JP" dirty="0" smtClean="0">
                <a:solidFill>
                  <a:srgbClr val="FFFF00"/>
                </a:solidFill>
                <a:effectLst>
                  <a:glow rad="114300">
                    <a:schemeClr val="tx1"/>
                  </a:glow>
                </a:effectLst>
              </a:rPr>
            </a:br>
            <a:r>
              <a:rPr lang="en-US" altLang="ja-JP" dirty="0" smtClean="0">
                <a:solidFill>
                  <a:srgbClr val="FFFF00"/>
                </a:solidFill>
                <a:effectLst>
                  <a:glow rad="114300">
                    <a:schemeClr val="tx1"/>
                  </a:glow>
                </a:effectLst>
              </a:rPr>
              <a:t>pressed onto LYSO with grease </a:t>
            </a:r>
            <a:endParaRPr kumimoji="1" lang="ja-JP" altLang="en-US" dirty="0">
              <a:solidFill>
                <a:srgbClr val="FFFF00"/>
              </a:solidFill>
              <a:effectLst>
                <a:glow rad="114300">
                  <a:schemeClr val="tx1"/>
                </a:glow>
              </a:effectLst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401870" y="4644135"/>
            <a:ext cx="319535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 smtClean="0">
                <a:solidFill>
                  <a:srgbClr val="FF00FF"/>
                </a:solidFill>
                <a:effectLst>
                  <a:glow rad="101600">
                    <a:schemeClr val="tx1"/>
                  </a:glow>
                </a:effectLst>
                <a:latin typeface="+mj-lt"/>
              </a:rPr>
              <a:t>RDC is not installed this year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altLang="ja-JP" dirty="0" smtClean="0">
                <a:effectLst>
                  <a:glow rad="88900">
                    <a:schemeClr val="bg1"/>
                  </a:glow>
                </a:effectLst>
                <a:latin typeface="+mj-lt"/>
              </a:rPr>
              <a:t>Detailed mechanical design is not yet fixed</a:t>
            </a:r>
            <a:br>
              <a:rPr lang="en-US" altLang="ja-JP" dirty="0" smtClean="0">
                <a:effectLst>
                  <a:glow rad="88900">
                    <a:schemeClr val="bg1"/>
                  </a:glow>
                </a:effectLst>
                <a:latin typeface="+mj-lt"/>
              </a:rPr>
            </a:br>
            <a:r>
              <a:rPr lang="en-US" altLang="ja-JP" dirty="0" smtClean="0">
                <a:effectLst>
                  <a:glow rad="88900">
                    <a:schemeClr val="bg1"/>
                  </a:glow>
                </a:effectLst>
                <a:latin typeface="+mj-lt"/>
              </a:rPr>
              <a:t>(moving system, cabling, etc.)</a:t>
            </a:r>
            <a:endParaRPr kumimoji="1" lang="ja-JP" altLang="en-US" dirty="0">
              <a:effectLst>
                <a:glow rad="88900">
                  <a:schemeClr val="bg1"/>
                </a:glow>
              </a:effectLst>
              <a:latin typeface="+mj-lt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4436985" y="2123855"/>
            <a:ext cx="6431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>
                <a:solidFill>
                  <a:srgbClr val="FFFF00"/>
                </a:solidFill>
                <a:effectLst>
                  <a:glow rad="114300">
                    <a:schemeClr val="tx1"/>
                  </a:glow>
                </a:effectLst>
              </a:rPr>
              <a:t>MPPC</a:t>
            </a:r>
            <a:endParaRPr lang="ja-JP" altLang="en-US" sz="1400" dirty="0"/>
          </a:p>
        </p:txBody>
      </p:sp>
      <p:cxnSp>
        <p:nvCxnSpPr>
          <p:cNvPr id="27" name="直線矢印コネクタ 26"/>
          <p:cNvCxnSpPr/>
          <p:nvPr/>
        </p:nvCxnSpPr>
        <p:spPr>
          <a:xfrm flipH="1">
            <a:off x="4256966" y="2348880"/>
            <a:ext cx="270029" cy="225025"/>
          </a:xfrm>
          <a:prstGeom prst="straightConnector1">
            <a:avLst/>
          </a:prstGeom>
          <a:ln w="12700">
            <a:solidFill>
              <a:srgbClr val="FFFF00"/>
            </a:solidFill>
            <a:tailEnd type="arrow"/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矢印コネクタ 36"/>
          <p:cNvCxnSpPr/>
          <p:nvPr/>
        </p:nvCxnSpPr>
        <p:spPr>
          <a:xfrm flipV="1">
            <a:off x="971600" y="2438890"/>
            <a:ext cx="315035" cy="378914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矢印コネクタ 38"/>
          <p:cNvCxnSpPr/>
          <p:nvPr/>
        </p:nvCxnSpPr>
        <p:spPr>
          <a:xfrm flipH="1">
            <a:off x="4481990" y="2393885"/>
            <a:ext cx="135015" cy="180020"/>
          </a:xfrm>
          <a:prstGeom prst="straightConnector1">
            <a:avLst/>
          </a:prstGeom>
          <a:ln w="12700">
            <a:solidFill>
              <a:srgbClr val="FFFF00"/>
            </a:solidFill>
            <a:tailEnd type="arrow"/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矢印コネクタ 41"/>
          <p:cNvCxnSpPr>
            <a:stCxn id="25" idx="1"/>
          </p:cNvCxnSpPr>
          <p:nvPr/>
        </p:nvCxnSpPr>
        <p:spPr>
          <a:xfrm flipH="1">
            <a:off x="3986935" y="2277744"/>
            <a:ext cx="450050" cy="277287"/>
          </a:xfrm>
          <a:prstGeom prst="straightConnector1">
            <a:avLst/>
          </a:prstGeom>
          <a:ln w="12700">
            <a:solidFill>
              <a:srgbClr val="FFFF00"/>
            </a:solidFill>
            <a:tailEnd type="arrow"/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矢印コネクタ 43"/>
          <p:cNvCxnSpPr/>
          <p:nvPr/>
        </p:nvCxnSpPr>
        <p:spPr>
          <a:xfrm>
            <a:off x="4752020" y="2393885"/>
            <a:ext cx="0" cy="180020"/>
          </a:xfrm>
          <a:prstGeom prst="straightConnector1">
            <a:avLst/>
          </a:prstGeom>
          <a:ln w="12700">
            <a:solidFill>
              <a:srgbClr val="FFFF00"/>
            </a:solidFill>
            <a:tailEnd type="arrow"/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右矢印 47"/>
          <p:cNvSpPr/>
          <p:nvPr/>
        </p:nvSpPr>
        <p:spPr>
          <a:xfrm>
            <a:off x="7047275" y="1043735"/>
            <a:ext cx="360040" cy="360040"/>
          </a:xfrm>
          <a:prstGeom prst="rightArrow">
            <a:avLst/>
          </a:prstGeom>
          <a:solidFill>
            <a:srgbClr val="FFFF00"/>
          </a:solidFill>
          <a:ln w="19050">
            <a:solidFill>
              <a:srgbClr val="FFFF00"/>
            </a:solidFill>
          </a:ln>
          <a:effectLst>
            <a:glow rad="63500">
              <a:schemeClr val="tx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087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グループ化 7"/>
          <p:cNvGrpSpPr/>
          <p:nvPr/>
        </p:nvGrpSpPr>
        <p:grpSpPr>
          <a:xfrm>
            <a:off x="5067055" y="3969060"/>
            <a:ext cx="3905712" cy="2545349"/>
            <a:chOff x="4076945" y="3564015"/>
            <a:chExt cx="4895822" cy="2907881"/>
          </a:xfrm>
        </p:grpSpPr>
        <p:pic>
          <p:nvPicPr>
            <p:cNvPr id="13" name="Picture 2" descr="C:\Users\Kei\OneDrive\Pictures\meg\mppc\20150518_214259.jpg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076945" y="3564015"/>
              <a:ext cx="4895822" cy="2887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テキスト ボックス 18"/>
            <p:cNvSpPr txBox="1"/>
            <p:nvPr/>
          </p:nvSpPr>
          <p:spPr>
            <a:xfrm>
              <a:off x="5825776" y="3564015"/>
              <a:ext cx="3046351" cy="668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ja-JP" sz="1600" dirty="0" smtClean="0">
                  <a:solidFill>
                    <a:schemeClr val="bg1"/>
                  </a:solidFill>
                  <a:effectLst>
                    <a:glow rad="127000">
                      <a:schemeClr val="tx1"/>
                    </a:glow>
                  </a:effectLst>
                </a:rPr>
                <a:t>~40 MPPCs (~160 chips) are measured at once.</a:t>
              </a:r>
              <a:endParaRPr kumimoji="1" lang="ja-JP" altLang="en-US" sz="16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endParaRPr>
            </a:p>
          </p:txBody>
        </p:sp>
        <p:sp>
          <p:nvSpPr>
            <p:cNvPr id="15" name="テキスト ボックス 20"/>
            <p:cNvSpPr txBox="1"/>
            <p:nvPr/>
          </p:nvSpPr>
          <p:spPr>
            <a:xfrm>
              <a:off x="4436985" y="5803832"/>
              <a:ext cx="3528392" cy="668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1600" dirty="0" smtClean="0">
                  <a:solidFill>
                    <a:schemeClr val="bg1"/>
                  </a:solidFill>
                  <a:effectLst>
                    <a:glow rad="127000">
                      <a:schemeClr val="tx1"/>
                    </a:glow>
                  </a:effectLst>
                </a:rPr>
                <a:t>relays to change the readout </a:t>
              </a:r>
            </a:p>
            <a:p>
              <a:r>
                <a:rPr kumimoji="1" lang="en-US" altLang="ja-JP" sz="1600" dirty="0" smtClean="0">
                  <a:solidFill>
                    <a:schemeClr val="bg1"/>
                  </a:solidFill>
                  <a:effectLst>
                    <a:glow rad="127000">
                      <a:schemeClr val="tx1"/>
                    </a:glow>
                  </a:effectLst>
                </a:rPr>
                <a:t>chips</a:t>
              </a:r>
              <a:endParaRPr kumimoji="1" lang="ja-JP" altLang="en-US" sz="16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endParaRPr>
            </a:p>
          </p:txBody>
        </p:sp>
        <p:cxnSp>
          <p:nvCxnSpPr>
            <p:cNvPr id="16" name="直線矢印コネクタ 15"/>
            <p:cNvCxnSpPr/>
            <p:nvPr/>
          </p:nvCxnSpPr>
          <p:spPr>
            <a:xfrm flipH="1" flipV="1">
              <a:off x="5171439" y="5803832"/>
              <a:ext cx="170305" cy="7200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矢印コネクタ 16"/>
            <p:cNvCxnSpPr/>
            <p:nvPr/>
          </p:nvCxnSpPr>
          <p:spPr>
            <a:xfrm flipV="1">
              <a:off x="5707841" y="5803832"/>
              <a:ext cx="169304" cy="112204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矢印コネクタ 17"/>
            <p:cNvCxnSpPr/>
            <p:nvPr/>
          </p:nvCxnSpPr>
          <p:spPr>
            <a:xfrm flipV="1">
              <a:off x="6525217" y="5731824"/>
              <a:ext cx="720080" cy="144016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52520" y="3879050"/>
            <a:ext cx="3221849" cy="2513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2015/Sep/25 @ JPS 2015 Autumn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Yusuke UCHIYAMA/ The University of Tokyo</a:t>
            </a:r>
            <a:endParaRPr lang="ja-JP" altLang="en-US" dirty="0"/>
          </a:p>
        </p:txBody>
      </p:sp>
      <p:pic>
        <p:nvPicPr>
          <p:cNvPr id="1026" name="Picture 2" descr="C:\Users\uchiyama\AppData\Local\Microsoft\Windows\Temporary Internet Files\Content.IE5\VJ0Y0QP7\meg2.pn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72411" y="209813"/>
            <a:ext cx="2267784" cy="294915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566555" y="209814"/>
            <a:ext cx="146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chemeClr val="accent6"/>
                </a:solidFill>
              </a:rPr>
              <a:t>27aSN8,9,10</a:t>
            </a:r>
            <a:endParaRPr kumimoji="1" lang="ja-JP" altLang="en-US" b="1" dirty="0">
              <a:solidFill>
                <a:schemeClr val="accent6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40225" cy="706090"/>
          </a:xfrm>
        </p:spPr>
        <p:txBody>
          <a:bodyPr/>
          <a:lstStyle/>
          <a:p>
            <a:r>
              <a:rPr kumimoji="1" lang="en-US" altLang="ja-JP" dirty="0" err="1" smtClean="0"/>
              <a:t>LXe</a:t>
            </a:r>
            <a:r>
              <a:rPr kumimoji="1" lang="en-US" altLang="ja-JP" dirty="0" smtClean="0"/>
              <a:t> γ-ray Detector</a:t>
            </a:r>
            <a:endParaRPr kumimoji="1" lang="ja-JP" altLang="en-US" dirty="0"/>
          </a:p>
        </p:txBody>
      </p:sp>
      <p:cxnSp>
        <p:nvCxnSpPr>
          <p:cNvPr id="20" name="直線矢印コネクタ 19"/>
          <p:cNvCxnSpPr/>
          <p:nvPr/>
        </p:nvCxnSpPr>
        <p:spPr>
          <a:xfrm>
            <a:off x="6687235" y="728700"/>
            <a:ext cx="585065" cy="315035"/>
          </a:xfrm>
          <a:prstGeom prst="straightConnector1">
            <a:avLst/>
          </a:prstGeom>
          <a:ln w="53975">
            <a:solidFill>
              <a:schemeClr val="accent5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/>
          <p:cNvSpPr txBox="1"/>
          <p:nvPr/>
        </p:nvSpPr>
        <p:spPr>
          <a:xfrm>
            <a:off x="2366755" y="5814265"/>
            <a:ext cx="2673761" cy="646986"/>
          </a:xfrm>
          <a:prstGeom prst="roundRect">
            <a:avLst/>
          </a:prstGeom>
          <a:noFill/>
          <a:ln>
            <a:solidFill>
              <a:srgbClr val="FF00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600" dirty="0" smtClean="0"/>
              <a:t>VUV MPPC (S10943-4186(X))</a:t>
            </a:r>
            <a:br>
              <a:rPr lang="en-US" altLang="ja-JP" sz="1600" dirty="0" smtClean="0"/>
            </a:br>
            <a:r>
              <a:rPr lang="en-US" altLang="ja-JP" sz="1600" dirty="0" smtClean="0"/>
              <a:t>(12×12 mm</a:t>
            </a:r>
            <a:r>
              <a:rPr lang="en-US" altLang="ja-JP" sz="1600" baseline="30000" dirty="0" smtClean="0"/>
              <a:t>2</a:t>
            </a:r>
            <a:r>
              <a:rPr lang="en-US" altLang="ja-JP" sz="1600" dirty="0" smtClean="0"/>
              <a:t>)</a:t>
            </a:r>
            <a:endParaRPr kumimoji="1" lang="ja-JP" altLang="en-US" sz="1600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42B1-8B9C-44C5-98DB-93E5C0870CF6}" type="slidenum">
              <a:rPr lang="ja-JP" altLang="en-US" smtClean="0"/>
              <a:pPr/>
              <a:t>14</a:t>
            </a:fld>
            <a:endParaRPr lang="ja-JP" altLang="en-US" dirty="0"/>
          </a:p>
        </p:txBody>
      </p:sp>
      <p:cxnSp>
        <p:nvCxnSpPr>
          <p:cNvPr id="34" name="直線矢印コネクタ 33"/>
          <p:cNvCxnSpPr/>
          <p:nvPr/>
        </p:nvCxnSpPr>
        <p:spPr>
          <a:xfrm flipV="1">
            <a:off x="4842030" y="5274206"/>
            <a:ext cx="630070" cy="540059"/>
          </a:xfrm>
          <a:prstGeom prst="straightConnector1">
            <a:avLst/>
          </a:prstGeom>
          <a:ln w="28575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01569" y="1178750"/>
            <a:ext cx="5580621" cy="4455495"/>
          </a:xfrm>
          <a:effectLst>
            <a:glow rad="101600">
              <a:schemeClr val="bg1"/>
            </a:glow>
          </a:effectLst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u"/>
            </a:pPr>
            <a:r>
              <a:rPr lang="en-US" altLang="ja-JP" dirty="0" smtClean="0">
                <a:solidFill>
                  <a:schemeClr val="accent1">
                    <a:lumMod val="75000"/>
                  </a:schemeClr>
                </a:solidFill>
              </a:rPr>
              <a:t>Replace inner-face PMTs with MPPCs</a:t>
            </a:r>
          </a:p>
          <a:p>
            <a:pPr lvl="1"/>
            <a:r>
              <a:rPr lang="en-US" altLang="ja-JP" sz="22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must be sensitive to </a:t>
            </a:r>
            <a:r>
              <a:rPr lang="en-US" altLang="ja-JP" sz="2200" dirty="0" err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LXe</a:t>
            </a:r>
            <a:r>
              <a:rPr lang="en-US" altLang="ja-JP" sz="22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altLang="ja-JP" sz="2200" dirty="0" err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scint</a:t>
            </a:r>
            <a:r>
              <a:rPr lang="en-US" altLang="ja-JP" sz="22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. light (175 nm)</a:t>
            </a:r>
            <a:endParaRPr lang="en-US" altLang="ja-JP" dirty="0" smtClean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r>
              <a:rPr lang="en-US" altLang="ja-JP" dirty="0" smtClean="0"/>
              <a:t>This </a:t>
            </a:r>
            <a:r>
              <a:rPr lang="en-US" altLang="ja-JP" dirty="0"/>
              <a:t>year, concentrate on the construction (no engineering </a:t>
            </a:r>
            <a:r>
              <a:rPr lang="en-US" altLang="ja-JP" dirty="0" smtClean="0"/>
              <a:t>run), till </a:t>
            </a:r>
            <a:r>
              <a:rPr lang="en-US" altLang="ja-JP" dirty="0"/>
              <a:t>April 2016.</a:t>
            </a:r>
          </a:p>
          <a:p>
            <a:pPr>
              <a:spcBef>
                <a:spcPts val="1200"/>
              </a:spcBef>
            </a:pPr>
            <a:r>
              <a:rPr lang="en-US" altLang="ja-JP" dirty="0" smtClean="0">
                <a:effectLst>
                  <a:glow rad="88900">
                    <a:schemeClr val="bg1"/>
                  </a:glow>
                </a:effectLst>
              </a:rPr>
              <a:t>Final MPPCs  are being delivered and tested.</a:t>
            </a:r>
          </a:p>
          <a:p>
            <a:pPr lvl="1"/>
            <a:r>
              <a:rPr lang="en-US" altLang="ja-JP" dirty="0" smtClean="0">
                <a:effectLst>
                  <a:glow rad="88900">
                    <a:schemeClr val="bg1"/>
                  </a:glow>
                </a:effectLst>
              </a:rPr>
              <a:t> 3370 (out of 4200) were delivered, and 2450 were tested.</a:t>
            </a:r>
          </a:p>
          <a:p>
            <a:pPr lvl="1"/>
            <a:r>
              <a:rPr lang="en-US" altLang="ja-JP" dirty="0" smtClean="0">
                <a:effectLst>
                  <a:glow rad="88900">
                    <a:schemeClr val="bg1"/>
                  </a:glow>
                </a:effectLst>
              </a:rPr>
              <a:t>~2 months</a:t>
            </a:r>
            <a:r>
              <a:rPr kumimoji="1" lang="en-US" altLang="ja-JP" dirty="0" smtClean="0">
                <a:effectLst>
                  <a:glow rad="88900">
                    <a:schemeClr val="bg1"/>
                  </a:glow>
                </a:effectLst>
              </a:rPr>
              <a:t> delay in delivery </a:t>
            </a:r>
            <a:r>
              <a:rPr kumimoji="1" lang="en-US" altLang="ja-JP" sz="2000" dirty="0" smtClean="0">
                <a:effectLst>
                  <a:glow rad="88900">
                    <a:schemeClr val="bg1"/>
                  </a:glow>
                </a:effectLst>
              </a:rPr>
              <a:t>(Hamamatsu Photonics)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903244" y="3564015"/>
            <a:ext cx="3256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rgbClr val="FFFF00"/>
                </a:solidFill>
                <a:effectLst>
                  <a:glow rad="101600">
                    <a:schemeClr val="tx1"/>
                  </a:glow>
                </a:effectLst>
              </a:rPr>
              <a:t>Mass test in room temp</a:t>
            </a:r>
            <a:r>
              <a:rPr lang="en-US" altLang="ja-JP" sz="2400" dirty="0" smtClean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</a:rPr>
              <a:t>.</a:t>
            </a:r>
            <a:endParaRPr kumimoji="1" lang="ja-JP" altLang="en-US" dirty="0">
              <a:solidFill>
                <a:schemeClr val="bg1"/>
              </a:solidFill>
              <a:effectLst>
                <a:glow rad="101600">
                  <a:schemeClr val="tx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6399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156" y="143636"/>
            <a:ext cx="2831160" cy="3781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46575" y="548680"/>
            <a:ext cx="5014901" cy="2520281"/>
          </a:xfrm>
        </p:spPr>
        <p:txBody>
          <a:bodyPr>
            <a:normAutofit lnSpcReduction="10000"/>
          </a:bodyPr>
          <a:lstStyle/>
          <a:p>
            <a:r>
              <a:rPr lang="en-US" altLang="ja-JP" dirty="0" smtClean="0">
                <a:effectLst>
                  <a:glow rad="88900">
                    <a:schemeClr val="bg1"/>
                  </a:glow>
                </a:effectLst>
              </a:rPr>
              <a:t>Detailed measurement and mechanical test of cryostat done.</a:t>
            </a:r>
          </a:p>
          <a:p>
            <a:r>
              <a:rPr lang="en-US" altLang="ja-JP" dirty="0" smtClean="0">
                <a:effectLst>
                  <a:glow rad="88900">
                    <a:schemeClr val="bg1"/>
                  </a:glow>
                </a:effectLst>
              </a:rPr>
              <a:t>Modification </a:t>
            </a:r>
            <a:r>
              <a:rPr lang="en-US" altLang="ja-JP" dirty="0">
                <a:effectLst>
                  <a:glow rad="88900">
                    <a:schemeClr val="bg1"/>
                  </a:glow>
                </a:effectLst>
              </a:rPr>
              <a:t>of PMT holders is finalized, construction to be started soon</a:t>
            </a:r>
            <a:r>
              <a:rPr lang="en-US" altLang="ja-JP" dirty="0" smtClean="0">
                <a:effectLst>
                  <a:glow rad="88900">
                    <a:schemeClr val="bg1"/>
                  </a:glow>
                </a:effectLst>
              </a:rPr>
              <a:t>.</a:t>
            </a:r>
            <a:endParaRPr lang="en-US" altLang="ja-JP" dirty="0">
              <a:effectLst>
                <a:glow rad="88900">
                  <a:schemeClr val="bg1"/>
                </a:glow>
              </a:effectLst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2015/Sep/25 @ JPS 2015 Autumn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Yusuke UCHIYAMA/ The University of Tokyo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42B1-8B9C-44C5-98DB-93E5C0870CF6}" type="slidenum">
              <a:rPr lang="ja-JP" altLang="en-US" smtClean="0"/>
              <a:pPr/>
              <a:t>15</a:t>
            </a:fld>
            <a:endParaRPr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787135" y="98630"/>
            <a:ext cx="32050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Survey with 3D laser scanner</a:t>
            </a:r>
            <a:endParaRPr kumimoji="1" lang="ja-JP" altLang="en-US" sz="160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66555" y="209814"/>
            <a:ext cx="146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chemeClr val="accent6"/>
                </a:solidFill>
              </a:rPr>
              <a:t>27aSN8,9,10</a:t>
            </a:r>
            <a:endParaRPr kumimoji="1" lang="ja-JP" altLang="en-US" b="1" dirty="0">
              <a:solidFill>
                <a:schemeClr val="accent6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057165" y="3023955"/>
            <a:ext cx="29303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  <a:effectLst>
                  <a:glow rad="114300">
                    <a:schemeClr val="tx1"/>
                  </a:glow>
                </a:effectLst>
              </a:rPr>
              <a:t>Empty cryostat</a:t>
            </a:r>
            <a:br>
              <a:rPr lang="en-US" altLang="ja-JP" dirty="0" smtClean="0">
                <a:solidFill>
                  <a:srgbClr val="FFFF00"/>
                </a:solidFill>
                <a:effectLst>
                  <a:glow rad="114300">
                    <a:schemeClr val="tx1"/>
                  </a:glow>
                </a:effectLst>
              </a:rPr>
            </a:br>
            <a:r>
              <a:rPr lang="en-US" altLang="ja-JP" dirty="0" smtClean="0">
                <a:solidFill>
                  <a:srgbClr val="FFFF00"/>
                </a:solidFill>
                <a:effectLst>
                  <a:glow rad="114300">
                    <a:schemeClr val="tx1"/>
                  </a:glow>
                </a:effectLst>
              </a:rPr>
              <a:t>(All PMTs are disassembled)</a:t>
            </a:r>
            <a:endParaRPr kumimoji="1" lang="ja-JP" altLang="en-US" dirty="0">
              <a:solidFill>
                <a:srgbClr val="FFFF00"/>
              </a:solidFill>
              <a:effectLst>
                <a:glow rad="114300">
                  <a:schemeClr val="tx1"/>
                </a:glo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90" y="3068960"/>
            <a:ext cx="2697236" cy="3520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正方形/長方形 1"/>
          <p:cNvSpPr/>
          <p:nvPr/>
        </p:nvSpPr>
        <p:spPr>
          <a:xfrm>
            <a:off x="3896925" y="3879050"/>
            <a:ext cx="5022050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125" indent="-365125">
              <a:buFont typeface="Wingdings" panose="05000000000000000000" pitchFamily="2" charset="2"/>
              <a:buChar char="l"/>
            </a:pPr>
            <a:r>
              <a:rPr lang="en-US" altLang="ja-JP" sz="2600" b="1" dirty="0">
                <a:effectLst>
                  <a:glow rad="88900">
                    <a:schemeClr val="bg1"/>
                  </a:glow>
                </a:effectLst>
                <a:latin typeface="+mj-lt"/>
              </a:rPr>
              <a:t>Detector assembly starts in Nov. and will be completed by Apr. 2016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altLang="ja-JP" sz="2000" dirty="0">
                <a:effectLst>
                  <a:glow rad="88900">
                    <a:schemeClr val="bg1"/>
                  </a:glow>
                </a:effectLst>
                <a:latin typeface="+mj-lt"/>
              </a:rPr>
              <a:t>~half year delay</a:t>
            </a:r>
            <a:endParaRPr lang="ja-JP" altLang="en-US" sz="2000" dirty="0">
              <a:effectLst>
                <a:glow rad="88900">
                  <a:schemeClr val="bg1"/>
                </a:glow>
              </a:effectLst>
              <a:latin typeface="+mj-lt"/>
            </a:endParaRPr>
          </a:p>
          <a:p>
            <a:pPr marL="365125" indent="-365125">
              <a:buFont typeface="Wingdings" panose="05000000000000000000" pitchFamily="2" charset="2"/>
              <a:buChar char="l"/>
            </a:pPr>
            <a:r>
              <a:rPr lang="en-US" altLang="ja-JP" sz="2600" b="1" dirty="0">
                <a:latin typeface="+mj-lt"/>
              </a:rPr>
              <a:t>Installation &amp; commissioning in spring–summer.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altLang="ja-JP" sz="2000" dirty="0">
                <a:latin typeface="+mj-lt"/>
              </a:rPr>
              <a:t>Liquefaction, operation &amp; signal test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106615" y="3023955"/>
            <a:ext cx="2289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  <a:effectLst>
                  <a:glow rad="114300">
                    <a:schemeClr val="tx1"/>
                  </a:glow>
                </a:effectLst>
              </a:rPr>
              <a:t>Modified PMT holders</a:t>
            </a:r>
            <a:endParaRPr kumimoji="1" lang="ja-JP" altLang="en-US" dirty="0">
              <a:solidFill>
                <a:srgbClr val="FFFF00"/>
              </a:solidFill>
              <a:effectLst>
                <a:glow rad="114300">
                  <a:schemeClr val="tx1"/>
                </a:glow>
              </a:effectLst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01570" y="4509120"/>
            <a:ext cx="968535" cy="5410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dirty="0" smtClean="0">
                <a:solidFill>
                  <a:srgbClr val="FFFF00"/>
                </a:solidFill>
                <a:effectLst>
                  <a:glow rad="114300">
                    <a:schemeClr val="tx1"/>
                  </a:glow>
                </a:effectLst>
              </a:rPr>
              <a:t>MPPC</a:t>
            </a:r>
            <a:br>
              <a:rPr lang="en-US" altLang="ja-JP" dirty="0" smtClean="0">
                <a:solidFill>
                  <a:srgbClr val="FFFF00"/>
                </a:solidFill>
                <a:effectLst>
                  <a:glow rad="114300">
                    <a:schemeClr val="tx1"/>
                  </a:glow>
                </a:effectLst>
              </a:rPr>
            </a:br>
            <a:r>
              <a:rPr lang="en-US" altLang="ja-JP" dirty="0" smtClean="0">
                <a:solidFill>
                  <a:srgbClr val="FFFF00"/>
                </a:solidFill>
                <a:effectLst>
                  <a:glow rad="114300">
                    <a:schemeClr val="tx1"/>
                  </a:glow>
                </a:effectLst>
              </a:rPr>
              <a:t> support</a:t>
            </a:r>
            <a:endParaRPr kumimoji="1" lang="ja-JP" altLang="en-US" dirty="0">
              <a:solidFill>
                <a:srgbClr val="FFFF00"/>
              </a:solidFill>
              <a:effectLst>
                <a:glow rad="114300">
                  <a:schemeClr val="tx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0459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Schedule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11560" y="1088740"/>
            <a:ext cx="8532440" cy="1665185"/>
          </a:xfrm>
        </p:spPr>
        <p:txBody>
          <a:bodyPr/>
          <a:lstStyle/>
          <a:p>
            <a:r>
              <a:rPr kumimoji="1" lang="en-US" altLang="ja-JP" dirty="0" smtClean="0"/>
              <a:t>2015 Beam time: started from this week until Xmas</a:t>
            </a:r>
          </a:p>
          <a:p>
            <a:r>
              <a:rPr lang="en-US" altLang="ja-JP" dirty="0" smtClean="0"/>
              <a:t>2016 Beam time is not yet decided</a:t>
            </a:r>
            <a:endParaRPr kumimoji="1" lang="en-US" altLang="ja-JP" dirty="0" smtClean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2015/Sep/25 @ JPS 2015 Autumn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Yusuke UCHIYAMA/ The University of Tokyo</a:t>
            </a:r>
            <a:endParaRPr lang="ja-JP" altLang="en-US" dirty="0"/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9110935"/>
              </p:ext>
            </p:extLst>
          </p:nvPr>
        </p:nvGraphicFramePr>
        <p:xfrm>
          <a:off x="878161" y="2078850"/>
          <a:ext cx="7699284" cy="44554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7738"/>
                <a:gridCol w="427738"/>
                <a:gridCol w="213869"/>
                <a:gridCol w="213869"/>
                <a:gridCol w="427738"/>
                <a:gridCol w="427738"/>
                <a:gridCol w="427738"/>
                <a:gridCol w="427738"/>
                <a:gridCol w="427738"/>
                <a:gridCol w="427738"/>
                <a:gridCol w="427738"/>
                <a:gridCol w="213869"/>
                <a:gridCol w="213869"/>
                <a:gridCol w="427738"/>
                <a:gridCol w="427738"/>
                <a:gridCol w="427738"/>
                <a:gridCol w="427738"/>
                <a:gridCol w="427738"/>
                <a:gridCol w="427738"/>
                <a:gridCol w="427738"/>
              </a:tblGrid>
              <a:tr h="450050">
                <a:tc gridSpan="4">
                  <a:txBody>
                    <a:bodyPr/>
                    <a:lstStyle/>
                    <a:p>
                      <a:r>
                        <a:rPr kumimoji="1" lang="en-US" altLang="ja-JP" dirty="0" smtClean="0"/>
                        <a:t>2015</a:t>
                      </a:r>
                      <a:br>
                        <a:rPr kumimoji="1" lang="en-US" altLang="ja-JP" dirty="0" smtClean="0"/>
                      </a:br>
                      <a:r>
                        <a:rPr kumimoji="1" lang="en-US" altLang="ja-JP" dirty="0" smtClean="0"/>
                        <a:t>Jul</a:t>
                      </a:r>
                      <a:endParaRPr kumimoji="1" lang="ja-JP" altLang="en-US" dirty="0"/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b">
                    <a:lnR w="57150" cap="flat" cmpd="sng" algn="ctr">
                      <a:solidFill>
                        <a:srgbClr val="F9F9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b"/>
                </a:tc>
                <a:tc gridSpan="3">
                  <a:txBody>
                    <a:bodyPr/>
                    <a:lstStyle/>
                    <a:p>
                      <a:r>
                        <a:rPr kumimoji="1" lang="en-US" altLang="ja-JP" dirty="0" smtClean="0"/>
                        <a:t>2016</a:t>
                      </a:r>
                    </a:p>
                    <a:p>
                      <a:r>
                        <a:rPr kumimoji="1" lang="en-US" altLang="ja-JP" dirty="0" smtClean="0"/>
                        <a:t>Jan</a:t>
                      </a:r>
                      <a:endParaRPr kumimoji="1" lang="ja-JP" altLang="en-US" dirty="0"/>
                    </a:p>
                  </a:txBody>
                  <a:tcPr anchor="b">
                    <a:lnL w="57150" cap="flat" cmpd="sng" algn="ctr">
                      <a:solidFill>
                        <a:srgbClr val="F9F9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b"/>
                </a:tc>
                <a:tc gridSpan="4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b"/>
                </a:tc>
                <a:tc gridSpan="3">
                  <a:txBody>
                    <a:bodyPr/>
                    <a:lstStyle/>
                    <a:p>
                      <a:r>
                        <a:rPr kumimoji="1" lang="en-US" altLang="ja-JP" dirty="0" smtClean="0"/>
                        <a:t>Jul</a:t>
                      </a:r>
                      <a:endParaRPr kumimoji="1" lang="ja-JP" altLang="en-US" dirty="0"/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b"/>
                </a:tc>
                <a:tc gridSpan="3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b"/>
                </a:tc>
              </a:tr>
              <a:tr h="17001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7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8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9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10</a:t>
                      </a:r>
                      <a:endParaRPr kumimoji="1" lang="ja-JP" alt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11</a:t>
                      </a:r>
                      <a:endParaRPr kumimoji="1" lang="ja-JP" alt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12</a:t>
                      </a:r>
                      <a:endParaRPr kumimoji="1" lang="ja-JP" altLang="en-US" dirty="0"/>
                    </a:p>
                  </a:txBody>
                  <a:tcPr>
                    <a:lnR w="57150" cap="flat" cmpd="sng" algn="ctr">
                      <a:solidFill>
                        <a:srgbClr val="F9F9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</a:t>
                      </a:r>
                      <a:endParaRPr kumimoji="1" lang="ja-JP" altLang="en-US" dirty="0"/>
                    </a:p>
                  </a:txBody>
                  <a:tcPr>
                    <a:lnL w="57150" cap="flat" cmpd="sng" algn="ctr">
                      <a:solidFill>
                        <a:srgbClr val="F9F9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3</a:t>
                      </a:r>
                      <a:endParaRPr kumimoji="1" lang="ja-JP" altLang="en-US" dirty="0"/>
                    </a:p>
                  </a:txBody>
                  <a:tcPr>
                    <a:lnR w="6350" cap="flat" cmpd="sng" algn="ctr">
                      <a:solidFill>
                        <a:srgbClr val="F9F9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4</a:t>
                      </a:r>
                      <a:endParaRPr kumimoji="1" lang="ja-JP" altLang="en-US" dirty="0"/>
                    </a:p>
                  </a:txBody>
                  <a:tcPr>
                    <a:lnL w="6350" cap="flat" cmpd="sng" algn="ctr">
                      <a:solidFill>
                        <a:srgbClr val="F9F9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5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6</a:t>
                      </a:r>
                      <a:endParaRPr kumimoji="1" lang="ja-JP" alt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7</a:t>
                      </a:r>
                      <a:endParaRPr kumimoji="1" lang="ja-JP" alt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8</a:t>
                      </a:r>
                      <a:endParaRPr kumimoji="1" lang="ja-JP" alt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9</a:t>
                      </a:r>
                      <a:endParaRPr kumimoji="1" lang="ja-JP" alt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10</a:t>
                      </a:r>
                      <a:endParaRPr kumimoji="1" lang="ja-JP" alt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11</a:t>
                      </a:r>
                      <a:endParaRPr kumimoji="1" lang="ja-JP" alt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12</a:t>
                      </a:r>
                      <a:endParaRPr kumimoji="1" lang="ja-JP" alt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1424430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R w="57150" cap="flat" cmpd="sng" algn="ctr">
                      <a:solidFill>
                        <a:srgbClr val="F9F9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57150" cap="flat" cmpd="sng" algn="ctr">
                      <a:solidFill>
                        <a:srgbClr val="F9F9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R w="6350" cap="flat" cmpd="sng" algn="ctr">
                      <a:solidFill>
                        <a:srgbClr val="F9F9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6350" cap="flat" cmpd="sng" algn="ctr">
                      <a:solidFill>
                        <a:srgbClr val="F9F9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  <a:tr h="990110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R w="57150" cap="flat" cmpd="sng" algn="ctr">
                      <a:solidFill>
                        <a:srgbClr val="F9F9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57150" cap="flat" cmpd="sng" algn="ctr">
                      <a:solidFill>
                        <a:srgbClr val="F9F9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  <a:tr h="1035115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R w="57150" cap="flat" cmpd="sng" algn="ctr">
                      <a:solidFill>
                        <a:srgbClr val="F9F9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57150" cap="flat" cmpd="sng" algn="ctr">
                      <a:solidFill>
                        <a:srgbClr val="F9F9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ひし形 13"/>
          <p:cNvSpPr/>
          <p:nvPr/>
        </p:nvSpPr>
        <p:spPr>
          <a:xfrm>
            <a:off x="4748591" y="5703958"/>
            <a:ext cx="225025" cy="270030"/>
          </a:xfrm>
          <a:prstGeom prst="diamond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265250" y="5973988"/>
            <a:ext cx="1293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 smtClean="0"/>
              <a:t>LXe</a:t>
            </a:r>
            <a:r>
              <a:rPr lang="en-US" altLang="ja-JP" dirty="0" smtClean="0"/>
              <a:t> to Area</a:t>
            </a:r>
            <a:endParaRPr kumimoji="1" lang="ja-JP" altLang="en-US" dirty="0"/>
          </a:p>
        </p:txBody>
      </p:sp>
      <p:sp>
        <p:nvSpPr>
          <p:cNvPr id="16" name="ひし形 15"/>
          <p:cNvSpPr/>
          <p:nvPr/>
        </p:nvSpPr>
        <p:spPr>
          <a:xfrm>
            <a:off x="1900800" y="3251793"/>
            <a:ext cx="225025" cy="270030"/>
          </a:xfrm>
          <a:prstGeom prst="diamond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528388" y="3472005"/>
            <a:ext cx="1369286" cy="5410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kumimoji="1" lang="en-US" altLang="ja-JP" dirty="0" smtClean="0"/>
              <a:t>DC mock-up</a:t>
            </a:r>
            <a:br>
              <a:rPr kumimoji="1" lang="en-US" altLang="ja-JP" dirty="0" smtClean="0"/>
            </a:br>
            <a:r>
              <a:rPr kumimoji="1" lang="en-US" altLang="ja-JP" dirty="0" smtClean="0"/>
              <a:t>installation</a:t>
            </a:r>
            <a:endParaRPr kumimoji="1" lang="ja-JP" altLang="en-US" dirty="0"/>
          </a:p>
        </p:txBody>
      </p:sp>
      <p:sp>
        <p:nvSpPr>
          <p:cNvPr id="21" name="ひし形 20"/>
          <p:cNvSpPr/>
          <p:nvPr/>
        </p:nvSpPr>
        <p:spPr>
          <a:xfrm>
            <a:off x="2318321" y="3890018"/>
            <a:ext cx="225025" cy="270030"/>
          </a:xfrm>
          <a:prstGeom prst="diamond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812260" y="4105178"/>
            <a:ext cx="1244251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kumimoji="1" lang="en-US" altLang="ja-JP" dirty="0" smtClean="0"/>
              <a:t>DS TC </a:t>
            </a:r>
            <a:br>
              <a:rPr kumimoji="1" lang="en-US" altLang="ja-JP" dirty="0" smtClean="0"/>
            </a:br>
            <a:r>
              <a:rPr kumimoji="1" lang="en-US" altLang="ja-JP" dirty="0" smtClean="0"/>
              <a:t>installation</a:t>
            </a:r>
            <a:endParaRPr kumimoji="1" lang="ja-JP" altLang="en-US" dirty="0"/>
          </a:p>
        </p:txBody>
      </p:sp>
      <p:cxnSp>
        <p:nvCxnSpPr>
          <p:cNvPr id="23" name="直線矢印コネクタ 22"/>
          <p:cNvCxnSpPr/>
          <p:nvPr/>
        </p:nvCxnSpPr>
        <p:spPr>
          <a:xfrm flipV="1">
            <a:off x="2391776" y="4701589"/>
            <a:ext cx="441299" cy="1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1870631" y="4688154"/>
            <a:ext cx="1130438" cy="5410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dirty="0" err="1" smtClean="0"/>
              <a:t>Beamline</a:t>
            </a:r>
            <a:r>
              <a:rPr lang="en-US" altLang="ja-JP" dirty="0" smtClean="0"/>
              <a:t> </a:t>
            </a:r>
            <a:br>
              <a:rPr lang="en-US" altLang="ja-JP" dirty="0" smtClean="0"/>
            </a:br>
            <a:r>
              <a:rPr lang="en-US" altLang="ja-JP" dirty="0" smtClean="0"/>
              <a:t>setup</a:t>
            </a:r>
            <a:endParaRPr kumimoji="1" lang="en-US" altLang="ja-JP" dirty="0" smtClean="0"/>
          </a:p>
        </p:txBody>
      </p:sp>
      <p:cxnSp>
        <p:nvCxnSpPr>
          <p:cNvPr id="27" name="直線矢印コネクタ 26"/>
          <p:cNvCxnSpPr/>
          <p:nvPr/>
        </p:nvCxnSpPr>
        <p:spPr>
          <a:xfrm flipV="1">
            <a:off x="3103105" y="4924268"/>
            <a:ext cx="326480" cy="2347"/>
          </a:xfrm>
          <a:prstGeom prst="straightConnector1">
            <a:avLst/>
          </a:prstGeom>
          <a:ln w="28575">
            <a:solidFill>
              <a:srgbClr val="FF0066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/>
          <p:cNvSpPr txBox="1"/>
          <p:nvPr/>
        </p:nvSpPr>
        <p:spPr>
          <a:xfrm>
            <a:off x="2878080" y="5024877"/>
            <a:ext cx="9412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50000"/>
              </a:lnSpc>
            </a:pPr>
            <a:r>
              <a:rPr lang="en-US" altLang="ja-JP" sz="2000" dirty="0" smtClean="0">
                <a:solidFill>
                  <a:srgbClr val="FF0066"/>
                </a:solidFill>
              </a:rPr>
              <a:t>Michel </a:t>
            </a:r>
          </a:p>
          <a:p>
            <a:pPr>
              <a:lnSpc>
                <a:spcPct val="50000"/>
              </a:lnSpc>
            </a:pPr>
            <a:r>
              <a:rPr lang="en-US" altLang="ja-JP" sz="2000" dirty="0" smtClean="0">
                <a:solidFill>
                  <a:srgbClr val="FF0066"/>
                </a:solidFill>
              </a:rPr>
              <a:t>run</a:t>
            </a:r>
            <a:endParaRPr kumimoji="1" lang="en-US" altLang="ja-JP" sz="2000" dirty="0" smtClean="0">
              <a:solidFill>
                <a:srgbClr val="FF0066"/>
              </a:solidFill>
            </a:endParaRPr>
          </a:p>
        </p:txBody>
      </p:sp>
      <p:cxnSp>
        <p:nvCxnSpPr>
          <p:cNvPr id="30" name="直線矢印コネクタ 29"/>
          <p:cNvCxnSpPr/>
          <p:nvPr/>
        </p:nvCxnSpPr>
        <p:spPr>
          <a:xfrm flipV="1">
            <a:off x="5288651" y="5838974"/>
            <a:ext cx="373659" cy="1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/>
          <p:cNvSpPr txBox="1"/>
          <p:nvPr/>
        </p:nvSpPr>
        <p:spPr>
          <a:xfrm>
            <a:off x="5028118" y="5866450"/>
            <a:ext cx="1380506" cy="3194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dirty="0" smtClean="0"/>
              <a:t>Liquefaction</a:t>
            </a:r>
            <a:endParaRPr kumimoji="1" lang="en-US" altLang="ja-JP" dirty="0" smtClean="0"/>
          </a:p>
        </p:txBody>
      </p:sp>
      <p:cxnSp>
        <p:nvCxnSpPr>
          <p:cNvPr id="33" name="直線矢印コネクタ 32"/>
          <p:cNvCxnSpPr/>
          <p:nvPr/>
        </p:nvCxnSpPr>
        <p:spPr>
          <a:xfrm flipV="1">
            <a:off x="5828711" y="6219310"/>
            <a:ext cx="661845" cy="3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ボックス 34"/>
          <p:cNvSpPr txBox="1"/>
          <p:nvPr/>
        </p:nvSpPr>
        <p:spPr>
          <a:xfrm>
            <a:off x="5613801" y="6304909"/>
            <a:ext cx="1574470" cy="3194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dirty="0" smtClean="0"/>
              <a:t>Operation test</a:t>
            </a:r>
            <a:endParaRPr kumimoji="1" lang="en-US" altLang="ja-JP" dirty="0" smtClean="0"/>
          </a:p>
        </p:txBody>
      </p:sp>
      <p:sp>
        <p:nvSpPr>
          <p:cNvPr id="37" name="ひし形 36"/>
          <p:cNvSpPr/>
          <p:nvPr/>
        </p:nvSpPr>
        <p:spPr>
          <a:xfrm>
            <a:off x="2788070" y="5185181"/>
            <a:ext cx="225025" cy="270030"/>
          </a:xfrm>
          <a:prstGeom prst="diamond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1402051" y="5179385"/>
            <a:ext cx="1453603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dirty="0" smtClean="0"/>
              <a:t>1</a:t>
            </a:r>
            <a:r>
              <a:rPr lang="en-US" altLang="ja-JP" baseline="30000" dirty="0" smtClean="0"/>
              <a:t>st</a:t>
            </a:r>
            <a:r>
              <a:rPr lang="en-US" altLang="ja-JP" dirty="0" smtClean="0"/>
              <a:t> DAQ crate</a:t>
            </a:r>
            <a:endParaRPr kumimoji="1" lang="en-US" altLang="ja-JP" dirty="0" smtClean="0"/>
          </a:p>
        </p:txBody>
      </p:sp>
      <p:sp>
        <p:nvSpPr>
          <p:cNvPr id="39" name="ひし形 38"/>
          <p:cNvSpPr/>
          <p:nvPr/>
        </p:nvSpPr>
        <p:spPr>
          <a:xfrm>
            <a:off x="5353355" y="5201336"/>
            <a:ext cx="225025" cy="270030"/>
          </a:xfrm>
          <a:prstGeom prst="diamond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0" name="直線矢印コネクタ 39"/>
          <p:cNvCxnSpPr/>
          <p:nvPr/>
        </p:nvCxnSpPr>
        <p:spPr>
          <a:xfrm>
            <a:off x="3401870" y="4644135"/>
            <a:ext cx="1951485" cy="1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テキスト ボックス 42"/>
          <p:cNvSpPr txBox="1"/>
          <p:nvPr/>
        </p:nvSpPr>
        <p:spPr>
          <a:xfrm>
            <a:off x="3356865" y="4650368"/>
            <a:ext cx="2281202" cy="3194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dirty="0" smtClean="0"/>
              <a:t>Accelerator shutdown</a:t>
            </a:r>
            <a:endParaRPr kumimoji="1" lang="en-US" altLang="ja-JP" dirty="0" smtClean="0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3830423" y="5190724"/>
            <a:ext cx="1612942" cy="3194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dirty="0" smtClean="0"/>
              <a:t>Complete elec.</a:t>
            </a:r>
            <a:endParaRPr kumimoji="1" lang="en-US" altLang="ja-JP" dirty="0" smtClean="0"/>
          </a:p>
        </p:txBody>
      </p:sp>
      <p:cxnSp>
        <p:nvCxnSpPr>
          <p:cNvPr id="45" name="直線矢印コネクタ 44"/>
          <p:cNvCxnSpPr/>
          <p:nvPr/>
        </p:nvCxnSpPr>
        <p:spPr>
          <a:xfrm>
            <a:off x="6638801" y="5692705"/>
            <a:ext cx="675075" cy="0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テキスト ボックス 46"/>
          <p:cNvSpPr txBox="1"/>
          <p:nvPr/>
        </p:nvSpPr>
        <p:spPr>
          <a:xfrm>
            <a:off x="6505611" y="5728784"/>
            <a:ext cx="1393330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dirty="0" smtClean="0"/>
              <a:t>Purification, </a:t>
            </a:r>
            <a:br>
              <a:rPr lang="en-US" altLang="ja-JP" dirty="0" smtClean="0"/>
            </a:br>
            <a:r>
              <a:rPr lang="en-US" altLang="ja-JP" dirty="0" smtClean="0"/>
              <a:t>calibration</a:t>
            </a:r>
            <a:endParaRPr kumimoji="1" lang="en-US" altLang="ja-JP" dirty="0" smtClean="0"/>
          </a:p>
        </p:txBody>
      </p:sp>
      <p:sp>
        <p:nvSpPr>
          <p:cNvPr id="50" name="ひし形 49"/>
          <p:cNvSpPr/>
          <p:nvPr/>
        </p:nvSpPr>
        <p:spPr>
          <a:xfrm>
            <a:off x="6650871" y="3251793"/>
            <a:ext cx="225025" cy="270030"/>
          </a:xfrm>
          <a:prstGeom prst="diamond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ひし形 50"/>
          <p:cNvSpPr/>
          <p:nvPr/>
        </p:nvSpPr>
        <p:spPr>
          <a:xfrm>
            <a:off x="5038320" y="3980028"/>
            <a:ext cx="225025" cy="270030"/>
          </a:xfrm>
          <a:prstGeom prst="diamond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ひし形 51"/>
          <p:cNvSpPr/>
          <p:nvPr/>
        </p:nvSpPr>
        <p:spPr>
          <a:xfrm>
            <a:off x="5263345" y="3969060"/>
            <a:ext cx="225025" cy="270030"/>
          </a:xfrm>
          <a:prstGeom prst="diamond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4890949" y="4193882"/>
            <a:ext cx="2237536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dirty="0"/>
              <a:t>U</a:t>
            </a:r>
            <a:r>
              <a:rPr kumimoji="1" lang="en-US" altLang="ja-JP" dirty="0" smtClean="0"/>
              <a:t>S  DS TC installation</a:t>
            </a:r>
            <a:endParaRPr kumimoji="1" lang="ja-JP" altLang="en-US" dirty="0"/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6561181" y="3468920"/>
            <a:ext cx="1582484" cy="3194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kumimoji="1" lang="en-US" altLang="ja-JP" dirty="0" smtClean="0"/>
              <a:t>DC installation</a:t>
            </a:r>
            <a:endParaRPr kumimoji="1" lang="ja-JP" altLang="en-US" dirty="0"/>
          </a:p>
        </p:txBody>
      </p:sp>
      <p:cxnSp>
        <p:nvCxnSpPr>
          <p:cNvPr id="55" name="直線矢印コネクタ 54"/>
          <p:cNvCxnSpPr/>
          <p:nvPr/>
        </p:nvCxnSpPr>
        <p:spPr>
          <a:xfrm>
            <a:off x="7108550" y="5204923"/>
            <a:ext cx="1440160" cy="1"/>
          </a:xfrm>
          <a:prstGeom prst="straightConnector1">
            <a:avLst/>
          </a:prstGeom>
          <a:ln w="28575">
            <a:solidFill>
              <a:srgbClr val="FF0066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テキスト ボックス 57"/>
          <p:cNvSpPr txBox="1"/>
          <p:nvPr/>
        </p:nvSpPr>
        <p:spPr>
          <a:xfrm>
            <a:off x="7108550" y="5274205"/>
            <a:ext cx="1465466" cy="275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50000"/>
              </a:lnSpc>
            </a:pPr>
            <a:r>
              <a:rPr lang="en-US" altLang="ja-JP" sz="2000" dirty="0" smtClean="0">
                <a:solidFill>
                  <a:srgbClr val="FF0066"/>
                </a:solidFill>
              </a:rPr>
              <a:t>Muon data*</a:t>
            </a:r>
            <a:endParaRPr kumimoji="1" lang="en-US" altLang="ja-JP" sz="2000" dirty="0" smtClean="0">
              <a:solidFill>
                <a:srgbClr val="FF0066"/>
              </a:solidFill>
            </a:endParaRPr>
          </a:p>
        </p:txBody>
      </p:sp>
      <p:cxnSp>
        <p:nvCxnSpPr>
          <p:cNvPr id="59" name="直線矢印コネクタ 58"/>
          <p:cNvCxnSpPr/>
          <p:nvPr/>
        </p:nvCxnSpPr>
        <p:spPr>
          <a:xfrm>
            <a:off x="6073435" y="4779149"/>
            <a:ext cx="360040" cy="1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テキスト ボックス 61"/>
          <p:cNvSpPr txBox="1"/>
          <p:nvPr/>
        </p:nvSpPr>
        <p:spPr>
          <a:xfrm>
            <a:off x="5675699" y="4490645"/>
            <a:ext cx="1406154" cy="3194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dirty="0" smtClean="0"/>
              <a:t>Beam tuning</a:t>
            </a:r>
            <a:endParaRPr kumimoji="1" lang="en-US" altLang="ja-JP" dirty="0" smtClean="0"/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6163445" y="4915268"/>
            <a:ext cx="1930080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dirty="0" smtClean="0"/>
              <a:t>Test beam, trigger</a:t>
            </a:r>
            <a:endParaRPr kumimoji="1" lang="en-US" altLang="ja-JP" dirty="0" smtClean="0"/>
          </a:p>
        </p:txBody>
      </p:sp>
      <p:cxnSp>
        <p:nvCxnSpPr>
          <p:cNvPr id="64" name="直線矢印コネクタ 63"/>
          <p:cNvCxnSpPr/>
          <p:nvPr/>
        </p:nvCxnSpPr>
        <p:spPr>
          <a:xfrm>
            <a:off x="6405855" y="4919387"/>
            <a:ext cx="360040" cy="1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矢印コネクタ 65"/>
          <p:cNvCxnSpPr>
            <a:stCxn id="16" idx="3"/>
          </p:cNvCxnSpPr>
          <p:nvPr/>
        </p:nvCxnSpPr>
        <p:spPr>
          <a:xfrm>
            <a:off x="2125825" y="3386808"/>
            <a:ext cx="777561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矢印コネクタ 68"/>
          <p:cNvCxnSpPr>
            <a:stCxn id="21" idx="3"/>
          </p:cNvCxnSpPr>
          <p:nvPr/>
        </p:nvCxnSpPr>
        <p:spPr>
          <a:xfrm>
            <a:off x="2543346" y="4025033"/>
            <a:ext cx="473804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線矢印コネクタ 75"/>
          <p:cNvCxnSpPr>
            <a:endCxn id="50" idx="1"/>
          </p:cNvCxnSpPr>
          <p:nvPr/>
        </p:nvCxnSpPr>
        <p:spPr>
          <a:xfrm>
            <a:off x="5893415" y="3386808"/>
            <a:ext cx="757456" cy="0"/>
          </a:xfrm>
          <a:prstGeom prst="straightConnector1">
            <a:avLst/>
          </a:prstGeom>
          <a:ln w="28575">
            <a:solidFill>
              <a:schemeClr val="tx1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矢印コネクタ 78"/>
          <p:cNvCxnSpPr>
            <a:endCxn id="51" idx="1"/>
          </p:cNvCxnSpPr>
          <p:nvPr/>
        </p:nvCxnSpPr>
        <p:spPr>
          <a:xfrm>
            <a:off x="2813376" y="4115043"/>
            <a:ext cx="2224944" cy="0"/>
          </a:xfrm>
          <a:prstGeom prst="straightConnector1">
            <a:avLst/>
          </a:prstGeom>
          <a:ln w="28575">
            <a:solidFill>
              <a:schemeClr val="tx1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42B1-8B9C-44C5-98DB-93E5C0870CF6}" type="slidenum">
              <a:rPr lang="ja-JP" altLang="en-US" smtClean="0"/>
              <a:pPr/>
              <a:t>16</a:t>
            </a:fld>
            <a:endParaRPr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777245" y="3789040"/>
            <a:ext cx="2205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rgbClr val="FF00FF"/>
                </a:solidFill>
              </a:rPr>
              <a:t>*Beam time 2016 is not yet decided</a:t>
            </a:r>
            <a:endParaRPr kumimoji="1" lang="ja-JP" altLang="en-US" dirty="0">
              <a:solidFill>
                <a:srgbClr val="FF00FF"/>
              </a:solidFill>
            </a:endParaRPr>
          </a:p>
        </p:txBody>
      </p:sp>
      <p:cxnSp>
        <p:nvCxnSpPr>
          <p:cNvPr id="56" name="直線矢印コネクタ 55"/>
          <p:cNvCxnSpPr/>
          <p:nvPr/>
        </p:nvCxnSpPr>
        <p:spPr>
          <a:xfrm>
            <a:off x="2588351" y="3789040"/>
            <a:ext cx="3232731" cy="0"/>
          </a:xfrm>
          <a:prstGeom prst="straightConnector1">
            <a:avLst/>
          </a:prstGeom>
          <a:ln w="28575">
            <a:solidFill>
              <a:schemeClr val="tx1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テキスト ボックス 56"/>
          <p:cNvSpPr txBox="1"/>
          <p:nvPr/>
        </p:nvSpPr>
        <p:spPr>
          <a:xfrm>
            <a:off x="3578461" y="3474005"/>
            <a:ext cx="814647" cy="3194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dirty="0" smtClean="0"/>
              <a:t>Wiring</a:t>
            </a:r>
            <a:endParaRPr kumimoji="1" lang="ja-JP" altLang="en-US" dirty="0"/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2948391" y="4149080"/>
            <a:ext cx="2059603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dirty="0" smtClean="0"/>
              <a:t>Full TC construction</a:t>
            </a:r>
            <a:endParaRPr kumimoji="1" lang="ja-JP" altLang="en-US" dirty="0"/>
          </a:p>
        </p:txBody>
      </p:sp>
      <p:grpSp>
        <p:nvGrpSpPr>
          <p:cNvPr id="19" name="グループ化 18"/>
          <p:cNvGrpSpPr/>
          <p:nvPr/>
        </p:nvGrpSpPr>
        <p:grpSpPr>
          <a:xfrm>
            <a:off x="386535" y="143634"/>
            <a:ext cx="8465251" cy="6615736"/>
            <a:chOff x="386535" y="143634"/>
            <a:chExt cx="8465251" cy="6615736"/>
          </a:xfrm>
        </p:grpSpPr>
        <p:sp>
          <p:nvSpPr>
            <p:cNvPr id="8" name="下矢印 7"/>
            <p:cNvSpPr/>
            <p:nvPr/>
          </p:nvSpPr>
          <p:spPr>
            <a:xfrm>
              <a:off x="1871700" y="2618910"/>
              <a:ext cx="360040" cy="450050"/>
            </a:xfrm>
            <a:prstGeom prst="downArrow">
              <a:avLst/>
            </a:prstGeom>
            <a:solidFill>
              <a:srgbClr val="FF00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386535" y="2933945"/>
              <a:ext cx="149605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b="1" dirty="0" smtClean="0">
                  <a:solidFill>
                    <a:srgbClr val="FF0000"/>
                  </a:solidFill>
                  <a:latin typeface="+mj-lt"/>
                </a:rPr>
                <a:t>Today</a:t>
              </a:r>
              <a:endParaRPr kumimoji="1" lang="ja-JP" altLang="en-US" b="1" dirty="0">
                <a:solidFill>
                  <a:srgbClr val="FF0000"/>
                </a:solidFill>
                <a:latin typeface="+mj-lt"/>
              </a:endParaRPr>
            </a:p>
          </p:txBody>
        </p:sp>
        <p:pic>
          <p:nvPicPr>
            <p:cNvPr id="1026" name="Picture 2" descr="C:\Users\uchiyama\AppData\Local\Temp\IMG_0370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0" b="8820"/>
            <a:stretch/>
          </p:blipFill>
          <p:spPr bwMode="auto">
            <a:xfrm>
              <a:off x="3896925" y="163002"/>
              <a:ext cx="4788000" cy="2978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C:\Users\uchiyama\AppData\Local\Temp\IMG_0375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6925" y="3168370"/>
              <a:ext cx="4788000" cy="359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" name="テキスト ボックス 60"/>
            <p:cNvSpPr txBox="1"/>
            <p:nvPr/>
          </p:nvSpPr>
          <p:spPr>
            <a:xfrm>
              <a:off x="5562110" y="3383995"/>
              <a:ext cx="241765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dirty="0" smtClean="0">
                  <a:solidFill>
                    <a:schemeClr val="bg1"/>
                  </a:solidFill>
                  <a:effectLst>
                    <a:glow rad="101600">
                      <a:schemeClr val="tx1"/>
                    </a:glow>
                  </a:effectLst>
                </a:rPr>
                <a:t>Superconducting </a:t>
              </a:r>
              <a:br>
                <a:rPr lang="en-US" altLang="ja-JP" sz="2400" dirty="0" smtClean="0">
                  <a:solidFill>
                    <a:schemeClr val="bg1"/>
                  </a:solidFill>
                  <a:effectLst>
                    <a:glow rad="101600">
                      <a:schemeClr val="tx1"/>
                    </a:glow>
                  </a:effectLst>
                </a:rPr>
              </a:br>
              <a:r>
                <a:rPr lang="en-US" altLang="ja-JP" sz="2400" dirty="0" smtClean="0">
                  <a:solidFill>
                    <a:schemeClr val="bg1"/>
                  </a:solidFill>
                  <a:effectLst>
                    <a:glow rad="101600">
                      <a:schemeClr val="tx1"/>
                    </a:glow>
                  </a:effectLst>
                </a:rPr>
                <a:t>Magnet</a:t>
              </a:r>
              <a:endParaRPr kumimoji="1" lang="ja-JP" altLang="en-US" dirty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</a:endParaRPr>
            </a:p>
          </p:txBody>
        </p:sp>
        <p:sp>
          <p:nvSpPr>
            <p:cNvPr id="65" name="テキスト ボックス 64"/>
            <p:cNvSpPr txBox="1"/>
            <p:nvPr/>
          </p:nvSpPr>
          <p:spPr>
            <a:xfrm>
              <a:off x="3896925" y="1853825"/>
              <a:ext cx="198631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 smtClean="0">
                  <a:solidFill>
                    <a:schemeClr val="bg1"/>
                  </a:solidFill>
                  <a:effectLst>
                    <a:glow rad="101600">
                      <a:schemeClr val="tx1"/>
                    </a:glow>
                  </a:effectLst>
                </a:rPr>
                <a:t>Target system</a:t>
              </a:r>
              <a:br>
                <a:rPr lang="en-US" altLang="ja-JP" sz="2400" dirty="0" smtClean="0">
                  <a:solidFill>
                    <a:schemeClr val="bg1"/>
                  </a:solidFill>
                  <a:effectLst>
                    <a:glow rad="101600">
                      <a:schemeClr val="tx1"/>
                    </a:glow>
                  </a:effectLst>
                </a:rPr>
              </a:br>
              <a:r>
                <a:rPr lang="en-US" altLang="ja-JP" sz="2400" dirty="0" smtClean="0">
                  <a:solidFill>
                    <a:schemeClr val="bg1"/>
                  </a:solidFill>
                  <a:effectLst>
                    <a:glow rad="101600">
                      <a:schemeClr val="tx1"/>
                    </a:glow>
                  </a:effectLst>
                </a:rPr>
                <a:t>installed</a:t>
              </a:r>
              <a:endParaRPr kumimoji="1" lang="ja-JP" altLang="en-US" dirty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</a:endParaRPr>
            </a:p>
          </p:txBody>
        </p:sp>
        <p:cxnSp>
          <p:nvCxnSpPr>
            <p:cNvPr id="11" name="直線矢印コネクタ 10"/>
            <p:cNvCxnSpPr/>
            <p:nvPr/>
          </p:nvCxnSpPr>
          <p:spPr>
            <a:xfrm flipV="1">
              <a:off x="5832140" y="1763815"/>
              <a:ext cx="765085" cy="540060"/>
            </a:xfrm>
            <a:prstGeom prst="straightConnector1">
              <a:avLst/>
            </a:prstGeom>
            <a:ln w="53975">
              <a:solidFill>
                <a:srgbClr val="FF00FF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テキスト ボックス 66"/>
            <p:cNvSpPr txBox="1"/>
            <p:nvPr/>
          </p:nvSpPr>
          <p:spPr>
            <a:xfrm>
              <a:off x="5669505" y="296035"/>
              <a:ext cx="31822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 smtClean="0">
                  <a:solidFill>
                    <a:schemeClr val="bg1"/>
                  </a:solidFill>
                  <a:effectLst>
                    <a:glow rad="101600">
                      <a:schemeClr val="tx1"/>
                    </a:glow>
                  </a:effectLst>
                </a:rPr>
                <a:t>The ‘mock-up’ </a:t>
              </a:r>
              <a:r>
                <a:rPr lang="en-US" altLang="ja-JP" sz="2400" dirty="0" smtClean="0">
                  <a:solidFill>
                    <a:schemeClr val="bg1"/>
                  </a:solidFill>
                  <a:effectLst>
                    <a:glow rad="101600">
                      <a:schemeClr val="tx1"/>
                    </a:glow>
                  </a:effectLst>
                </a:rPr>
                <a:t>chamber</a:t>
              </a:r>
              <a:endParaRPr kumimoji="1" lang="ja-JP" altLang="en-US" dirty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</a:endParaRPr>
            </a:p>
          </p:txBody>
        </p:sp>
        <p:sp>
          <p:nvSpPr>
            <p:cNvPr id="17" name="右矢印 16"/>
            <p:cNvSpPr/>
            <p:nvPr/>
          </p:nvSpPr>
          <p:spPr>
            <a:xfrm rot="12091198">
              <a:off x="6388309" y="5001840"/>
              <a:ext cx="1325323" cy="585065"/>
            </a:xfrm>
            <a:prstGeom prst="rightArrow">
              <a:avLst/>
            </a:prstGeom>
            <a:noFill/>
            <a:ln w="571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3851920" y="143634"/>
              <a:ext cx="4860540" cy="6570731"/>
            </a:xfrm>
            <a:prstGeom prst="rect">
              <a:avLst/>
            </a:prstGeom>
            <a:noFill/>
            <a:ln w="76200" cmpd="thickThin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37537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Conclusion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81590" y="1178749"/>
            <a:ext cx="6300700" cy="531248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lang="en-US" altLang="ja-JP" dirty="0" smtClean="0">
                <a:solidFill>
                  <a:srgbClr val="FF0066"/>
                </a:solidFill>
              </a:rPr>
              <a:t>A very important step for MEG II realization </a:t>
            </a:r>
          </a:p>
          <a:p>
            <a:pPr marL="711200" lvl="1" indent="-385763">
              <a:spcBef>
                <a:spcPts val="1200"/>
              </a:spcBef>
              <a:buFont typeface="Wingdings" panose="05000000000000000000" pitchFamily="2" charset="2"/>
              <a:buChar char="p"/>
            </a:pPr>
            <a:r>
              <a:rPr kumimoji="1" lang="en-US" altLang="ja-JP" sz="2400" dirty="0" smtClean="0">
                <a:latin typeface="+mj-lt"/>
              </a:rPr>
              <a:t>All the detectors are now under construction</a:t>
            </a:r>
          </a:p>
          <a:p>
            <a:pPr marL="990600" lvl="2" indent="-365125"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altLang="ja-JP" sz="2000" dirty="0" smtClean="0">
                <a:latin typeface="+mj-lt"/>
              </a:rPr>
              <a:t>With facing and solving many technical problems </a:t>
            </a:r>
          </a:p>
          <a:p>
            <a:pPr marL="990600" lvl="2" indent="-365125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ja-JP" sz="2000" dirty="0" smtClean="0">
                <a:latin typeface="+mj-lt"/>
              </a:rPr>
              <a:t>~ half year delay</a:t>
            </a:r>
            <a:endParaRPr kumimoji="1" lang="en-US" altLang="ja-JP" sz="2000" dirty="0" smtClean="0">
              <a:latin typeface="+mj-lt"/>
            </a:endParaRPr>
          </a:p>
          <a:p>
            <a:pPr marL="711200" lvl="1" indent="-385763">
              <a:buFont typeface="Wingdings" panose="05000000000000000000" pitchFamily="2" charset="2"/>
              <a:buChar char="p"/>
            </a:pPr>
            <a:r>
              <a:rPr lang="en-US" altLang="ja-JP" sz="2400" dirty="0" smtClean="0">
                <a:latin typeface="+mj-lt"/>
              </a:rPr>
              <a:t>We will carry out a ‘pre’-engineering run  this autumn–winter (as scheduled)</a:t>
            </a:r>
          </a:p>
          <a:p>
            <a:pPr marL="987425" lvl="2" indent="-363538"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altLang="ja-JP" sz="2000" dirty="0" smtClean="0">
                <a:latin typeface="+mj-lt"/>
              </a:rPr>
              <a:t>Test mechanical integrity </a:t>
            </a:r>
          </a:p>
          <a:p>
            <a:pPr marL="987425" lvl="2" indent="-363538">
              <a:buFont typeface="Wingdings" panose="05000000000000000000" pitchFamily="2" charset="2"/>
              <a:buChar char="ü"/>
            </a:pPr>
            <a:r>
              <a:rPr lang="en-US" altLang="ja-JP" sz="2000" dirty="0" smtClean="0">
                <a:latin typeface="+mj-lt"/>
              </a:rPr>
              <a:t>Carry out Michel run with a Timing Counter</a:t>
            </a:r>
          </a:p>
          <a:p>
            <a:pPr marL="711200" lvl="1" indent="-385763">
              <a:buFont typeface="Wingdings" panose="05000000000000000000" pitchFamily="2" charset="2"/>
              <a:buChar char="p"/>
            </a:pPr>
            <a:endParaRPr kumimoji="1" lang="en-US" altLang="ja-JP" sz="2400" dirty="0"/>
          </a:p>
          <a:p>
            <a:pPr marL="442100" indent="-385763"/>
            <a:r>
              <a:rPr lang="en-US" altLang="ja-JP" dirty="0" smtClean="0"/>
              <a:t>Toward starting data-taking in 2016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2015/Sep/25 @ JPS 2015 Autumn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Yusuke UCHIYAMA/ The University of Tokyo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42B1-8B9C-44C5-98DB-93E5C0870CF6}" type="slidenum">
              <a:rPr lang="ja-JP" altLang="en-US" smtClean="0"/>
              <a:pPr/>
              <a:t>17</a:t>
            </a:fld>
            <a:endParaRPr lang="ja-JP" altLang="en-US" dirty="0"/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6018200"/>
              </p:ext>
            </p:extLst>
          </p:nvPr>
        </p:nvGraphicFramePr>
        <p:xfrm>
          <a:off x="7068460" y="1853825"/>
          <a:ext cx="2075010" cy="3915432"/>
        </p:xfrm>
        <a:graphic>
          <a:graphicData uri="http://schemas.openxmlformats.org/drawingml/2006/table">
            <a:tbl>
              <a:tblPr bandRow="1">
                <a:tableStyleId>{91EBBBCC-DAD2-459C-BE2E-F6DE35CF9A28}</a:tableStyleId>
              </a:tblPr>
              <a:tblGrid>
                <a:gridCol w="765085"/>
                <a:gridCol w="1309925"/>
              </a:tblGrid>
              <a:tr h="489429">
                <a:tc rowSpan="3"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TC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26aSN01</a:t>
                      </a:r>
                      <a:endParaRPr kumimoji="1" lang="ja-JP" altLang="en-US" dirty="0"/>
                    </a:p>
                  </a:txBody>
                  <a:tcPr anchor="ctr"/>
                </a:tc>
              </a:tr>
              <a:tr h="489429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26aSN02</a:t>
                      </a:r>
                      <a:endParaRPr kumimoji="1" lang="ja-JP" altLang="en-US" dirty="0"/>
                    </a:p>
                  </a:txBody>
                  <a:tcPr anchor="ctr"/>
                </a:tc>
              </a:tr>
              <a:tr h="489429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26aSN03</a:t>
                      </a:r>
                    </a:p>
                  </a:txBody>
                  <a:tcPr anchor="ctr"/>
                </a:tc>
              </a:tr>
              <a:tr h="489429">
                <a:tc rowSpan="3">
                  <a:txBody>
                    <a:bodyPr/>
                    <a:lstStyle/>
                    <a:p>
                      <a:pPr algn="ctr"/>
                      <a:r>
                        <a:rPr kumimoji="1" lang="en-US" altLang="ja-JP" dirty="0" err="1" smtClean="0"/>
                        <a:t>LXe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27aSN08</a:t>
                      </a:r>
                      <a:endParaRPr kumimoji="1" lang="ja-JP" altLang="en-US" dirty="0"/>
                    </a:p>
                  </a:txBody>
                  <a:tcPr anchor="ctr"/>
                </a:tc>
              </a:tr>
              <a:tr h="489429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27aSN09</a:t>
                      </a:r>
                      <a:endParaRPr kumimoji="1" lang="ja-JP" altLang="en-US" dirty="0"/>
                    </a:p>
                  </a:txBody>
                  <a:tcPr anchor="ctr"/>
                </a:tc>
              </a:tr>
              <a:tr h="489429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27aSN10</a:t>
                      </a:r>
                      <a:endParaRPr kumimoji="1" lang="ja-JP" altLang="en-US" dirty="0"/>
                    </a:p>
                  </a:txBody>
                  <a:tcPr anchor="ctr"/>
                </a:tc>
              </a:tr>
              <a:tr h="489429"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RDC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28aSG07</a:t>
                      </a:r>
                      <a:endParaRPr kumimoji="1" lang="ja-JP" altLang="en-US" dirty="0"/>
                    </a:p>
                  </a:txBody>
                  <a:tcPr anchor="ctr"/>
                </a:tc>
              </a:tr>
              <a:tr h="489429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28aSG08</a:t>
                      </a:r>
                      <a:endParaRPr kumimoji="1" lang="ja-JP" altLang="en-US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609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Detector technologies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01570" y="1124744"/>
            <a:ext cx="6840760" cy="3188266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kumimoji="1" lang="en-US" altLang="ja-JP" sz="2000" dirty="0" smtClean="0"/>
              <a:t>Large-area VUV sensitive SiPM</a:t>
            </a:r>
          </a:p>
          <a:p>
            <a:pPr lvl="1"/>
            <a:r>
              <a:rPr lang="en-US" altLang="ja-JP" sz="1800" dirty="0" smtClean="0">
                <a:solidFill>
                  <a:schemeClr val="accent6"/>
                </a:solidFill>
                <a:latin typeface="+mj-lt"/>
              </a:rPr>
              <a:t>for the world’s largest LXe detector. (wavelength 175 nm)</a:t>
            </a:r>
          </a:p>
          <a:p>
            <a:pPr>
              <a:buFont typeface="Wingdings" panose="05000000000000000000" pitchFamily="2" charset="2"/>
              <a:buChar char="l"/>
            </a:pPr>
            <a:r>
              <a:rPr kumimoji="1" lang="en-US" altLang="ja-JP" sz="2000" dirty="0" smtClean="0"/>
              <a:t>30 </a:t>
            </a:r>
            <a:r>
              <a:rPr kumimoji="1" lang="en-US" altLang="ja-JP" sz="2000" dirty="0" err="1" smtClean="0"/>
              <a:t>ps</a:t>
            </a:r>
            <a:r>
              <a:rPr kumimoji="1" lang="en-US" altLang="ja-JP" sz="2000" dirty="0" smtClean="0"/>
              <a:t> precision time measurement </a:t>
            </a:r>
          </a:p>
          <a:p>
            <a:pPr lvl="1"/>
            <a:r>
              <a:rPr lang="en-US" altLang="ja-JP" sz="1800" dirty="0" smtClean="0">
                <a:solidFill>
                  <a:schemeClr val="accent6"/>
                </a:solidFill>
                <a:latin typeface="+mj-lt"/>
              </a:rPr>
              <a:t>with fast plastic </a:t>
            </a:r>
            <a:r>
              <a:rPr lang="en-US" altLang="ja-JP" sz="1800" dirty="0" err="1" smtClean="0">
                <a:solidFill>
                  <a:schemeClr val="accent6"/>
                </a:solidFill>
                <a:latin typeface="+mj-lt"/>
              </a:rPr>
              <a:t>scinti</a:t>
            </a:r>
            <a:r>
              <a:rPr lang="en-US" altLang="ja-JP" sz="1800" dirty="0" smtClean="0">
                <a:solidFill>
                  <a:schemeClr val="accent6"/>
                </a:solidFill>
                <a:latin typeface="+mj-lt"/>
              </a:rPr>
              <a:t>. &amp; </a:t>
            </a:r>
            <a:r>
              <a:rPr lang="en-US" altLang="ja-JP" sz="1800" dirty="0" err="1" smtClean="0">
                <a:solidFill>
                  <a:schemeClr val="accent6"/>
                </a:solidFill>
                <a:latin typeface="+mj-lt"/>
              </a:rPr>
              <a:t>SiPMs</a:t>
            </a:r>
            <a:endParaRPr lang="en-US" altLang="ja-JP" sz="1800" dirty="0" smtClean="0">
              <a:solidFill>
                <a:schemeClr val="accent6"/>
              </a:solidFill>
              <a:latin typeface="+mj-lt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kumimoji="1" lang="en-US" altLang="ja-JP" sz="2000" dirty="0" smtClean="0"/>
              <a:t>Low mass long stereo-wire drift chamber</a:t>
            </a:r>
          </a:p>
          <a:p>
            <a:pPr lvl="1"/>
            <a:r>
              <a:rPr kumimoji="1" lang="en-US" altLang="ja-JP" sz="1800" dirty="0" smtClean="0">
                <a:solidFill>
                  <a:schemeClr val="accent6"/>
                </a:solidFill>
                <a:latin typeface="+mj-lt"/>
              </a:rPr>
              <a:t>0.0017 X</a:t>
            </a:r>
            <a:r>
              <a:rPr kumimoji="1" lang="en-US" altLang="ja-JP" sz="1800" baseline="-25000" dirty="0" smtClean="0">
                <a:solidFill>
                  <a:schemeClr val="accent6"/>
                </a:solidFill>
                <a:latin typeface="+mj-lt"/>
              </a:rPr>
              <a:t>0</a:t>
            </a:r>
            <a:r>
              <a:rPr kumimoji="1" lang="en-US" altLang="ja-JP" sz="1800" dirty="0" smtClean="0">
                <a:solidFill>
                  <a:schemeClr val="accent6"/>
                </a:solidFill>
                <a:latin typeface="+mj-lt"/>
              </a:rPr>
              <a:t> for a particle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en-US" altLang="ja-JP" sz="2000" dirty="0" smtClean="0"/>
              <a:t>Compact, dense DAQ system</a:t>
            </a:r>
          </a:p>
          <a:p>
            <a:pPr lvl="1"/>
            <a:r>
              <a:rPr kumimoji="1" lang="en-US" altLang="ja-JP" sz="1800" dirty="0" smtClean="0">
                <a:solidFill>
                  <a:schemeClr val="accent6"/>
                </a:solidFill>
                <a:latin typeface="+mj-lt"/>
              </a:rPr>
              <a:t>To deal with increased channels</a:t>
            </a:r>
          </a:p>
          <a:p>
            <a:pPr lvl="1"/>
            <a:r>
              <a:rPr lang="en-US" altLang="ja-JP" sz="1800" dirty="0" smtClean="0">
                <a:solidFill>
                  <a:schemeClr val="accent6"/>
                </a:solidFill>
                <a:latin typeface="+mj-lt"/>
              </a:rPr>
              <a:t>Waveform digitizer &amp; first trigger step in a same board</a:t>
            </a:r>
            <a:endParaRPr kumimoji="1" lang="en-US" altLang="ja-JP" sz="1800" dirty="0" smtClean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2015/Sep/25 @ JPS 2015 Autumn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Yusuke UCHIYAMA/ The University of Tokyo</a:t>
            </a:r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066" y="4517543"/>
            <a:ext cx="1682179" cy="1758641"/>
          </a:xfrm>
          <a:prstGeom prst="rect">
            <a:avLst/>
          </a:prstGeom>
        </p:spPr>
      </p:pic>
      <p:pic>
        <p:nvPicPr>
          <p:cNvPr id="1026" name="Picture 2" descr="CIMG3215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026"/>
          <a:stretch/>
        </p:blipFill>
        <p:spPr bwMode="auto">
          <a:xfrm>
            <a:off x="2533374" y="4528921"/>
            <a:ext cx="3015824" cy="1818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13" t="10438" r="1313" b="15021"/>
          <a:stretch/>
        </p:blipFill>
        <p:spPr>
          <a:xfrm>
            <a:off x="5665758" y="4528921"/>
            <a:ext cx="3289202" cy="1838864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テキスト ボックス 7"/>
          <p:cNvSpPr txBox="1"/>
          <p:nvPr/>
        </p:nvSpPr>
        <p:spPr>
          <a:xfrm>
            <a:off x="3491880" y="4128344"/>
            <a:ext cx="1241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Prototypes</a:t>
            </a:r>
            <a:endParaRPr kumimoji="1" lang="ja-JP" altLang="en-US" dirty="0"/>
          </a:p>
        </p:txBody>
      </p:sp>
      <p:graphicFrame>
        <p:nvGraphicFramePr>
          <p:cNvPr id="12" name="グラフ 11"/>
          <p:cNvGraphicFramePr/>
          <p:nvPr>
            <p:extLst>
              <p:ext uri="{D42A27DB-BD31-4B8C-83A1-F6EECF244321}">
                <p14:modId xmlns:p14="http://schemas.microsoft.com/office/powerpoint/2010/main" val="718787147"/>
              </p:ext>
            </p:extLst>
          </p:nvPr>
        </p:nvGraphicFramePr>
        <p:xfrm>
          <a:off x="7497326" y="1"/>
          <a:ext cx="1575174" cy="44976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42B1-8B9C-44C5-98DB-93E5C0870CF6}" type="slidenum">
              <a:rPr lang="ja-JP" altLang="en-US" smtClean="0"/>
              <a:pPr/>
              <a:t>18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9086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2015-03-05 10.55.16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3557" y="3982643"/>
            <a:ext cx="3600855" cy="144016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0255" cy="706090"/>
          </a:xfrm>
        </p:spPr>
        <p:txBody>
          <a:bodyPr/>
          <a:lstStyle/>
          <a:p>
            <a:r>
              <a:rPr kumimoji="1" lang="en-US" altLang="ja-JP" dirty="0" smtClean="0"/>
              <a:t>Electronics, DAQ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11560" y="1124744"/>
            <a:ext cx="4995555" cy="5001419"/>
          </a:xfrm>
        </p:spPr>
        <p:txBody>
          <a:bodyPr>
            <a:normAutofit fontScale="92500" lnSpcReduction="10000"/>
          </a:bodyPr>
          <a:lstStyle/>
          <a:p>
            <a:r>
              <a:rPr kumimoji="1" lang="en-US" altLang="ja-JP" dirty="0" smtClean="0"/>
              <a:t>Innovative solution for Trigger &amp; DAQ</a:t>
            </a:r>
          </a:p>
          <a:p>
            <a:pPr lvl="1"/>
            <a:r>
              <a:rPr lang="en-US" altLang="ja-JP" sz="2000" dirty="0" smtClean="0">
                <a:latin typeface="+mj-lt"/>
              </a:rPr>
              <a:t>Waveform digitizer, frontend circuit, HV supply, 1</a:t>
            </a:r>
            <a:r>
              <a:rPr lang="en-US" altLang="ja-JP" sz="2000" baseline="30000" dirty="0" smtClean="0">
                <a:latin typeface="+mj-lt"/>
              </a:rPr>
              <a:t>st</a:t>
            </a:r>
            <a:r>
              <a:rPr lang="en-US" altLang="ja-JP" sz="2000" dirty="0" smtClean="0">
                <a:latin typeface="+mj-lt"/>
              </a:rPr>
              <a:t> level trigger on a board</a:t>
            </a:r>
          </a:p>
          <a:p>
            <a:r>
              <a:rPr lang="en-US" altLang="ja-JP" dirty="0" smtClean="0"/>
              <a:t>Prototype board under test</a:t>
            </a:r>
          </a:p>
          <a:p>
            <a:pPr lvl="1"/>
            <a:r>
              <a:rPr lang="en-US" altLang="ja-JP" sz="2000" dirty="0" smtClean="0">
                <a:latin typeface="+mj-lt"/>
              </a:rPr>
              <a:t>Frontend circuit was tested with detector signal</a:t>
            </a:r>
          </a:p>
          <a:p>
            <a:r>
              <a:rPr lang="en-US" altLang="ja-JP" dirty="0" smtClean="0"/>
              <a:t>First full crate (256 </a:t>
            </a:r>
            <a:r>
              <a:rPr lang="en-US" altLang="ja-JP" dirty="0" err="1" smtClean="0"/>
              <a:t>ch</a:t>
            </a:r>
            <a:r>
              <a:rPr lang="en-US" altLang="ja-JP" dirty="0" smtClean="0"/>
              <a:t>) available by Oct. this year</a:t>
            </a:r>
          </a:p>
          <a:p>
            <a:pPr lvl="1"/>
            <a:r>
              <a:rPr lang="en-US" altLang="ja-JP" sz="2000" dirty="0" smtClean="0">
                <a:latin typeface="+mj-lt"/>
              </a:rPr>
              <a:t>tested in the pre-engineering run</a:t>
            </a:r>
            <a:endParaRPr lang="en-US" altLang="ja-JP" dirty="0" smtClean="0">
              <a:latin typeface="+mj-lt"/>
            </a:endParaRPr>
          </a:p>
          <a:p>
            <a:r>
              <a:rPr lang="en-US" altLang="ja-JP" dirty="0" smtClean="0"/>
              <a:t>Mass production will be started after the test</a:t>
            </a:r>
          </a:p>
          <a:p>
            <a:r>
              <a:rPr lang="en-US" altLang="ja-JP" dirty="0" smtClean="0"/>
              <a:t>Complete system ready by spring 2016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2015/Sep/25 @ JPS 2015 Autumn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Yusuke UCHIYAMA/ The University of Tokyo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42B1-8B9C-44C5-98DB-93E5C0870CF6}" type="slidenum">
              <a:rPr lang="ja-JP" altLang="en-US" smtClean="0"/>
              <a:pPr/>
              <a:t>19</a:t>
            </a:fld>
            <a:endParaRPr lang="ja-JP" alt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9800" y="1448780"/>
            <a:ext cx="3616957" cy="1477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955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Abstract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94420" y="1223756"/>
            <a:ext cx="7728030" cy="4810488"/>
          </a:xfrm>
        </p:spPr>
        <p:txBody>
          <a:bodyPr>
            <a:normAutofit/>
          </a:bodyPr>
          <a:lstStyle/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en-US" altLang="ja-JP" sz="3200" b="0" dirty="0" smtClean="0">
                <a:solidFill>
                  <a:srgbClr val="FF00FF"/>
                </a:solidFill>
              </a:rPr>
              <a:t>MEG II</a:t>
            </a:r>
            <a:r>
              <a:rPr lang="en-US" altLang="ja-JP" sz="3200" b="0" dirty="0" smtClean="0"/>
              <a:t> is upgrade of MEG experiment, searching for </a:t>
            </a:r>
            <a:r>
              <a:rPr lang="en-US" altLang="ja-JP" sz="3200" b="0" dirty="0"/>
              <a:t>μ</a:t>
            </a:r>
            <a:r>
              <a:rPr lang="ja-JP" altLang="en-US" sz="3200" b="0" dirty="0"/>
              <a:t>→</a:t>
            </a:r>
            <a:r>
              <a:rPr lang="en-US" altLang="ja-JP" sz="3200" b="0" dirty="0" err="1" smtClean="0"/>
              <a:t>eγ</a:t>
            </a:r>
            <a:r>
              <a:rPr lang="en-US" altLang="ja-JP" sz="3200" b="0" dirty="0" smtClean="0"/>
              <a:t> </a:t>
            </a:r>
          </a:p>
          <a:p>
            <a:pPr marL="514350" indent="-514350">
              <a:spcBef>
                <a:spcPts val="2400"/>
              </a:spcBef>
              <a:buFont typeface="+mj-lt"/>
              <a:buAutoNum type="arabicPeriod"/>
            </a:pPr>
            <a:r>
              <a:rPr lang="en-US" altLang="ja-JP" sz="3200" b="0" dirty="0" smtClean="0"/>
              <a:t>All the detectors are now under construction</a:t>
            </a:r>
          </a:p>
          <a:p>
            <a:pPr marL="514350" indent="-514350">
              <a:spcBef>
                <a:spcPts val="2400"/>
              </a:spcBef>
              <a:buFont typeface="+mj-lt"/>
              <a:buAutoNum type="arabicPeriod"/>
            </a:pPr>
            <a:r>
              <a:rPr lang="en-US" altLang="ja-JP" sz="3200" b="0" dirty="0" smtClean="0"/>
              <a:t>To carry out a </a:t>
            </a:r>
            <a:r>
              <a:rPr lang="en-US" altLang="ja-JP" sz="3200" b="0" dirty="0" smtClean="0">
                <a:solidFill>
                  <a:srgbClr val="FF00FF"/>
                </a:solidFill>
              </a:rPr>
              <a:t>‘pre’-engineering run in 2015</a:t>
            </a:r>
          </a:p>
          <a:p>
            <a:pPr marL="514350" indent="-514350">
              <a:spcBef>
                <a:spcPts val="2400"/>
              </a:spcBef>
              <a:buFont typeface="+mj-lt"/>
              <a:buAutoNum type="arabicPeriod"/>
            </a:pPr>
            <a:r>
              <a:rPr lang="en-US" altLang="ja-JP" sz="3200" b="0" dirty="0" smtClean="0">
                <a:latin typeface="+mj-lt"/>
              </a:rPr>
              <a:t>Toward starting data taking in 2016</a:t>
            </a:r>
          </a:p>
          <a:p>
            <a:pPr marL="514350" indent="-514350">
              <a:buFont typeface="+mj-lt"/>
              <a:buAutoNum type="arabicPeriod"/>
            </a:pPr>
            <a:endParaRPr kumimoji="1" lang="ja-JP" altLang="en-US" sz="32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2015/Sep/25 @ JPS 2015 Autumn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Yusuke UCHIYAMA/ The University of Tokyo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42B1-8B9C-44C5-98DB-93E5C0870CF6}" type="slidenum">
              <a:rPr lang="ja-JP" altLang="en-US" smtClean="0"/>
              <a:pPr/>
              <a:t>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685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Drift Chamber Wire PCB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1089121"/>
          </a:xfrm>
        </p:spPr>
        <p:txBody>
          <a:bodyPr/>
          <a:lstStyle/>
          <a:p>
            <a:r>
              <a:rPr kumimoji="1" lang="en-US" altLang="ja-JP" dirty="0" smtClean="0"/>
              <a:t>Final design fixed (4</a:t>
            </a:r>
            <a:r>
              <a:rPr kumimoji="1" lang="en-US" altLang="ja-JP" baseline="30000" dirty="0" smtClean="0"/>
              <a:t>th</a:t>
            </a:r>
            <a:r>
              <a:rPr kumimoji="1" lang="en-US" altLang="ja-JP" dirty="0" smtClean="0"/>
              <a:t> version)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2015/Sep/25 @ JPS 2015 Autumn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Yusuke UCHIYAMA/ The University of Tokyo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42B1-8B9C-44C5-98DB-93E5C0870CF6}" type="slidenum">
              <a:rPr lang="ja-JP" altLang="en-US" smtClean="0"/>
              <a:pPr/>
              <a:t>20</a:t>
            </a:fld>
            <a:endParaRPr lang="ja-JP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81990" y="2377439"/>
            <a:ext cx="3060340" cy="3566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41630" y="2407920"/>
            <a:ext cx="3150494" cy="3535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7684801" y="1493785"/>
            <a:ext cx="14586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</a:t>
            </a:r>
            <a:r>
              <a:rPr kumimoji="1" lang="en-US" altLang="ja-JP" baseline="30000" dirty="0" smtClean="0"/>
              <a:t>st</a:t>
            </a:r>
            <a:r>
              <a:rPr kumimoji="1" lang="en-US" altLang="ja-JP" dirty="0" smtClean="0"/>
              <a:t> ver. in Feb</a:t>
            </a:r>
          </a:p>
          <a:p>
            <a:r>
              <a:rPr lang="en-US" altLang="ja-JP" dirty="0" smtClean="0"/>
              <a:t>4</a:t>
            </a:r>
            <a:r>
              <a:rPr lang="en-US" altLang="ja-JP" baseline="30000" dirty="0" smtClean="0"/>
              <a:t>th</a:t>
            </a:r>
            <a:r>
              <a:rPr lang="en-US" altLang="ja-JP" dirty="0" smtClean="0"/>
              <a:t> ver. in Sep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4400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z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2015/Sep/25 @ JPS 2015 Autumn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Yusuke UCHIYAMA/ The University of Tokyo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42B1-8B9C-44C5-98DB-93E5C0870CF6}" type="slidenum">
              <a:rPr lang="ja-JP" altLang="en-US" smtClean="0"/>
              <a:pPr/>
              <a:t>21</a:t>
            </a:fld>
            <a:endParaRPr lang="ja-JP" altLang="en-US" dirty="0"/>
          </a:p>
        </p:txBody>
      </p:sp>
      <p:grpSp>
        <p:nvGrpSpPr>
          <p:cNvPr id="3" name="グループ化 2"/>
          <p:cNvGrpSpPr/>
          <p:nvPr/>
        </p:nvGrpSpPr>
        <p:grpSpPr>
          <a:xfrm>
            <a:off x="-4956" y="1489488"/>
            <a:ext cx="12542841" cy="3875877"/>
            <a:chOff x="-4956" y="1489488"/>
            <a:chExt cx="12542841" cy="3875877"/>
          </a:xfrm>
        </p:grpSpPr>
        <p:grpSp>
          <p:nvGrpSpPr>
            <p:cNvPr id="148" name="グループ化 147"/>
            <p:cNvGrpSpPr/>
            <p:nvPr/>
          </p:nvGrpSpPr>
          <p:grpSpPr>
            <a:xfrm>
              <a:off x="-4956" y="1489488"/>
              <a:ext cx="12542841" cy="3875877"/>
              <a:chOff x="-4956" y="1489488"/>
              <a:chExt cx="12542841" cy="3875877"/>
            </a:xfrm>
          </p:grpSpPr>
          <p:grpSp>
            <p:nvGrpSpPr>
              <p:cNvPr id="141" name="グループ化 140"/>
              <p:cNvGrpSpPr/>
              <p:nvPr/>
            </p:nvGrpSpPr>
            <p:grpSpPr>
              <a:xfrm>
                <a:off x="-4956" y="1489488"/>
                <a:ext cx="12542841" cy="3875877"/>
                <a:chOff x="-4956" y="1489488"/>
                <a:chExt cx="12542841" cy="3875877"/>
              </a:xfrm>
            </p:grpSpPr>
            <p:sp>
              <p:nvSpPr>
                <p:cNvPr id="130" name="正方形/長方形 129"/>
                <p:cNvSpPr/>
                <p:nvPr/>
              </p:nvSpPr>
              <p:spPr>
                <a:xfrm>
                  <a:off x="-4956" y="1489488"/>
                  <a:ext cx="1948462" cy="3875877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1905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b="1"/>
                </a:p>
              </p:txBody>
            </p:sp>
            <p:grpSp>
              <p:nvGrpSpPr>
                <p:cNvPr id="125" name="グループ化 124"/>
                <p:cNvGrpSpPr/>
                <p:nvPr/>
              </p:nvGrpSpPr>
              <p:grpSpPr>
                <a:xfrm>
                  <a:off x="-4955" y="1489488"/>
                  <a:ext cx="12542840" cy="3838783"/>
                  <a:chOff x="-1696941" y="1489488"/>
                  <a:chExt cx="12542840" cy="3838783"/>
                </a:xfrm>
              </p:grpSpPr>
              <p:sp>
                <p:nvSpPr>
                  <p:cNvPr id="72" name="正方形/長方形 71"/>
                  <p:cNvSpPr/>
                  <p:nvPr/>
                </p:nvSpPr>
                <p:spPr>
                  <a:xfrm>
                    <a:off x="8897437" y="1489488"/>
                    <a:ext cx="1948462" cy="3838783"/>
                  </a:xfrm>
                  <a:prstGeom prst="rect">
                    <a:avLst/>
                  </a:prstGeom>
                  <a:solidFill>
                    <a:schemeClr val="accent2">
                      <a:lumMod val="20000"/>
                      <a:lumOff val="80000"/>
                    </a:schemeClr>
                  </a:solidFill>
                  <a:ln w="19050">
                    <a:solidFill>
                      <a:schemeClr val="accent2">
                        <a:lumMod val="20000"/>
                        <a:lumOff val="8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="1"/>
                  </a:p>
                </p:txBody>
              </p:sp>
              <p:sp>
                <p:nvSpPr>
                  <p:cNvPr id="121" name="正方形/長方形 120"/>
                  <p:cNvSpPr/>
                  <p:nvPr/>
                </p:nvSpPr>
                <p:spPr>
                  <a:xfrm>
                    <a:off x="8892480" y="1493785"/>
                    <a:ext cx="893681" cy="1530170"/>
                  </a:xfrm>
                  <a:prstGeom prst="rect">
                    <a:avLst/>
                  </a:prstGeom>
                  <a:noFill/>
                  <a:ln w="7620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grpSp>
                <p:nvGrpSpPr>
                  <p:cNvPr id="15" name="グループ化 14"/>
                  <p:cNvGrpSpPr/>
                  <p:nvPr/>
                </p:nvGrpSpPr>
                <p:grpSpPr>
                  <a:xfrm rot="10800000">
                    <a:off x="0" y="1981145"/>
                    <a:ext cx="4884595" cy="2880000"/>
                    <a:chOff x="4199695" y="1989160"/>
                    <a:chExt cx="4884595" cy="2880000"/>
                  </a:xfrm>
                  <a:solidFill>
                    <a:schemeClr val="accent2">
                      <a:lumMod val="20000"/>
                      <a:lumOff val="80000"/>
                    </a:schemeClr>
                  </a:solidFill>
                </p:grpSpPr>
                <p:sp>
                  <p:nvSpPr>
                    <p:cNvPr id="16" name="正方形/長方形 15"/>
                    <p:cNvSpPr/>
                    <p:nvPr/>
                  </p:nvSpPr>
                  <p:spPr>
                    <a:xfrm>
                      <a:off x="4199695" y="2349160"/>
                      <a:ext cx="720000" cy="2160000"/>
                    </a:xfrm>
                    <a:prstGeom prst="rect">
                      <a:avLst/>
                    </a:prstGeom>
                    <a:grpFill/>
                    <a:ln w="19050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17" name="正方形/長方形 16"/>
                    <p:cNvSpPr/>
                    <p:nvPr/>
                  </p:nvSpPr>
                  <p:spPr>
                    <a:xfrm>
                      <a:off x="4893230" y="2169160"/>
                      <a:ext cx="360000" cy="2520000"/>
                    </a:xfrm>
                    <a:prstGeom prst="rect">
                      <a:avLst/>
                    </a:prstGeom>
                    <a:grpFill/>
                    <a:ln w="19050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18" name="正方形/長方形 17"/>
                    <p:cNvSpPr/>
                    <p:nvPr/>
                  </p:nvSpPr>
                  <p:spPr>
                    <a:xfrm>
                      <a:off x="5247075" y="1989160"/>
                      <a:ext cx="3837215" cy="2880000"/>
                    </a:xfrm>
                    <a:prstGeom prst="rect">
                      <a:avLst/>
                    </a:prstGeom>
                    <a:grpFill/>
                    <a:ln w="19050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</p:grpSp>
              <p:grpSp>
                <p:nvGrpSpPr>
                  <p:cNvPr id="14" name="グループ化 13"/>
                  <p:cNvGrpSpPr/>
                  <p:nvPr/>
                </p:nvGrpSpPr>
                <p:grpSpPr>
                  <a:xfrm>
                    <a:off x="4199695" y="1989160"/>
                    <a:ext cx="4944304" cy="2880000"/>
                    <a:chOff x="4199695" y="1989160"/>
                    <a:chExt cx="4944304" cy="2880000"/>
                  </a:xfrm>
                  <a:solidFill>
                    <a:schemeClr val="accent2">
                      <a:lumMod val="20000"/>
                      <a:lumOff val="80000"/>
                    </a:schemeClr>
                  </a:solidFill>
                </p:grpSpPr>
                <p:sp>
                  <p:nvSpPr>
                    <p:cNvPr id="8" name="正方形/長方形 7"/>
                    <p:cNvSpPr/>
                    <p:nvPr/>
                  </p:nvSpPr>
                  <p:spPr>
                    <a:xfrm>
                      <a:off x="4199695" y="2349160"/>
                      <a:ext cx="720000" cy="2160000"/>
                    </a:xfrm>
                    <a:prstGeom prst="rect">
                      <a:avLst/>
                    </a:prstGeom>
                    <a:grpFill/>
                    <a:ln w="19050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b="1"/>
                    </a:p>
                  </p:txBody>
                </p:sp>
                <p:sp>
                  <p:nvSpPr>
                    <p:cNvPr id="9" name="正方形/長方形 8"/>
                    <p:cNvSpPr/>
                    <p:nvPr/>
                  </p:nvSpPr>
                  <p:spPr>
                    <a:xfrm>
                      <a:off x="4893230" y="2169160"/>
                      <a:ext cx="360000" cy="2520000"/>
                    </a:xfrm>
                    <a:prstGeom prst="rect">
                      <a:avLst/>
                    </a:prstGeom>
                    <a:grpFill/>
                    <a:ln w="19050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b="1"/>
                    </a:p>
                  </p:txBody>
                </p:sp>
                <p:sp>
                  <p:nvSpPr>
                    <p:cNvPr id="11" name="正方形/長方形 10"/>
                    <p:cNvSpPr/>
                    <p:nvPr/>
                  </p:nvSpPr>
                  <p:spPr>
                    <a:xfrm>
                      <a:off x="5247074" y="1989160"/>
                      <a:ext cx="3896925" cy="2880000"/>
                    </a:xfrm>
                    <a:prstGeom prst="rect">
                      <a:avLst/>
                    </a:prstGeom>
                    <a:grpFill/>
                    <a:ln w="19050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b="1"/>
                    </a:p>
                  </p:txBody>
                </p:sp>
              </p:grpSp>
              <p:sp>
                <p:nvSpPr>
                  <p:cNvPr id="7" name="正方形/長方形 6"/>
                  <p:cNvSpPr/>
                  <p:nvPr/>
                </p:nvSpPr>
                <p:spPr>
                  <a:xfrm>
                    <a:off x="1152000" y="2370760"/>
                    <a:ext cx="6840000" cy="2116800"/>
                  </a:xfrm>
                  <a:prstGeom prst="rect">
                    <a:avLst/>
                  </a:prstGeom>
                  <a:solidFill>
                    <a:schemeClr val="accent3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3" name="正方形/長方形 12"/>
                  <p:cNvSpPr/>
                  <p:nvPr/>
                </p:nvSpPr>
                <p:spPr>
                  <a:xfrm>
                    <a:off x="-1696941" y="2925160"/>
                    <a:ext cx="2128482" cy="1008000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9" name="フリーフォーム 18"/>
                  <p:cNvSpPr/>
                  <p:nvPr/>
                </p:nvSpPr>
                <p:spPr>
                  <a:xfrm>
                    <a:off x="209549" y="1489488"/>
                    <a:ext cx="8670786" cy="814387"/>
                  </a:xfrm>
                  <a:custGeom>
                    <a:avLst/>
                    <a:gdLst>
                      <a:gd name="connsiteX0" fmla="*/ 0 w 7800975"/>
                      <a:gd name="connsiteY0" fmla="*/ 171450 h 533400"/>
                      <a:gd name="connsiteX1" fmla="*/ 3648075 w 7800975"/>
                      <a:gd name="connsiteY1" fmla="*/ 171450 h 533400"/>
                      <a:gd name="connsiteX2" fmla="*/ 3648075 w 7800975"/>
                      <a:gd name="connsiteY2" fmla="*/ 371475 h 533400"/>
                      <a:gd name="connsiteX3" fmla="*/ 3990975 w 7800975"/>
                      <a:gd name="connsiteY3" fmla="*/ 371475 h 533400"/>
                      <a:gd name="connsiteX4" fmla="*/ 3990975 w 7800975"/>
                      <a:gd name="connsiteY4" fmla="*/ 533400 h 533400"/>
                      <a:gd name="connsiteX5" fmla="*/ 4676775 w 7800975"/>
                      <a:gd name="connsiteY5" fmla="*/ 533400 h 533400"/>
                      <a:gd name="connsiteX6" fmla="*/ 4676775 w 7800975"/>
                      <a:gd name="connsiteY6" fmla="*/ 371475 h 533400"/>
                      <a:gd name="connsiteX7" fmla="*/ 5019675 w 7800975"/>
                      <a:gd name="connsiteY7" fmla="*/ 371475 h 533400"/>
                      <a:gd name="connsiteX8" fmla="*/ 5019675 w 7800975"/>
                      <a:gd name="connsiteY8" fmla="*/ 180975 h 533400"/>
                      <a:gd name="connsiteX9" fmla="*/ 7724775 w 7800975"/>
                      <a:gd name="connsiteY9" fmla="*/ 180975 h 533400"/>
                      <a:gd name="connsiteX10" fmla="*/ 7800975 w 7800975"/>
                      <a:gd name="connsiteY10" fmla="*/ 0 h 533400"/>
                      <a:gd name="connsiteX0" fmla="*/ 0 w 7724775"/>
                      <a:gd name="connsiteY0" fmla="*/ 0 h 361950"/>
                      <a:gd name="connsiteX1" fmla="*/ 3648075 w 7724775"/>
                      <a:gd name="connsiteY1" fmla="*/ 0 h 361950"/>
                      <a:gd name="connsiteX2" fmla="*/ 3648075 w 7724775"/>
                      <a:gd name="connsiteY2" fmla="*/ 200025 h 361950"/>
                      <a:gd name="connsiteX3" fmla="*/ 3990975 w 7724775"/>
                      <a:gd name="connsiteY3" fmla="*/ 200025 h 361950"/>
                      <a:gd name="connsiteX4" fmla="*/ 3990975 w 7724775"/>
                      <a:gd name="connsiteY4" fmla="*/ 361950 h 361950"/>
                      <a:gd name="connsiteX5" fmla="*/ 4676775 w 7724775"/>
                      <a:gd name="connsiteY5" fmla="*/ 361950 h 361950"/>
                      <a:gd name="connsiteX6" fmla="*/ 4676775 w 7724775"/>
                      <a:gd name="connsiteY6" fmla="*/ 200025 h 361950"/>
                      <a:gd name="connsiteX7" fmla="*/ 5019675 w 7724775"/>
                      <a:gd name="connsiteY7" fmla="*/ 200025 h 361950"/>
                      <a:gd name="connsiteX8" fmla="*/ 5019675 w 7724775"/>
                      <a:gd name="connsiteY8" fmla="*/ 9525 h 361950"/>
                      <a:gd name="connsiteX9" fmla="*/ 7724775 w 7724775"/>
                      <a:gd name="connsiteY9" fmla="*/ 9525 h 361950"/>
                      <a:gd name="connsiteX0" fmla="*/ 0 w 8667750"/>
                      <a:gd name="connsiteY0" fmla="*/ 0 h 361950"/>
                      <a:gd name="connsiteX1" fmla="*/ 3648075 w 8667750"/>
                      <a:gd name="connsiteY1" fmla="*/ 0 h 361950"/>
                      <a:gd name="connsiteX2" fmla="*/ 3648075 w 8667750"/>
                      <a:gd name="connsiteY2" fmla="*/ 200025 h 361950"/>
                      <a:gd name="connsiteX3" fmla="*/ 3990975 w 8667750"/>
                      <a:gd name="connsiteY3" fmla="*/ 200025 h 361950"/>
                      <a:gd name="connsiteX4" fmla="*/ 3990975 w 8667750"/>
                      <a:gd name="connsiteY4" fmla="*/ 361950 h 361950"/>
                      <a:gd name="connsiteX5" fmla="*/ 4676775 w 8667750"/>
                      <a:gd name="connsiteY5" fmla="*/ 361950 h 361950"/>
                      <a:gd name="connsiteX6" fmla="*/ 4676775 w 8667750"/>
                      <a:gd name="connsiteY6" fmla="*/ 200025 h 361950"/>
                      <a:gd name="connsiteX7" fmla="*/ 5019675 w 8667750"/>
                      <a:gd name="connsiteY7" fmla="*/ 200025 h 361950"/>
                      <a:gd name="connsiteX8" fmla="*/ 5019675 w 8667750"/>
                      <a:gd name="connsiteY8" fmla="*/ 9525 h 361950"/>
                      <a:gd name="connsiteX9" fmla="*/ 8667750 w 8667750"/>
                      <a:gd name="connsiteY9" fmla="*/ 9525 h 361950"/>
                      <a:gd name="connsiteX0" fmla="*/ 0 w 8945814"/>
                      <a:gd name="connsiteY0" fmla="*/ 4762 h 366712"/>
                      <a:gd name="connsiteX1" fmla="*/ 3648075 w 8945814"/>
                      <a:gd name="connsiteY1" fmla="*/ 4762 h 366712"/>
                      <a:gd name="connsiteX2" fmla="*/ 3648075 w 8945814"/>
                      <a:gd name="connsiteY2" fmla="*/ 204787 h 366712"/>
                      <a:gd name="connsiteX3" fmla="*/ 3990975 w 8945814"/>
                      <a:gd name="connsiteY3" fmla="*/ 204787 h 366712"/>
                      <a:gd name="connsiteX4" fmla="*/ 3990975 w 8945814"/>
                      <a:gd name="connsiteY4" fmla="*/ 366712 h 366712"/>
                      <a:gd name="connsiteX5" fmla="*/ 4676775 w 8945814"/>
                      <a:gd name="connsiteY5" fmla="*/ 366712 h 366712"/>
                      <a:gd name="connsiteX6" fmla="*/ 4676775 w 8945814"/>
                      <a:gd name="connsiteY6" fmla="*/ 204787 h 366712"/>
                      <a:gd name="connsiteX7" fmla="*/ 5019675 w 8945814"/>
                      <a:gd name="connsiteY7" fmla="*/ 204787 h 366712"/>
                      <a:gd name="connsiteX8" fmla="*/ 5019675 w 8945814"/>
                      <a:gd name="connsiteY8" fmla="*/ 14287 h 366712"/>
                      <a:gd name="connsiteX9" fmla="*/ 8667750 w 8945814"/>
                      <a:gd name="connsiteY9" fmla="*/ 14287 h 366712"/>
                      <a:gd name="connsiteX10" fmla="*/ 8694607 w 8945814"/>
                      <a:gd name="connsiteY10" fmla="*/ 0 h 366712"/>
                      <a:gd name="connsiteX0" fmla="*/ 0 w 8942802"/>
                      <a:gd name="connsiteY0" fmla="*/ 633412 h 995362"/>
                      <a:gd name="connsiteX1" fmla="*/ 3648075 w 8942802"/>
                      <a:gd name="connsiteY1" fmla="*/ 633412 h 995362"/>
                      <a:gd name="connsiteX2" fmla="*/ 3648075 w 8942802"/>
                      <a:gd name="connsiteY2" fmla="*/ 833437 h 995362"/>
                      <a:gd name="connsiteX3" fmla="*/ 3990975 w 8942802"/>
                      <a:gd name="connsiteY3" fmla="*/ 833437 h 995362"/>
                      <a:gd name="connsiteX4" fmla="*/ 3990975 w 8942802"/>
                      <a:gd name="connsiteY4" fmla="*/ 995362 h 995362"/>
                      <a:gd name="connsiteX5" fmla="*/ 4676775 w 8942802"/>
                      <a:gd name="connsiteY5" fmla="*/ 995362 h 995362"/>
                      <a:gd name="connsiteX6" fmla="*/ 4676775 w 8942802"/>
                      <a:gd name="connsiteY6" fmla="*/ 833437 h 995362"/>
                      <a:gd name="connsiteX7" fmla="*/ 5019675 w 8942802"/>
                      <a:gd name="connsiteY7" fmla="*/ 833437 h 995362"/>
                      <a:gd name="connsiteX8" fmla="*/ 5019675 w 8942802"/>
                      <a:gd name="connsiteY8" fmla="*/ 642937 h 995362"/>
                      <a:gd name="connsiteX9" fmla="*/ 8667750 w 8942802"/>
                      <a:gd name="connsiteY9" fmla="*/ 642937 h 995362"/>
                      <a:gd name="connsiteX10" fmla="*/ 8683360 w 8942802"/>
                      <a:gd name="connsiteY10" fmla="*/ 0 h 995362"/>
                      <a:gd name="connsiteX0" fmla="*/ 0 w 8945037"/>
                      <a:gd name="connsiteY0" fmla="*/ 633412 h 995362"/>
                      <a:gd name="connsiteX1" fmla="*/ 3648075 w 8945037"/>
                      <a:gd name="connsiteY1" fmla="*/ 633412 h 995362"/>
                      <a:gd name="connsiteX2" fmla="*/ 3648075 w 8945037"/>
                      <a:gd name="connsiteY2" fmla="*/ 833437 h 995362"/>
                      <a:gd name="connsiteX3" fmla="*/ 3990975 w 8945037"/>
                      <a:gd name="connsiteY3" fmla="*/ 833437 h 995362"/>
                      <a:gd name="connsiteX4" fmla="*/ 3990975 w 8945037"/>
                      <a:gd name="connsiteY4" fmla="*/ 995362 h 995362"/>
                      <a:gd name="connsiteX5" fmla="*/ 4676775 w 8945037"/>
                      <a:gd name="connsiteY5" fmla="*/ 995362 h 995362"/>
                      <a:gd name="connsiteX6" fmla="*/ 4676775 w 8945037"/>
                      <a:gd name="connsiteY6" fmla="*/ 833437 h 995362"/>
                      <a:gd name="connsiteX7" fmla="*/ 5019675 w 8945037"/>
                      <a:gd name="connsiteY7" fmla="*/ 833437 h 995362"/>
                      <a:gd name="connsiteX8" fmla="*/ 5019675 w 8945037"/>
                      <a:gd name="connsiteY8" fmla="*/ 642937 h 995362"/>
                      <a:gd name="connsiteX9" fmla="*/ 8670787 w 8945037"/>
                      <a:gd name="connsiteY9" fmla="*/ 642937 h 995362"/>
                      <a:gd name="connsiteX10" fmla="*/ 8683360 w 8945037"/>
                      <a:gd name="connsiteY10" fmla="*/ 0 h 995362"/>
                      <a:gd name="connsiteX0" fmla="*/ 0 w 8698928"/>
                      <a:gd name="connsiteY0" fmla="*/ 633412 h 995362"/>
                      <a:gd name="connsiteX1" fmla="*/ 3648075 w 8698928"/>
                      <a:gd name="connsiteY1" fmla="*/ 633412 h 995362"/>
                      <a:gd name="connsiteX2" fmla="*/ 3648075 w 8698928"/>
                      <a:gd name="connsiteY2" fmla="*/ 833437 h 995362"/>
                      <a:gd name="connsiteX3" fmla="*/ 3990975 w 8698928"/>
                      <a:gd name="connsiteY3" fmla="*/ 833437 h 995362"/>
                      <a:gd name="connsiteX4" fmla="*/ 3990975 w 8698928"/>
                      <a:gd name="connsiteY4" fmla="*/ 995362 h 995362"/>
                      <a:gd name="connsiteX5" fmla="*/ 4676775 w 8698928"/>
                      <a:gd name="connsiteY5" fmla="*/ 995362 h 995362"/>
                      <a:gd name="connsiteX6" fmla="*/ 4676775 w 8698928"/>
                      <a:gd name="connsiteY6" fmla="*/ 833437 h 995362"/>
                      <a:gd name="connsiteX7" fmla="*/ 5019675 w 8698928"/>
                      <a:gd name="connsiteY7" fmla="*/ 833437 h 995362"/>
                      <a:gd name="connsiteX8" fmla="*/ 5019675 w 8698928"/>
                      <a:gd name="connsiteY8" fmla="*/ 642937 h 995362"/>
                      <a:gd name="connsiteX9" fmla="*/ 8670787 w 8698928"/>
                      <a:gd name="connsiteY9" fmla="*/ 642937 h 995362"/>
                      <a:gd name="connsiteX10" fmla="*/ 8683360 w 8698928"/>
                      <a:gd name="connsiteY10" fmla="*/ 0 h 995362"/>
                      <a:gd name="connsiteX0" fmla="*/ 0 w 8701057"/>
                      <a:gd name="connsiteY0" fmla="*/ 633412 h 995362"/>
                      <a:gd name="connsiteX1" fmla="*/ 3648075 w 8701057"/>
                      <a:gd name="connsiteY1" fmla="*/ 633412 h 995362"/>
                      <a:gd name="connsiteX2" fmla="*/ 3648075 w 8701057"/>
                      <a:gd name="connsiteY2" fmla="*/ 833437 h 995362"/>
                      <a:gd name="connsiteX3" fmla="*/ 3990975 w 8701057"/>
                      <a:gd name="connsiteY3" fmla="*/ 833437 h 995362"/>
                      <a:gd name="connsiteX4" fmla="*/ 3990975 w 8701057"/>
                      <a:gd name="connsiteY4" fmla="*/ 995362 h 995362"/>
                      <a:gd name="connsiteX5" fmla="*/ 4676775 w 8701057"/>
                      <a:gd name="connsiteY5" fmla="*/ 995362 h 995362"/>
                      <a:gd name="connsiteX6" fmla="*/ 4676775 w 8701057"/>
                      <a:gd name="connsiteY6" fmla="*/ 833437 h 995362"/>
                      <a:gd name="connsiteX7" fmla="*/ 5019675 w 8701057"/>
                      <a:gd name="connsiteY7" fmla="*/ 833437 h 995362"/>
                      <a:gd name="connsiteX8" fmla="*/ 5019675 w 8701057"/>
                      <a:gd name="connsiteY8" fmla="*/ 642937 h 995362"/>
                      <a:gd name="connsiteX9" fmla="*/ 8673825 w 8701057"/>
                      <a:gd name="connsiteY9" fmla="*/ 642937 h 995362"/>
                      <a:gd name="connsiteX10" fmla="*/ 8683360 w 8701057"/>
                      <a:gd name="connsiteY10" fmla="*/ 0 h 995362"/>
                      <a:gd name="connsiteX0" fmla="*/ 0 w 8683360"/>
                      <a:gd name="connsiteY0" fmla="*/ 633412 h 995362"/>
                      <a:gd name="connsiteX1" fmla="*/ 3648075 w 8683360"/>
                      <a:gd name="connsiteY1" fmla="*/ 633412 h 995362"/>
                      <a:gd name="connsiteX2" fmla="*/ 3648075 w 8683360"/>
                      <a:gd name="connsiteY2" fmla="*/ 833437 h 995362"/>
                      <a:gd name="connsiteX3" fmla="*/ 3990975 w 8683360"/>
                      <a:gd name="connsiteY3" fmla="*/ 833437 h 995362"/>
                      <a:gd name="connsiteX4" fmla="*/ 3990975 w 8683360"/>
                      <a:gd name="connsiteY4" fmla="*/ 995362 h 995362"/>
                      <a:gd name="connsiteX5" fmla="*/ 4676775 w 8683360"/>
                      <a:gd name="connsiteY5" fmla="*/ 995362 h 995362"/>
                      <a:gd name="connsiteX6" fmla="*/ 4676775 w 8683360"/>
                      <a:gd name="connsiteY6" fmla="*/ 833437 h 995362"/>
                      <a:gd name="connsiteX7" fmla="*/ 5019675 w 8683360"/>
                      <a:gd name="connsiteY7" fmla="*/ 833437 h 995362"/>
                      <a:gd name="connsiteX8" fmla="*/ 5019675 w 8683360"/>
                      <a:gd name="connsiteY8" fmla="*/ 642937 h 995362"/>
                      <a:gd name="connsiteX9" fmla="*/ 8673825 w 8683360"/>
                      <a:gd name="connsiteY9" fmla="*/ 642937 h 995362"/>
                      <a:gd name="connsiteX10" fmla="*/ 8683360 w 8683360"/>
                      <a:gd name="connsiteY10" fmla="*/ 0 h 995362"/>
                      <a:gd name="connsiteX0" fmla="*/ 0 w 8674176"/>
                      <a:gd name="connsiteY0" fmla="*/ 652462 h 1014412"/>
                      <a:gd name="connsiteX1" fmla="*/ 3648075 w 8674176"/>
                      <a:gd name="connsiteY1" fmla="*/ 652462 h 1014412"/>
                      <a:gd name="connsiteX2" fmla="*/ 3648075 w 8674176"/>
                      <a:gd name="connsiteY2" fmla="*/ 852487 h 1014412"/>
                      <a:gd name="connsiteX3" fmla="*/ 3990975 w 8674176"/>
                      <a:gd name="connsiteY3" fmla="*/ 852487 h 1014412"/>
                      <a:gd name="connsiteX4" fmla="*/ 3990975 w 8674176"/>
                      <a:gd name="connsiteY4" fmla="*/ 1014412 h 1014412"/>
                      <a:gd name="connsiteX5" fmla="*/ 4676775 w 8674176"/>
                      <a:gd name="connsiteY5" fmla="*/ 1014412 h 1014412"/>
                      <a:gd name="connsiteX6" fmla="*/ 4676775 w 8674176"/>
                      <a:gd name="connsiteY6" fmla="*/ 852487 h 1014412"/>
                      <a:gd name="connsiteX7" fmla="*/ 5019675 w 8674176"/>
                      <a:gd name="connsiteY7" fmla="*/ 852487 h 1014412"/>
                      <a:gd name="connsiteX8" fmla="*/ 5019675 w 8674176"/>
                      <a:gd name="connsiteY8" fmla="*/ 661987 h 1014412"/>
                      <a:gd name="connsiteX9" fmla="*/ 8673825 w 8674176"/>
                      <a:gd name="connsiteY9" fmla="*/ 661987 h 1014412"/>
                      <a:gd name="connsiteX10" fmla="*/ 8648290 w 8674176"/>
                      <a:gd name="connsiteY10" fmla="*/ 0 h 1014412"/>
                      <a:gd name="connsiteX0" fmla="*/ 0 w 8673847"/>
                      <a:gd name="connsiteY0" fmla="*/ 423862 h 785812"/>
                      <a:gd name="connsiteX1" fmla="*/ 3648075 w 8673847"/>
                      <a:gd name="connsiteY1" fmla="*/ 423862 h 785812"/>
                      <a:gd name="connsiteX2" fmla="*/ 3648075 w 8673847"/>
                      <a:gd name="connsiteY2" fmla="*/ 623887 h 785812"/>
                      <a:gd name="connsiteX3" fmla="*/ 3990975 w 8673847"/>
                      <a:gd name="connsiteY3" fmla="*/ 623887 h 785812"/>
                      <a:gd name="connsiteX4" fmla="*/ 3990975 w 8673847"/>
                      <a:gd name="connsiteY4" fmla="*/ 785812 h 785812"/>
                      <a:gd name="connsiteX5" fmla="*/ 4676775 w 8673847"/>
                      <a:gd name="connsiteY5" fmla="*/ 785812 h 785812"/>
                      <a:gd name="connsiteX6" fmla="*/ 4676775 w 8673847"/>
                      <a:gd name="connsiteY6" fmla="*/ 623887 h 785812"/>
                      <a:gd name="connsiteX7" fmla="*/ 5019675 w 8673847"/>
                      <a:gd name="connsiteY7" fmla="*/ 623887 h 785812"/>
                      <a:gd name="connsiteX8" fmla="*/ 5019675 w 8673847"/>
                      <a:gd name="connsiteY8" fmla="*/ 433387 h 785812"/>
                      <a:gd name="connsiteX9" fmla="*/ 8673825 w 8673847"/>
                      <a:gd name="connsiteY9" fmla="*/ 433387 h 785812"/>
                      <a:gd name="connsiteX10" fmla="*/ 8098677 w 8673847"/>
                      <a:gd name="connsiteY10" fmla="*/ 0 h 785812"/>
                      <a:gd name="connsiteX0" fmla="*/ 0 w 8674145"/>
                      <a:gd name="connsiteY0" fmla="*/ 604837 h 966787"/>
                      <a:gd name="connsiteX1" fmla="*/ 3648075 w 8674145"/>
                      <a:gd name="connsiteY1" fmla="*/ 604837 h 966787"/>
                      <a:gd name="connsiteX2" fmla="*/ 3648075 w 8674145"/>
                      <a:gd name="connsiteY2" fmla="*/ 804862 h 966787"/>
                      <a:gd name="connsiteX3" fmla="*/ 3990975 w 8674145"/>
                      <a:gd name="connsiteY3" fmla="*/ 804862 h 966787"/>
                      <a:gd name="connsiteX4" fmla="*/ 3990975 w 8674145"/>
                      <a:gd name="connsiteY4" fmla="*/ 966787 h 966787"/>
                      <a:gd name="connsiteX5" fmla="*/ 4676775 w 8674145"/>
                      <a:gd name="connsiteY5" fmla="*/ 966787 h 966787"/>
                      <a:gd name="connsiteX6" fmla="*/ 4676775 w 8674145"/>
                      <a:gd name="connsiteY6" fmla="*/ 804862 h 966787"/>
                      <a:gd name="connsiteX7" fmla="*/ 5019675 w 8674145"/>
                      <a:gd name="connsiteY7" fmla="*/ 804862 h 966787"/>
                      <a:gd name="connsiteX8" fmla="*/ 5019675 w 8674145"/>
                      <a:gd name="connsiteY8" fmla="*/ 614362 h 966787"/>
                      <a:gd name="connsiteX9" fmla="*/ 8673825 w 8674145"/>
                      <a:gd name="connsiteY9" fmla="*/ 614362 h 966787"/>
                      <a:gd name="connsiteX10" fmla="*/ 8644631 w 8674145"/>
                      <a:gd name="connsiteY10" fmla="*/ 0 h 966787"/>
                      <a:gd name="connsiteX0" fmla="*/ 0 w 8674509"/>
                      <a:gd name="connsiteY0" fmla="*/ 604837 h 966787"/>
                      <a:gd name="connsiteX1" fmla="*/ 3648075 w 8674509"/>
                      <a:gd name="connsiteY1" fmla="*/ 604837 h 966787"/>
                      <a:gd name="connsiteX2" fmla="*/ 3648075 w 8674509"/>
                      <a:gd name="connsiteY2" fmla="*/ 804862 h 966787"/>
                      <a:gd name="connsiteX3" fmla="*/ 3990975 w 8674509"/>
                      <a:gd name="connsiteY3" fmla="*/ 804862 h 966787"/>
                      <a:gd name="connsiteX4" fmla="*/ 3990975 w 8674509"/>
                      <a:gd name="connsiteY4" fmla="*/ 966787 h 966787"/>
                      <a:gd name="connsiteX5" fmla="*/ 4676775 w 8674509"/>
                      <a:gd name="connsiteY5" fmla="*/ 966787 h 966787"/>
                      <a:gd name="connsiteX6" fmla="*/ 4676775 w 8674509"/>
                      <a:gd name="connsiteY6" fmla="*/ 804862 h 966787"/>
                      <a:gd name="connsiteX7" fmla="*/ 5019675 w 8674509"/>
                      <a:gd name="connsiteY7" fmla="*/ 804862 h 966787"/>
                      <a:gd name="connsiteX8" fmla="*/ 5019675 w 8674509"/>
                      <a:gd name="connsiteY8" fmla="*/ 614362 h 966787"/>
                      <a:gd name="connsiteX9" fmla="*/ 8673825 w 8674509"/>
                      <a:gd name="connsiteY9" fmla="*/ 614362 h 966787"/>
                      <a:gd name="connsiteX10" fmla="*/ 8666717 w 8674509"/>
                      <a:gd name="connsiteY10" fmla="*/ 0 h 966787"/>
                      <a:gd name="connsiteX0" fmla="*/ 0 w 8673825"/>
                      <a:gd name="connsiteY0" fmla="*/ 668454 h 1030404"/>
                      <a:gd name="connsiteX1" fmla="*/ 3648075 w 8673825"/>
                      <a:gd name="connsiteY1" fmla="*/ 668454 h 1030404"/>
                      <a:gd name="connsiteX2" fmla="*/ 3648075 w 8673825"/>
                      <a:gd name="connsiteY2" fmla="*/ 868479 h 1030404"/>
                      <a:gd name="connsiteX3" fmla="*/ 3990975 w 8673825"/>
                      <a:gd name="connsiteY3" fmla="*/ 868479 h 1030404"/>
                      <a:gd name="connsiteX4" fmla="*/ 3990975 w 8673825"/>
                      <a:gd name="connsiteY4" fmla="*/ 1030404 h 1030404"/>
                      <a:gd name="connsiteX5" fmla="*/ 4676775 w 8673825"/>
                      <a:gd name="connsiteY5" fmla="*/ 1030404 h 1030404"/>
                      <a:gd name="connsiteX6" fmla="*/ 4676775 w 8673825"/>
                      <a:gd name="connsiteY6" fmla="*/ 868479 h 1030404"/>
                      <a:gd name="connsiteX7" fmla="*/ 5019675 w 8673825"/>
                      <a:gd name="connsiteY7" fmla="*/ 868479 h 1030404"/>
                      <a:gd name="connsiteX8" fmla="*/ 5019675 w 8673825"/>
                      <a:gd name="connsiteY8" fmla="*/ 677979 h 1030404"/>
                      <a:gd name="connsiteX9" fmla="*/ 8673825 w 8673825"/>
                      <a:gd name="connsiteY9" fmla="*/ 677979 h 1030404"/>
                      <a:gd name="connsiteX10" fmla="*/ 8666717 w 8673825"/>
                      <a:gd name="connsiteY10" fmla="*/ 63617 h 1030404"/>
                      <a:gd name="connsiteX0" fmla="*/ 0 w 8673825"/>
                      <a:gd name="connsiteY0" fmla="*/ 604837 h 966787"/>
                      <a:gd name="connsiteX1" fmla="*/ 3648075 w 8673825"/>
                      <a:gd name="connsiteY1" fmla="*/ 604837 h 966787"/>
                      <a:gd name="connsiteX2" fmla="*/ 3648075 w 8673825"/>
                      <a:gd name="connsiteY2" fmla="*/ 804862 h 966787"/>
                      <a:gd name="connsiteX3" fmla="*/ 3990975 w 8673825"/>
                      <a:gd name="connsiteY3" fmla="*/ 804862 h 966787"/>
                      <a:gd name="connsiteX4" fmla="*/ 3990975 w 8673825"/>
                      <a:gd name="connsiteY4" fmla="*/ 966787 h 966787"/>
                      <a:gd name="connsiteX5" fmla="*/ 4676775 w 8673825"/>
                      <a:gd name="connsiteY5" fmla="*/ 966787 h 966787"/>
                      <a:gd name="connsiteX6" fmla="*/ 4676775 w 8673825"/>
                      <a:gd name="connsiteY6" fmla="*/ 804862 h 966787"/>
                      <a:gd name="connsiteX7" fmla="*/ 5019675 w 8673825"/>
                      <a:gd name="connsiteY7" fmla="*/ 804862 h 966787"/>
                      <a:gd name="connsiteX8" fmla="*/ 5019675 w 8673825"/>
                      <a:gd name="connsiteY8" fmla="*/ 614362 h 966787"/>
                      <a:gd name="connsiteX9" fmla="*/ 8673825 w 8673825"/>
                      <a:gd name="connsiteY9" fmla="*/ 614362 h 966787"/>
                      <a:gd name="connsiteX10" fmla="*/ 8666717 w 8673825"/>
                      <a:gd name="connsiteY10" fmla="*/ 0 h 966787"/>
                      <a:gd name="connsiteX0" fmla="*/ 0 w 8673825"/>
                      <a:gd name="connsiteY0" fmla="*/ 604837 h 966787"/>
                      <a:gd name="connsiteX1" fmla="*/ 3648075 w 8673825"/>
                      <a:gd name="connsiteY1" fmla="*/ 604837 h 966787"/>
                      <a:gd name="connsiteX2" fmla="*/ 3648075 w 8673825"/>
                      <a:gd name="connsiteY2" fmla="*/ 804862 h 966787"/>
                      <a:gd name="connsiteX3" fmla="*/ 3990975 w 8673825"/>
                      <a:gd name="connsiteY3" fmla="*/ 804862 h 966787"/>
                      <a:gd name="connsiteX4" fmla="*/ 3990975 w 8673825"/>
                      <a:gd name="connsiteY4" fmla="*/ 966787 h 966787"/>
                      <a:gd name="connsiteX5" fmla="*/ 4676775 w 8673825"/>
                      <a:gd name="connsiteY5" fmla="*/ 966787 h 966787"/>
                      <a:gd name="connsiteX6" fmla="*/ 4676775 w 8673825"/>
                      <a:gd name="connsiteY6" fmla="*/ 804862 h 966787"/>
                      <a:gd name="connsiteX7" fmla="*/ 5019675 w 8673825"/>
                      <a:gd name="connsiteY7" fmla="*/ 804862 h 966787"/>
                      <a:gd name="connsiteX8" fmla="*/ 5019675 w 8673825"/>
                      <a:gd name="connsiteY8" fmla="*/ 614362 h 966787"/>
                      <a:gd name="connsiteX9" fmla="*/ 8673825 w 8673825"/>
                      <a:gd name="connsiteY9" fmla="*/ 614362 h 966787"/>
                      <a:gd name="connsiteX10" fmla="*/ 8669755 w 8673825"/>
                      <a:gd name="connsiteY10" fmla="*/ 0 h 966787"/>
                      <a:gd name="connsiteX0" fmla="*/ 0 w 8673825"/>
                      <a:gd name="connsiteY0" fmla="*/ 604837 h 966787"/>
                      <a:gd name="connsiteX1" fmla="*/ 3648075 w 8673825"/>
                      <a:gd name="connsiteY1" fmla="*/ 604837 h 966787"/>
                      <a:gd name="connsiteX2" fmla="*/ 3648075 w 8673825"/>
                      <a:gd name="connsiteY2" fmla="*/ 804862 h 966787"/>
                      <a:gd name="connsiteX3" fmla="*/ 3990975 w 8673825"/>
                      <a:gd name="connsiteY3" fmla="*/ 804862 h 966787"/>
                      <a:gd name="connsiteX4" fmla="*/ 3990975 w 8673825"/>
                      <a:gd name="connsiteY4" fmla="*/ 966787 h 966787"/>
                      <a:gd name="connsiteX5" fmla="*/ 4676775 w 8673825"/>
                      <a:gd name="connsiteY5" fmla="*/ 966787 h 966787"/>
                      <a:gd name="connsiteX6" fmla="*/ 4676775 w 8673825"/>
                      <a:gd name="connsiteY6" fmla="*/ 804862 h 966787"/>
                      <a:gd name="connsiteX7" fmla="*/ 5019675 w 8673825"/>
                      <a:gd name="connsiteY7" fmla="*/ 804862 h 966787"/>
                      <a:gd name="connsiteX8" fmla="*/ 5019675 w 8673825"/>
                      <a:gd name="connsiteY8" fmla="*/ 614362 h 966787"/>
                      <a:gd name="connsiteX9" fmla="*/ 8673825 w 8673825"/>
                      <a:gd name="connsiteY9" fmla="*/ 614362 h 966787"/>
                      <a:gd name="connsiteX10" fmla="*/ 8669755 w 8673825"/>
                      <a:gd name="connsiteY10" fmla="*/ 0 h 966787"/>
                      <a:gd name="connsiteX0" fmla="*/ 0 w 8673825"/>
                      <a:gd name="connsiteY0" fmla="*/ 452437 h 814387"/>
                      <a:gd name="connsiteX1" fmla="*/ 3648075 w 8673825"/>
                      <a:gd name="connsiteY1" fmla="*/ 452437 h 814387"/>
                      <a:gd name="connsiteX2" fmla="*/ 3648075 w 8673825"/>
                      <a:gd name="connsiteY2" fmla="*/ 652462 h 814387"/>
                      <a:gd name="connsiteX3" fmla="*/ 3990975 w 8673825"/>
                      <a:gd name="connsiteY3" fmla="*/ 652462 h 814387"/>
                      <a:gd name="connsiteX4" fmla="*/ 3990975 w 8673825"/>
                      <a:gd name="connsiteY4" fmla="*/ 814387 h 814387"/>
                      <a:gd name="connsiteX5" fmla="*/ 4676775 w 8673825"/>
                      <a:gd name="connsiteY5" fmla="*/ 814387 h 814387"/>
                      <a:gd name="connsiteX6" fmla="*/ 4676775 w 8673825"/>
                      <a:gd name="connsiteY6" fmla="*/ 652462 h 814387"/>
                      <a:gd name="connsiteX7" fmla="*/ 5019675 w 8673825"/>
                      <a:gd name="connsiteY7" fmla="*/ 652462 h 814387"/>
                      <a:gd name="connsiteX8" fmla="*/ 5019675 w 8673825"/>
                      <a:gd name="connsiteY8" fmla="*/ 461962 h 814387"/>
                      <a:gd name="connsiteX9" fmla="*/ 8673825 w 8673825"/>
                      <a:gd name="connsiteY9" fmla="*/ 461962 h 814387"/>
                      <a:gd name="connsiteX10" fmla="*/ 8660089 w 8673825"/>
                      <a:gd name="connsiteY10" fmla="*/ 0 h 8143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8673825" h="814387">
                        <a:moveTo>
                          <a:pt x="0" y="452437"/>
                        </a:moveTo>
                        <a:lnTo>
                          <a:pt x="3648075" y="452437"/>
                        </a:lnTo>
                        <a:lnTo>
                          <a:pt x="3648075" y="652462"/>
                        </a:lnTo>
                        <a:lnTo>
                          <a:pt x="3990975" y="652462"/>
                        </a:lnTo>
                        <a:lnTo>
                          <a:pt x="3990975" y="814387"/>
                        </a:lnTo>
                        <a:lnTo>
                          <a:pt x="4676775" y="814387"/>
                        </a:lnTo>
                        <a:lnTo>
                          <a:pt x="4676775" y="652462"/>
                        </a:lnTo>
                        <a:lnTo>
                          <a:pt x="5019675" y="652462"/>
                        </a:lnTo>
                        <a:lnTo>
                          <a:pt x="5019675" y="461962"/>
                        </a:lnTo>
                        <a:lnTo>
                          <a:pt x="8673825" y="461962"/>
                        </a:lnTo>
                        <a:cubicBezTo>
                          <a:pt x="8665069" y="78581"/>
                          <a:pt x="8654494" y="2976"/>
                          <a:pt x="8660089" y="0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0" name="フリーフォーム 19"/>
                  <p:cNvSpPr/>
                  <p:nvPr/>
                </p:nvSpPr>
                <p:spPr>
                  <a:xfrm rot="10800000">
                    <a:off x="206515" y="4509120"/>
                    <a:ext cx="8655050" cy="819150"/>
                  </a:xfrm>
                  <a:custGeom>
                    <a:avLst/>
                    <a:gdLst>
                      <a:gd name="connsiteX0" fmla="*/ 0 w 7800975"/>
                      <a:gd name="connsiteY0" fmla="*/ 171450 h 533400"/>
                      <a:gd name="connsiteX1" fmla="*/ 3648075 w 7800975"/>
                      <a:gd name="connsiteY1" fmla="*/ 171450 h 533400"/>
                      <a:gd name="connsiteX2" fmla="*/ 3648075 w 7800975"/>
                      <a:gd name="connsiteY2" fmla="*/ 371475 h 533400"/>
                      <a:gd name="connsiteX3" fmla="*/ 3990975 w 7800975"/>
                      <a:gd name="connsiteY3" fmla="*/ 371475 h 533400"/>
                      <a:gd name="connsiteX4" fmla="*/ 3990975 w 7800975"/>
                      <a:gd name="connsiteY4" fmla="*/ 533400 h 533400"/>
                      <a:gd name="connsiteX5" fmla="*/ 4676775 w 7800975"/>
                      <a:gd name="connsiteY5" fmla="*/ 533400 h 533400"/>
                      <a:gd name="connsiteX6" fmla="*/ 4676775 w 7800975"/>
                      <a:gd name="connsiteY6" fmla="*/ 371475 h 533400"/>
                      <a:gd name="connsiteX7" fmla="*/ 5019675 w 7800975"/>
                      <a:gd name="connsiteY7" fmla="*/ 371475 h 533400"/>
                      <a:gd name="connsiteX8" fmla="*/ 5019675 w 7800975"/>
                      <a:gd name="connsiteY8" fmla="*/ 180975 h 533400"/>
                      <a:gd name="connsiteX9" fmla="*/ 7724775 w 7800975"/>
                      <a:gd name="connsiteY9" fmla="*/ 180975 h 533400"/>
                      <a:gd name="connsiteX10" fmla="*/ 7800975 w 7800975"/>
                      <a:gd name="connsiteY10" fmla="*/ 0 h 533400"/>
                      <a:gd name="connsiteX0" fmla="*/ 0 w 7724775"/>
                      <a:gd name="connsiteY0" fmla="*/ 0 h 361950"/>
                      <a:gd name="connsiteX1" fmla="*/ 3648075 w 7724775"/>
                      <a:gd name="connsiteY1" fmla="*/ 0 h 361950"/>
                      <a:gd name="connsiteX2" fmla="*/ 3648075 w 7724775"/>
                      <a:gd name="connsiteY2" fmla="*/ 200025 h 361950"/>
                      <a:gd name="connsiteX3" fmla="*/ 3990975 w 7724775"/>
                      <a:gd name="connsiteY3" fmla="*/ 200025 h 361950"/>
                      <a:gd name="connsiteX4" fmla="*/ 3990975 w 7724775"/>
                      <a:gd name="connsiteY4" fmla="*/ 361950 h 361950"/>
                      <a:gd name="connsiteX5" fmla="*/ 4676775 w 7724775"/>
                      <a:gd name="connsiteY5" fmla="*/ 361950 h 361950"/>
                      <a:gd name="connsiteX6" fmla="*/ 4676775 w 7724775"/>
                      <a:gd name="connsiteY6" fmla="*/ 200025 h 361950"/>
                      <a:gd name="connsiteX7" fmla="*/ 5019675 w 7724775"/>
                      <a:gd name="connsiteY7" fmla="*/ 200025 h 361950"/>
                      <a:gd name="connsiteX8" fmla="*/ 5019675 w 7724775"/>
                      <a:gd name="connsiteY8" fmla="*/ 9525 h 361950"/>
                      <a:gd name="connsiteX9" fmla="*/ 7724775 w 7724775"/>
                      <a:gd name="connsiteY9" fmla="*/ 9525 h 361950"/>
                      <a:gd name="connsiteX0" fmla="*/ 0 w 8667750"/>
                      <a:gd name="connsiteY0" fmla="*/ 0 h 361950"/>
                      <a:gd name="connsiteX1" fmla="*/ 3648075 w 8667750"/>
                      <a:gd name="connsiteY1" fmla="*/ 0 h 361950"/>
                      <a:gd name="connsiteX2" fmla="*/ 3648075 w 8667750"/>
                      <a:gd name="connsiteY2" fmla="*/ 200025 h 361950"/>
                      <a:gd name="connsiteX3" fmla="*/ 3990975 w 8667750"/>
                      <a:gd name="connsiteY3" fmla="*/ 200025 h 361950"/>
                      <a:gd name="connsiteX4" fmla="*/ 3990975 w 8667750"/>
                      <a:gd name="connsiteY4" fmla="*/ 361950 h 361950"/>
                      <a:gd name="connsiteX5" fmla="*/ 4676775 w 8667750"/>
                      <a:gd name="connsiteY5" fmla="*/ 361950 h 361950"/>
                      <a:gd name="connsiteX6" fmla="*/ 4676775 w 8667750"/>
                      <a:gd name="connsiteY6" fmla="*/ 200025 h 361950"/>
                      <a:gd name="connsiteX7" fmla="*/ 5019675 w 8667750"/>
                      <a:gd name="connsiteY7" fmla="*/ 200025 h 361950"/>
                      <a:gd name="connsiteX8" fmla="*/ 5019675 w 8667750"/>
                      <a:gd name="connsiteY8" fmla="*/ 9525 h 361950"/>
                      <a:gd name="connsiteX9" fmla="*/ 8667750 w 8667750"/>
                      <a:gd name="connsiteY9" fmla="*/ 9525 h 361950"/>
                      <a:gd name="connsiteX0" fmla="*/ 0 w 8667750"/>
                      <a:gd name="connsiteY0" fmla="*/ 0 h 361950"/>
                      <a:gd name="connsiteX1" fmla="*/ 3648075 w 8667750"/>
                      <a:gd name="connsiteY1" fmla="*/ 0 h 361950"/>
                      <a:gd name="connsiteX2" fmla="*/ 3648075 w 8667750"/>
                      <a:gd name="connsiteY2" fmla="*/ 200025 h 361950"/>
                      <a:gd name="connsiteX3" fmla="*/ 3990975 w 8667750"/>
                      <a:gd name="connsiteY3" fmla="*/ 200025 h 361950"/>
                      <a:gd name="connsiteX4" fmla="*/ 3990975 w 8667750"/>
                      <a:gd name="connsiteY4" fmla="*/ 361950 h 361950"/>
                      <a:gd name="connsiteX5" fmla="*/ 4676775 w 8667750"/>
                      <a:gd name="connsiteY5" fmla="*/ 361950 h 361950"/>
                      <a:gd name="connsiteX6" fmla="*/ 4676775 w 8667750"/>
                      <a:gd name="connsiteY6" fmla="*/ 200025 h 361950"/>
                      <a:gd name="connsiteX7" fmla="*/ 5019675 w 8667750"/>
                      <a:gd name="connsiteY7" fmla="*/ 200025 h 361950"/>
                      <a:gd name="connsiteX8" fmla="*/ 5019675 w 8667750"/>
                      <a:gd name="connsiteY8" fmla="*/ 9525 h 361950"/>
                      <a:gd name="connsiteX9" fmla="*/ 8667750 w 8667750"/>
                      <a:gd name="connsiteY9" fmla="*/ 9525 h 361950"/>
                      <a:gd name="connsiteX0" fmla="*/ 0 w 8667750"/>
                      <a:gd name="connsiteY0" fmla="*/ 0 h 361950"/>
                      <a:gd name="connsiteX1" fmla="*/ 3648075 w 8667750"/>
                      <a:gd name="connsiteY1" fmla="*/ 0 h 361950"/>
                      <a:gd name="connsiteX2" fmla="*/ 3648075 w 8667750"/>
                      <a:gd name="connsiteY2" fmla="*/ 200025 h 361950"/>
                      <a:gd name="connsiteX3" fmla="*/ 3990975 w 8667750"/>
                      <a:gd name="connsiteY3" fmla="*/ 200025 h 361950"/>
                      <a:gd name="connsiteX4" fmla="*/ 3990975 w 8667750"/>
                      <a:gd name="connsiteY4" fmla="*/ 361950 h 361950"/>
                      <a:gd name="connsiteX5" fmla="*/ 4676775 w 8667750"/>
                      <a:gd name="connsiteY5" fmla="*/ 361950 h 361950"/>
                      <a:gd name="connsiteX6" fmla="*/ 4676775 w 8667750"/>
                      <a:gd name="connsiteY6" fmla="*/ 200025 h 361950"/>
                      <a:gd name="connsiteX7" fmla="*/ 5019675 w 8667750"/>
                      <a:gd name="connsiteY7" fmla="*/ 200025 h 361950"/>
                      <a:gd name="connsiteX8" fmla="*/ 5019675 w 8667750"/>
                      <a:gd name="connsiteY8" fmla="*/ 9525 h 361950"/>
                      <a:gd name="connsiteX9" fmla="*/ 8667750 w 8667750"/>
                      <a:gd name="connsiteY9" fmla="*/ 9525 h 361950"/>
                      <a:gd name="connsiteX0" fmla="*/ 0 w 8667750"/>
                      <a:gd name="connsiteY0" fmla="*/ 0 h 361950"/>
                      <a:gd name="connsiteX1" fmla="*/ 3648075 w 8667750"/>
                      <a:gd name="connsiteY1" fmla="*/ 0 h 361950"/>
                      <a:gd name="connsiteX2" fmla="*/ 3648075 w 8667750"/>
                      <a:gd name="connsiteY2" fmla="*/ 200025 h 361950"/>
                      <a:gd name="connsiteX3" fmla="*/ 3990975 w 8667750"/>
                      <a:gd name="connsiteY3" fmla="*/ 200025 h 361950"/>
                      <a:gd name="connsiteX4" fmla="*/ 3990975 w 8667750"/>
                      <a:gd name="connsiteY4" fmla="*/ 361950 h 361950"/>
                      <a:gd name="connsiteX5" fmla="*/ 4676775 w 8667750"/>
                      <a:gd name="connsiteY5" fmla="*/ 361950 h 361950"/>
                      <a:gd name="connsiteX6" fmla="*/ 4676775 w 8667750"/>
                      <a:gd name="connsiteY6" fmla="*/ 200025 h 361950"/>
                      <a:gd name="connsiteX7" fmla="*/ 5019675 w 8667750"/>
                      <a:gd name="connsiteY7" fmla="*/ 200025 h 361950"/>
                      <a:gd name="connsiteX8" fmla="*/ 5019675 w 8667750"/>
                      <a:gd name="connsiteY8" fmla="*/ 9525 h 361950"/>
                      <a:gd name="connsiteX9" fmla="*/ 8667750 w 8667750"/>
                      <a:gd name="connsiteY9" fmla="*/ 9525 h 361950"/>
                      <a:gd name="connsiteX0" fmla="*/ 0 w 8667750"/>
                      <a:gd name="connsiteY0" fmla="*/ 0 h 361950"/>
                      <a:gd name="connsiteX1" fmla="*/ 3648075 w 8667750"/>
                      <a:gd name="connsiteY1" fmla="*/ 0 h 361950"/>
                      <a:gd name="connsiteX2" fmla="*/ 3648075 w 8667750"/>
                      <a:gd name="connsiteY2" fmla="*/ 200025 h 361950"/>
                      <a:gd name="connsiteX3" fmla="*/ 3990975 w 8667750"/>
                      <a:gd name="connsiteY3" fmla="*/ 200025 h 361950"/>
                      <a:gd name="connsiteX4" fmla="*/ 3990975 w 8667750"/>
                      <a:gd name="connsiteY4" fmla="*/ 361950 h 361950"/>
                      <a:gd name="connsiteX5" fmla="*/ 4676775 w 8667750"/>
                      <a:gd name="connsiteY5" fmla="*/ 361950 h 361950"/>
                      <a:gd name="connsiteX6" fmla="*/ 4676775 w 8667750"/>
                      <a:gd name="connsiteY6" fmla="*/ 200025 h 361950"/>
                      <a:gd name="connsiteX7" fmla="*/ 5019675 w 8667750"/>
                      <a:gd name="connsiteY7" fmla="*/ 200025 h 361950"/>
                      <a:gd name="connsiteX8" fmla="*/ 5019675 w 8667750"/>
                      <a:gd name="connsiteY8" fmla="*/ 9525 h 361950"/>
                      <a:gd name="connsiteX9" fmla="*/ 8667750 w 8667750"/>
                      <a:gd name="connsiteY9" fmla="*/ 9525 h 361950"/>
                      <a:gd name="connsiteX0" fmla="*/ 0 w 8667750"/>
                      <a:gd name="connsiteY0" fmla="*/ 5730 h 367680"/>
                      <a:gd name="connsiteX1" fmla="*/ 60465 w 8667750"/>
                      <a:gd name="connsiteY1" fmla="*/ 0 h 367680"/>
                      <a:gd name="connsiteX2" fmla="*/ 3648075 w 8667750"/>
                      <a:gd name="connsiteY2" fmla="*/ 5730 h 367680"/>
                      <a:gd name="connsiteX3" fmla="*/ 3648075 w 8667750"/>
                      <a:gd name="connsiteY3" fmla="*/ 205755 h 367680"/>
                      <a:gd name="connsiteX4" fmla="*/ 3990975 w 8667750"/>
                      <a:gd name="connsiteY4" fmla="*/ 205755 h 367680"/>
                      <a:gd name="connsiteX5" fmla="*/ 3990975 w 8667750"/>
                      <a:gd name="connsiteY5" fmla="*/ 367680 h 367680"/>
                      <a:gd name="connsiteX6" fmla="*/ 4676775 w 8667750"/>
                      <a:gd name="connsiteY6" fmla="*/ 367680 h 367680"/>
                      <a:gd name="connsiteX7" fmla="*/ 4676775 w 8667750"/>
                      <a:gd name="connsiteY7" fmla="*/ 205755 h 367680"/>
                      <a:gd name="connsiteX8" fmla="*/ 5019675 w 8667750"/>
                      <a:gd name="connsiteY8" fmla="*/ 205755 h 367680"/>
                      <a:gd name="connsiteX9" fmla="*/ 5019675 w 8667750"/>
                      <a:gd name="connsiteY9" fmla="*/ 15255 h 367680"/>
                      <a:gd name="connsiteX10" fmla="*/ 8667750 w 8667750"/>
                      <a:gd name="connsiteY10" fmla="*/ 15255 h 367680"/>
                      <a:gd name="connsiteX0" fmla="*/ 0 w 8667750"/>
                      <a:gd name="connsiteY0" fmla="*/ 0 h 692150"/>
                      <a:gd name="connsiteX1" fmla="*/ 60465 w 8667750"/>
                      <a:gd name="connsiteY1" fmla="*/ 324470 h 692150"/>
                      <a:gd name="connsiteX2" fmla="*/ 3648075 w 8667750"/>
                      <a:gd name="connsiteY2" fmla="*/ 330200 h 692150"/>
                      <a:gd name="connsiteX3" fmla="*/ 3648075 w 8667750"/>
                      <a:gd name="connsiteY3" fmla="*/ 530225 h 692150"/>
                      <a:gd name="connsiteX4" fmla="*/ 3990975 w 8667750"/>
                      <a:gd name="connsiteY4" fmla="*/ 530225 h 692150"/>
                      <a:gd name="connsiteX5" fmla="*/ 3990975 w 8667750"/>
                      <a:gd name="connsiteY5" fmla="*/ 692150 h 692150"/>
                      <a:gd name="connsiteX6" fmla="*/ 4676775 w 8667750"/>
                      <a:gd name="connsiteY6" fmla="*/ 692150 h 692150"/>
                      <a:gd name="connsiteX7" fmla="*/ 4676775 w 8667750"/>
                      <a:gd name="connsiteY7" fmla="*/ 530225 h 692150"/>
                      <a:gd name="connsiteX8" fmla="*/ 5019675 w 8667750"/>
                      <a:gd name="connsiteY8" fmla="*/ 530225 h 692150"/>
                      <a:gd name="connsiteX9" fmla="*/ 5019675 w 8667750"/>
                      <a:gd name="connsiteY9" fmla="*/ 339725 h 692150"/>
                      <a:gd name="connsiteX10" fmla="*/ 8667750 w 8667750"/>
                      <a:gd name="connsiteY10" fmla="*/ 339725 h 692150"/>
                      <a:gd name="connsiteX0" fmla="*/ 0 w 8667750"/>
                      <a:gd name="connsiteY0" fmla="*/ 0 h 692150"/>
                      <a:gd name="connsiteX1" fmla="*/ 22365 w 8667750"/>
                      <a:gd name="connsiteY1" fmla="*/ 311770 h 692150"/>
                      <a:gd name="connsiteX2" fmla="*/ 3648075 w 8667750"/>
                      <a:gd name="connsiteY2" fmla="*/ 330200 h 692150"/>
                      <a:gd name="connsiteX3" fmla="*/ 3648075 w 8667750"/>
                      <a:gd name="connsiteY3" fmla="*/ 530225 h 692150"/>
                      <a:gd name="connsiteX4" fmla="*/ 3990975 w 8667750"/>
                      <a:gd name="connsiteY4" fmla="*/ 530225 h 692150"/>
                      <a:gd name="connsiteX5" fmla="*/ 3990975 w 8667750"/>
                      <a:gd name="connsiteY5" fmla="*/ 692150 h 692150"/>
                      <a:gd name="connsiteX6" fmla="*/ 4676775 w 8667750"/>
                      <a:gd name="connsiteY6" fmla="*/ 692150 h 692150"/>
                      <a:gd name="connsiteX7" fmla="*/ 4676775 w 8667750"/>
                      <a:gd name="connsiteY7" fmla="*/ 530225 h 692150"/>
                      <a:gd name="connsiteX8" fmla="*/ 5019675 w 8667750"/>
                      <a:gd name="connsiteY8" fmla="*/ 530225 h 692150"/>
                      <a:gd name="connsiteX9" fmla="*/ 5019675 w 8667750"/>
                      <a:gd name="connsiteY9" fmla="*/ 339725 h 692150"/>
                      <a:gd name="connsiteX10" fmla="*/ 8667750 w 8667750"/>
                      <a:gd name="connsiteY10" fmla="*/ 339725 h 692150"/>
                      <a:gd name="connsiteX0" fmla="*/ 0 w 8655050"/>
                      <a:gd name="connsiteY0" fmla="*/ 0 h 819150"/>
                      <a:gd name="connsiteX1" fmla="*/ 9665 w 8655050"/>
                      <a:gd name="connsiteY1" fmla="*/ 438770 h 819150"/>
                      <a:gd name="connsiteX2" fmla="*/ 3635375 w 8655050"/>
                      <a:gd name="connsiteY2" fmla="*/ 457200 h 819150"/>
                      <a:gd name="connsiteX3" fmla="*/ 3635375 w 8655050"/>
                      <a:gd name="connsiteY3" fmla="*/ 657225 h 819150"/>
                      <a:gd name="connsiteX4" fmla="*/ 3978275 w 8655050"/>
                      <a:gd name="connsiteY4" fmla="*/ 657225 h 819150"/>
                      <a:gd name="connsiteX5" fmla="*/ 3978275 w 8655050"/>
                      <a:gd name="connsiteY5" fmla="*/ 819150 h 819150"/>
                      <a:gd name="connsiteX6" fmla="*/ 4664075 w 8655050"/>
                      <a:gd name="connsiteY6" fmla="*/ 819150 h 819150"/>
                      <a:gd name="connsiteX7" fmla="*/ 4664075 w 8655050"/>
                      <a:gd name="connsiteY7" fmla="*/ 657225 h 819150"/>
                      <a:gd name="connsiteX8" fmla="*/ 5006975 w 8655050"/>
                      <a:gd name="connsiteY8" fmla="*/ 657225 h 819150"/>
                      <a:gd name="connsiteX9" fmla="*/ 5006975 w 8655050"/>
                      <a:gd name="connsiteY9" fmla="*/ 466725 h 819150"/>
                      <a:gd name="connsiteX10" fmla="*/ 8655050 w 8655050"/>
                      <a:gd name="connsiteY10" fmla="*/ 466725 h 819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8655050" h="819150">
                        <a:moveTo>
                          <a:pt x="0" y="0"/>
                        </a:moveTo>
                        <a:lnTo>
                          <a:pt x="9665" y="438770"/>
                        </a:lnTo>
                        <a:lnTo>
                          <a:pt x="3635375" y="457200"/>
                        </a:lnTo>
                        <a:lnTo>
                          <a:pt x="3635375" y="657225"/>
                        </a:lnTo>
                        <a:lnTo>
                          <a:pt x="3978275" y="657225"/>
                        </a:lnTo>
                        <a:lnTo>
                          <a:pt x="3978275" y="819150"/>
                        </a:lnTo>
                        <a:lnTo>
                          <a:pt x="4664075" y="819150"/>
                        </a:lnTo>
                        <a:lnTo>
                          <a:pt x="4664075" y="657225"/>
                        </a:lnTo>
                        <a:lnTo>
                          <a:pt x="5006975" y="657225"/>
                        </a:lnTo>
                        <a:lnTo>
                          <a:pt x="5006975" y="466725"/>
                        </a:lnTo>
                        <a:lnTo>
                          <a:pt x="8655050" y="466725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1" name="正方形/長方形 20"/>
                  <p:cNvSpPr/>
                  <p:nvPr/>
                </p:nvSpPr>
                <p:spPr>
                  <a:xfrm>
                    <a:off x="431540" y="2370759"/>
                    <a:ext cx="720460" cy="2116801"/>
                  </a:xfrm>
                  <a:prstGeom prst="rect">
                    <a:avLst/>
                  </a:prstGeom>
                  <a:no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2" name="正方形/長方形 21"/>
                  <p:cNvSpPr/>
                  <p:nvPr/>
                </p:nvSpPr>
                <p:spPr>
                  <a:xfrm>
                    <a:off x="7996945" y="2372564"/>
                    <a:ext cx="720460" cy="2116801"/>
                  </a:xfrm>
                  <a:prstGeom prst="rect">
                    <a:avLst/>
                  </a:prstGeom>
                  <a:no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cxnSp>
                <p:nvCxnSpPr>
                  <p:cNvPr id="24" name="直線コネクタ 23"/>
                  <p:cNvCxnSpPr/>
                  <p:nvPr/>
                </p:nvCxnSpPr>
                <p:spPr>
                  <a:xfrm>
                    <a:off x="8012052" y="2361848"/>
                    <a:ext cx="0" cy="2116800"/>
                  </a:xfrm>
                  <a:prstGeom prst="line">
                    <a:avLst/>
                  </a:prstGeom>
                  <a:ln w="8255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直線コネクタ 24"/>
                  <p:cNvCxnSpPr/>
                  <p:nvPr/>
                </p:nvCxnSpPr>
                <p:spPr>
                  <a:xfrm>
                    <a:off x="1152000" y="2392320"/>
                    <a:ext cx="0" cy="2116800"/>
                  </a:xfrm>
                  <a:prstGeom prst="line">
                    <a:avLst/>
                  </a:prstGeom>
                  <a:ln w="8255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" name="正方形/長方形 9"/>
                  <p:cNvSpPr/>
                  <p:nvPr/>
                </p:nvSpPr>
                <p:spPr>
                  <a:xfrm>
                    <a:off x="209550" y="2925160"/>
                    <a:ext cx="9576611" cy="1008000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dirty="0"/>
                  </a:p>
                </p:txBody>
              </p:sp>
              <p:grpSp>
                <p:nvGrpSpPr>
                  <p:cNvPr id="46" name="グループ化 45"/>
                  <p:cNvGrpSpPr/>
                  <p:nvPr/>
                </p:nvGrpSpPr>
                <p:grpSpPr>
                  <a:xfrm>
                    <a:off x="1177190" y="3959057"/>
                    <a:ext cx="6772275" cy="484356"/>
                    <a:chOff x="1177190" y="3959057"/>
                    <a:chExt cx="6772275" cy="484356"/>
                  </a:xfrm>
                </p:grpSpPr>
                <p:sp>
                  <p:nvSpPr>
                    <p:cNvPr id="37" name="フリーフォーム 36"/>
                    <p:cNvSpPr/>
                    <p:nvPr/>
                  </p:nvSpPr>
                  <p:spPr>
                    <a:xfrm>
                      <a:off x="1177190" y="4343400"/>
                      <a:ext cx="6772275" cy="100013"/>
                    </a:xfrm>
                    <a:custGeom>
                      <a:avLst/>
                      <a:gdLst>
                        <a:gd name="connsiteX0" fmla="*/ 188417 w 6960692"/>
                        <a:gd name="connsiteY0" fmla="*/ 101601 h 101601"/>
                        <a:gd name="connsiteX1" fmla="*/ 374154 w 6960692"/>
                        <a:gd name="connsiteY1" fmla="*/ 44451 h 101601"/>
                        <a:gd name="connsiteX2" fmla="*/ 3560267 w 6960692"/>
                        <a:gd name="connsiteY2" fmla="*/ 1588 h 101601"/>
                        <a:gd name="connsiteX3" fmla="*/ 6960692 w 6960692"/>
                        <a:gd name="connsiteY3" fmla="*/ 101601 h 101601"/>
                        <a:gd name="connsiteX0" fmla="*/ 0 w 6772275"/>
                        <a:gd name="connsiteY0" fmla="*/ 100013 h 100013"/>
                        <a:gd name="connsiteX1" fmla="*/ 3371850 w 6772275"/>
                        <a:gd name="connsiteY1" fmla="*/ 0 h 100013"/>
                        <a:gd name="connsiteX2" fmla="*/ 6772275 w 6772275"/>
                        <a:gd name="connsiteY2" fmla="*/ 100013 h 100013"/>
                        <a:gd name="connsiteX0" fmla="*/ 0 w 6772275"/>
                        <a:gd name="connsiteY0" fmla="*/ 100013 h 100013"/>
                        <a:gd name="connsiteX1" fmla="*/ 3371850 w 6772275"/>
                        <a:gd name="connsiteY1" fmla="*/ 0 h 100013"/>
                        <a:gd name="connsiteX2" fmla="*/ 6772275 w 6772275"/>
                        <a:gd name="connsiteY2" fmla="*/ 100013 h 1000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6772275" h="100013">
                          <a:moveTo>
                            <a:pt x="0" y="100013"/>
                          </a:moveTo>
                          <a:cubicBezTo>
                            <a:pt x="773906" y="93464"/>
                            <a:pt x="2243138" y="0"/>
                            <a:pt x="3371850" y="0"/>
                          </a:cubicBezTo>
                          <a:cubicBezTo>
                            <a:pt x="4469606" y="9525"/>
                            <a:pt x="5620940" y="54769"/>
                            <a:pt x="6772275" y="100013"/>
                          </a:cubicBezTo>
                        </a:path>
                      </a:pathLst>
                    </a:custGeom>
                    <a:noFill/>
                    <a:ln w="3175">
                      <a:gradFill flip="none" rotWithShape="1">
                        <a:gsLst>
                          <a:gs pos="0">
                            <a:schemeClr val="accent3"/>
                          </a:gs>
                          <a:gs pos="50000">
                            <a:schemeClr val="accent3">
                              <a:lumMod val="60000"/>
                              <a:lumOff val="40000"/>
                            </a:schemeClr>
                          </a:gs>
                          <a:gs pos="100000">
                            <a:schemeClr val="accent3">
                              <a:lumMod val="9000"/>
                              <a:lumOff val="91000"/>
                            </a:schemeClr>
                          </a:gs>
                        </a:gsLst>
                        <a:lin ang="13500000" scaled="1"/>
                        <a:tileRect/>
                      </a:gra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38" name="フリーフォーム 37"/>
                    <p:cNvSpPr/>
                    <p:nvPr/>
                  </p:nvSpPr>
                  <p:spPr>
                    <a:xfrm>
                      <a:off x="1177190" y="4247315"/>
                      <a:ext cx="6772275" cy="100013"/>
                    </a:xfrm>
                    <a:custGeom>
                      <a:avLst/>
                      <a:gdLst>
                        <a:gd name="connsiteX0" fmla="*/ 188417 w 6960692"/>
                        <a:gd name="connsiteY0" fmla="*/ 101601 h 101601"/>
                        <a:gd name="connsiteX1" fmla="*/ 374154 w 6960692"/>
                        <a:gd name="connsiteY1" fmla="*/ 44451 h 101601"/>
                        <a:gd name="connsiteX2" fmla="*/ 3560267 w 6960692"/>
                        <a:gd name="connsiteY2" fmla="*/ 1588 h 101601"/>
                        <a:gd name="connsiteX3" fmla="*/ 6960692 w 6960692"/>
                        <a:gd name="connsiteY3" fmla="*/ 101601 h 101601"/>
                        <a:gd name="connsiteX0" fmla="*/ 0 w 6772275"/>
                        <a:gd name="connsiteY0" fmla="*/ 100013 h 100013"/>
                        <a:gd name="connsiteX1" fmla="*/ 3371850 w 6772275"/>
                        <a:gd name="connsiteY1" fmla="*/ 0 h 100013"/>
                        <a:gd name="connsiteX2" fmla="*/ 6772275 w 6772275"/>
                        <a:gd name="connsiteY2" fmla="*/ 100013 h 100013"/>
                        <a:gd name="connsiteX0" fmla="*/ 0 w 6772275"/>
                        <a:gd name="connsiteY0" fmla="*/ 100013 h 100013"/>
                        <a:gd name="connsiteX1" fmla="*/ 3371850 w 6772275"/>
                        <a:gd name="connsiteY1" fmla="*/ 0 h 100013"/>
                        <a:gd name="connsiteX2" fmla="*/ 6772275 w 6772275"/>
                        <a:gd name="connsiteY2" fmla="*/ 100013 h 1000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6772275" h="100013">
                          <a:moveTo>
                            <a:pt x="0" y="100013"/>
                          </a:moveTo>
                          <a:cubicBezTo>
                            <a:pt x="773906" y="93464"/>
                            <a:pt x="2243138" y="0"/>
                            <a:pt x="3371850" y="0"/>
                          </a:cubicBezTo>
                          <a:cubicBezTo>
                            <a:pt x="4469606" y="9525"/>
                            <a:pt x="5620940" y="54769"/>
                            <a:pt x="6772275" y="100013"/>
                          </a:cubicBezTo>
                        </a:path>
                      </a:pathLst>
                    </a:custGeom>
                    <a:noFill/>
                    <a:ln w="3175">
                      <a:gradFill flip="none" rotWithShape="1">
                        <a:gsLst>
                          <a:gs pos="0">
                            <a:schemeClr val="accent3"/>
                          </a:gs>
                          <a:gs pos="50000">
                            <a:schemeClr val="accent3">
                              <a:lumMod val="60000"/>
                              <a:lumOff val="40000"/>
                            </a:schemeClr>
                          </a:gs>
                          <a:gs pos="100000">
                            <a:schemeClr val="accent3">
                              <a:lumMod val="9000"/>
                              <a:lumOff val="91000"/>
                            </a:schemeClr>
                          </a:gs>
                        </a:gsLst>
                        <a:lin ang="13500000" scaled="1"/>
                        <a:tileRect/>
                      </a:gra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dirty="0"/>
                    </a:p>
                  </p:txBody>
                </p:sp>
                <p:sp>
                  <p:nvSpPr>
                    <p:cNvPr id="39" name="フリーフォーム 38"/>
                    <p:cNvSpPr/>
                    <p:nvPr/>
                  </p:nvSpPr>
                  <p:spPr>
                    <a:xfrm>
                      <a:off x="1177190" y="4151229"/>
                      <a:ext cx="6772275" cy="100013"/>
                    </a:xfrm>
                    <a:custGeom>
                      <a:avLst/>
                      <a:gdLst>
                        <a:gd name="connsiteX0" fmla="*/ 188417 w 6960692"/>
                        <a:gd name="connsiteY0" fmla="*/ 101601 h 101601"/>
                        <a:gd name="connsiteX1" fmla="*/ 374154 w 6960692"/>
                        <a:gd name="connsiteY1" fmla="*/ 44451 h 101601"/>
                        <a:gd name="connsiteX2" fmla="*/ 3560267 w 6960692"/>
                        <a:gd name="connsiteY2" fmla="*/ 1588 h 101601"/>
                        <a:gd name="connsiteX3" fmla="*/ 6960692 w 6960692"/>
                        <a:gd name="connsiteY3" fmla="*/ 101601 h 101601"/>
                        <a:gd name="connsiteX0" fmla="*/ 0 w 6772275"/>
                        <a:gd name="connsiteY0" fmla="*/ 100013 h 100013"/>
                        <a:gd name="connsiteX1" fmla="*/ 3371850 w 6772275"/>
                        <a:gd name="connsiteY1" fmla="*/ 0 h 100013"/>
                        <a:gd name="connsiteX2" fmla="*/ 6772275 w 6772275"/>
                        <a:gd name="connsiteY2" fmla="*/ 100013 h 100013"/>
                        <a:gd name="connsiteX0" fmla="*/ 0 w 6772275"/>
                        <a:gd name="connsiteY0" fmla="*/ 100013 h 100013"/>
                        <a:gd name="connsiteX1" fmla="*/ 3371850 w 6772275"/>
                        <a:gd name="connsiteY1" fmla="*/ 0 h 100013"/>
                        <a:gd name="connsiteX2" fmla="*/ 6772275 w 6772275"/>
                        <a:gd name="connsiteY2" fmla="*/ 100013 h 1000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6772275" h="100013">
                          <a:moveTo>
                            <a:pt x="0" y="100013"/>
                          </a:moveTo>
                          <a:cubicBezTo>
                            <a:pt x="773906" y="93464"/>
                            <a:pt x="2243138" y="0"/>
                            <a:pt x="3371850" y="0"/>
                          </a:cubicBezTo>
                          <a:cubicBezTo>
                            <a:pt x="4469606" y="9525"/>
                            <a:pt x="5620940" y="54769"/>
                            <a:pt x="6772275" y="100013"/>
                          </a:cubicBezTo>
                        </a:path>
                      </a:pathLst>
                    </a:custGeom>
                    <a:noFill/>
                    <a:ln w="3175">
                      <a:gradFill flip="none" rotWithShape="1">
                        <a:gsLst>
                          <a:gs pos="0">
                            <a:schemeClr val="accent3"/>
                          </a:gs>
                          <a:gs pos="50000">
                            <a:schemeClr val="accent3">
                              <a:lumMod val="60000"/>
                              <a:lumOff val="40000"/>
                            </a:schemeClr>
                          </a:gs>
                          <a:gs pos="100000">
                            <a:schemeClr val="accent3">
                              <a:lumMod val="9000"/>
                              <a:lumOff val="91000"/>
                            </a:schemeClr>
                          </a:gs>
                        </a:gsLst>
                        <a:lin ang="13500000" scaled="1"/>
                        <a:tileRect/>
                      </a:gra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40" name="フリーフォーム 39"/>
                    <p:cNvSpPr/>
                    <p:nvPr/>
                  </p:nvSpPr>
                  <p:spPr>
                    <a:xfrm>
                      <a:off x="1177190" y="4055143"/>
                      <a:ext cx="6772275" cy="100013"/>
                    </a:xfrm>
                    <a:custGeom>
                      <a:avLst/>
                      <a:gdLst>
                        <a:gd name="connsiteX0" fmla="*/ 188417 w 6960692"/>
                        <a:gd name="connsiteY0" fmla="*/ 101601 h 101601"/>
                        <a:gd name="connsiteX1" fmla="*/ 374154 w 6960692"/>
                        <a:gd name="connsiteY1" fmla="*/ 44451 h 101601"/>
                        <a:gd name="connsiteX2" fmla="*/ 3560267 w 6960692"/>
                        <a:gd name="connsiteY2" fmla="*/ 1588 h 101601"/>
                        <a:gd name="connsiteX3" fmla="*/ 6960692 w 6960692"/>
                        <a:gd name="connsiteY3" fmla="*/ 101601 h 101601"/>
                        <a:gd name="connsiteX0" fmla="*/ 0 w 6772275"/>
                        <a:gd name="connsiteY0" fmla="*/ 100013 h 100013"/>
                        <a:gd name="connsiteX1" fmla="*/ 3371850 w 6772275"/>
                        <a:gd name="connsiteY1" fmla="*/ 0 h 100013"/>
                        <a:gd name="connsiteX2" fmla="*/ 6772275 w 6772275"/>
                        <a:gd name="connsiteY2" fmla="*/ 100013 h 100013"/>
                        <a:gd name="connsiteX0" fmla="*/ 0 w 6772275"/>
                        <a:gd name="connsiteY0" fmla="*/ 100013 h 100013"/>
                        <a:gd name="connsiteX1" fmla="*/ 3371850 w 6772275"/>
                        <a:gd name="connsiteY1" fmla="*/ 0 h 100013"/>
                        <a:gd name="connsiteX2" fmla="*/ 6772275 w 6772275"/>
                        <a:gd name="connsiteY2" fmla="*/ 100013 h 1000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6772275" h="100013">
                          <a:moveTo>
                            <a:pt x="0" y="100013"/>
                          </a:moveTo>
                          <a:cubicBezTo>
                            <a:pt x="773906" y="93464"/>
                            <a:pt x="2243138" y="0"/>
                            <a:pt x="3371850" y="0"/>
                          </a:cubicBezTo>
                          <a:cubicBezTo>
                            <a:pt x="4469606" y="9525"/>
                            <a:pt x="5620940" y="54769"/>
                            <a:pt x="6772275" y="100013"/>
                          </a:cubicBezTo>
                        </a:path>
                      </a:pathLst>
                    </a:custGeom>
                    <a:noFill/>
                    <a:ln w="3175">
                      <a:gradFill flip="none" rotWithShape="1">
                        <a:gsLst>
                          <a:gs pos="0">
                            <a:schemeClr val="accent3"/>
                          </a:gs>
                          <a:gs pos="50000">
                            <a:schemeClr val="accent3">
                              <a:lumMod val="60000"/>
                              <a:lumOff val="40000"/>
                            </a:schemeClr>
                          </a:gs>
                          <a:gs pos="100000">
                            <a:schemeClr val="accent3">
                              <a:lumMod val="9000"/>
                              <a:lumOff val="91000"/>
                            </a:schemeClr>
                          </a:gs>
                        </a:gsLst>
                        <a:lin ang="13500000" scaled="1"/>
                        <a:tileRect/>
                      </a:gra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41" name="フリーフォーム 40"/>
                    <p:cNvSpPr/>
                    <p:nvPr/>
                  </p:nvSpPr>
                  <p:spPr>
                    <a:xfrm>
                      <a:off x="1177190" y="4295358"/>
                      <a:ext cx="6772275" cy="100013"/>
                    </a:xfrm>
                    <a:custGeom>
                      <a:avLst/>
                      <a:gdLst>
                        <a:gd name="connsiteX0" fmla="*/ 188417 w 6960692"/>
                        <a:gd name="connsiteY0" fmla="*/ 101601 h 101601"/>
                        <a:gd name="connsiteX1" fmla="*/ 374154 w 6960692"/>
                        <a:gd name="connsiteY1" fmla="*/ 44451 h 101601"/>
                        <a:gd name="connsiteX2" fmla="*/ 3560267 w 6960692"/>
                        <a:gd name="connsiteY2" fmla="*/ 1588 h 101601"/>
                        <a:gd name="connsiteX3" fmla="*/ 6960692 w 6960692"/>
                        <a:gd name="connsiteY3" fmla="*/ 101601 h 101601"/>
                        <a:gd name="connsiteX0" fmla="*/ 0 w 6772275"/>
                        <a:gd name="connsiteY0" fmla="*/ 100013 h 100013"/>
                        <a:gd name="connsiteX1" fmla="*/ 3371850 w 6772275"/>
                        <a:gd name="connsiteY1" fmla="*/ 0 h 100013"/>
                        <a:gd name="connsiteX2" fmla="*/ 6772275 w 6772275"/>
                        <a:gd name="connsiteY2" fmla="*/ 100013 h 100013"/>
                        <a:gd name="connsiteX0" fmla="*/ 0 w 6772275"/>
                        <a:gd name="connsiteY0" fmla="*/ 100013 h 100013"/>
                        <a:gd name="connsiteX1" fmla="*/ 3371850 w 6772275"/>
                        <a:gd name="connsiteY1" fmla="*/ 0 h 100013"/>
                        <a:gd name="connsiteX2" fmla="*/ 6772275 w 6772275"/>
                        <a:gd name="connsiteY2" fmla="*/ 100013 h 1000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6772275" h="100013">
                          <a:moveTo>
                            <a:pt x="0" y="100013"/>
                          </a:moveTo>
                          <a:cubicBezTo>
                            <a:pt x="773906" y="93464"/>
                            <a:pt x="2243138" y="0"/>
                            <a:pt x="3371850" y="0"/>
                          </a:cubicBezTo>
                          <a:cubicBezTo>
                            <a:pt x="4469606" y="9525"/>
                            <a:pt x="5620940" y="54769"/>
                            <a:pt x="6772275" y="100013"/>
                          </a:cubicBezTo>
                        </a:path>
                      </a:pathLst>
                    </a:custGeom>
                    <a:noFill/>
                    <a:ln w="3175">
                      <a:gradFill flip="none" rotWithShape="1">
                        <a:gsLst>
                          <a:gs pos="0">
                            <a:schemeClr val="accent3"/>
                          </a:gs>
                          <a:gs pos="50000">
                            <a:schemeClr val="accent3">
                              <a:lumMod val="60000"/>
                              <a:lumOff val="40000"/>
                            </a:schemeClr>
                          </a:gs>
                          <a:gs pos="100000">
                            <a:schemeClr val="accent3">
                              <a:lumMod val="9000"/>
                              <a:lumOff val="91000"/>
                            </a:schemeClr>
                          </a:gs>
                        </a:gsLst>
                        <a:lin ang="13500000" scaled="1"/>
                        <a:tileRect/>
                      </a:gra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42" name="フリーフォーム 41"/>
                    <p:cNvSpPr/>
                    <p:nvPr/>
                  </p:nvSpPr>
                  <p:spPr>
                    <a:xfrm>
                      <a:off x="1177190" y="4199272"/>
                      <a:ext cx="6772275" cy="100013"/>
                    </a:xfrm>
                    <a:custGeom>
                      <a:avLst/>
                      <a:gdLst>
                        <a:gd name="connsiteX0" fmla="*/ 188417 w 6960692"/>
                        <a:gd name="connsiteY0" fmla="*/ 101601 h 101601"/>
                        <a:gd name="connsiteX1" fmla="*/ 374154 w 6960692"/>
                        <a:gd name="connsiteY1" fmla="*/ 44451 h 101601"/>
                        <a:gd name="connsiteX2" fmla="*/ 3560267 w 6960692"/>
                        <a:gd name="connsiteY2" fmla="*/ 1588 h 101601"/>
                        <a:gd name="connsiteX3" fmla="*/ 6960692 w 6960692"/>
                        <a:gd name="connsiteY3" fmla="*/ 101601 h 101601"/>
                        <a:gd name="connsiteX0" fmla="*/ 0 w 6772275"/>
                        <a:gd name="connsiteY0" fmla="*/ 100013 h 100013"/>
                        <a:gd name="connsiteX1" fmla="*/ 3371850 w 6772275"/>
                        <a:gd name="connsiteY1" fmla="*/ 0 h 100013"/>
                        <a:gd name="connsiteX2" fmla="*/ 6772275 w 6772275"/>
                        <a:gd name="connsiteY2" fmla="*/ 100013 h 100013"/>
                        <a:gd name="connsiteX0" fmla="*/ 0 w 6772275"/>
                        <a:gd name="connsiteY0" fmla="*/ 100013 h 100013"/>
                        <a:gd name="connsiteX1" fmla="*/ 3371850 w 6772275"/>
                        <a:gd name="connsiteY1" fmla="*/ 0 h 100013"/>
                        <a:gd name="connsiteX2" fmla="*/ 6772275 w 6772275"/>
                        <a:gd name="connsiteY2" fmla="*/ 100013 h 1000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6772275" h="100013">
                          <a:moveTo>
                            <a:pt x="0" y="100013"/>
                          </a:moveTo>
                          <a:cubicBezTo>
                            <a:pt x="773906" y="93464"/>
                            <a:pt x="2243138" y="0"/>
                            <a:pt x="3371850" y="0"/>
                          </a:cubicBezTo>
                          <a:cubicBezTo>
                            <a:pt x="4469606" y="9525"/>
                            <a:pt x="5620940" y="54769"/>
                            <a:pt x="6772275" y="100013"/>
                          </a:cubicBezTo>
                        </a:path>
                      </a:pathLst>
                    </a:custGeom>
                    <a:noFill/>
                    <a:ln w="3175">
                      <a:gradFill flip="none" rotWithShape="1">
                        <a:gsLst>
                          <a:gs pos="0">
                            <a:schemeClr val="accent3"/>
                          </a:gs>
                          <a:gs pos="50000">
                            <a:schemeClr val="accent3">
                              <a:lumMod val="60000"/>
                              <a:lumOff val="40000"/>
                            </a:schemeClr>
                          </a:gs>
                          <a:gs pos="100000">
                            <a:schemeClr val="accent3">
                              <a:lumMod val="9000"/>
                              <a:lumOff val="91000"/>
                            </a:schemeClr>
                          </a:gs>
                        </a:gsLst>
                        <a:lin ang="13500000" scaled="1"/>
                        <a:tileRect/>
                      </a:gra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43" name="フリーフォーム 42"/>
                    <p:cNvSpPr/>
                    <p:nvPr/>
                  </p:nvSpPr>
                  <p:spPr>
                    <a:xfrm>
                      <a:off x="1177190" y="4103186"/>
                      <a:ext cx="6772275" cy="100013"/>
                    </a:xfrm>
                    <a:custGeom>
                      <a:avLst/>
                      <a:gdLst>
                        <a:gd name="connsiteX0" fmla="*/ 188417 w 6960692"/>
                        <a:gd name="connsiteY0" fmla="*/ 101601 h 101601"/>
                        <a:gd name="connsiteX1" fmla="*/ 374154 w 6960692"/>
                        <a:gd name="connsiteY1" fmla="*/ 44451 h 101601"/>
                        <a:gd name="connsiteX2" fmla="*/ 3560267 w 6960692"/>
                        <a:gd name="connsiteY2" fmla="*/ 1588 h 101601"/>
                        <a:gd name="connsiteX3" fmla="*/ 6960692 w 6960692"/>
                        <a:gd name="connsiteY3" fmla="*/ 101601 h 101601"/>
                        <a:gd name="connsiteX0" fmla="*/ 0 w 6772275"/>
                        <a:gd name="connsiteY0" fmla="*/ 100013 h 100013"/>
                        <a:gd name="connsiteX1" fmla="*/ 3371850 w 6772275"/>
                        <a:gd name="connsiteY1" fmla="*/ 0 h 100013"/>
                        <a:gd name="connsiteX2" fmla="*/ 6772275 w 6772275"/>
                        <a:gd name="connsiteY2" fmla="*/ 100013 h 100013"/>
                        <a:gd name="connsiteX0" fmla="*/ 0 w 6772275"/>
                        <a:gd name="connsiteY0" fmla="*/ 100013 h 100013"/>
                        <a:gd name="connsiteX1" fmla="*/ 3371850 w 6772275"/>
                        <a:gd name="connsiteY1" fmla="*/ 0 h 100013"/>
                        <a:gd name="connsiteX2" fmla="*/ 6772275 w 6772275"/>
                        <a:gd name="connsiteY2" fmla="*/ 100013 h 1000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6772275" h="100013">
                          <a:moveTo>
                            <a:pt x="0" y="100013"/>
                          </a:moveTo>
                          <a:cubicBezTo>
                            <a:pt x="773906" y="93464"/>
                            <a:pt x="2243138" y="0"/>
                            <a:pt x="3371850" y="0"/>
                          </a:cubicBezTo>
                          <a:cubicBezTo>
                            <a:pt x="4469606" y="9525"/>
                            <a:pt x="5620940" y="54769"/>
                            <a:pt x="6772275" y="100013"/>
                          </a:cubicBezTo>
                        </a:path>
                      </a:pathLst>
                    </a:custGeom>
                    <a:noFill/>
                    <a:ln w="3175">
                      <a:gradFill flip="none" rotWithShape="1">
                        <a:gsLst>
                          <a:gs pos="0">
                            <a:schemeClr val="accent3"/>
                          </a:gs>
                          <a:gs pos="50000">
                            <a:schemeClr val="accent3">
                              <a:lumMod val="60000"/>
                              <a:lumOff val="40000"/>
                            </a:schemeClr>
                          </a:gs>
                          <a:gs pos="100000">
                            <a:schemeClr val="accent3">
                              <a:lumMod val="9000"/>
                              <a:lumOff val="91000"/>
                            </a:schemeClr>
                          </a:gs>
                        </a:gsLst>
                        <a:lin ang="13500000" scaled="1"/>
                        <a:tileRect/>
                      </a:gra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44" name="フリーフォーム 43"/>
                    <p:cNvSpPr/>
                    <p:nvPr/>
                  </p:nvSpPr>
                  <p:spPr>
                    <a:xfrm>
                      <a:off x="1177190" y="4007100"/>
                      <a:ext cx="6772275" cy="100013"/>
                    </a:xfrm>
                    <a:custGeom>
                      <a:avLst/>
                      <a:gdLst>
                        <a:gd name="connsiteX0" fmla="*/ 188417 w 6960692"/>
                        <a:gd name="connsiteY0" fmla="*/ 101601 h 101601"/>
                        <a:gd name="connsiteX1" fmla="*/ 374154 w 6960692"/>
                        <a:gd name="connsiteY1" fmla="*/ 44451 h 101601"/>
                        <a:gd name="connsiteX2" fmla="*/ 3560267 w 6960692"/>
                        <a:gd name="connsiteY2" fmla="*/ 1588 h 101601"/>
                        <a:gd name="connsiteX3" fmla="*/ 6960692 w 6960692"/>
                        <a:gd name="connsiteY3" fmla="*/ 101601 h 101601"/>
                        <a:gd name="connsiteX0" fmla="*/ 0 w 6772275"/>
                        <a:gd name="connsiteY0" fmla="*/ 100013 h 100013"/>
                        <a:gd name="connsiteX1" fmla="*/ 3371850 w 6772275"/>
                        <a:gd name="connsiteY1" fmla="*/ 0 h 100013"/>
                        <a:gd name="connsiteX2" fmla="*/ 6772275 w 6772275"/>
                        <a:gd name="connsiteY2" fmla="*/ 100013 h 100013"/>
                        <a:gd name="connsiteX0" fmla="*/ 0 w 6772275"/>
                        <a:gd name="connsiteY0" fmla="*/ 100013 h 100013"/>
                        <a:gd name="connsiteX1" fmla="*/ 3371850 w 6772275"/>
                        <a:gd name="connsiteY1" fmla="*/ 0 h 100013"/>
                        <a:gd name="connsiteX2" fmla="*/ 6772275 w 6772275"/>
                        <a:gd name="connsiteY2" fmla="*/ 100013 h 1000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6772275" h="100013">
                          <a:moveTo>
                            <a:pt x="0" y="100013"/>
                          </a:moveTo>
                          <a:cubicBezTo>
                            <a:pt x="773906" y="93464"/>
                            <a:pt x="2243138" y="0"/>
                            <a:pt x="3371850" y="0"/>
                          </a:cubicBezTo>
                          <a:cubicBezTo>
                            <a:pt x="4469606" y="9525"/>
                            <a:pt x="5620940" y="54769"/>
                            <a:pt x="6772275" y="100013"/>
                          </a:cubicBezTo>
                        </a:path>
                      </a:pathLst>
                    </a:custGeom>
                    <a:noFill/>
                    <a:ln w="3175">
                      <a:gradFill flip="none" rotWithShape="1">
                        <a:gsLst>
                          <a:gs pos="0">
                            <a:schemeClr val="accent3"/>
                          </a:gs>
                          <a:gs pos="50000">
                            <a:schemeClr val="accent3">
                              <a:lumMod val="60000"/>
                              <a:lumOff val="40000"/>
                            </a:schemeClr>
                          </a:gs>
                          <a:gs pos="100000">
                            <a:schemeClr val="accent3">
                              <a:lumMod val="9000"/>
                              <a:lumOff val="91000"/>
                            </a:schemeClr>
                          </a:gs>
                        </a:gsLst>
                        <a:lin ang="13500000" scaled="1"/>
                        <a:tileRect/>
                      </a:gra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45" name="フリーフォーム 44"/>
                    <p:cNvSpPr/>
                    <p:nvPr/>
                  </p:nvSpPr>
                  <p:spPr>
                    <a:xfrm>
                      <a:off x="1177190" y="3959057"/>
                      <a:ext cx="6772275" cy="100013"/>
                    </a:xfrm>
                    <a:custGeom>
                      <a:avLst/>
                      <a:gdLst>
                        <a:gd name="connsiteX0" fmla="*/ 188417 w 6960692"/>
                        <a:gd name="connsiteY0" fmla="*/ 101601 h 101601"/>
                        <a:gd name="connsiteX1" fmla="*/ 374154 w 6960692"/>
                        <a:gd name="connsiteY1" fmla="*/ 44451 h 101601"/>
                        <a:gd name="connsiteX2" fmla="*/ 3560267 w 6960692"/>
                        <a:gd name="connsiteY2" fmla="*/ 1588 h 101601"/>
                        <a:gd name="connsiteX3" fmla="*/ 6960692 w 6960692"/>
                        <a:gd name="connsiteY3" fmla="*/ 101601 h 101601"/>
                        <a:gd name="connsiteX0" fmla="*/ 0 w 6772275"/>
                        <a:gd name="connsiteY0" fmla="*/ 100013 h 100013"/>
                        <a:gd name="connsiteX1" fmla="*/ 3371850 w 6772275"/>
                        <a:gd name="connsiteY1" fmla="*/ 0 h 100013"/>
                        <a:gd name="connsiteX2" fmla="*/ 6772275 w 6772275"/>
                        <a:gd name="connsiteY2" fmla="*/ 100013 h 100013"/>
                        <a:gd name="connsiteX0" fmla="*/ 0 w 6772275"/>
                        <a:gd name="connsiteY0" fmla="*/ 100013 h 100013"/>
                        <a:gd name="connsiteX1" fmla="*/ 3371850 w 6772275"/>
                        <a:gd name="connsiteY1" fmla="*/ 0 h 100013"/>
                        <a:gd name="connsiteX2" fmla="*/ 6772275 w 6772275"/>
                        <a:gd name="connsiteY2" fmla="*/ 100013 h 1000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6772275" h="100013">
                          <a:moveTo>
                            <a:pt x="0" y="100013"/>
                          </a:moveTo>
                          <a:cubicBezTo>
                            <a:pt x="773906" y="93464"/>
                            <a:pt x="2243138" y="0"/>
                            <a:pt x="3371850" y="0"/>
                          </a:cubicBezTo>
                          <a:cubicBezTo>
                            <a:pt x="4469606" y="9525"/>
                            <a:pt x="5620940" y="54769"/>
                            <a:pt x="6772275" y="100013"/>
                          </a:cubicBezTo>
                        </a:path>
                      </a:pathLst>
                    </a:custGeom>
                    <a:noFill/>
                    <a:ln w="3175">
                      <a:gradFill flip="none" rotWithShape="1">
                        <a:gsLst>
                          <a:gs pos="0">
                            <a:schemeClr val="accent3"/>
                          </a:gs>
                          <a:gs pos="50000">
                            <a:schemeClr val="accent3">
                              <a:lumMod val="60000"/>
                              <a:lumOff val="40000"/>
                            </a:schemeClr>
                          </a:gs>
                          <a:gs pos="100000">
                            <a:schemeClr val="accent3">
                              <a:lumMod val="9000"/>
                              <a:lumOff val="91000"/>
                            </a:schemeClr>
                          </a:gs>
                        </a:gsLst>
                        <a:lin ang="13500000" scaled="1"/>
                        <a:tileRect/>
                      </a:gra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</p:grpSp>
              <p:grpSp>
                <p:nvGrpSpPr>
                  <p:cNvPr id="48" name="グループ化 47"/>
                  <p:cNvGrpSpPr/>
                  <p:nvPr/>
                </p:nvGrpSpPr>
                <p:grpSpPr>
                  <a:xfrm rot="10800000">
                    <a:off x="1173557" y="2430311"/>
                    <a:ext cx="6772275" cy="468633"/>
                    <a:chOff x="1177190" y="3974780"/>
                    <a:chExt cx="6772275" cy="468633"/>
                  </a:xfrm>
                </p:grpSpPr>
                <p:sp>
                  <p:nvSpPr>
                    <p:cNvPr id="49" name="フリーフォーム 48"/>
                    <p:cNvSpPr/>
                    <p:nvPr/>
                  </p:nvSpPr>
                  <p:spPr>
                    <a:xfrm>
                      <a:off x="1177190" y="4343400"/>
                      <a:ext cx="6772275" cy="100013"/>
                    </a:xfrm>
                    <a:custGeom>
                      <a:avLst/>
                      <a:gdLst>
                        <a:gd name="connsiteX0" fmla="*/ 188417 w 6960692"/>
                        <a:gd name="connsiteY0" fmla="*/ 101601 h 101601"/>
                        <a:gd name="connsiteX1" fmla="*/ 374154 w 6960692"/>
                        <a:gd name="connsiteY1" fmla="*/ 44451 h 101601"/>
                        <a:gd name="connsiteX2" fmla="*/ 3560267 w 6960692"/>
                        <a:gd name="connsiteY2" fmla="*/ 1588 h 101601"/>
                        <a:gd name="connsiteX3" fmla="*/ 6960692 w 6960692"/>
                        <a:gd name="connsiteY3" fmla="*/ 101601 h 101601"/>
                        <a:gd name="connsiteX0" fmla="*/ 0 w 6772275"/>
                        <a:gd name="connsiteY0" fmla="*/ 100013 h 100013"/>
                        <a:gd name="connsiteX1" fmla="*/ 3371850 w 6772275"/>
                        <a:gd name="connsiteY1" fmla="*/ 0 h 100013"/>
                        <a:gd name="connsiteX2" fmla="*/ 6772275 w 6772275"/>
                        <a:gd name="connsiteY2" fmla="*/ 100013 h 100013"/>
                        <a:gd name="connsiteX0" fmla="*/ 0 w 6772275"/>
                        <a:gd name="connsiteY0" fmla="*/ 100013 h 100013"/>
                        <a:gd name="connsiteX1" fmla="*/ 3371850 w 6772275"/>
                        <a:gd name="connsiteY1" fmla="*/ 0 h 100013"/>
                        <a:gd name="connsiteX2" fmla="*/ 6772275 w 6772275"/>
                        <a:gd name="connsiteY2" fmla="*/ 100013 h 1000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6772275" h="100013">
                          <a:moveTo>
                            <a:pt x="0" y="100013"/>
                          </a:moveTo>
                          <a:cubicBezTo>
                            <a:pt x="773906" y="93464"/>
                            <a:pt x="2243138" y="0"/>
                            <a:pt x="3371850" y="0"/>
                          </a:cubicBezTo>
                          <a:cubicBezTo>
                            <a:pt x="4469606" y="9525"/>
                            <a:pt x="5620940" y="54769"/>
                            <a:pt x="6772275" y="100013"/>
                          </a:cubicBezTo>
                        </a:path>
                      </a:pathLst>
                    </a:custGeom>
                    <a:noFill/>
                    <a:ln w="3175">
                      <a:gradFill flip="none" rotWithShape="1">
                        <a:gsLst>
                          <a:gs pos="0">
                            <a:schemeClr val="accent3"/>
                          </a:gs>
                          <a:gs pos="50000">
                            <a:schemeClr val="accent3">
                              <a:lumMod val="60000"/>
                              <a:lumOff val="40000"/>
                            </a:schemeClr>
                          </a:gs>
                          <a:gs pos="100000">
                            <a:schemeClr val="accent3">
                              <a:lumMod val="9000"/>
                              <a:lumOff val="91000"/>
                            </a:schemeClr>
                          </a:gs>
                        </a:gsLst>
                        <a:lin ang="13500000" scaled="1"/>
                        <a:tileRect/>
                      </a:gra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50" name="フリーフォーム 49"/>
                    <p:cNvSpPr/>
                    <p:nvPr/>
                  </p:nvSpPr>
                  <p:spPr>
                    <a:xfrm>
                      <a:off x="1177190" y="4247315"/>
                      <a:ext cx="6772275" cy="100013"/>
                    </a:xfrm>
                    <a:custGeom>
                      <a:avLst/>
                      <a:gdLst>
                        <a:gd name="connsiteX0" fmla="*/ 188417 w 6960692"/>
                        <a:gd name="connsiteY0" fmla="*/ 101601 h 101601"/>
                        <a:gd name="connsiteX1" fmla="*/ 374154 w 6960692"/>
                        <a:gd name="connsiteY1" fmla="*/ 44451 h 101601"/>
                        <a:gd name="connsiteX2" fmla="*/ 3560267 w 6960692"/>
                        <a:gd name="connsiteY2" fmla="*/ 1588 h 101601"/>
                        <a:gd name="connsiteX3" fmla="*/ 6960692 w 6960692"/>
                        <a:gd name="connsiteY3" fmla="*/ 101601 h 101601"/>
                        <a:gd name="connsiteX0" fmla="*/ 0 w 6772275"/>
                        <a:gd name="connsiteY0" fmla="*/ 100013 h 100013"/>
                        <a:gd name="connsiteX1" fmla="*/ 3371850 w 6772275"/>
                        <a:gd name="connsiteY1" fmla="*/ 0 h 100013"/>
                        <a:gd name="connsiteX2" fmla="*/ 6772275 w 6772275"/>
                        <a:gd name="connsiteY2" fmla="*/ 100013 h 100013"/>
                        <a:gd name="connsiteX0" fmla="*/ 0 w 6772275"/>
                        <a:gd name="connsiteY0" fmla="*/ 100013 h 100013"/>
                        <a:gd name="connsiteX1" fmla="*/ 3371850 w 6772275"/>
                        <a:gd name="connsiteY1" fmla="*/ 0 h 100013"/>
                        <a:gd name="connsiteX2" fmla="*/ 6772275 w 6772275"/>
                        <a:gd name="connsiteY2" fmla="*/ 100013 h 1000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6772275" h="100013">
                          <a:moveTo>
                            <a:pt x="0" y="100013"/>
                          </a:moveTo>
                          <a:cubicBezTo>
                            <a:pt x="773906" y="93464"/>
                            <a:pt x="2243138" y="0"/>
                            <a:pt x="3371850" y="0"/>
                          </a:cubicBezTo>
                          <a:cubicBezTo>
                            <a:pt x="4469606" y="9525"/>
                            <a:pt x="5620940" y="54769"/>
                            <a:pt x="6772275" y="100013"/>
                          </a:cubicBezTo>
                        </a:path>
                      </a:pathLst>
                    </a:custGeom>
                    <a:noFill/>
                    <a:ln w="3175">
                      <a:gradFill flip="none" rotWithShape="1">
                        <a:gsLst>
                          <a:gs pos="0">
                            <a:schemeClr val="accent3"/>
                          </a:gs>
                          <a:gs pos="50000">
                            <a:schemeClr val="accent3">
                              <a:lumMod val="60000"/>
                              <a:lumOff val="40000"/>
                            </a:schemeClr>
                          </a:gs>
                          <a:gs pos="100000">
                            <a:schemeClr val="accent3">
                              <a:lumMod val="9000"/>
                              <a:lumOff val="91000"/>
                            </a:schemeClr>
                          </a:gs>
                        </a:gsLst>
                        <a:lin ang="13500000" scaled="1"/>
                        <a:tileRect/>
                      </a:gra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51" name="フリーフォーム 50"/>
                    <p:cNvSpPr/>
                    <p:nvPr/>
                  </p:nvSpPr>
                  <p:spPr>
                    <a:xfrm>
                      <a:off x="1177190" y="4151229"/>
                      <a:ext cx="6772275" cy="100013"/>
                    </a:xfrm>
                    <a:custGeom>
                      <a:avLst/>
                      <a:gdLst>
                        <a:gd name="connsiteX0" fmla="*/ 188417 w 6960692"/>
                        <a:gd name="connsiteY0" fmla="*/ 101601 h 101601"/>
                        <a:gd name="connsiteX1" fmla="*/ 374154 w 6960692"/>
                        <a:gd name="connsiteY1" fmla="*/ 44451 h 101601"/>
                        <a:gd name="connsiteX2" fmla="*/ 3560267 w 6960692"/>
                        <a:gd name="connsiteY2" fmla="*/ 1588 h 101601"/>
                        <a:gd name="connsiteX3" fmla="*/ 6960692 w 6960692"/>
                        <a:gd name="connsiteY3" fmla="*/ 101601 h 101601"/>
                        <a:gd name="connsiteX0" fmla="*/ 0 w 6772275"/>
                        <a:gd name="connsiteY0" fmla="*/ 100013 h 100013"/>
                        <a:gd name="connsiteX1" fmla="*/ 3371850 w 6772275"/>
                        <a:gd name="connsiteY1" fmla="*/ 0 h 100013"/>
                        <a:gd name="connsiteX2" fmla="*/ 6772275 w 6772275"/>
                        <a:gd name="connsiteY2" fmla="*/ 100013 h 100013"/>
                        <a:gd name="connsiteX0" fmla="*/ 0 w 6772275"/>
                        <a:gd name="connsiteY0" fmla="*/ 100013 h 100013"/>
                        <a:gd name="connsiteX1" fmla="*/ 3371850 w 6772275"/>
                        <a:gd name="connsiteY1" fmla="*/ 0 h 100013"/>
                        <a:gd name="connsiteX2" fmla="*/ 6772275 w 6772275"/>
                        <a:gd name="connsiteY2" fmla="*/ 100013 h 1000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6772275" h="100013">
                          <a:moveTo>
                            <a:pt x="0" y="100013"/>
                          </a:moveTo>
                          <a:cubicBezTo>
                            <a:pt x="773906" y="93464"/>
                            <a:pt x="2243138" y="0"/>
                            <a:pt x="3371850" y="0"/>
                          </a:cubicBezTo>
                          <a:cubicBezTo>
                            <a:pt x="4469606" y="9525"/>
                            <a:pt x="5620940" y="54769"/>
                            <a:pt x="6772275" y="100013"/>
                          </a:cubicBezTo>
                        </a:path>
                      </a:pathLst>
                    </a:custGeom>
                    <a:noFill/>
                    <a:ln w="3175">
                      <a:gradFill flip="none" rotWithShape="1">
                        <a:gsLst>
                          <a:gs pos="0">
                            <a:schemeClr val="accent3"/>
                          </a:gs>
                          <a:gs pos="50000">
                            <a:schemeClr val="accent3">
                              <a:lumMod val="60000"/>
                              <a:lumOff val="40000"/>
                            </a:schemeClr>
                          </a:gs>
                          <a:gs pos="100000">
                            <a:schemeClr val="accent3">
                              <a:lumMod val="9000"/>
                              <a:lumOff val="91000"/>
                            </a:schemeClr>
                          </a:gs>
                        </a:gsLst>
                        <a:lin ang="13500000" scaled="1"/>
                        <a:tileRect/>
                      </a:gra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52" name="フリーフォーム 51"/>
                    <p:cNvSpPr/>
                    <p:nvPr/>
                  </p:nvSpPr>
                  <p:spPr>
                    <a:xfrm>
                      <a:off x="1177190" y="4055143"/>
                      <a:ext cx="6772275" cy="100013"/>
                    </a:xfrm>
                    <a:custGeom>
                      <a:avLst/>
                      <a:gdLst>
                        <a:gd name="connsiteX0" fmla="*/ 188417 w 6960692"/>
                        <a:gd name="connsiteY0" fmla="*/ 101601 h 101601"/>
                        <a:gd name="connsiteX1" fmla="*/ 374154 w 6960692"/>
                        <a:gd name="connsiteY1" fmla="*/ 44451 h 101601"/>
                        <a:gd name="connsiteX2" fmla="*/ 3560267 w 6960692"/>
                        <a:gd name="connsiteY2" fmla="*/ 1588 h 101601"/>
                        <a:gd name="connsiteX3" fmla="*/ 6960692 w 6960692"/>
                        <a:gd name="connsiteY3" fmla="*/ 101601 h 101601"/>
                        <a:gd name="connsiteX0" fmla="*/ 0 w 6772275"/>
                        <a:gd name="connsiteY0" fmla="*/ 100013 h 100013"/>
                        <a:gd name="connsiteX1" fmla="*/ 3371850 w 6772275"/>
                        <a:gd name="connsiteY1" fmla="*/ 0 h 100013"/>
                        <a:gd name="connsiteX2" fmla="*/ 6772275 w 6772275"/>
                        <a:gd name="connsiteY2" fmla="*/ 100013 h 100013"/>
                        <a:gd name="connsiteX0" fmla="*/ 0 w 6772275"/>
                        <a:gd name="connsiteY0" fmla="*/ 100013 h 100013"/>
                        <a:gd name="connsiteX1" fmla="*/ 3371850 w 6772275"/>
                        <a:gd name="connsiteY1" fmla="*/ 0 h 100013"/>
                        <a:gd name="connsiteX2" fmla="*/ 6772275 w 6772275"/>
                        <a:gd name="connsiteY2" fmla="*/ 100013 h 1000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6772275" h="100013">
                          <a:moveTo>
                            <a:pt x="0" y="100013"/>
                          </a:moveTo>
                          <a:cubicBezTo>
                            <a:pt x="773906" y="93464"/>
                            <a:pt x="2243138" y="0"/>
                            <a:pt x="3371850" y="0"/>
                          </a:cubicBezTo>
                          <a:cubicBezTo>
                            <a:pt x="4469606" y="9525"/>
                            <a:pt x="5620940" y="54769"/>
                            <a:pt x="6772275" y="100013"/>
                          </a:cubicBezTo>
                        </a:path>
                      </a:pathLst>
                    </a:custGeom>
                    <a:noFill/>
                    <a:ln w="3175">
                      <a:gradFill flip="none" rotWithShape="1">
                        <a:gsLst>
                          <a:gs pos="0">
                            <a:schemeClr val="accent3"/>
                          </a:gs>
                          <a:gs pos="50000">
                            <a:schemeClr val="accent3">
                              <a:lumMod val="60000"/>
                              <a:lumOff val="40000"/>
                            </a:schemeClr>
                          </a:gs>
                          <a:gs pos="100000">
                            <a:schemeClr val="accent3">
                              <a:lumMod val="9000"/>
                              <a:lumOff val="91000"/>
                            </a:schemeClr>
                          </a:gs>
                        </a:gsLst>
                        <a:lin ang="13500000" scaled="1"/>
                        <a:tileRect/>
                      </a:gra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53" name="フリーフォーム 52"/>
                    <p:cNvSpPr/>
                    <p:nvPr/>
                  </p:nvSpPr>
                  <p:spPr>
                    <a:xfrm>
                      <a:off x="1177190" y="4295358"/>
                      <a:ext cx="6772275" cy="100013"/>
                    </a:xfrm>
                    <a:custGeom>
                      <a:avLst/>
                      <a:gdLst>
                        <a:gd name="connsiteX0" fmla="*/ 188417 w 6960692"/>
                        <a:gd name="connsiteY0" fmla="*/ 101601 h 101601"/>
                        <a:gd name="connsiteX1" fmla="*/ 374154 w 6960692"/>
                        <a:gd name="connsiteY1" fmla="*/ 44451 h 101601"/>
                        <a:gd name="connsiteX2" fmla="*/ 3560267 w 6960692"/>
                        <a:gd name="connsiteY2" fmla="*/ 1588 h 101601"/>
                        <a:gd name="connsiteX3" fmla="*/ 6960692 w 6960692"/>
                        <a:gd name="connsiteY3" fmla="*/ 101601 h 101601"/>
                        <a:gd name="connsiteX0" fmla="*/ 0 w 6772275"/>
                        <a:gd name="connsiteY0" fmla="*/ 100013 h 100013"/>
                        <a:gd name="connsiteX1" fmla="*/ 3371850 w 6772275"/>
                        <a:gd name="connsiteY1" fmla="*/ 0 h 100013"/>
                        <a:gd name="connsiteX2" fmla="*/ 6772275 w 6772275"/>
                        <a:gd name="connsiteY2" fmla="*/ 100013 h 100013"/>
                        <a:gd name="connsiteX0" fmla="*/ 0 w 6772275"/>
                        <a:gd name="connsiteY0" fmla="*/ 100013 h 100013"/>
                        <a:gd name="connsiteX1" fmla="*/ 3371850 w 6772275"/>
                        <a:gd name="connsiteY1" fmla="*/ 0 h 100013"/>
                        <a:gd name="connsiteX2" fmla="*/ 6772275 w 6772275"/>
                        <a:gd name="connsiteY2" fmla="*/ 100013 h 1000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6772275" h="100013">
                          <a:moveTo>
                            <a:pt x="0" y="100013"/>
                          </a:moveTo>
                          <a:cubicBezTo>
                            <a:pt x="773906" y="93464"/>
                            <a:pt x="2243138" y="0"/>
                            <a:pt x="3371850" y="0"/>
                          </a:cubicBezTo>
                          <a:cubicBezTo>
                            <a:pt x="4469606" y="9525"/>
                            <a:pt x="5620940" y="54769"/>
                            <a:pt x="6772275" y="100013"/>
                          </a:cubicBezTo>
                        </a:path>
                      </a:pathLst>
                    </a:custGeom>
                    <a:noFill/>
                    <a:ln w="3175">
                      <a:gradFill flip="none" rotWithShape="1">
                        <a:gsLst>
                          <a:gs pos="0">
                            <a:schemeClr val="accent3"/>
                          </a:gs>
                          <a:gs pos="50000">
                            <a:schemeClr val="accent3">
                              <a:lumMod val="60000"/>
                              <a:lumOff val="40000"/>
                            </a:schemeClr>
                          </a:gs>
                          <a:gs pos="100000">
                            <a:schemeClr val="accent3">
                              <a:lumMod val="9000"/>
                              <a:lumOff val="91000"/>
                            </a:schemeClr>
                          </a:gs>
                        </a:gsLst>
                        <a:lin ang="13500000" scaled="1"/>
                        <a:tileRect/>
                      </a:gra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54" name="フリーフォーム 53"/>
                    <p:cNvSpPr/>
                    <p:nvPr/>
                  </p:nvSpPr>
                  <p:spPr>
                    <a:xfrm>
                      <a:off x="1177190" y="4199272"/>
                      <a:ext cx="6772275" cy="100013"/>
                    </a:xfrm>
                    <a:custGeom>
                      <a:avLst/>
                      <a:gdLst>
                        <a:gd name="connsiteX0" fmla="*/ 188417 w 6960692"/>
                        <a:gd name="connsiteY0" fmla="*/ 101601 h 101601"/>
                        <a:gd name="connsiteX1" fmla="*/ 374154 w 6960692"/>
                        <a:gd name="connsiteY1" fmla="*/ 44451 h 101601"/>
                        <a:gd name="connsiteX2" fmla="*/ 3560267 w 6960692"/>
                        <a:gd name="connsiteY2" fmla="*/ 1588 h 101601"/>
                        <a:gd name="connsiteX3" fmla="*/ 6960692 w 6960692"/>
                        <a:gd name="connsiteY3" fmla="*/ 101601 h 101601"/>
                        <a:gd name="connsiteX0" fmla="*/ 0 w 6772275"/>
                        <a:gd name="connsiteY0" fmla="*/ 100013 h 100013"/>
                        <a:gd name="connsiteX1" fmla="*/ 3371850 w 6772275"/>
                        <a:gd name="connsiteY1" fmla="*/ 0 h 100013"/>
                        <a:gd name="connsiteX2" fmla="*/ 6772275 w 6772275"/>
                        <a:gd name="connsiteY2" fmla="*/ 100013 h 100013"/>
                        <a:gd name="connsiteX0" fmla="*/ 0 w 6772275"/>
                        <a:gd name="connsiteY0" fmla="*/ 100013 h 100013"/>
                        <a:gd name="connsiteX1" fmla="*/ 3371850 w 6772275"/>
                        <a:gd name="connsiteY1" fmla="*/ 0 h 100013"/>
                        <a:gd name="connsiteX2" fmla="*/ 6772275 w 6772275"/>
                        <a:gd name="connsiteY2" fmla="*/ 100013 h 1000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6772275" h="100013">
                          <a:moveTo>
                            <a:pt x="0" y="100013"/>
                          </a:moveTo>
                          <a:cubicBezTo>
                            <a:pt x="773906" y="93464"/>
                            <a:pt x="2243138" y="0"/>
                            <a:pt x="3371850" y="0"/>
                          </a:cubicBezTo>
                          <a:cubicBezTo>
                            <a:pt x="4469606" y="9525"/>
                            <a:pt x="5620940" y="54769"/>
                            <a:pt x="6772275" y="100013"/>
                          </a:cubicBezTo>
                        </a:path>
                      </a:pathLst>
                    </a:custGeom>
                    <a:noFill/>
                    <a:ln w="3175">
                      <a:gradFill flip="none" rotWithShape="1">
                        <a:gsLst>
                          <a:gs pos="0">
                            <a:schemeClr val="accent3"/>
                          </a:gs>
                          <a:gs pos="50000">
                            <a:schemeClr val="accent3">
                              <a:lumMod val="60000"/>
                              <a:lumOff val="40000"/>
                            </a:schemeClr>
                          </a:gs>
                          <a:gs pos="100000">
                            <a:schemeClr val="accent3">
                              <a:lumMod val="9000"/>
                              <a:lumOff val="91000"/>
                            </a:schemeClr>
                          </a:gs>
                        </a:gsLst>
                        <a:lin ang="13500000" scaled="1"/>
                        <a:tileRect/>
                      </a:gra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55" name="フリーフォーム 54"/>
                    <p:cNvSpPr/>
                    <p:nvPr/>
                  </p:nvSpPr>
                  <p:spPr>
                    <a:xfrm>
                      <a:off x="1177190" y="4103186"/>
                      <a:ext cx="6772275" cy="100013"/>
                    </a:xfrm>
                    <a:custGeom>
                      <a:avLst/>
                      <a:gdLst>
                        <a:gd name="connsiteX0" fmla="*/ 188417 w 6960692"/>
                        <a:gd name="connsiteY0" fmla="*/ 101601 h 101601"/>
                        <a:gd name="connsiteX1" fmla="*/ 374154 w 6960692"/>
                        <a:gd name="connsiteY1" fmla="*/ 44451 h 101601"/>
                        <a:gd name="connsiteX2" fmla="*/ 3560267 w 6960692"/>
                        <a:gd name="connsiteY2" fmla="*/ 1588 h 101601"/>
                        <a:gd name="connsiteX3" fmla="*/ 6960692 w 6960692"/>
                        <a:gd name="connsiteY3" fmla="*/ 101601 h 101601"/>
                        <a:gd name="connsiteX0" fmla="*/ 0 w 6772275"/>
                        <a:gd name="connsiteY0" fmla="*/ 100013 h 100013"/>
                        <a:gd name="connsiteX1" fmla="*/ 3371850 w 6772275"/>
                        <a:gd name="connsiteY1" fmla="*/ 0 h 100013"/>
                        <a:gd name="connsiteX2" fmla="*/ 6772275 w 6772275"/>
                        <a:gd name="connsiteY2" fmla="*/ 100013 h 100013"/>
                        <a:gd name="connsiteX0" fmla="*/ 0 w 6772275"/>
                        <a:gd name="connsiteY0" fmla="*/ 100013 h 100013"/>
                        <a:gd name="connsiteX1" fmla="*/ 3371850 w 6772275"/>
                        <a:gd name="connsiteY1" fmla="*/ 0 h 100013"/>
                        <a:gd name="connsiteX2" fmla="*/ 6772275 w 6772275"/>
                        <a:gd name="connsiteY2" fmla="*/ 100013 h 1000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6772275" h="100013">
                          <a:moveTo>
                            <a:pt x="0" y="100013"/>
                          </a:moveTo>
                          <a:cubicBezTo>
                            <a:pt x="773906" y="93464"/>
                            <a:pt x="2243138" y="0"/>
                            <a:pt x="3371850" y="0"/>
                          </a:cubicBezTo>
                          <a:cubicBezTo>
                            <a:pt x="4469606" y="9525"/>
                            <a:pt x="5620940" y="54769"/>
                            <a:pt x="6772275" y="100013"/>
                          </a:cubicBezTo>
                        </a:path>
                      </a:pathLst>
                    </a:custGeom>
                    <a:noFill/>
                    <a:ln w="3175">
                      <a:gradFill flip="none" rotWithShape="1">
                        <a:gsLst>
                          <a:gs pos="0">
                            <a:schemeClr val="accent3"/>
                          </a:gs>
                          <a:gs pos="50000">
                            <a:schemeClr val="accent3">
                              <a:lumMod val="60000"/>
                              <a:lumOff val="40000"/>
                            </a:schemeClr>
                          </a:gs>
                          <a:gs pos="100000">
                            <a:schemeClr val="accent3">
                              <a:lumMod val="9000"/>
                              <a:lumOff val="91000"/>
                            </a:schemeClr>
                          </a:gs>
                        </a:gsLst>
                        <a:lin ang="13500000" scaled="1"/>
                        <a:tileRect/>
                      </a:gra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56" name="フリーフォーム 55"/>
                    <p:cNvSpPr/>
                    <p:nvPr/>
                  </p:nvSpPr>
                  <p:spPr>
                    <a:xfrm>
                      <a:off x="1177190" y="4007100"/>
                      <a:ext cx="6772275" cy="100013"/>
                    </a:xfrm>
                    <a:custGeom>
                      <a:avLst/>
                      <a:gdLst>
                        <a:gd name="connsiteX0" fmla="*/ 188417 w 6960692"/>
                        <a:gd name="connsiteY0" fmla="*/ 101601 h 101601"/>
                        <a:gd name="connsiteX1" fmla="*/ 374154 w 6960692"/>
                        <a:gd name="connsiteY1" fmla="*/ 44451 h 101601"/>
                        <a:gd name="connsiteX2" fmla="*/ 3560267 w 6960692"/>
                        <a:gd name="connsiteY2" fmla="*/ 1588 h 101601"/>
                        <a:gd name="connsiteX3" fmla="*/ 6960692 w 6960692"/>
                        <a:gd name="connsiteY3" fmla="*/ 101601 h 101601"/>
                        <a:gd name="connsiteX0" fmla="*/ 0 w 6772275"/>
                        <a:gd name="connsiteY0" fmla="*/ 100013 h 100013"/>
                        <a:gd name="connsiteX1" fmla="*/ 3371850 w 6772275"/>
                        <a:gd name="connsiteY1" fmla="*/ 0 h 100013"/>
                        <a:gd name="connsiteX2" fmla="*/ 6772275 w 6772275"/>
                        <a:gd name="connsiteY2" fmla="*/ 100013 h 100013"/>
                        <a:gd name="connsiteX0" fmla="*/ 0 w 6772275"/>
                        <a:gd name="connsiteY0" fmla="*/ 100013 h 100013"/>
                        <a:gd name="connsiteX1" fmla="*/ 3371850 w 6772275"/>
                        <a:gd name="connsiteY1" fmla="*/ 0 h 100013"/>
                        <a:gd name="connsiteX2" fmla="*/ 6772275 w 6772275"/>
                        <a:gd name="connsiteY2" fmla="*/ 100013 h 1000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6772275" h="100013">
                          <a:moveTo>
                            <a:pt x="0" y="100013"/>
                          </a:moveTo>
                          <a:cubicBezTo>
                            <a:pt x="773906" y="93464"/>
                            <a:pt x="2243138" y="0"/>
                            <a:pt x="3371850" y="0"/>
                          </a:cubicBezTo>
                          <a:cubicBezTo>
                            <a:pt x="4469606" y="9525"/>
                            <a:pt x="5620940" y="54769"/>
                            <a:pt x="6772275" y="100013"/>
                          </a:cubicBezTo>
                        </a:path>
                      </a:pathLst>
                    </a:custGeom>
                    <a:noFill/>
                    <a:ln w="3175">
                      <a:gradFill flip="none" rotWithShape="1">
                        <a:gsLst>
                          <a:gs pos="0">
                            <a:schemeClr val="accent3"/>
                          </a:gs>
                          <a:gs pos="50000">
                            <a:schemeClr val="accent3">
                              <a:lumMod val="60000"/>
                              <a:lumOff val="40000"/>
                            </a:schemeClr>
                          </a:gs>
                          <a:gs pos="100000">
                            <a:schemeClr val="accent3">
                              <a:lumMod val="9000"/>
                              <a:lumOff val="91000"/>
                            </a:schemeClr>
                          </a:gs>
                        </a:gsLst>
                        <a:lin ang="13500000" scaled="1"/>
                        <a:tileRect/>
                      </a:gra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57" name="フリーフォーム 56"/>
                    <p:cNvSpPr/>
                    <p:nvPr/>
                  </p:nvSpPr>
                  <p:spPr>
                    <a:xfrm>
                      <a:off x="1177190" y="3974780"/>
                      <a:ext cx="6772275" cy="100013"/>
                    </a:xfrm>
                    <a:custGeom>
                      <a:avLst/>
                      <a:gdLst>
                        <a:gd name="connsiteX0" fmla="*/ 188417 w 6960692"/>
                        <a:gd name="connsiteY0" fmla="*/ 101601 h 101601"/>
                        <a:gd name="connsiteX1" fmla="*/ 374154 w 6960692"/>
                        <a:gd name="connsiteY1" fmla="*/ 44451 h 101601"/>
                        <a:gd name="connsiteX2" fmla="*/ 3560267 w 6960692"/>
                        <a:gd name="connsiteY2" fmla="*/ 1588 h 101601"/>
                        <a:gd name="connsiteX3" fmla="*/ 6960692 w 6960692"/>
                        <a:gd name="connsiteY3" fmla="*/ 101601 h 101601"/>
                        <a:gd name="connsiteX0" fmla="*/ 0 w 6772275"/>
                        <a:gd name="connsiteY0" fmla="*/ 100013 h 100013"/>
                        <a:gd name="connsiteX1" fmla="*/ 3371850 w 6772275"/>
                        <a:gd name="connsiteY1" fmla="*/ 0 h 100013"/>
                        <a:gd name="connsiteX2" fmla="*/ 6772275 w 6772275"/>
                        <a:gd name="connsiteY2" fmla="*/ 100013 h 100013"/>
                        <a:gd name="connsiteX0" fmla="*/ 0 w 6772275"/>
                        <a:gd name="connsiteY0" fmla="*/ 100013 h 100013"/>
                        <a:gd name="connsiteX1" fmla="*/ 3371850 w 6772275"/>
                        <a:gd name="connsiteY1" fmla="*/ 0 h 100013"/>
                        <a:gd name="connsiteX2" fmla="*/ 6772275 w 6772275"/>
                        <a:gd name="connsiteY2" fmla="*/ 100013 h 1000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6772275" h="100013">
                          <a:moveTo>
                            <a:pt x="0" y="100013"/>
                          </a:moveTo>
                          <a:cubicBezTo>
                            <a:pt x="773906" y="93464"/>
                            <a:pt x="2243138" y="0"/>
                            <a:pt x="3371850" y="0"/>
                          </a:cubicBezTo>
                          <a:cubicBezTo>
                            <a:pt x="4469606" y="9525"/>
                            <a:pt x="5620940" y="54769"/>
                            <a:pt x="6772275" y="100013"/>
                          </a:cubicBezTo>
                        </a:path>
                      </a:pathLst>
                    </a:custGeom>
                    <a:noFill/>
                    <a:ln w="3175">
                      <a:gradFill flip="none" rotWithShape="1">
                        <a:gsLst>
                          <a:gs pos="0">
                            <a:schemeClr val="accent3"/>
                          </a:gs>
                          <a:gs pos="50000">
                            <a:schemeClr val="accent3">
                              <a:lumMod val="60000"/>
                              <a:lumOff val="40000"/>
                            </a:schemeClr>
                          </a:gs>
                          <a:gs pos="100000">
                            <a:schemeClr val="accent3">
                              <a:lumMod val="9000"/>
                              <a:lumOff val="91000"/>
                            </a:schemeClr>
                          </a:gs>
                        </a:gsLst>
                        <a:lin ang="13500000" scaled="1"/>
                        <a:tileRect/>
                      </a:gra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</p:grpSp>
              <p:sp>
                <p:nvSpPr>
                  <p:cNvPr id="58" name="円/楕円 57"/>
                  <p:cNvSpPr/>
                  <p:nvPr/>
                </p:nvSpPr>
                <p:spPr>
                  <a:xfrm>
                    <a:off x="4214790" y="3290057"/>
                    <a:ext cx="684900" cy="262175"/>
                  </a:xfrm>
                  <a:prstGeom prst="ellipse">
                    <a:avLst/>
                  </a:prstGeom>
                  <a:solidFill>
                    <a:srgbClr val="FF00FF"/>
                  </a:solidFill>
                  <a:ln w="190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64" name="フリーフォーム 63"/>
                  <p:cNvSpPr/>
                  <p:nvPr/>
                </p:nvSpPr>
                <p:spPr>
                  <a:xfrm>
                    <a:off x="926595" y="2957513"/>
                    <a:ext cx="3645406" cy="332544"/>
                  </a:xfrm>
                  <a:custGeom>
                    <a:avLst/>
                    <a:gdLst>
                      <a:gd name="connsiteX0" fmla="*/ 2586037 w 2586037"/>
                      <a:gd name="connsiteY0" fmla="*/ 328612 h 328612"/>
                      <a:gd name="connsiteX1" fmla="*/ 2586037 w 2586037"/>
                      <a:gd name="connsiteY1" fmla="*/ 0 h 328612"/>
                      <a:gd name="connsiteX2" fmla="*/ 0 w 2586037"/>
                      <a:gd name="connsiteY2" fmla="*/ 0 h 328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586037" h="328612">
                        <a:moveTo>
                          <a:pt x="2586037" y="328612"/>
                        </a:moveTo>
                        <a:lnTo>
                          <a:pt x="2586037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28575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65" name="正方形/長方形 64"/>
                  <p:cNvSpPr/>
                  <p:nvPr/>
                </p:nvSpPr>
                <p:spPr>
                  <a:xfrm>
                    <a:off x="9398457" y="3078780"/>
                    <a:ext cx="529138" cy="710260"/>
                  </a:xfrm>
                  <a:prstGeom prst="rect">
                    <a:avLst/>
                  </a:prstGeom>
                  <a:solidFill>
                    <a:schemeClr val="accent2">
                      <a:lumMod val="20000"/>
                      <a:lumOff val="80000"/>
                    </a:schemeClr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cxnSp>
                <p:nvCxnSpPr>
                  <p:cNvPr id="67" name="直線矢印コネクタ 66"/>
                  <p:cNvCxnSpPr>
                    <a:stCxn id="13" idx="1"/>
                  </p:cNvCxnSpPr>
                  <p:nvPr/>
                </p:nvCxnSpPr>
                <p:spPr>
                  <a:xfrm>
                    <a:off x="-1696941" y="3429160"/>
                    <a:ext cx="1272431" cy="6773"/>
                  </a:xfrm>
                  <a:prstGeom prst="straightConnector1">
                    <a:avLst/>
                  </a:prstGeom>
                  <a:ln w="82550">
                    <a:gradFill flip="none" rotWithShape="1">
                      <a:gsLst>
                        <a:gs pos="0">
                          <a:schemeClr val="accent6"/>
                        </a:gs>
                        <a:gs pos="40000">
                          <a:schemeClr val="accent6">
                            <a:lumMod val="60000"/>
                            <a:lumOff val="40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</a:gsLst>
                      <a:lin ang="10800000" scaled="1"/>
                      <a:tileRect/>
                    </a:gra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8" name="正方形/長方形 67"/>
                  <p:cNvSpPr/>
                  <p:nvPr/>
                </p:nvSpPr>
                <p:spPr>
                  <a:xfrm>
                    <a:off x="209551" y="2925160"/>
                    <a:ext cx="131979" cy="1008000"/>
                  </a:xfrm>
                  <a:prstGeom prst="rect">
                    <a:avLst/>
                  </a:prstGeom>
                  <a:no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69" name="正方形/長方形 68"/>
                  <p:cNvSpPr/>
                  <p:nvPr/>
                </p:nvSpPr>
                <p:spPr>
                  <a:xfrm>
                    <a:off x="8847475" y="2585873"/>
                    <a:ext cx="296524" cy="1661442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cxnSp>
                <p:nvCxnSpPr>
                  <p:cNvPr id="71" name="直線コネクタ 70"/>
                  <p:cNvCxnSpPr/>
                  <p:nvPr/>
                </p:nvCxnSpPr>
                <p:spPr>
                  <a:xfrm>
                    <a:off x="251520" y="3030212"/>
                    <a:ext cx="0" cy="811439"/>
                  </a:xfrm>
                  <a:prstGeom prst="line">
                    <a:avLst/>
                  </a:prstGeom>
                  <a:ln w="3175">
                    <a:solidFill>
                      <a:schemeClr val="accent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3" name="正方形/長方形 72"/>
                  <p:cNvSpPr/>
                  <p:nvPr/>
                </p:nvSpPr>
                <p:spPr>
                  <a:xfrm>
                    <a:off x="9846591" y="2891229"/>
                    <a:ext cx="171014" cy="1008000"/>
                  </a:xfrm>
                  <a:prstGeom prst="rect">
                    <a:avLst/>
                  </a:prstGeom>
                  <a:solidFill>
                    <a:schemeClr val="accent2">
                      <a:lumMod val="20000"/>
                      <a:lumOff val="80000"/>
                    </a:schemeClr>
                  </a:solidFill>
                  <a:ln w="19050">
                    <a:solidFill>
                      <a:schemeClr val="accent2">
                        <a:lumMod val="20000"/>
                        <a:lumOff val="8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74" name="正方形/長方形 73"/>
                  <p:cNvSpPr/>
                  <p:nvPr/>
                </p:nvSpPr>
                <p:spPr>
                  <a:xfrm>
                    <a:off x="8892480" y="3023955"/>
                    <a:ext cx="125569" cy="758828"/>
                  </a:xfrm>
                  <a:prstGeom prst="rect">
                    <a:avLst/>
                  </a:prstGeom>
                  <a:solidFill>
                    <a:schemeClr val="accent5"/>
                  </a:solidFill>
                  <a:ln w="19050"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grpSp>
                <p:nvGrpSpPr>
                  <p:cNvPr id="95" name="グループ化 94"/>
                  <p:cNvGrpSpPr/>
                  <p:nvPr/>
                </p:nvGrpSpPr>
                <p:grpSpPr>
                  <a:xfrm>
                    <a:off x="5022050" y="4500135"/>
                    <a:ext cx="3242184" cy="189960"/>
                    <a:chOff x="5022050" y="4500135"/>
                    <a:chExt cx="3242184" cy="189960"/>
                  </a:xfrm>
                </p:grpSpPr>
                <p:sp>
                  <p:nvSpPr>
                    <p:cNvPr id="77" name="正方形/長方形 76"/>
                    <p:cNvSpPr/>
                    <p:nvPr/>
                  </p:nvSpPr>
                  <p:spPr>
                    <a:xfrm>
                      <a:off x="5022050" y="4500135"/>
                      <a:ext cx="216000" cy="144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FFFF00"/>
                        </a:gs>
                        <a:gs pos="100000">
                          <a:srgbClr val="FFFF00">
                            <a:lumMod val="33000"/>
                            <a:lumOff val="67000"/>
                            <a:alpha val="82000"/>
                          </a:srgbClr>
                        </a:gs>
                      </a:gsLst>
                      <a:lin ang="0" scaled="1"/>
                      <a:tileRect/>
                    </a:gradFill>
                    <a:ln w="1905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79" name="正方形/長方形 78"/>
                    <p:cNvSpPr/>
                    <p:nvPr/>
                  </p:nvSpPr>
                  <p:spPr>
                    <a:xfrm>
                      <a:off x="5274232" y="4500135"/>
                      <a:ext cx="216000" cy="144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FFFF00"/>
                        </a:gs>
                        <a:gs pos="100000">
                          <a:srgbClr val="FFFF00">
                            <a:lumMod val="33000"/>
                            <a:lumOff val="67000"/>
                            <a:alpha val="82000"/>
                          </a:srgbClr>
                        </a:gs>
                      </a:gsLst>
                      <a:lin ang="0" scaled="1"/>
                      <a:tileRect/>
                    </a:gradFill>
                    <a:ln w="1905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80" name="正方形/長方形 79"/>
                    <p:cNvSpPr/>
                    <p:nvPr/>
                  </p:nvSpPr>
                  <p:spPr>
                    <a:xfrm>
                      <a:off x="5526414" y="4500135"/>
                      <a:ext cx="216000" cy="144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FFFF00"/>
                        </a:gs>
                        <a:gs pos="100000">
                          <a:srgbClr val="FFFF00">
                            <a:lumMod val="33000"/>
                            <a:lumOff val="67000"/>
                            <a:alpha val="82000"/>
                          </a:srgbClr>
                        </a:gs>
                      </a:gsLst>
                      <a:lin ang="0" scaled="1"/>
                      <a:tileRect/>
                    </a:gradFill>
                    <a:ln w="1905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81" name="正方形/長方形 80"/>
                    <p:cNvSpPr/>
                    <p:nvPr/>
                  </p:nvSpPr>
                  <p:spPr>
                    <a:xfrm>
                      <a:off x="5778596" y="4500135"/>
                      <a:ext cx="216000" cy="18996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FFFF00"/>
                        </a:gs>
                        <a:gs pos="100000">
                          <a:srgbClr val="FFFF00">
                            <a:lumMod val="33000"/>
                            <a:lumOff val="67000"/>
                            <a:alpha val="82000"/>
                          </a:srgbClr>
                        </a:gs>
                      </a:gsLst>
                      <a:lin ang="0" scaled="1"/>
                      <a:tileRect/>
                    </a:gradFill>
                    <a:ln w="1905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82" name="正方形/長方形 81"/>
                    <p:cNvSpPr/>
                    <p:nvPr/>
                  </p:nvSpPr>
                  <p:spPr>
                    <a:xfrm>
                      <a:off x="6030778" y="4500135"/>
                      <a:ext cx="216000" cy="18996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FFFF00"/>
                        </a:gs>
                        <a:gs pos="100000">
                          <a:srgbClr val="FFFF00">
                            <a:lumMod val="33000"/>
                            <a:lumOff val="67000"/>
                            <a:alpha val="82000"/>
                          </a:srgbClr>
                        </a:gs>
                      </a:gsLst>
                      <a:lin ang="0" scaled="1"/>
                      <a:tileRect/>
                    </a:gradFill>
                    <a:ln w="1905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83" name="正方形/長方形 82"/>
                    <p:cNvSpPr/>
                    <p:nvPr/>
                  </p:nvSpPr>
                  <p:spPr>
                    <a:xfrm>
                      <a:off x="6282960" y="4500135"/>
                      <a:ext cx="216000" cy="18996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FFFF00"/>
                        </a:gs>
                        <a:gs pos="100000">
                          <a:srgbClr val="FFFF00">
                            <a:lumMod val="33000"/>
                            <a:lumOff val="67000"/>
                            <a:alpha val="82000"/>
                          </a:srgbClr>
                        </a:gs>
                      </a:gsLst>
                      <a:lin ang="0" scaled="1"/>
                      <a:tileRect/>
                    </a:gradFill>
                    <a:ln w="1905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84" name="正方形/長方形 83"/>
                    <p:cNvSpPr/>
                    <p:nvPr/>
                  </p:nvSpPr>
                  <p:spPr>
                    <a:xfrm>
                      <a:off x="6535142" y="4500135"/>
                      <a:ext cx="216000" cy="18996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FFFF00"/>
                        </a:gs>
                        <a:gs pos="100000">
                          <a:srgbClr val="FFFF00">
                            <a:lumMod val="33000"/>
                            <a:lumOff val="67000"/>
                            <a:alpha val="82000"/>
                          </a:srgbClr>
                        </a:gs>
                      </a:gsLst>
                      <a:lin ang="0" scaled="1"/>
                      <a:tileRect/>
                    </a:gradFill>
                    <a:ln w="1905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85" name="正方形/長方形 84"/>
                    <p:cNvSpPr/>
                    <p:nvPr/>
                  </p:nvSpPr>
                  <p:spPr>
                    <a:xfrm>
                      <a:off x="6787324" y="4500135"/>
                      <a:ext cx="216000" cy="144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FFFF00"/>
                        </a:gs>
                        <a:gs pos="100000">
                          <a:srgbClr val="FFFF00">
                            <a:lumMod val="33000"/>
                            <a:lumOff val="67000"/>
                            <a:alpha val="82000"/>
                          </a:srgbClr>
                        </a:gs>
                      </a:gsLst>
                      <a:lin ang="0" scaled="1"/>
                      <a:tileRect/>
                    </a:gradFill>
                    <a:ln w="1905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86" name="正方形/長方形 85"/>
                    <p:cNvSpPr/>
                    <p:nvPr/>
                  </p:nvSpPr>
                  <p:spPr>
                    <a:xfrm>
                      <a:off x="7039506" y="4500135"/>
                      <a:ext cx="216000" cy="144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FFFF00"/>
                        </a:gs>
                        <a:gs pos="100000">
                          <a:srgbClr val="FFFF00">
                            <a:lumMod val="33000"/>
                            <a:lumOff val="67000"/>
                            <a:alpha val="82000"/>
                          </a:srgbClr>
                        </a:gs>
                      </a:gsLst>
                      <a:lin ang="0" scaled="1"/>
                      <a:tileRect/>
                    </a:gradFill>
                    <a:ln w="1905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87" name="正方形/長方形 86"/>
                    <p:cNvSpPr/>
                    <p:nvPr/>
                  </p:nvSpPr>
                  <p:spPr>
                    <a:xfrm>
                      <a:off x="7291688" y="4500135"/>
                      <a:ext cx="216000" cy="144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FFFF00"/>
                        </a:gs>
                        <a:gs pos="100000">
                          <a:srgbClr val="FFFF00">
                            <a:lumMod val="33000"/>
                            <a:lumOff val="67000"/>
                            <a:alpha val="82000"/>
                          </a:srgbClr>
                        </a:gs>
                      </a:gsLst>
                      <a:lin ang="0" scaled="1"/>
                      <a:tileRect/>
                    </a:gradFill>
                    <a:ln w="1905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88" name="正方形/長方形 87"/>
                    <p:cNvSpPr/>
                    <p:nvPr/>
                  </p:nvSpPr>
                  <p:spPr>
                    <a:xfrm>
                      <a:off x="7543870" y="4500135"/>
                      <a:ext cx="216000" cy="144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FFFF00"/>
                        </a:gs>
                        <a:gs pos="100000">
                          <a:srgbClr val="FFFF00">
                            <a:lumMod val="33000"/>
                            <a:lumOff val="67000"/>
                            <a:alpha val="82000"/>
                          </a:srgbClr>
                        </a:gs>
                      </a:gsLst>
                      <a:lin ang="0" scaled="1"/>
                      <a:tileRect/>
                    </a:gradFill>
                    <a:ln w="1905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89" name="正方形/長方形 88"/>
                    <p:cNvSpPr/>
                    <p:nvPr/>
                  </p:nvSpPr>
                  <p:spPr>
                    <a:xfrm>
                      <a:off x="7796052" y="4500135"/>
                      <a:ext cx="216000" cy="144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FFFF00"/>
                        </a:gs>
                        <a:gs pos="100000">
                          <a:srgbClr val="FFFF00">
                            <a:lumMod val="33000"/>
                            <a:lumOff val="67000"/>
                            <a:alpha val="82000"/>
                          </a:srgbClr>
                        </a:gs>
                      </a:gsLst>
                      <a:lin ang="0" scaled="1"/>
                      <a:tileRect/>
                    </a:gradFill>
                    <a:ln w="1905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90" name="正方形/長方形 89"/>
                    <p:cNvSpPr/>
                    <p:nvPr/>
                  </p:nvSpPr>
                  <p:spPr>
                    <a:xfrm>
                      <a:off x="8048234" y="4500135"/>
                      <a:ext cx="216000" cy="144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FFFF00"/>
                        </a:gs>
                        <a:gs pos="100000">
                          <a:srgbClr val="FFFF00">
                            <a:lumMod val="33000"/>
                            <a:lumOff val="67000"/>
                            <a:alpha val="82000"/>
                          </a:srgbClr>
                        </a:gs>
                      </a:gsLst>
                      <a:lin ang="0" scaled="1"/>
                      <a:tileRect/>
                    </a:gradFill>
                    <a:ln w="1905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</p:grpSp>
              <p:grpSp>
                <p:nvGrpSpPr>
                  <p:cNvPr id="96" name="グループ化 95"/>
                  <p:cNvGrpSpPr/>
                  <p:nvPr/>
                </p:nvGrpSpPr>
                <p:grpSpPr>
                  <a:xfrm flipH="1">
                    <a:off x="818737" y="4509120"/>
                    <a:ext cx="3242184" cy="189960"/>
                    <a:chOff x="5022050" y="4500135"/>
                    <a:chExt cx="3242184" cy="189960"/>
                  </a:xfrm>
                </p:grpSpPr>
                <p:sp>
                  <p:nvSpPr>
                    <p:cNvPr id="97" name="正方形/長方形 96"/>
                    <p:cNvSpPr/>
                    <p:nvPr/>
                  </p:nvSpPr>
                  <p:spPr>
                    <a:xfrm>
                      <a:off x="5022050" y="4500135"/>
                      <a:ext cx="216000" cy="144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FFFF00"/>
                        </a:gs>
                        <a:gs pos="100000">
                          <a:srgbClr val="FFFF00">
                            <a:lumMod val="33000"/>
                            <a:lumOff val="67000"/>
                            <a:alpha val="82000"/>
                          </a:srgbClr>
                        </a:gs>
                      </a:gsLst>
                      <a:lin ang="0" scaled="1"/>
                      <a:tileRect/>
                    </a:gradFill>
                    <a:ln w="1905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98" name="正方形/長方形 97"/>
                    <p:cNvSpPr/>
                    <p:nvPr/>
                  </p:nvSpPr>
                  <p:spPr>
                    <a:xfrm>
                      <a:off x="5274232" y="4500135"/>
                      <a:ext cx="216000" cy="144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FFFF00"/>
                        </a:gs>
                        <a:gs pos="100000">
                          <a:srgbClr val="FFFF00">
                            <a:lumMod val="33000"/>
                            <a:lumOff val="67000"/>
                            <a:alpha val="82000"/>
                          </a:srgbClr>
                        </a:gs>
                      </a:gsLst>
                      <a:lin ang="0" scaled="1"/>
                      <a:tileRect/>
                    </a:gradFill>
                    <a:ln w="1905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99" name="正方形/長方形 98"/>
                    <p:cNvSpPr/>
                    <p:nvPr/>
                  </p:nvSpPr>
                  <p:spPr>
                    <a:xfrm>
                      <a:off x="5526414" y="4500135"/>
                      <a:ext cx="216000" cy="144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FFFF00"/>
                        </a:gs>
                        <a:gs pos="100000">
                          <a:srgbClr val="FFFF00">
                            <a:lumMod val="33000"/>
                            <a:lumOff val="67000"/>
                            <a:alpha val="82000"/>
                          </a:srgbClr>
                        </a:gs>
                      </a:gsLst>
                      <a:lin ang="0" scaled="1"/>
                      <a:tileRect/>
                    </a:gradFill>
                    <a:ln w="1905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100" name="正方形/長方形 99"/>
                    <p:cNvSpPr/>
                    <p:nvPr/>
                  </p:nvSpPr>
                  <p:spPr>
                    <a:xfrm>
                      <a:off x="5778596" y="4500135"/>
                      <a:ext cx="216000" cy="18996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FFFF00"/>
                        </a:gs>
                        <a:gs pos="100000">
                          <a:srgbClr val="FFFF00">
                            <a:lumMod val="33000"/>
                            <a:lumOff val="67000"/>
                            <a:alpha val="82000"/>
                          </a:srgbClr>
                        </a:gs>
                      </a:gsLst>
                      <a:lin ang="0" scaled="1"/>
                      <a:tileRect/>
                    </a:gradFill>
                    <a:ln w="1905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101" name="正方形/長方形 100"/>
                    <p:cNvSpPr/>
                    <p:nvPr/>
                  </p:nvSpPr>
                  <p:spPr>
                    <a:xfrm>
                      <a:off x="6030778" y="4500135"/>
                      <a:ext cx="216000" cy="18996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FFFF00"/>
                        </a:gs>
                        <a:gs pos="100000">
                          <a:srgbClr val="FFFF00">
                            <a:lumMod val="33000"/>
                            <a:lumOff val="67000"/>
                            <a:alpha val="82000"/>
                          </a:srgbClr>
                        </a:gs>
                      </a:gsLst>
                      <a:lin ang="0" scaled="1"/>
                      <a:tileRect/>
                    </a:gradFill>
                    <a:ln w="1905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102" name="正方形/長方形 101"/>
                    <p:cNvSpPr/>
                    <p:nvPr/>
                  </p:nvSpPr>
                  <p:spPr>
                    <a:xfrm>
                      <a:off x="6282960" y="4500135"/>
                      <a:ext cx="216000" cy="18996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FFFF00"/>
                        </a:gs>
                        <a:gs pos="100000">
                          <a:srgbClr val="FFFF00">
                            <a:lumMod val="33000"/>
                            <a:lumOff val="67000"/>
                            <a:alpha val="82000"/>
                          </a:srgbClr>
                        </a:gs>
                      </a:gsLst>
                      <a:lin ang="0" scaled="1"/>
                      <a:tileRect/>
                    </a:gradFill>
                    <a:ln w="1905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103" name="正方形/長方形 102"/>
                    <p:cNvSpPr/>
                    <p:nvPr/>
                  </p:nvSpPr>
                  <p:spPr>
                    <a:xfrm>
                      <a:off x="6535142" y="4500135"/>
                      <a:ext cx="216000" cy="18996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FFFF00"/>
                        </a:gs>
                        <a:gs pos="100000">
                          <a:srgbClr val="FFFF00">
                            <a:lumMod val="33000"/>
                            <a:lumOff val="67000"/>
                            <a:alpha val="82000"/>
                          </a:srgbClr>
                        </a:gs>
                      </a:gsLst>
                      <a:lin ang="0" scaled="1"/>
                      <a:tileRect/>
                    </a:gradFill>
                    <a:ln w="1905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104" name="正方形/長方形 103"/>
                    <p:cNvSpPr/>
                    <p:nvPr/>
                  </p:nvSpPr>
                  <p:spPr>
                    <a:xfrm>
                      <a:off x="6787324" y="4500135"/>
                      <a:ext cx="216000" cy="144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FFFF00"/>
                        </a:gs>
                        <a:gs pos="100000">
                          <a:srgbClr val="FFFF00">
                            <a:lumMod val="33000"/>
                            <a:lumOff val="67000"/>
                            <a:alpha val="82000"/>
                          </a:srgbClr>
                        </a:gs>
                      </a:gsLst>
                      <a:lin ang="0" scaled="1"/>
                      <a:tileRect/>
                    </a:gradFill>
                    <a:ln w="1905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105" name="正方形/長方形 104"/>
                    <p:cNvSpPr/>
                    <p:nvPr/>
                  </p:nvSpPr>
                  <p:spPr>
                    <a:xfrm>
                      <a:off x="7039506" y="4500135"/>
                      <a:ext cx="216000" cy="144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FFFF00"/>
                        </a:gs>
                        <a:gs pos="100000">
                          <a:srgbClr val="FFFF00">
                            <a:lumMod val="33000"/>
                            <a:lumOff val="67000"/>
                            <a:alpha val="82000"/>
                          </a:srgbClr>
                        </a:gs>
                      </a:gsLst>
                      <a:lin ang="0" scaled="1"/>
                      <a:tileRect/>
                    </a:gradFill>
                    <a:ln w="1905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106" name="正方形/長方形 105"/>
                    <p:cNvSpPr/>
                    <p:nvPr/>
                  </p:nvSpPr>
                  <p:spPr>
                    <a:xfrm>
                      <a:off x="7291688" y="4500135"/>
                      <a:ext cx="216000" cy="144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FFFF00"/>
                        </a:gs>
                        <a:gs pos="100000">
                          <a:srgbClr val="FFFF00">
                            <a:lumMod val="33000"/>
                            <a:lumOff val="67000"/>
                            <a:alpha val="82000"/>
                          </a:srgbClr>
                        </a:gs>
                      </a:gsLst>
                      <a:lin ang="0" scaled="1"/>
                      <a:tileRect/>
                    </a:gradFill>
                    <a:ln w="1905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107" name="正方形/長方形 106"/>
                    <p:cNvSpPr/>
                    <p:nvPr/>
                  </p:nvSpPr>
                  <p:spPr>
                    <a:xfrm>
                      <a:off x="7543870" y="4500135"/>
                      <a:ext cx="216000" cy="144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FFFF00"/>
                        </a:gs>
                        <a:gs pos="100000">
                          <a:srgbClr val="FFFF00">
                            <a:lumMod val="33000"/>
                            <a:lumOff val="67000"/>
                            <a:alpha val="82000"/>
                          </a:srgbClr>
                        </a:gs>
                      </a:gsLst>
                      <a:lin ang="0" scaled="1"/>
                      <a:tileRect/>
                    </a:gradFill>
                    <a:ln w="1905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108" name="正方形/長方形 107"/>
                    <p:cNvSpPr/>
                    <p:nvPr/>
                  </p:nvSpPr>
                  <p:spPr>
                    <a:xfrm>
                      <a:off x="7796052" y="4500135"/>
                      <a:ext cx="216000" cy="144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FFFF00"/>
                        </a:gs>
                        <a:gs pos="100000">
                          <a:srgbClr val="FFFF00">
                            <a:lumMod val="33000"/>
                            <a:lumOff val="67000"/>
                            <a:alpha val="82000"/>
                          </a:srgbClr>
                        </a:gs>
                      </a:gsLst>
                      <a:lin ang="0" scaled="1"/>
                      <a:tileRect/>
                    </a:gradFill>
                    <a:ln w="1905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109" name="正方形/長方形 108"/>
                    <p:cNvSpPr/>
                    <p:nvPr/>
                  </p:nvSpPr>
                  <p:spPr>
                    <a:xfrm>
                      <a:off x="8048234" y="4500135"/>
                      <a:ext cx="216000" cy="144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FFFF00"/>
                        </a:gs>
                        <a:gs pos="100000">
                          <a:srgbClr val="FFFF00">
                            <a:lumMod val="33000"/>
                            <a:lumOff val="67000"/>
                            <a:alpha val="82000"/>
                          </a:srgbClr>
                        </a:gs>
                      </a:gsLst>
                      <a:lin ang="0" scaled="1"/>
                      <a:tileRect/>
                    </a:gradFill>
                    <a:ln w="1905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</p:grpSp>
              <p:cxnSp>
                <p:nvCxnSpPr>
                  <p:cNvPr id="111" name="直線コネクタ 110"/>
                  <p:cNvCxnSpPr/>
                  <p:nvPr/>
                </p:nvCxnSpPr>
                <p:spPr>
                  <a:xfrm>
                    <a:off x="5292080" y="4779150"/>
                    <a:ext cx="3419460" cy="0"/>
                  </a:xfrm>
                  <a:prstGeom prst="line">
                    <a:avLst/>
                  </a:prstGeom>
                  <a:ln w="8255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5" name="直線コネクタ 114"/>
                  <p:cNvCxnSpPr/>
                  <p:nvPr/>
                </p:nvCxnSpPr>
                <p:spPr>
                  <a:xfrm>
                    <a:off x="341530" y="4779150"/>
                    <a:ext cx="3419460" cy="0"/>
                  </a:xfrm>
                  <a:prstGeom prst="line">
                    <a:avLst/>
                  </a:prstGeom>
                  <a:ln w="8255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6" name="テキスト ボックス 115"/>
                  <p:cNvSpPr txBox="1"/>
                  <p:nvPr/>
                </p:nvSpPr>
                <p:spPr>
                  <a:xfrm>
                    <a:off x="2508817" y="3165645"/>
                    <a:ext cx="870751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dirty="0" smtClean="0"/>
                      <a:t>Helium</a:t>
                    </a:r>
                    <a:endParaRPr kumimoji="1" lang="ja-JP" altLang="en-US" dirty="0"/>
                  </a:p>
                </p:txBody>
              </p:sp>
              <p:sp>
                <p:nvSpPr>
                  <p:cNvPr id="117" name="テキスト ボックス 116"/>
                  <p:cNvSpPr txBox="1"/>
                  <p:nvPr/>
                </p:nvSpPr>
                <p:spPr>
                  <a:xfrm>
                    <a:off x="4127815" y="2441744"/>
                    <a:ext cx="70724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dirty="0" smtClean="0"/>
                      <a:t>He/</a:t>
                    </a:r>
                    <a:r>
                      <a:rPr kumimoji="1" lang="en-US" altLang="ja-JP" dirty="0" err="1" smtClean="0"/>
                      <a:t>iB</a:t>
                    </a:r>
                    <a:endParaRPr kumimoji="1" lang="ja-JP" altLang="en-US" dirty="0"/>
                  </a:p>
                </p:txBody>
              </p:sp>
              <p:sp>
                <p:nvSpPr>
                  <p:cNvPr id="118" name="テキスト ボックス 117"/>
                  <p:cNvSpPr txBox="1"/>
                  <p:nvPr/>
                </p:nvSpPr>
                <p:spPr>
                  <a:xfrm>
                    <a:off x="560350" y="2011045"/>
                    <a:ext cx="46038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ja-JP" dirty="0" smtClean="0"/>
                      <a:t>Air</a:t>
                    </a:r>
                    <a:endParaRPr kumimoji="1" lang="ja-JP" altLang="en-US" dirty="0"/>
                  </a:p>
                </p:txBody>
              </p:sp>
              <p:sp>
                <p:nvSpPr>
                  <p:cNvPr id="119" name="テキスト ボックス 118"/>
                  <p:cNvSpPr txBox="1"/>
                  <p:nvPr/>
                </p:nvSpPr>
                <p:spPr>
                  <a:xfrm>
                    <a:off x="8973084" y="4459469"/>
                    <a:ext cx="46038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ja-JP" dirty="0" smtClean="0"/>
                      <a:t>Air</a:t>
                    </a:r>
                    <a:endParaRPr kumimoji="1" lang="ja-JP" altLang="en-US" dirty="0"/>
                  </a:p>
                </p:txBody>
              </p:sp>
              <p:sp>
                <p:nvSpPr>
                  <p:cNvPr id="120" name="テキスト ボックス 119"/>
                  <p:cNvSpPr txBox="1"/>
                  <p:nvPr/>
                </p:nvSpPr>
                <p:spPr>
                  <a:xfrm>
                    <a:off x="-710201" y="3629807"/>
                    <a:ext cx="1066545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ja-JP" dirty="0" smtClean="0"/>
                      <a:t>Vacuum</a:t>
                    </a:r>
                    <a:endParaRPr kumimoji="1" lang="ja-JP" altLang="en-US" dirty="0"/>
                  </a:p>
                </p:txBody>
              </p:sp>
              <p:cxnSp>
                <p:nvCxnSpPr>
                  <p:cNvPr id="123" name="直線コネクタ 122"/>
                  <p:cNvCxnSpPr>
                    <a:stCxn id="19" idx="10"/>
                  </p:cNvCxnSpPr>
                  <p:nvPr/>
                </p:nvCxnSpPr>
                <p:spPr>
                  <a:xfrm flipH="1">
                    <a:off x="206515" y="1489488"/>
                    <a:ext cx="8660089" cy="4297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" name="直線コネクタ 123"/>
                  <p:cNvCxnSpPr/>
                  <p:nvPr/>
                </p:nvCxnSpPr>
                <p:spPr>
                  <a:xfrm flipH="1">
                    <a:off x="224719" y="5323974"/>
                    <a:ext cx="8660089" cy="4297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27" name="直線コネクタ 126"/>
                <p:cNvCxnSpPr/>
                <p:nvPr/>
              </p:nvCxnSpPr>
              <p:spPr>
                <a:xfrm>
                  <a:off x="1916705" y="1489488"/>
                  <a:ext cx="0" cy="45243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直線コネクタ 128"/>
                <p:cNvCxnSpPr/>
                <p:nvPr/>
              </p:nvCxnSpPr>
              <p:spPr>
                <a:xfrm>
                  <a:off x="1913671" y="4861545"/>
                  <a:ext cx="3034" cy="466726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1" name="テキスト ボックス 130"/>
                <p:cNvSpPr txBox="1"/>
                <p:nvPr/>
              </p:nvSpPr>
              <p:spPr>
                <a:xfrm>
                  <a:off x="5804290" y="1561666"/>
                  <a:ext cx="92685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dirty="0" smtClean="0"/>
                    <a:t>Magnet</a:t>
                  </a:r>
                  <a:endParaRPr kumimoji="1" lang="ja-JP" altLang="en-US" dirty="0"/>
                </a:p>
              </p:txBody>
            </p:sp>
            <p:sp>
              <p:nvSpPr>
                <p:cNvPr id="132" name="テキスト ボックス 131"/>
                <p:cNvSpPr txBox="1"/>
                <p:nvPr/>
              </p:nvSpPr>
              <p:spPr>
                <a:xfrm>
                  <a:off x="5510139" y="4050058"/>
                  <a:ext cx="151515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 smtClean="0"/>
                    <a:t>Drift chamber</a:t>
                  </a:r>
                  <a:endParaRPr kumimoji="1" lang="ja-JP" altLang="en-US" dirty="0"/>
                </a:p>
              </p:txBody>
            </p:sp>
            <p:sp>
              <p:nvSpPr>
                <p:cNvPr id="134" name="テキスト ボックス 133"/>
                <p:cNvSpPr txBox="1"/>
                <p:nvPr/>
              </p:nvSpPr>
              <p:spPr>
                <a:xfrm>
                  <a:off x="7298895" y="4409818"/>
                  <a:ext cx="163859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 smtClean="0"/>
                    <a:t>Timing counter</a:t>
                  </a:r>
                  <a:endParaRPr kumimoji="1" lang="ja-JP" altLang="en-US" dirty="0"/>
                </a:p>
              </p:txBody>
            </p:sp>
            <p:sp>
              <p:nvSpPr>
                <p:cNvPr id="135" name="テキスト ボックス 134"/>
                <p:cNvSpPr txBox="1"/>
                <p:nvPr/>
              </p:nvSpPr>
              <p:spPr>
                <a:xfrm>
                  <a:off x="10557665" y="1673805"/>
                  <a:ext cx="97013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 smtClean="0"/>
                    <a:t>End-cap</a:t>
                  </a:r>
                  <a:endParaRPr kumimoji="1" lang="ja-JP" altLang="en-US" dirty="0"/>
                </a:p>
              </p:txBody>
            </p:sp>
            <p:sp>
              <p:nvSpPr>
                <p:cNvPr id="136" name="テキスト ボックス 135"/>
                <p:cNvSpPr txBox="1"/>
                <p:nvPr/>
              </p:nvSpPr>
              <p:spPr>
                <a:xfrm>
                  <a:off x="10409391" y="2195711"/>
                  <a:ext cx="97174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 smtClean="0"/>
                    <a:t>DS-RDC</a:t>
                  </a:r>
                  <a:endParaRPr kumimoji="1" lang="ja-JP" altLang="en-US" dirty="0"/>
                </a:p>
              </p:txBody>
            </p:sp>
            <p:sp>
              <p:nvSpPr>
                <p:cNvPr id="137" name="テキスト ボックス 136"/>
                <p:cNvSpPr txBox="1"/>
                <p:nvPr/>
              </p:nvSpPr>
              <p:spPr>
                <a:xfrm>
                  <a:off x="1241630" y="2564613"/>
                  <a:ext cx="97174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 smtClean="0"/>
                    <a:t>US-RDC</a:t>
                  </a:r>
                  <a:endParaRPr kumimoji="1" lang="ja-JP" altLang="en-US" dirty="0"/>
                </a:p>
              </p:txBody>
            </p:sp>
            <p:sp>
              <p:nvSpPr>
                <p:cNvPr id="138" name="テキスト ボックス 137"/>
                <p:cNvSpPr txBox="1"/>
                <p:nvPr/>
              </p:nvSpPr>
              <p:spPr>
                <a:xfrm>
                  <a:off x="5883104" y="3519010"/>
                  <a:ext cx="80413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 smtClean="0"/>
                    <a:t>Target</a:t>
                  </a:r>
                  <a:endParaRPr kumimoji="1" lang="ja-JP" altLang="en-US" dirty="0"/>
                </a:p>
              </p:txBody>
            </p:sp>
          </p:grpSp>
          <p:sp>
            <p:nvSpPr>
              <p:cNvPr id="146" name="フリーフォーム 145"/>
              <p:cNvSpPr/>
              <p:nvPr/>
            </p:nvSpPr>
            <p:spPr>
              <a:xfrm>
                <a:off x="11090443" y="3022493"/>
                <a:ext cx="537028" cy="812800"/>
              </a:xfrm>
              <a:custGeom>
                <a:avLst/>
                <a:gdLst>
                  <a:gd name="connsiteX0" fmla="*/ 1074057 w 1190171"/>
                  <a:gd name="connsiteY0" fmla="*/ 841828 h 914400"/>
                  <a:gd name="connsiteX1" fmla="*/ 957943 w 1190171"/>
                  <a:gd name="connsiteY1" fmla="*/ 725714 h 914400"/>
                  <a:gd name="connsiteX2" fmla="*/ 798285 w 1190171"/>
                  <a:gd name="connsiteY2" fmla="*/ 885372 h 914400"/>
                  <a:gd name="connsiteX3" fmla="*/ 667656 w 1190171"/>
                  <a:gd name="connsiteY3" fmla="*/ 754743 h 914400"/>
                  <a:gd name="connsiteX4" fmla="*/ 507999 w 1190171"/>
                  <a:gd name="connsiteY4" fmla="*/ 914400 h 914400"/>
                  <a:gd name="connsiteX5" fmla="*/ 348342 w 1190171"/>
                  <a:gd name="connsiteY5" fmla="*/ 754743 h 914400"/>
                  <a:gd name="connsiteX6" fmla="*/ 232228 w 1190171"/>
                  <a:gd name="connsiteY6" fmla="*/ 870857 h 914400"/>
                  <a:gd name="connsiteX7" fmla="*/ 116114 w 1190171"/>
                  <a:gd name="connsiteY7" fmla="*/ 754743 h 914400"/>
                  <a:gd name="connsiteX8" fmla="*/ 0 w 1190171"/>
                  <a:gd name="connsiteY8" fmla="*/ 870857 h 914400"/>
                  <a:gd name="connsiteX9" fmla="*/ 0 w 1190171"/>
                  <a:gd name="connsiteY9" fmla="*/ 0 h 914400"/>
                  <a:gd name="connsiteX10" fmla="*/ 130628 w 1190171"/>
                  <a:gd name="connsiteY10" fmla="*/ 130628 h 914400"/>
                  <a:gd name="connsiteX11" fmla="*/ 232228 w 1190171"/>
                  <a:gd name="connsiteY11" fmla="*/ 29028 h 914400"/>
                  <a:gd name="connsiteX12" fmla="*/ 377371 w 1190171"/>
                  <a:gd name="connsiteY12" fmla="*/ 174171 h 914400"/>
                  <a:gd name="connsiteX13" fmla="*/ 493485 w 1190171"/>
                  <a:gd name="connsiteY13" fmla="*/ 58057 h 914400"/>
                  <a:gd name="connsiteX14" fmla="*/ 595085 w 1190171"/>
                  <a:gd name="connsiteY14" fmla="*/ 159657 h 914400"/>
                  <a:gd name="connsiteX15" fmla="*/ 740228 w 1190171"/>
                  <a:gd name="connsiteY15" fmla="*/ 14514 h 914400"/>
                  <a:gd name="connsiteX16" fmla="*/ 870857 w 1190171"/>
                  <a:gd name="connsiteY16" fmla="*/ 145143 h 914400"/>
                  <a:gd name="connsiteX17" fmla="*/ 986972 w 1190171"/>
                  <a:gd name="connsiteY17" fmla="*/ 29028 h 914400"/>
                  <a:gd name="connsiteX18" fmla="*/ 1103085 w 1190171"/>
                  <a:gd name="connsiteY18" fmla="*/ 145141 h 914400"/>
                  <a:gd name="connsiteX19" fmla="*/ 1190171 w 1190171"/>
                  <a:gd name="connsiteY19" fmla="*/ 58055 h 914400"/>
                  <a:gd name="connsiteX0" fmla="*/ 1074057 w 1190171"/>
                  <a:gd name="connsiteY0" fmla="*/ 841828 h 885372"/>
                  <a:gd name="connsiteX1" fmla="*/ 957943 w 1190171"/>
                  <a:gd name="connsiteY1" fmla="*/ 725714 h 885372"/>
                  <a:gd name="connsiteX2" fmla="*/ 798285 w 1190171"/>
                  <a:gd name="connsiteY2" fmla="*/ 885372 h 885372"/>
                  <a:gd name="connsiteX3" fmla="*/ 667656 w 1190171"/>
                  <a:gd name="connsiteY3" fmla="*/ 754743 h 885372"/>
                  <a:gd name="connsiteX4" fmla="*/ 507998 w 1190171"/>
                  <a:gd name="connsiteY4" fmla="*/ 883920 h 885372"/>
                  <a:gd name="connsiteX5" fmla="*/ 348342 w 1190171"/>
                  <a:gd name="connsiteY5" fmla="*/ 754743 h 885372"/>
                  <a:gd name="connsiteX6" fmla="*/ 232228 w 1190171"/>
                  <a:gd name="connsiteY6" fmla="*/ 870857 h 885372"/>
                  <a:gd name="connsiteX7" fmla="*/ 116114 w 1190171"/>
                  <a:gd name="connsiteY7" fmla="*/ 754743 h 885372"/>
                  <a:gd name="connsiteX8" fmla="*/ 0 w 1190171"/>
                  <a:gd name="connsiteY8" fmla="*/ 870857 h 885372"/>
                  <a:gd name="connsiteX9" fmla="*/ 0 w 1190171"/>
                  <a:gd name="connsiteY9" fmla="*/ 0 h 885372"/>
                  <a:gd name="connsiteX10" fmla="*/ 130628 w 1190171"/>
                  <a:gd name="connsiteY10" fmla="*/ 130628 h 885372"/>
                  <a:gd name="connsiteX11" fmla="*/ 232228 w 1190171"/>
                  <a:gd name="connsiteY11" fmla="*/ 29028 h 885372"/>
                  <a:gd name="connsiteX12" fmla="*/ 377371 w 1190171"/>
                  <a:gd name="connsiteY12" fmla="*/ 174171 h 885372"/>
                  <a:gd name="connsiteX13" fmla="*/ 493485 w 1190171"/>
                  <a:gd name="connsiteY13" fmla="*/ 58057 h 885372"/>
                  <a:gd name="connsiteX14" fmla="*/ 595085 w 1190171"/>
                  <a:gd name="connsiteY14" fmla="*/ 159657 h 885372"/>
                  <a:gd name="connsiteX15" fmla="*/ 740228 w 1190171"/>
                  <a:gd name="connsiteY15" fmla="*/ 14514 h 885372"/>
                  <a:gd name="connsiteX16" fmla="*/ 870857 w 1190171"/>
                  <a:gd name="connsiteY16" fmla="*/ 145143 h 885372"/>
                  <a:gd name="connsiteX17" fmla="*/ 986972 w 1190171"/>
                  <a:gd name="connsiteY17" fmla="*/ 29028 h 885372"/>
                  <a:gd name="connsiteX18" fmla="*/ 1103085 w 1190171"/>
                  <a:gd name="connsiteY18" fmla="*/ 145141 h 885372"/>
                  <a:gd name="connsiteX19" fmla="*/ 1190171 w 1190171"/>
                  <a:gd name="connsiteY19" fmla="*/ 58055 h 885372"/>
                  <a:gd name="connsiteX0" fmla="*/ 1074057 w 1190171"/>
                  <a:gd name="connsiteY0" fmla="*/ 841828 h 885372"/>
                  <a:gd name="connsiteX1" fmla="*/ 957943 w 1190171"/>
                  <a:gd name="connsiteY1" fmla="*/ 725714 h 885372"/>
                  <a:gd name="connsiteX2" fmla="*/ 813525 w 1190171"/>
                  <a:gd name="connsiteY2" fmla="*/ 885372 h 885372"/>
                  <a:gd name="connsiteX3" fmla="*/ 667656 w 1190171"/>
                  <a:gd name="connsiteY3" fmla="*/ 754743 h 885372"/>
                  <a:gd name="connsiteX4" fmla="*/ 507998 w 1190171"/>
                  <a:gd name="connsiteY4" fmla="*/ 883920 h 885372"/>
                  <a:gd name="connsiteX5" fmla="*/ 348342 w 1190171"/>
                  <a:gd name="connsiteY5" fmla="*/ 754743 h 885372"/>
                  <a:gd name="connsiteX6" fmla="*/ 232228 w 1190171"/>
                  <a:gd name="connsiteY6" fmla="*/ 870857 h 885372"/>
                  <a:gd name="connsiteX7" fmla="*/ 116114 w 1190171"/>
                  <a:gd name="connsiteY7" fmla="*/ 754743 h 885372"/>
                  <a:gd name="connsiteX8" fmla="*/ 0 w 1190171"/>
                  <a:gd name="connsiteY8" fmla="*/ 870857 h 885372"/>
                  <a:gd name="connsiteX9" fmla="*/ 0 w 1190171"/>
                  <a:gd name="connsiteY9" fmla="*/ 0 h 885372"/>
                  <a:gd name="connsiteX10" fmla="*/ 130628 w 1190171"/>
                  <a:gd name="connsiteY10" fmla="*/ 130628 h 885372"/>
                  <a:gd name="connsiteX11" fmla="*/ 232228 w 1190171"/>
                  <a:gd name="connsiteY11" fmla="*/ 29028 h 885372"/>
                  <a:gd name="connsiteX12" fmla="*/ 377371 w 1190171"/>
                  <a:gd name="connsiteY12" fmla="*/ 174171 h 885372"/>
                  <a:gd name="connsiteX13" fmla="*/ 493485 w 1190171"/>
                  <a:gd name="connsiteY13" fmla="*/ 58057 h 885372"/>
                  <a:gd name="connsiteX14" fmla="*/ 595085 w 1190171"/>
                  <a:gd name="connsiteY14" fmla="*/ 159657 h 885372"/>
                  <a:gd name="connsiteX15" fmla="*/ 740228 w 1190171"/>
                  <a:gd name="connsiteY15" fmla="*/ 14514 h 885372"/>
                  <a:gd name="connsiteX16" fmla="*/ 870857 w 1190171"/>
                  <a:gd name="connsiteY16" fmla="*/ 145143 h 885372"/>
                  <a:gd name="connsiteX17" fmla="*/ 986972 w 1190171"/>
                  <a:gd name="connsiteY17" fmla="*/ 29028 h 885372"/>
                  <a:gd name="connsiteX18" fmla="*/ 1103085 w 1190171"/>
                  <a:gd name="connsiteY18" fmla="*/ 145141 h 885372"/>
                  <a:gd name="connsiteX19" fmla="*/ 1190171 w 1190171"/>
                  <a:gd name="connsiteY19" fmla="*/ 58055 h 885372"/>
                  <a:gd name="connsiteX0" fmla="*/ 1074057 w 1190171"/>
                  <a:gd name="connsiteY0" fmla="*/ 841828 h 885372"/>
                  <a:gd name="connsiteX1" fmla="*/ 973183 w 1190171"/>
                  <a:gd name="connsiteY1" fmla="*/ 763814 h 885372"/>
                  <a:gd name="connsiteX2" fmla="*/ 813525 w 1190171"/>
                  <a:gd name="connsiteY2" fmla="*/ 885372 h 885372"/>
                  <a:gd name="connsiteX3" fmla="*/ 667656 w 1190171"/>
                  <a:gd name="connsiteY3" fmla="*/ 754743 h 885372"/>
                  <a:gd name="connsiteX4" fmla="*/ 507998 w 1190171"/>
                  <a:gd name="connsiteY4" fmla="*/ 883920 h 885372"/>
                  <a:gd name="connsiteX5" fmla="*/ 348342 w 1190171"/>
                  <a:gd name="connsiteY5" fmla="*/ 754743 h 885372"/>
                  <a:gd name="connsiteX6" fmla="*/ 232228 w 1190171"/>
                  <a:gd name="connsiteY6" fmla="*/ 870857 h 885372"/>
                  <a:gd name="connsiteX7" fmla="*/ 116114 w 1190171"/>
                  <a:gd name="connsiteY7" fmla="*/ 754743 h 885372"/>
                  <a:gd name="connsiteX8" fmla="*/ 0 w 1190171"/>
                  <a:gd name="connsiteY8" fmla="*/ 870857 h 885372"/>
                  <a:gd name="connsiteX9" fmla="*/ 0 w 1190171"/>
                  <a:gd name="connsiteY9" fmla="*/ 0 h 885372"/>
                  <a:gd name="connsiteX10" fmla="*/ 130628 w 1190171"/>
                  <a:gd name="connsiteY10" fmla="*/ 130628 h 885372"/>
                  <a:gd name="connsiteX11" fmla="*/ 232228 w 1190171"/>
                  <a:gd name="connsiteY11" fmla="*/ 29028 h 885372"/>
                  <a:gd name="connsiteX12" fmla="*/ 377371 w 1190171"/>
                  <a:gd name="connsiteY12" fmla="*/ 174171 h 885372"/>
                  <a:gd name="connsiteX13" fmla="*/ 493485 w 1190171"/>
                  <a:gd name="connsiteY13" fmla="*/ 58057 h 885372"/>
                  <a:gd name="connsiteX14" fmla="*/ 595085 w 1190171"/>
                  <a:gd name="connsiteY14" fmla="*/ 159657 h 885372"/>
                  <a:gd name="connsiteX15" fmla="*/ 740228 w 1190171"/>
                  <a:gd name="connsiteY15" fmla="*/ 14514 h 885372"/>
                  <a:gd name="connsiteX16" fmla="*/ 870857 w 1190171"/>
                  <a:gd name="connsiteY16" fmla="*/ 145143 h 885372"/>
                  <a:gd name="connsiteX17" fmla="*/ 986972 w 1190171"/>
                  <a:gd name="connsiteY17" fmla="*/ 29028 h 885372"/>
                  <a:gd name="connsiteX18" fmla="*/ 1103085 w 1190171"/>
                  <a:gd name="connsiteY18" fmla="*/ 145141 h 885372"/>
                  <a:gd name="connsiteX19" fmla="*/ 1190171 w 1190171"/>
                  <a:gd name="connsiteY19" fmla="*/ 58055 h 885372"/>
                  <a:gd name="connsiteX0" fmla="*/ 1074057 w 1190171"/>
                  <a:gd name="connsiteY0" fmla="*/ 827314 h 870858"/>
                  <a:gd name="connsiteX1" fmla="*/ 973183 w 1190171"/>
                  <a:gd name="connsiteY1" fmla="*/ 749300 h 870858"/>
                  <a:gd name="connsiteX2" fmla="*/ 813525 w 1190171"/>
                  <a:gd name="connsiteY2" fmla="*/ 870858 h 870858"/>
                  <a:gd name="connsiteX3" fmla="*/ 667656 w 1190171"/>
                  <a:gd name="connsiteY3" fmla="*/ 740229 h 870858"/>
                  <a:gd name="connsiteX4" fmla="*/ 507998 w 1190171"/>
                  <a:gd name="connsiteY4" fmla="*/ 869406 h 870858"/>
                  <a:gd name="connsiteX5" fmla="*/ 348342 w 1190171"/>
                  <a:gd name="connsiteY5" fmla="*/ 740229 h 870858"/>
                  <a:gd name="connsiteX6" fmla="*/ 232228 w 1190171"/>
                  <a:gd name="connsiteY6" fmla="*/ 856343 h 870858"/>
                  <a:gd name="connsiteX7" fmla="*/ 116114 w 1190171"/>
                  <a:gd name="connsiteY7" fmla="*/ 740229 h 870858"/>
                  <a:gd name="connsiteX8" fmla="*/ 0 w 1190171"/>
                  <a:gd name="connsiteY8" fmla="*/ 856343 h 870858"/>
                  <a:gd name="connsiteX9" fmla="*/ 0 w 1190171"/>
                  <a:gd name="connsiteY9" fmla="*/ 23586 h 870858"/>
                  <a:gd name="connsiteX10" fmla="*/ 130628 w 1190171"/>
                  <a:gd name="connsiteY10" fmla="*/ 116114 h 870858"/>
                  <a:gd name="connsiteX11" fmla="*/ 232228 w 1190171"/>
                  <a:gd name="connsiteY11" fmla="*/ 14514 h 870858"/>
                  <a:gd name="connsiteX12" fmla="*/ 377371 w 1190171"/>
                  <a:gd name="connsiteY12" fmla="*/ 159657 h 870858"/>
                  <a:gd name="connsiteX13" fmla="*/ 493485 w 1190171"/>
                  <a:gd name="connsiteY13" fmla="*/ 43543 h 870858"/>
                  <a:gd name="connsiteX14" fmla="*/ 595085 w 1190171"/>
                  <a:gd name="connsiteY14" fmla="*/ 145143 h 870858"/>
                  <a:gd name="connsiteX15" fmla="*/ 740228 w 1190171"/>
                  <a:gd name="connsiteY15" fmla="*/ 0 h 870858"/>
                  <a:gd name="connsiteX16" fmla="*/ 870857 w 1190171"/>
                  <a:gd name="connsiteY16" fmla="*/ 130629 h 870858"/>
                  <a:gd name="connsiteX17" fmla="*/ 986972 w 1190171"/>
                  <a:gd name="connsiteY17" fmla="*/ 14514 h 870858"/>
                  <a:gd name="connsiteX18" fmla="*/ 1103085 w 1190171"/>
                  <a:gd name="connsiteY18" fmla="*/ 130627 h 870858"/>
                  <a:gd name="connsiteX19" fmla="*/ 1190171 w 1190171"/>
                  <a:gd name="connsiteY19" fmla="*/ 43541 h 870858"/>
                  <a:gd name="connsiteX0" fmla="*/ 1074057 w 1190171"/>
                  <a:gd name="connsiteY0" fmla="*/ 827314 h 870858"/>
                  <a:gd name="connsiteX1" fmla="*/ 973183 w 1190171"/>
                  <a:gd name="connsiteY1" fmla="*/ 749300 h 870858"/>
                  <a:gd name="connsiteX2" fmla="*/ 813525 w 1190171"/>
                  <a:gd name="connsiteY2" fmla="*/ 870858 h 870858"/>
                  <a:gd name="connsiteX3" fmla="*/ 667656 w 1190171"/>
                  <a:gd name="connsiteY3" fmla="*/ 740229 h 870858"/>
                  <a:gd name="connsiteX4" fmla="*/ 507998 w 1190171"/>
                  <a:gd name="connsiteY4" fmla="*/ 869406 h 870858"/>
                  <a:gd name="connsiteX5" fmla="*/ 348342 w 1190171"/>
                  <a:gd name="connsiteY5" fmla="*/ 740229 h 870858"/>
                  <a:gd name="connsiteX6" fmla="*/ 232228 w 1190171"/>
                  <a:gd name="connsiteY6" fmla="*/ 856343 h 870858"/>
                  <a:gd name="connsiteX7" fmla="*/ 116114 w 1190171"/>
                  <a:gd name="connsiteY7" fmla="*/ 740229 h 870858"/>
                  <a:gd name="connsiteX8" fmla="*/ 0 w 1190171"/>
                  <a:gd name="connsiteY8" fmla="*/ 856343 h 870858"/>
                  <a:gd name="connsiteX9" fmla="*/ 0 w 1190171"/>
                  <a:gd name="connsiteY9" fmla="*/ 23586 h 870858"/>
                  <a:gd name="connsiteX10" fmla="*/ 130628 w 1190171"/>
                  <a:gd name="connsiteY10" fmla="*/ 116114 h 870858"/>
                  <a:gd name="connsiteX11" fmla="*/ 232228 w 1190171"/>
                  <a:gd name="connsiteY11" fmla="*/ 14514 h 870858"/>
                  <a:gd name="connsiteX12" fmla="*/ 377371 w 1190171"/>
                  <a:gd name="connsiteY12" fmla="*/ 159657 h 870858"/>
                  <a:gd name="connsiteX13" fmla="*/ 493485 w 1190171"/>
                  <a:gd name="connsiteY13" fmla="*/ 43543 h 870858"/>
                  <a:gd name="connsiteX14" fmla="*/ 595085 w 1190171"/>
                  <a:gd name="connsiteY14" fmla="*/ 145143 h 870858"/>
                  <a:gd name="connsiteX15" fmla="*/ 740228 w 1190171"/>
                  <a:gd name="connsiteY15" fmla="*/ 0 h 870858"/>
                  <a:gd name="connsiteX16" fmla="*/ 870857 w 1190171"/>
                  <a:gd name="connsiteY16" fmla="*/ 130629 h 870858"/>
                  <a:gd name="connsiteX17" fmla="*/ 986972 w 1190171"/>
                  <a:gd name="connsiteY17" fmla="*/ 14514 h 870858"/>
                  <a:gd name="connsiteX18" fmla="*/ 1103085 w 1190171"/>
                  <a:gd name="connsiteY18" fmla="*/ 130627 h 870858"/>
                  <a:gd name="connsiteX19" fmla="*/ 1190171 w 1190171"/>
                  <a:gd name="connsiteY19" fmla="*/ 43541 h 870858"/>
                  <a:gd name="connsiteX0" fmla="*/ 1074057 w 1190171"/>
                  <a:gd name="connsiteY0" fmla="*/ 827314 h 870858"/>
                  <a:gd name="connsiteX1" fmla="*/ 973183 w 1190171"/>
                  <a:gd name="connsiteY1" fmla="*/ 749300 h 870858"/>
                  <a:gd name="connsiteX2" fmla="*/ 813525 w 1190171"/>
                  <a:gd name="connsiteY2" fmla="*/ 870858 h 870858"/>
                  <a:gd name="connsiteX3" fmla="*/ 667656 w 1190171"/>
                  <a:gd name="connsiteY3" fmla="*/ 740229 h 870858"/>
                  <a:gd name="connsiteX4" fmla="*/ 507998 w 1190171"/>
                  <a:gd name="connsiteY4" fmla="*/ 869406 h 870858"/>
                  <a:gd name="connsiteX5" fmla="*/ 348342 w 1190171"/>
                  <a:gd name="connsiteY5" fmla="*/ 740229 h 870858"/>
                  <a:gd name="connsiteX6" fmla="*/ 232228 w 1190171"/>
                  <a:gd name="connsiteY6" fmla="*/ 856343 h 870858"/>
                  <a:gd name="connsiteX7" fmla="*/ 116114 w 1190171"/>
                  <a:gd name="connsiteY7" fmla="*/ 740229 h 870858"/>
                  <a:gd name="connsiteX8" fmla="*/ 0 w 1190171"/>
                  <a:gd name="connsiteY8" fmla="*/ 856343 h 870858"/>
                  <a:gd name="connsiteX9" fmla="*/ 0 w 1190171"/>
                  <a:gd name="connsiteY9" fmla="*/ 23586 h 870858"/>
                  <a:gd name="connsiteX10" fmla="*/ 130628 w 1190171"/>
                  <a:gd name="connsiteY10" fmla="*/ 116114 h 870858"/>
                  <a:gd name="connsiteX11" fmla="*/ 232228 w 1190171"/>
                  <a:gd name="connsiteY11" fmla="*/ 14514 h 870858"/>
                  <a:gd name="connsiteX12" fmla="*/ 377371 w 1190171"/>
                  <a:gd name="connsiteY12" fmla="*/ 159657 h 870858"/>
                  <a:gd name="connsiteX13" fmla="*/ 493485 w 1190171"/>
                  <a:gd name="connsiteY13" fmla="*/ 43543 h 870858"/>
                  <a:gd name="connsiteX14" fmla="*/ 595085 w 1190171"/>
                  <a:gd name="connsiteY14" fmla="*/ 145143 h 870858"/>
                  <a:gd name="connsiteX15" fmla="*/ 740228 w 1190171"/>
                  <a:gd name="connsiteY15" fmla="*/ 0 h 870858"/>
                  <a:gd name="connsiteX16" fmla="*/ 870857 w 1190171"/>
                  <a:gd name="connsiteY16" fmla="*/ 130629 h 870858"/>
                  <a:gd name="connsiteX17" fmla="*/ 986972 w 1190171"/>
                  <a:gd name="connsiteY17" fmla="*/ 14514 h 870858"/>
                  <a:gd name="connsiteX18" fmla="*/ 1103085 w 1190171"/>
                  <a:gd name="connsiteY18" fmla="*/ 130627 h 870858"/>
                  <a:gd name="connsiteX19" fmla="*/ 1190171 w 1190171"/>
                  <a:gd name="connsiteY19" fmla="*/ 43541 h 870858"/>
                  <a:gd name="connsiteX0" fmla="*/ 1074057 w 1190171"/>
                  <a:gd name="connsiteY0" fmla="*/ 827314 h 870858"/>
                  <a:gd name="connsiteX1" fmla="*/ 973183 w 1190171"/>
                  <a:gd name="connsiteY1" fmla="*/ 749300 h 870858"/>
                  <a:gd name="connsiteX2" fmla="*/ 813525 w 1190171"/>
                  <a:gd name="connsiteY2" fmla="*/ 870858 h 870858"/>
                  <a:gd name="connsiteX3" fmla="*/ 667656 w 1190171"/>
                  <a:gd name="connsiteY3" fmla="*/ 740229 h 870858"/>
                  <a:gd name="connsiteX4" fmla="*/ 507998 w 1190171"/>
                  <a:gd name="connsiteY4" fmla="*/ 869406 h 870858"/>
                  <a:gd name="connsiteX5" fmla="*/ 348342 w 1190171"/>
                  <a:gd name="connsiteY5" fmla="*/ 740229 h 870858"/>
                  <a:gd name="connsiteX6" fmla="*/ 232228 w 1190171"/>
                  <a:gd name="connsiteY6" fmla="*/ 856343 h 870858"/>
                  <a:gd name="connsiteX7" fmla="*/ 116114 w 1190171"/>
                  <a:gd name="connsiteY7" fmla="*/ 740229 h 870858"/>
                  <a:gd name="connsiteX8" fmla="*/ 0 w 1190171"/>
                  <a:gd name="connsiteY8" fmla="*/ 856343 h 870858"/>
                  <a:gd name="connsiteX9" fmla="*/ 0 w 1190171"/>
                  <a:gd name="connsiteY9" fmla="*/ 23586 h 870858"/>
                  <a:gd name="connsiteX10" fmla="*/ 130628 w 1190171"/>
                  <a:gd name="connsiteY10" fmla="*/ 116114 h 870858"/>
                  <a:gd name="connsiteX11" fmla="*/ 232228 w 1190171"/>
                  <a:gd name="connsiteY11" fmla="*/ 14514 h 870858"/>
                  <a:gd name="connsiteX12" fmla="*/ 377371 w 1190171"/>
                  <a:gd name="connsiteY12" fmla="*/ 159657 h 870858"/>
                  <a:gd name="connsiteX13" fmla="*/ 493485 w 1190171"/>
                  <a:gd name="connsiteY13" fmla="*/ 43543 h 870858"/>
                  <a:gd name="connsiteX14" fmla="*/ 595085 w 1190171"/>
                  <a:gd name="connsiteY14" fmla="*/ 145143 h 870858"/>
                  <a:gd name="connsiteX15" fmla="*/ 740228 w 1190171"/>
                  <a:gd name="connsiteY15" fmla="*/ 0 h 870858"/>
                  <a:gd name="connsiteX16" fmla="*/ 870857 w 1190171"/>
                  <a:gd name="connsiteY16" fmla="*/ 130629 h 870858"/>
                  <a:gd name="connsiteX17" fmla="*/ 986972 w 1190171"/>
                  <a:gd name="connsiteY17" fmla="*/ 14514 h 870858"/>
                  <a:gd name="connsiteX18" fmla="*/ 1103085 w 1190171"/>
                  <a:gd name="connsiteY18" fmla="*/ 130627 h 870858"/>
                  <a:gd name="connsiteX19" fmla="*/ 1190171 w 1190171"/>
                  <a:gd name="connsiteY19" fmla="*/ 43541 h 870858"/>
                  <a:gd name="connsiteX0" fmla="*/ 1074057 w 1190171"/>
                  <a:gd name="connsiteY0" fmla="*/ 827314 h 870858"/>
                  <a:gd name="connsiteX1" fmla="*/ 973183 w 1190171"/>
                  <a:gd name="connsiteY1" fmla="*/ 749300 h 870858"/>
                  <a:gd name="connsiteX2" fmla="*/ 813525 w 1190171"/>
                  <a:gd name="connsiteY2" fmla="*/ 870858 h 870858"/>
                  <a:gd name="connsiteX3" fmla="*/ 667656 w 1190171"/>
                  <a:gd name="connsiteY3" fmla="*/ 740229 h 870858"/>
                  <a:gd name="connsiteX4" fmla="*/ 507998 w 1190171"/>
                  <a:gd name="connsiteY4" fmla="*/ 869406 h 870858"/>
                  <a:gd name="connsiteX5" fmla="*/ 348342 w 1190171"/>
                  <a:gd name="connsiteY5" fmla="*/ 740229 h 870858"/>
                  <a:gd name="connsiteX6" fmla="*/ 232228 w 1190171"/>
                  <a:gd name="connsiteY6" fmla="*/ 856343 h 870858"/>
                  <a:gd name="connsiteX7" fmla="*/ 116114 w 1190171"/>
                  <a:gd name="connsiteY7" fmla="*/ 740229 h 870858"/>
                  <a:gd name="connsiteX8" fmla="*/ 0 w 1190171"/>
                  <a:gd name="connsiteY8" fmla="*/ 856343 h 870858"/>
                  <a:gd name="connsiteX9" fmla="*/ 0 w 1190171"/>
                  <a:gd name="connsiteY9" fmla="*/ 23586 h 870858"/>
                  <a:gd name="connsiteX10" fmla="*/ 130628 w 1190171"/>
                  <a:gd name="connsiteY10" fmla="*/ 116114 h 870858"/>
                  <a:gd name="connsiteX11" fmla="*/ 232228 w 1190171"/>
                  <a:gd name="connsiteY11" fmla="*/ 14514 h 870858"/>
                  <a:gd name="connsiteX12" fmla="*/ 377371 w 1190171"/>
                  <a:gd name="connsiteY12" fmla="*/ 159657 h 870858"/>
                  <a:gd name="connsiteX13" fmla="*/ 493485 w 1190171"/>
                  <a:gd name="connsiteY13" fmla="*/ 43543 h 870858"/>
                  <a:gd name="connsiteX14" fmla="*/ 595085 w 1190171"/>
                  <a:gd name="connsiteY14" fmla="*/ 145143 h 870858"/>
                  <a:gd name="connsiteX15" fmla="*/ 740228 w 1190171"/>
                  <a:gd name="connsiteY15" fmla="*/ 0 h 870858"/>
                  <a:gd name="connsiteX16" fmla="*/ 870857 w 1190171"/>
                  <a:gd name="connsiteY16" fmla="*/ 130629 h 870858"/>
                  <a:gd name="connsiteX17" fmla="*/ 986972 w 1190171"/>
                  <a:gd name="connsiteY17" fmla="*/ 14514 h 870858"/>
                  <a:gd name="connsiteX18" fmla="*/ 1103085 w 1190171"/>
                  <a:gd name="connsiteY18" fmla="*/ 130627 h 870858"/>
                  <a:gd name="connsiteX19" fmla="*/ 1190171 w 1190171"/>
                  <a:gd name="connsiteY19" fmla="*/ 43541 h 870858"/>
                  <a:gd name="connsiteX0" fmla="*/ 1074057 w 1190171"/>
                  <a:gd name="connsiteY0" fmla="*/ 827314 h 870858"/>
                  <a:gd name="connsiteX1" fmla="*/ 973183 w 1190171"/>
                  <a:gd name="connsiteY1" fmla="*/ 749300 h 870858"/>
                  <a:gd name="connsiteX2" fmla="*/ 813525 w 1190171"/>
                  <a:gd name="connsiteY2" fmla="*/ 870858 h 870858"/>
                  <a:gd name="connsiteX3" fmla="*/ 667656 w 1190171"/>
                  <a:gd name="connsiteY3" fmla="*/ 740229 h 870858"/>
                  <a:gd name="connsiteX4" fmla="*/ 507998 w 1190171"/>
                  <a:gd name="connsiteY4" fmla="*/ 869406 h 870858"/>
                  <a:gd name="connsiteX5" fmla="*/ 348342 w 1190171"/>
                  <a:gd name="connsiteY5" fmla="*/ 740229 h 870858"/>
                  <a:gd name="connsiteX6" fmla="*/ 232228 w 1190171"/>
                  <a:gd name="connsiteY6" fmla="*/ 856343 h 870858"/>
                  <a:gd name="connsiteX7" fmla="*/ 116114 w 1190171"/>
                  <a:gd name="connsiteY7" fmla="*/ 740229 h 870858"/>
                  <a:gd name="connsiteX8" fmla="*/ 0 w 1190171"/>
                  <a:gd name="connsiteY8" fmla="*/ 856343 h 870858"/>
                  <a:gd name="connsiteX9" fmla="*/ 0 w 1190171"/>
                  <a:gd name="connsiteY9" fmla="*/ 23586 h 870858"/>
                  <a:gd name="connsiteX10" fmla="*/ 130628 w 1190171"/>
                  <a:gd name="connsiteY10" fmla="*/ 116114 h 870858"/>
                  <a:gd name="connsiteX11" fmla="*/ 232228 w 1190171"/>
                  <a:gd name="connsiteY11" fmla="*/ 14514 h 870858"/>
                  <a:gd name="connsiteX12" fmla="*/ 377371 w 1190171"/>
                  <a:gd name="connsiteY12" fmla="*/ 159657 h 870858"/>
                  <a:gd name="connsiteX13" fmla="*/ 493485 w 1190171"/>
                  <a:gd name="connsiteY13" fmla="*/ 43543 h 870858"/>
                  <a:gd name="connsiteX14" fmla="*/ 595085 w 1190171"/>
                  <a:gd name="connsiteY14" fmla="*/ 145143 h 870858"/>
                  <a:gd name="connsiteX15" fmla="*/ 740228 w 1190171"/>
                  <a:gd name="connsiteY15" fmla="*/ 0 h 870858"/>
                  <a:gd name="connsiteX16" fmla="*/ 870857 w 1190171"/>
                  <a:gd name="connsiteY16" fmla="*/ 130629 h 870858"/>
                  <a:gd name="connsiteX17" fmla="*/ 986972 w 1190171"/>
                  <a:gd name="connsiteY17" fmla="*/ 14514 h 870858"/>
                  <a:gd name="connsiteX18" fmla="*/ 1103085 w 1190171"/>
                  <a:gd name="connsiteY18" fmla="*/ 130627 h 870858"/>
                  <a:gd name="connsiteX19" fmla="*/ 1190171 w 1190171"/>
                  <a:gd name="connsiteY19" fmla="*/ 43541 h 870858"/>
                  <a:gd name="connsiteX0" fmla="*/ 1074057 w 1190171"/>
                  <a:gd name="connsiteY0" fmla="*/ 827314 h 870858"/>
                  <a:gd name="connsiteX1" fmla="*/ 973183 w 1190171"/>
                  <a:gd name="connsiteY1" fmla="*/ 749300 h 870858"/>
                  <a:gd name="connsiteX2" fmla="*/ 813525 w 1190171"/>
                  <a:gd name="connsiteY2" fmla="*/ 870858 h 870858"/>
                  <a:gd name="connsiteX3" fmla="*/ 667656 w 1190171"/>
                  <a:gd name="connsiteY3" fmla="*/ 740229 h 870858"/>
                  <a:gd name="connsiteX4" fmla="*/ 507998 w 1190171"/>
                  <a:gd name="connsiteY4" fmla="*/ 869406 h 870858"/>
                  <a:gd name="connsiteX5" fmla="*/ 348342 w 1190171"/>
                  <a:gd name="connsiteY5" fmla="*/ 740229 h 870858"/>
                  <a:gd name="connsiteX6" fmla="*/ 232228 w 1190171"/>
                  <a:gd name="connsiteY6" fmla="*/ 856343 h 870858"/>
                  <a:gd name="connsiteX7" fmla="*/ 116114 w 1190171"/>
                  <a:gd name="connsiteY7" fmla="*/ 740229 h 870858"/>
                  <a:gd name="connsiteX8" fmla="*/ 0 w 1190171"/>
                  <a:gd name="connsiteY8" fmla="*/ 856343 h 870858"/>
                  <a:gd name="connsiteX9" fmla="*/ 0 w 1190171"/>
                  <a:gd name="connsiteY9" fmla="*/ 23586 h 870858"/>
                  <a:gd name="connsiteX10" fmla="*/ 130628 w 1190171"/>
                  <a:gd name="connsiteY10" fmla="*/ 116114 h 870858"/>
                  <a:gd name="connsiteX11" fmla="*/ 232228 w 1190171"/>
                  <a:gd name="connsiteY11" fmla="*/ 14514 h 870858"/>
                  <a:gd name="connsiteX12" fmla="*/ 377371 w 1190171"/>
                  <a:gd name="connsiteY12" fmla="*/ 159657 h 870858"/>
                  <a:gd name="connsiteX13" fmla="*/ 493485 w 1190171"/>
                  <a:gd name="connsiteY13" fmla="*/ 43543 h 870858"/>
                  <a:gd name="connsiteX14" fmla="*/ 595085 w 1190171"/>
                  <a:gd name="connsiteY14" fmla="*/ 145143 h 870858"/>
                  <a:gd name="connsiteX15" fmla="*/ 740228 w 1190171"/>
                  <a:gd name="connsiteY15" fmla="*/ 0 h 870858"/>
                  <a:gd name="connsiteX16" fmla="*/ 870857 w 1190171"/>
                  <a:gd name="connsiteY16" fmla="*/ 130629 h 870858"/>
                  <a:gd name="connsiteX17" fmla="*/ 986972 w 1190171"/>
                  <a:gd name="connsiteY17" fmla="*/ 14514 h 870858"/>
                  <a:gd name="connsiteX18" fmla="*/ 1103085 w 1190171"/>
                  <a:gd name="connsiteY18" fmla="*/ 130627 h 870858"/>
                  <a:gd name="connsiteX19" fmla="*/ 1190171 w 1190171"/>
                  <a:gd name="connsiteY19" fmla="*/ 43541 h 870858"/>
                  <a:gd name="connsiteX0" fmla="*/ 1074057 w 1190171"/>
                  <a:gd name="connsiteY0" fmla="*/ 827314 h 870858"/>
                  <a:gd name="connsiteX1" fmla="*/ 973183 w 1190171"/>
                  <a:gd name="connsiteY1" fmla="*/ 749300 h 870858"/>
                  <a:gd name="connsiteX2" fmla="*/ 813525 w 1190171"/>
                  <a:gd name="connsiteY2" fmla="*/ 870858 h 870858"/>
                  <a:gd name="connsiteX3" fmla="*/ 667656 w 1190171"/>
                  <a:gd name="connsiteY3" fmla="*/ 740229 h 870858"/>
                  <a:gd name="connsiteX4" fmla="*/ 507998 w 1190171"/>
                  <a:gd name="connsiteY4" fmla="*/ 869406 h 870858"/>
                  <a:gd name="connsiteX5" fmla="*/ 348342 w 1190171"/>
                  <a:gd name="connsiteY5" fmla="*/ 740229 h 870858"/>
                  <a:gd name="connsiteX6" fmla="*/ 232228 w 1190171"/>
                  <a:gd name="connsiteY6" fmla="*/ 856343 h 870858"/>
                  <a:gd name="connsiteX7" fmla="*/ 116114 w 1190171"/>
                  <a:gd name="connsiteY7" fmla="*/ 740229 h 870858"/>
                  <a:gd name="connsiteX8" fmla="*/ 0 w 1190171"/>
                  <a:gd name="connsiteY8" fmla="*/ 856343 h 870858"/>
                  <a:gd name="connsiteX9" fmla="*/ 0 w 1190171"/>
                  <a:gd name="connsiteY9" fmla="*/ 23586 h 870858"/>
                  <a:gd name="connsiteX10" fmla="*/ 130628 w 1190171"/>
                  <a:gd name="connsiteY10" fmla="*/ 116114 h 870858"/>
                  <a:gd name="connsiteX11" fmla="*/ 232228 w 1190171"/>
                  <a:gd name="connsiteY11" fmla="*/ 14514 h 870858"/>
                  <a:gd name="connsiteX12" fmla="*/ 377371 w 1190171"/>
                  <a:gd name="connsiteY12" fmla="*/ 159657 h 870858"/>
                  <a:gd name="connsiteX13" fmla="*/ 493485 w 1190171"/>
                  <a:gd name="connsiteY13" fmla="*/ 43543 h 870858"/>
                  <a:gd name="connsiteX14" fmla="*/ 595085 w 1190171"/>
                  <a:gd name="connsiteY14" fmla="*/ 145143 h 870858"/>
                  <a:gd name="connsiteX15" fmla="*/ 740228 w 1190171"/>
                  <a:gd name="connsiteY15" fmla="*/ 0 h 870858"/>
                  <a:gd name="connsiteX16" fmla="*/ 870857 w 1190171"/>
                  <a:gd name="connsiteY16" fmla="*/ 130629 h 870858"/>
                  <a:gd name="connsiteX17" fmla="*/ 986972 w 1190171"/>
                  <a:gd name="connsiteY17" fmla="*/ 14514 h 870858"/>
                  <a:gd name="connsiteX18" fmla="*/ 1103085 w 1190171"/>
                  <a:gd name="connsiteY18" fmla="*/ 130627 h 870858"/>
                  <a:gd name="connsiteX19" fmla="*/ 1190171 w 1190171"/>
                  <a:gd name="connsiteY19" fmla="*/ 43541 h 870858"/>
                  <a:gd name="connsiteX0" fmla="*/ 1074057 w 1190171"/>
                  <a:gd name="connsiteY0" fmla="*/ 827314 h 870858"/>
                  <a:gd name="connsiteX1" fmla="*/ 973183 w 1190171"/>
                  <a:gd name="connsiteY1" fmla="*/ 749300 h 870858"/>
                  <a:gd name="connsiteX2" fmla="*/ 813525 w 1190171"/>
                  <a:gd name="connsiteY2" fmla="*/ 870858 h 870858"/>
                  <a:gd name="connsiteX3" fmla="*/ 667656 w 1190171"/>
                  <a:gd name="connsiteY3" fmla="*/ 740229 h 870858"/>
                  <a:gd name="connsiteX4" fmla="*/ 507998 w 1190171"/>
                  <a:gd name="connsiteY4" fmla="*/ 869406 h 870858"/>
                  <a:gd name="connsiteX5" fmla="*/ 348342 w 1190171"/>
                  <a:gd name="connsiteY5" fmla="*/ 740229 h 870858"/>
                  <a:gd name="connsiteX6" fmla="*/ 232228 w 1190171"/>
                  <a:gd name="connsiteY6" fmla="*/ 856343 h 870858"/>
                  <a:gd name="connsiteX7" fmla="*/ 116114 w 1190171"/>
                  <a:gd name="connsiteY7" fmla="*/ 740229 h 870858"/>
                  <a:gd name="connsiteX8" fmla="*/ 0 w 1190171"/>
                  <a:gd name="connsiteY8" fmla="*/ 856343 h 870858"/>
                  <a:gd name="connsiteX9" fmla="*/ 0 w 1190171"/>
                  <a:gd name="connsiteY9" fmla="*/ 23586 h 870858"/>
                  <a:gd name="connsiteX10" fmla="*/ 130628 w 1190171"/>
                  <a:gd name="connsiteY10" fmla="*/ 116114 h 870858"/>
                  <a:gd name="connsiteX11" fmla="*/ 232228 w 1190171"/>
                  <a:gd name="connsiteY11" fmla="*/ 14514 h 870858"/>
                  <a:gd name="connsiteX12" fmla="*/ 377371 w 1190171"/>
                  <a:gd name="connsiteY12" fmla="*/ 159657 h 870858"/>
                  <a:gd name="connsiteX13" fmla="*/ 493485 w 1190171"/>
                  <a:gd name="connsiteY13" fmla="*/ 43543 h 870858"/>
                  <a:gd name="connsiteX14" fmla="*/ 595085 w 1190171"/>
                  <a:gd name="connsiteY14" fmla="*/ 145143 h 870858"/>
                  <a:gd name="connsiteX15" fmla="*/ 740228 w 1190171"/>
                  <a:gd name="connsiteY15" fmla="*/ 0 h 870858"/>
                  <a:gd name="connsiteX16" fmla="*/ 870857 w 1190171"/>
                  <a:gd name="connsiteY16" fmla="*/ 130629 h 870858"/>
                  <a:gd name="connsiteX17" fmla="*/ 986972 w 1190171"/>
                  <a:gd name="connsiteY17" fmla="*/ 14514 h 870858"/>
                  <a:gd name="connsiteX18" fmla="*/ 1103085 w 1190171"/>
                  <a:gd name="connsiteY18" fmla="*/ 130627 h 870858"/>
                  <a:gd name="connsiteX19" fmla="*/ 1190171 w 1190171"/>
                  <a:gd name="connsiteY19" fmla="*/ 37191 h 870858"/>
                  <a:gd name="connsiteX0" fmla="*/ 1074057 w 1190171"/>
                  <a:gd name="connsiteY0" fmla="*/ 827314 h 870858"/>
                  <a:gd name="connsiteX1" fmla="*/ 973183 w 1190171"/>
                  <a:gd name="connsiteY1" fmla="*/ 749300 h 870858"/>
                  <a:gd name="connsiteX2" fmla="*/ 813525 w 1190171"/>
                  <a:gd name="connsiteY2" fmla="*/ 870858 h 870858"/>
                  <a:gd name="connsiteX3" fmla="*/ 667656 w 1190171"/>
                  <a:gd name="connsiteY3" fmla="*/ 740229 h 870858"/>
                  <a:gd name="connsiteX4" fmla="*/ 507998 w 1190171"/>
                  <a:gd name="connsiteY4" fmla="*/ 869406 h 870858"/>
                  <a:gd name="connsiteX5" fmla="*/ 348342 w 1190171"/>
                  <a:gd name="connsiteY5" fmla="*/ 740229 h 870858"/>
                  <a:gd name="connsiteX6" fmla="*/ 232228 w 1190171"/>
                  <a:gd name="connsiteY6" fmla="*/ 856343 h 870858"/>
                  <a:gd name="connsiteX7" fmla="*/ 116114 w 1190171"/>
                  <a:gd name="connsiteY7" fmla="*/ 740229 h 870858"/>
                  <a:gd name="connsiteX8" fmla="*/ 0 w 1190171"/>
                  <a:gd name="connsiteY8" fmla="*/ 856343 h 870858"/>
                  <a:gd name="connsiteX9" fmla="*/ 0 w 1190171"/>
                  <a:gd name="connsiteY9" fmla="*/ 23586 h 870858"/>
                  <a:gd name="connsiteX10" fmla="*/ 130628 w 1190171"/>
                  <a:gd name="connsiteY10" fmla="*/ 116114 h 870858"/>
                  <a:gd name="connsiteX11" fmla="*/ 232228 w 1190171"/>
                  <a:gd name="connsiteY11" fmla="*/ 14514 h 870858"/>
                  <a:gd name="connsiteX12" fmla="*/ 377371 w 1190171"/>
                  <a:gd name="connsiteY12" fmla="*/ 159657 h 870858"/>
                  <a:gd name="connsiteX13" fmla="*/ 493485 w 1190171"/>
                  <a:gd name="connsiteY13" fmla="*/ 43543 h 870858"/>
                  <a:gd name="connsiteX14" fmla="*/ 595085 w 1190171"/>
                  <a:gd name="connsiteY14" fmla="*/ 145143 h 870858"/>
                  <a:gd name="connsiteX15" fmla="*/ 740228 w 1190171"/>
                  <a:gd name="connsiteY15" fmla="*/ 0 h 870858"/>
                  <a:gd name="connsiteX16" fmla="*/ 870857 w 1190171"/>
                  <a:gd name="connsiteY16" fmla="*/ 130629 h 870858"/>
                  <a:gd name="connsiteX17" fmla="*/ 986972 w 1190171"/>
                  <a:gd name="connsiteY17" fmla="*/ 14514 h 870858"/>
                  <a:gd name="connsiteX18" fmla="*/ 1103085 w 1190171"/>
                  <a:gd name="connsiteY18" fmla="*/ 130627 h 870858"/>
                  <a:gd name="connsiteX19" fmla="*/ 1190171 w 1190171"/>
                  <a:gd name="connsiteY19" fmla="*/ 37191 h 870858"/>
                  <a:gd name="connsiteX0" fmla="*/ 1074057 w 1190171"/>
                  <a:gd name="connsiteY0" fmla="*/ 827314 h 870858"/>
                  <a:gd name="connsiteX1" fmla="*/ 973183 w 1190171"/>
                  <a:gd name="connsiteY1" fmla="*/ 749300 h 870858"/>
                  <a:gd name="connsiteX2" fmla="*/ 813525 w 1190171"/>
                  <a:gd name="connsiteY2" fmla="*/ 870858 h 870858"/>
                  <a:gd name="connsiteX3" fmla="*/ 667656 w 1190171"/>
                  <a:gd name="connsiteY3" fmla="*/ 740229 h 870858"/>
                  <a:gd name="connsiteX4" fmla="*/ 507998 w 1190171"/>
                  <a:gd name="connsiteY4" fmla="*/ 869406 h 870858"/>
                  <a:gd name="connsiteX5" fmla="*/ 348342 w 1190171"/>
                  <a:gd name="connsiteY5" fmla="*/ 740229 h 870858"/>
                  <a:gd name="connsiteX6" fmla="*/ 232228 w 1190171"/>
                  <a:gd name="connsiteY6" fmla="*/ 856343 h 870858"/>
                  <a:gd name="connsiteX7" fmla="*/ 116114 w 1190171"/>
                  <a:gd name="connsiteY7" fmla="*/ 740229 h 870858"/>
                  <a:gd name="connsiteX8" fmla="*/ 0 w 1190171"/>
                  <a:gd name="connsiteY8" fmla="*/ 856343 h 870858"/>
                  <a:gd name="connsiteX9" fmla="*/ 0 w 1190171"/>
                  <a:gd name="connsiteY9" fmla="*/ 23586 h 870858"/>
                  <a:gd name="connsiteX10" fmla="*/ 130628 w 1190171"/>
                  <a:gd name="connsiteY10" fmla="*/ 116114 h 870858"/>
                  <a:gd name="connsiteX11" fmla="*/ 232228 w 1190171"/>
                  <a:gd name="connsiteY11" fmla="*/ 14514 h 870858"/>
                  <a:gd name="connsiteX12" fmla="*/ 377371 w 1190171"/>
                  <a:gd name="connsiteY12" fmla="*/ 159657 h 870858"/>
                  <a:gd name="connsiteX13" fmla="*/ 493485 w 1190171"/>
                  <a:gd name="connsiteY13" fmla="*/ 43543 h 870858"/>
                  <a:gd name="connsiteX14" fmla="*/ 595085 w 1190171"/>
                  <a:gd name="connsiteY14" fmla="*/ 145143 h 870858"/>
                  <a:gd name="connsiteX15" fmla="*/ 740228 w 1190171"/>
                  <a:gd name="connsiteY15" fmla="*/ 0 h 870858"/>
                  <a:gd name="connsiteX16" fmla="*/ 870857 w 1190171"/>
                  <a:gd name="connsiteY16" fmla="*/ 130629 h 870858"/>
                  <a:gd name="connsiteX17" fmla="*/ 986972 w 1190171"/>
                  <a:gd name="connsiteY17" fmla="*/ 14514 h 870858"/>
                  <a:gd name="connsiteX18" fmla="*/ 1103085 w 1190171"/>
                  <a:gd name="connsiteY18" fmla="*/ 130627 h 870858"/>
                  <a:gd name="connsiteX19" fmla="*/ 1190171 w 1190171"/>
                  <a:gd name="connsiteY19" fmla="*/ 30841 h 870858"/>
                  <a:gd name="connsiteX0" fmla="*/ 1074057 w 1190171"/>
                  <a:gd name="connsiteY0" fmla="*/ 827314 h 870858"/>
                  <a:gd name="connsiteX1" fmla="*/ 973183 w 1190171"/>
                  <a:gd name="connsiteY1" fmla="*/ 749300 h 870858"/>
                  <a:gd name="connsiteX2" fmla="*/ 813525 w 1190171"/>
                  <a:gd name="connsiteY2" fmla="*/ 870858 h 870858"/>
                  <a:gd name="connsiteX3" fmla="*/ 667656 w 1190171"/>
                  <a:gd name="connsiteY3" fmla="*/ 740229 h 870858"/>
                  <a:gd name="connsiteX4" fmla="*/ 507998 w 1190171"/>
                  <a:gd name="connsiteY4" fmla="*/ 869406 h 870858"/>
                  <a:gd name="connsiteX5" fmla="*/ 348342 w 1190171"/>
                  <a:gd name="connsiteY5" fmla="*/ 740229 h 870858"/>
                  <a:gd name="connsiteX6" fmla="*/ 232228 w 1190171"/>
                  <a:gd name="connsiteY6" fmla="*/ 856343 h 870858"/>
                  <a:gd name="connsiteX7" fmla="*/ 116114 w 1190171"/>
                  <a:gd name="connsiteY7" fmla="*/ 740229 h 870858"/>
                  <a:gd name="connsiteX8" fmla="*/ 0 w 1190171"/>
                  <a:gd name="connsiteY8" fmla="*/ 856343 h 870858"/>
                  <a:gd name="connsiteX9" fmla="*/ 0 w 1190171"/>
                  <a:gd name="connsiteY9" fmla="*/ 23586 h 870858"/>
                  <a:gd name="connsiteX10" fmla="*/ 130628 w 1190171"/>
                  <a:gd name="connsiteY10" fmla="*/ 116114 h 870858"/>
                  <a:gd name="connsiteX11" fmla="*/ 232228 w 1190171"/>
                  <a:gd name="connsiteY11" fmla="*/ 14514 h 870858"/>
                  <a:gd name="connsiteX12" fmla="*/ 377371 w 1190171"/>
                  <a:gd name="connsiteY12" fmla="*/ 159657 h 870858"/>
                  <a:gd name="connsiteX13" fmla="*/ 493485 w 1190171"/>
                  <a:gd name="connsiteY13" fmla="*/ 43543 h 870858"/>
                  <a:gd name="connsiteX14" fmla="*/ 595085 w 1190171"/>
                  <a:gd name="connsiteY14" fmla="*/ 145143 h 870858"/>
                  <a:gd name="connsiteX15" fmla="*/ 740228 w 1190171"/>
                  <a:gd name="connsiteY15" fmla="*/ 0 h 870858"/>
                  <a:gd name="connsiteX16" fmla="*/ 870857 w 1190171"/>
                  <a:gd name="connsiteY16" fmla="*/ 130629 h 870858"/>
                  <a:gd name="connsiteX17" fmla="*/ 986972 w 1190171"/>
                  <a:gd name="connsiteY17" fmla="*/ 14514 h 870858"/>
                  <a:gd name="connsiteX18" fmla="*/ 1103085 w 1190171"/>
                  <a:gd name="connsiteY18" fmla="*/ 130627 h 870858"/>
                  <a:gd name="connsiteX19" fmla="*/ 1190171 w 1190171"/>
                  <a:gd name="connsiteY19" fmla="*/ 30841 h 870858"/>
                  <a:gd name="connsiteX0" fmla="*/ 1074057 w 1103085"/>
                  <a:gd name="connsiteY0" fmla="*/ 827314 h 870858"/>
                  <a:gd name="connsiteX1" fmla="*/ 973183 w 1103085"/>
                  <a:gd name="connsiteY1" fmla="*/ 749300 h 870858"/>
                  <a:gd name="connsiteX2" fmla="*/ 813525 w 1103085"/>
                  <a:gd name="connsiteY2" fmla="*/ 870858 h 870858"/>
                  <a:gd name="connsiteX3" fmla="*/ 667656 w 1103085"/>
                  <a:gd name="connsiteY3" fmla="*/ 740229 h 870858"/>
                  <a:gd name="connsiteX4" fmla="*/ 507998 w 1103085"/>
                  <a:gd name="connsiteY4" fmla="*/ 869406 h 870858"/>
                  <a:gd name="connsiteX5" fmla="*/ 348342 w 1103085"/>
                  <a:gd name="connsiteY5" fmla="*/ 740229 h 870858"/>
                  <a:gd name="connsiteX6" fmla="*/ 232228 w 1103085"/>
                  <a:gd name="connsiteY6" fmla="*/ 856343 h 870858"/>
                  <a:gd name="connsiteX7" fmla="*/ 116114 w 1103085"/>
                  <a:gd name="connsiteY7" fmla="*/ 740229 h 870858"/>
                  <a:gd name="connsiteX8" fmla="*/ 0 w 1103085"/>
                  <a:gd name="connsiteY8" fmla="*/ 856343 h 870858"/>
                  <a:gd name="connsiteX9" fmla="*/ 0 w 1103085"/>
                  <a:gd name="connsiteY9" fmla="*/ 23586 h 870858"/>
                  <a:gd name="connsiteX10" fmla="*/ 130628 w 1103085"/>
                  <a:gd name="connsiteY10" fmla="*/ 116114 h 870858"/>
                  <a:gd name="connsiteX11" fmla="*/ 232228 w 1103085"/>
                  <a:gd name="connsiteY11" fmla="*/ 14514 h 870858"/>
                  <a:gd name="connsiteX12" fmla="*/ 377371 w 1103085"/>
                  <a:gd name="connsiteY12" fmla="*/ 159657 h 870858"/>
                  <a:gd name="connsiteX13" fmla="*/ 493485 w 1103085"/>
                  <a:gd name="connsiteY13" fmla="*/ 43543 h 870858"/>
                  <a:gd name="connsiteX14" fmla="*/ 595085 w 1103085"/>
                  <a:gd name="connsiteY14" fmla="*/ 145143 h 870858"/>
                  <a:gd name="connsiteX15" fmla="*/ 740228 w 1103085"/>
                  <a:gd name="connsiteY15" fmla="*/ 0 h 870858"/>
                  <a:gd name="connsiteX16" fmla="*/ 870857 w 1103085"/>
                  <a:gd name="connsiteY16" fmla="*/ 130629 h 870858"/>
                  <a:gd name="connsiteX17" fmla="*/ 986972 w 1103085"/>
                  <a:gd name="connsiteY17" fmla="*/ 14514 h 870858"/>
                  <a:gd name="connsiteX18" fmla="*/ 1103085 w 1103085"/>
                  <a:gd name="connsiteY18" fmla="*/ 130627 h 870858"/>
                  <a:gd name="connsiteX0" fmla="*/ 1074057 w 1103085"/>
                  <a:gd name="connsiteY0" fmla="*/ 827314 h 870858"/>
                  <a:gd name="connsiteX1" fmla="*/ 973183 w 1103085"/>
                  <a:gd name="connsiteY1" fmla="*/ 749300 h 870858"/>
                  <a:gd name="connsiteX2" fmla="*/ 813525 w 1103085"/>
                  <a:gd name="connsiteY2" fmla="*/ 870858 h 870858"/>
                  <a:gd name="connsiteX3" fmla="*/ 667656 w 1103085"/>
                  <a:gd name="connsiteY3" fmla="*/ 740229 h 870858"/>
                  <a:gd name="connsiteX4" fmla="*/ 507998 w 1103085"/>
                  <a:gd name="connsiteY4" fmla="*/ 869406 h 870858"/>
                  <a:gd name="connsiteX5" fmla="*/ 348342 w 1103085"/>
                  <a:gd name="connsiteY5" fmla="*/ 740229 h 870858"/>
                  <a:gd name="connsiteX6" fmla="*/ 232228 w 1103085"/>
                  <a:gd name="connsiteY6" fmla="*/ 856343 h 870858"/>
                  <a:gd name="connsiteX7" fmla="*/ 116114 w 1103085"/>
                  <a:gd name="connsiteY7" fmla="*/ 740229 h 870858"/>
                  <a:gd name="connsiteX8" fmla="*/ 0 w 1103085"/>
                  <a:gd name="connsiteY8" fmla="*/ 856343 h 870858"/>
                  <a:gd name="connsiteX9" fmla="*/ 0 w 1103085"/>
                  <a:gd name="connsiteY9" fmla="*/ 23586 h 870858"/>
                  <a:gd name="connsiteX10" fmla="*/ 130628 w 1103085"/>
                  <a:gd name="connsiteY10" fmla="*/ 116114 h 870858"/>
                  <a:gd name="connsiteX11" fmla="*/ 232228 w 1103085"/>
                  <a:gd name="connsiteY11" fmla="*/ 14514 h 870858"/>
                  <a:gd name="connsiteX12" fmla="*/ 377371 w 1103085"/>
                  <a:gd name="connsiteY12" fmla="*/ 159657 h 870858"/>
                  <a:gd name="connsiteX13" fmla="*/ 493485 w 1103085"/>
                  <a:gd name="connsiteY13" fmla="*/ 43543 h 870858"/>
                  <a:gd name="connsiteX14" fmla="*/ 595085 w 1103085"/>
                  <a:gd name="connsiteY14" fmla="*/ 145143 h 870858"/>
                  <a:gd name="connsiteX15" fmla="*/ 740228 w 1103085"/>
                  <a:gd name="connsiteY15" fmla="*/ 0 h 870858"/>
                  <a:gd name="connsiteX16" fmla="*/ 870857 w 1103085"/>
                  <a:gd name="connsiteY16" fmla="*/ 130629 h 870858"/>
                  <a:gd name="connsiteX17" fmla="*/ 986972 w 1103085"/>
                  <a:gd name="connsiteY17" fmla="*/ 14514 h 870858"/>
                  <a:gd name="connsiteX18" fmla="*/ 1103085 w 1103085"/>
                  <a:gd name="connsiteY18" fmla="*/ 130627 h 870858"/>
                  <a:gd name="connsiteX0" fmla="*/ 1074057 w 1074057"/>
                  <a:gd name="connsiteY0" fmla="*/ 827314 h 870858"/>
                  <a:gd name="connsiteX1" fmla="*/ 973183 w 1074057"/>
                  <a:gd name="connsiteY1" fmla="*/ 749300 h 870858"/>
                  <a:gd name="connsiteX2" fmla="*/ 813525 w 1074057"/>
                  <a:gd name="connsiteY2" fmla="*/ 870858 h 870858"/>
                  <a:gd name="connsiteX3" fmla="*/ 667656 w 1074057"/>
                  <a:gd name="connsiteY3" fmla="*/ 740229 h 870858"/>
                  <a:gd name="connsiteX4" fmla="*/ 507998 w 1074057"/>
                  <a:gd name="connsiteY4" fmla="*/ 869406 h 870858"/>
                  <a:gd name="connsiteX5" fmla="*/ 348342 w 1074057"/>
                  <a:gd name="connsiteY5" fmla="*/ 740229 h 870858"/>
                  <a:gd name="connsiteX6" fmla="*/ 232228 w 1074057"/>
                  <a:gd name="connsiteY6" fmla="*/ 856343 h 870858"/>
                  <a:gd name="connsiteX7" fmla="*/ 116114 w 1074057"/>
                  <a:gd name="connsiteY7" fmla="*/ 740229 h 870858"/>
                  <a:gd name="connsiteX8" fmla="*/ 0 w 1074057"/>
                  <a:gd name="connsiteY8" fmla="*/ 856343 h 870858"/>
                  <a:gd name="connsiteX9" fmla="*/ 0 w 1074057"/>
                  <a:gd name="connsiteY9" fmla="*/ 23586 h 870858"/>
                  <a:gd name="connsiteX10" fmla="*/ 130628 w 1074057"/>
                  <a:gd name="connsiteY10" fmla="*/ 116114 h 870858"/>
                  <a:gd name="connsiteX11" fmla="*/ 232228 w 1074057"/>
                  <a:gd name="connsiteY11" fmla="*/ 14514 h 870858"/>
                  <a:gd name="connsiteX12" fmla="*/ 377371 w 1074057"/>
                  <a:gd name="connsiteY12" fmla="*/ 159657 h 870858"/>
                  <a:gd name="connsiteX13" fmla="*/ 493485 w 1074057"/>
                  <a:gd name="connsiteY13" fmla="*/ 43543 h 870858"/>
                  <a:gd name="connsiteX14" fmla="*/ 595085 w 1074057"/>
                  <a:gd name="connsiteY14" fmla="*/ 145143 h 870858"/>
                  <a:gd name="connsiteX15" fmla="*/ 740228 w 1074057"/>
                  <a:gd name="connsiteY15" fmla="*/ 0 h 870858"/>
                  <a:gd name="connsiteX16" fmla="*/ 870857 w 1074057"/>
                  <a:gd name="connsiteY16" fmla="*/ 130629 h 870858"/>
                  <a:gd name="connsiteX17" fmla="*/ 986972 w 1074057"/>
                  <a:gd name="connsiteY17" fmla="*/ 14514 h 870858"/>
                  <a:gd name="connsiteX0" fmla="*/ 1074057 w 1074057"/>
                  <a:gd name="connsiteY0" fmla="*/ 812800 h 856344"/>
                  <a:gd name="connsiteX1" fmla="*/ 973183 w 1074057"/>
                  <a:gd name="connsiteY1" fmla="*/ 734786 h 856344"/>
                  <a:gd name="connsiteX2" fmla="*/ 813525 w 1074057"/>
                  <a:gd name="connsiteY2" fmla="*/ 856344 h 856344"/>
                  <a:gd name="connsiteX3" fmla="*/ 667656 w 1074057"/>
                  <a:gd name="connsiteY3" fmla="*/ 725715 h 856344"/>
                  <a:gd name="connsiteX4" fmla="*/ 507998 w 1074057"/>
                  <a:gd name="connsiteY4" fmla="*/ 854892 h 856344"/>
                  <a:gd name="connsiteX5" fmla="*/ 348342 w 1074057"/>
                  <a:gd name="connsiteY5" fmla="*/ 725715 h 856344"/>
                  <a:gd name="connsiteX6" fmla="*/ 232228 w 1074057"/>
                  <a:gd name="connsiteY6" fmla="*/ 841829 h 856344"/>
                  <a:gd name="connsiteX7" fmla="*/ 116114 w 1074057"/>
                  <a:gd name="connsiteY7" fmla="*/ 725715 h 856344"/>
                  <a:gd name="connsiteX8" fmla="*/ 0 w 1074057"/>
                  <a:gd name="connsiteY8" fmla="*/ 841829 h 856344"/>
                  <a:gd name="connsiteX9" fmla="*/ 0 w 1074057"/>
                  <a:gd name="connsiteY9" fmla="*/ 9072 h 856344"/>
                  <a:gd name="connsiteX10" fmla="*/ 130628 w 1074057"/>
                  <a:gd name="connsiteY10" fmla="*/ 101600 h 856344"/>
                  <a:gd name="connsiteX11" fmla="*/ 232228 w 1074057"/>
                  <a:gd name="connsiteY11" fmla="*/ 0 h 856344"/>
                  <a:gd name="connsiteX12" fmla="*/ 377371 w 1074057"/>
                  <a:gd name="connsiteY12" fmla="*/ 145143 h 856344"/>
                  <a:gd name="connsiteX13" fmla="*/ 493485 w 1074057"/>
                  <a:gd name="connsiteY13" fmla="*/ 29029 h 856344"/>
                  <a:gd name="connsiteX14" fmla="*/ 595085 w 1074057"/>
                  <a:gd name="connsiteY14" fmla="*/ 130629 h 856344"/>
                  <a:gd name="connsiteX15" fmla="*/ 740229 w 1074057"/>
                  <a:gd name="connsiteY15" fmla="*/ 33111 h 856344"/>
                  <a:gd name="connsiteX16" fmla="*/ 870857 w 1074057"/>
                  <a:gd name="connsiteY16" fmla="*/ 116115 h 856344"/>
                  <a:gd name="connsiteX17" fmla="*/ 986972 w 1074057"/>
                  <a:gd name="connsiteY17" fmla="*/ 0 h 856344"/>
                  <a:gd name="connsiteX0" fmla="*/ 1074057 w 1074057"/>
                  <a:gd name="connsiteY0" fmla="*/ 812800 h 856344"/>
                  <a:gd name="connsiteX1" fmla="*/ 973183 w 1074057"/>
                  <a:gd name="connsiteY1" fmla="*/ 734786 h 856344"/>
                  <a:gd name="connsiteX2" fmla="*/ 813525 w 1074057"/>
                  <a:gd name="connsiteY2" fmla="*/ 856344 h 856344"/>
                  <a:gd name="connsiteX3" fmla="*/ 667656 w 1074057"/>
                  <a:gd name="connsiteY3" fmla="*/ 725715 h 856344"/>
                  <a:gd name="connsiteX4" fmla="*/ 507998 w 1074057"/>
                  <a:gd name="connsiteY4" fmla="*/ 854892 h 856344"/>
                  <a:gd name="connsiteX5" fmla="*/ 348342 w 1074057"/>
                  <a:gd name="connsiteY5" fmla="*/ 725715 h 856344"/>
                  <a:gd name="connsiteX6" fmla="*/ 232228 w 1074057"/>
                  <a:gd name="connsiteY6" fmla="*/ 841829 h 856344"/>
                  <a:gd name="connsiteX7" fmla="*/ 116114 w 1074057"/>
                  <a:gd name="connsiteY7" fmla="*/ 725715 h 856344"/>
                  <a:gd name="connsiteX8" fmla="*/ 0 w 1074057"/>
                  <a:gd name="connsiteY8" fmla="*/ 841829 h 856344"/>
                  <a:gd name="connsiteX9" fmla="*/ 0 w 1074057"/>
                  <a:gd name="connsiteY9" fmla="*/ 9072 h 856344"/>
                  <a:gd name="connsiteX10" fmla="*/ 130628 w 1074057"/>
                  <a:gd name="connsiteY10" fmla="*/ 101600 h 856344"/>
                  <a:gd name="connsiteX11" fmla="*/ 232228 w 1074057"/>
                  <a:gd name="connsiteY11" fmla="*/ 0 h 856344"/>
                  <a:gd name="connsiteX12" fmla="*/ 377371 w 1074057"/>
                  <a:gd name="connsiteY12" fmla="*/ 145143 h 856344"/>
                  <a:gd name="connsiteX13" fmla="*/ 493485 w 1074057"/>
                  <a:gd name="connsiteY13" fmla="*/ 29029 h 856344"/>
                  <a:gd name="connsiteX14" fmla="*/ 595085 w 1074057"/>
                  <a:gd name="connsiteY14" fmla="*/ 130629 h 856344"/>
                  <a:gd name="connsiteX15" fmla="*/ 711655 w 1074057"/>
                  <a:gd name="connsiteY15" fmla="*/ 23586 h 856344"/>
                  <a:gd name="connsiteX16" fmla="*/ 870857 w 1074057"/>
                  <a:gd name="connsiteY16" fmla="*/ 116115 h 856344"/>
                  <a:gd name="connsiteX17" fmla="*/ 986972 w 1074057"/>
                  <a:gd name="connsiteY17" fmla="*/ 0 h 856344"/>
                  <a:gd name="connsiteX0" fmla="*/ 1074057 w 1074057"/>
                  <a:gd name="connsiteY0" fmla="*/ 812800 h 856344"/>
                  <a:gd name="connsiteX1" fmla="*/ 973183 w 1074057"/>
                  <a:gd name="connsiteY1" fmla="*/ 734786 h 856344"/>
                  <a:gd name="connsiteX2" fmla="*/ 813525 w 1074057"/>
                  <a:gd name="connsiteY2" fmla="*/ 856344 h 856344"/>
                  <a:gd name="connsiteX3" fmla="*/ 667656 w 1074057"/>
                  <a:gd name="connsiteY3" fmla="*/ 725715 h 856344"/>
                  <a:gd name="connsiteX4" fmla="*/ 507998 w 1074057"/>
                  <a:gd name="connsiteY4" fmla="*/ 854892 h 856344"/>
                  <a:gd name="connsiteX5" fmla="*/ 348342 w 1074057"/>
                  <a:gd name="connsiteY5" fmla="*/ 725715 h 856344"/>
                  <a:gd name="connsiteX6" fmla="*/ 232228 w 1074057"/>
                  <a:gd name="connsiteY6" fmla="*/ 841829 h 856344"/>
                  <a:gd name="connsiteX7" fmla="*/ 116114 w 1074057"/>
                  <a:gd name="connsiteY7" fmla="*/ 725715 h 856344"/>
                  <a:gd name="connsiteX8" fmla="*/ 0 w 1074057"/>
                  <a:gd name="connsiteY8" fmla="*/ 841829 h 856344"/>
                  <a:gd name="connsiteX9" fmla="*/ 0 w 1074057"/>
                  <a:gd name="connsiteY9" fmla="*/ 9072 h 856344"/>
                  <a:gd name="connsiteX10" fmla="*/ 130628 w 1074057"/>
                  <a:gd name="connsiteY10" fmla="*/ 101600 h 856344"/>
                  <a:gd name="connsiteX11" fmla="*/ 232228 w 1074057"/>
                  <a:gd name="connsiteY11" fmla="*/ 0 h 856344"/>
                  <a:gd name="connsiteX12" fmla="*/ 377371 w 1074057"/>
                  <a:gd name="connsiteY12" fmla="*/ 145143 h 856344"/>
                  <a:gd name="connsiteX13" fmla="*/ 493485 w 1074057"/>
                  <a:gd name="connsiteY13" fmla="*/ 29029 h 856344"/>
                  <a:gd name="connsiteX14" fmla="*/ 595085 w 1074057"/>
                  <a:gd name="connsiteY14" fmla="*/ 130629 h 856344"/>
                  <a:gd name="connsiteX15" fmla="*/ 711655 w 1074057"/>
                  <a:gd name="connsiteY15" fmla="*/ 23586 h 856344"/>
                  <a:gd name="connsiteX16" fmla="*/ 870857 w 1074057"/>
                  <a:gd name="connsiteY16" fmla="*/ 116115 h 856344"/>
                  <a:gd name="connsiteX17" fmla="*/ 1025073 w 1074057"/>
                  <a:gd name="connsiteY17" fmla="*/ 52387 h 856344"/>
                  <a:gd name="connsiteX0" fmla="*/ 1074057 w 1074057"/>
                  <a:gd name="connsiteY0" fmla="*/ 812800 h 856344"/>
                  <a:gd name="connsiteX1" fmla="*/ 973183 w 1074057"/>
                  <a:gd name="connsiteY1" fmla="*/ 734786 h 856344"/>
                  <a:gd name="connsiteX2" fmla="*/ 813525 w 1074057"/>
                  <a:gd name="connsiteY2" fmla="*/ 856344 h 856344"/>
                  <a:gd name="connsiteX3" fmla="*/ 667656 w 1074057"/>
                  <a:gd name="connsiteY3" fmla="*/ 725715 h 856344"/>
                  <a:gd name="connsiteX4" fmla="*/ 507998 w 1074057"/>
                  <a:gd name="connsiteY4" fmla="*/ 854892 h 856344"/>
                  <a:gd name="connsiteX5" fmla="*/ 348342 w 1074057"/>
                  <a:gd name="connsiteY5" fmla="*/ 725715 h 856344"/>
                  <a:gd name="connsiteX6" fmla="*/ 232228 w 1074057"/>
                  <a:gd name="connsiteY6" fmla="*/ 841829 h 856344"/>
                  <a:gd name="connsiteX7" fmla="*/ 116114 w 1074057"/>
                  <a:gd name="connsiteY7" fmla="*/ 725715 h 856344"/>
                  <a:gd name="connsiteX8" fmla="*/ 0 w 1074057"/>
                  <a:gd name="connsiteY8" fmla="*/ 841829 h 856344"/>
                  <a:gd name="connsiteX9" fmla="*/ 0 w 1074057"/>
                  <a:gd name="connsiteY9" fmla="*/ 9072 h 856344"/>
                  <a:gd name="connsiteX10" fmla="*/ 130628 w 1074057"/>
                  <a:gd name="connsiteY10" fmla="*/ 101600 h 856344"/>
                  <a:gd name="connsiteX11" fmla="*/ 232228 w 1074057"/>
                  <a:gd name="connsiteY11" fmla="*/ 0 h 856344"/>
                  <a:gd name="connsiteX12" fmla="*/ 377371 w 1074057"/>
                  <a:gd name="connsiteY12" fmla="*/ 145143 h 856344"/>
                  <a:gd name="connsiteX13" fmla="*/ 493485 w 1074057"/>
                  <a:gd name="connsiteY13" fmla="*/ 29029 h 856344"/>
                  <a:gd name="connsiteX14" fmla="*/ 595085 w 1074057"/>
                  <a:gd name="connsiteY14" fmla="*/ 130629 h 856344"/>
                  <a:gd name="connsiteX15" fmla="*/ 711655 w 1074057"/>
                  <a:gd name="connsiteY15" fmla="*/ 23586 h 856344"/>
                  <a:gd name="connsiteX16" fmla="*/ 870857 w 1074057"/>
                  <a:gd name="connsiteY16" fmla="*/ 116115 h 856344"/>
                  <a:gd name="connsiteX17" fmla="*/ 1015549 w 1074057"/>
                  <a:gd name="connsiteY17" fmla="*/ 38100 h 856344"/>
                  <a:gd name="connsiteX0" fmla="*/ 1074057 w 1074057"/>
                  <a:gd name="connsiteY0" fmla="*/ 812800 h 856344"/>
                  <a:gd name="connsiteX1" fmla="*/ 973183 w 1074057"/>
                  <a:gd name="connsiteY1" fmla="*/ 734786 h 856344"/>
                  <a:gd name="connsiteX2" fmla="*/ 813525 w 1074057"/>
                  <a:gd name="connsiteY2" fmla="*/ 856344 h 856344"/>
                  <a:gd name="connsiteX3" fmla="*/ 667656 w 1074057"/>
                  <a:gd name="connsiteY3" fmla="*/ 725715 h 856344"/>
                  <a:gd name="connsiteX4" fmla="*/ 507998 w 1074057"/>
                  <a:gd name="connsiteY4" fmla="*/ 854892 h 856344"/>
                  <a:gd name="connsiteX5" fmla="*/ 348342 w 1074057"/>
                  <a:gd name="connsiteY5" fmla="*/ 725715 h 856344"/>
                  <a:gd name="connsiteX6" fmla="*/ 232228 w 1074057"/>
                  <a:gd name="connsiteY6" fmla="*/ 841829 h 856344"/>
                  <a:gd name="connsiteX7" fmla="*/ 116114 w 1074057"/>
                  <a:gd name="connsiteY7" fmla="*/ 725715 h 856344"/>
                  <a:gd name="connsiteX8" fmla="*/ 0 w 1074057"/>
                  <a:gd name="connsiteY8" fmla="*/ 841829 h 856344"/>
                  <a:gd name="connsiteX9" fmla="*/ 0 w 1074057"/>
                  <a:gd name="connsiteY9" fmla="*/ 9072 h 856344"/>
                  <a:gd name="connsiteX10" fmla="*/ 130628 w 1074057"/>
                  <a:gd name="connsiteY10" fmla="*/ 101600 h 856344"/>
                  <a:gd name="connsiteX11" fmla="*/ 232228 w 1074057"/>
                  <a:gd name="connsiteY11" fmla="*/ 0 h 856344"/>
                  <a:gd name="connsiteX12" fmla="*/ 377371 w 1074057"/>
                  <a:gd name="connsiteY12" fmla="*/ 145143 h 856344"/>
                  <a:gd name="connsiteX13" fmla="*/ 493485 w 1074057"/>
                  <a:gd name="connsiteY13" fmla="*/ 29029 h 856344"/>
                  <a:gd name="connsiteX14" fmla="*/ 595085 w 1074057"/>
                  <a:gd name="connsiteY14" fmla="*/ 130629 h 856344"/>
                  <a:gd name="connsiteX15" fmla="*/ 787855 w 1074057"/>
                  <a:gd name="connsiteY15" fmla="*/ 33111 h 856344"/>
                  <a:gd name="connsiteX16" fmla="*/ 870857 w 1074057"/>
                  <a:gd name="connsiteY16" fmla="*/ 116115 h 856344"/>
                  <a:gd name="connsiteX17" fmla="*/ 1015549 w 1074057"/>
                  <a:gd name="connsiteY17" fmla="*/ 38100 h 856344"/>
                  <a:gd name="connsiteX0" fmla="*/ 1074057 w 1074057"/>
                  <a:gd name="connsiteY0" fmla="*/ 812800 h 856344"/>
                  <a:gd name="connsiteX1" fmla="*/ 973183 w 1074057"/>
                  <a:gd name="connsiteY1" fmla="*/ 734786 h 856344"/>
                  <a:gd name="connsiteX2" fmla="*/ 813525 w 1074057"/>
                  <a:gd name="connsiteY2" fmla="*/ 856344 h 856344"/>
                  <a:gd name="connsiteX3" fmla="*/ 667656 w 1074057"/>
                  <a:gd name="connsiteY3" fmla="*/ 725715 h 856344"/>
                  <a:gd name="connsiteX4" fmla="*/ 507998 w 1074057"/>
                  <a:gd name="connsiteY4" fmla="*/ 854892 h 856344"/>
                  <a:gd name="connsiteX5" fmla="*/ 348342 w 1074057"/>
                  <a:gd name="connsiteY5" fmla="*/ 725715 h 856344"/>
                  <a:gd name="connsiteX6" fmla="*/ 232228 w 1074057"/>
                  <a:gd name="connsiteY6" fmla="*/ 841829 h 856344"/>
                  <a:gd name="connsiteX7" fmla="*/ 116114 w 1074057"/>
                  <a:gd name="connsiteY7" fmla="*/ 725715 h 856344"/>
                  <a:gd name="connsiteX8" fmla="*/ 0 w 1074057"/>
                  <a:gd name="connsiteY8" fmla="*/ 841829 h 856344"/>
                  <a:gd name="connsiteX9" fmla="*/ 0 w 1074057"/>
                  <a:gd name="connsiteY9" fmla="*/ 9072 h 856344"/>
                  <a:gd name="connsiteX10" fmla="*/ 130628 w 1074057"/>
                  <a:gd name="connsiteY10" fmla="*/ 101600 h 856344"/>
                  <a:gd name="connsiteX11" fmla="*/ 232228 w 1074057"/>
                  <a:gd name="connsiteY11" fmla="*/ 0 h 856344"/>
                  <a:gd name="connsiteX12" fmla="*/ 377371 w 1074057"/>
                  <a:gd name="connsiteY12" fmla="*/ 145143 h 856344"/>
                  <a:gd name="connsiteX13" fmla="*/ 493485 w 1074057"/>
                  <a:gd name="connsiteY13" fmla="*/ 29029 h 856344"/>
                  <a:gd name="connsiteX14" fmla="*/ 595085 w 1074057"/>
                  <a:gd name="connsiteY14" fmla="*/ 130629 h 856344"/>
                  <a:gd name="connsiteX15" fmla="*/ 749755 w 1074057"/>
                  <a:gd name="connsiteY15" fmla="*/ 33111 h 856344"/>
                  <a:gd name="connsiteX16" fmla="*/ 870857 w 1074057"/>
                  <a:gd name="connsiteY16" fmla="*/ 116115 h 856344"/>
                  <a:gd name="connsiteX17" fmla="*/ 1015549 w 1074057"/>
                  <a:gd name="connsiteY17" fmla="*/ 38100 h 856344"/>
                  <a:gd name="connsiteX0" fmla="*/ 1074057 w 1074057"/>
                  <a:gd name="connsiteY0" fmla="*/ 812800 h 856344"/>
                  <a:gd name="connsiteX1" fmla="*/ 973183 w 1074057"/>
                  <a:gd name="connsiteY1" fmla="*/ 734786 h 856344"/>
                  <a:gd name="connsiteX2" fmla="*/ 813525 w 1074057"/>
                  <a:gd name="connsiteY2" fmla="*/ 856344 h 856344"/>
                  <a:gd name="connsiteX3" fmla="*/ 667656 w 1074057"/>
                  <a:gd name="connsiteY3" fmla="*/ 725715 h 856344"/>
                  <a:gd name="connsiteX4" fmla="*/ 507998 w 1074057"/>
                  <a:gd name="connsiteY4" fmla="*/ 854892 h 856344"/>
                  <a:gd name="connsiteX5" fmla="*/ 348342 w 1074057"/>
                  <a:gd name="connsiteY5" fmla="*/ 725715 h 856344"/>
                  <a:gd name="connsiteX6" fmla="*/ 232228 w 1074057"/>
                  <a:gd name="connsiteY6" fmla="*/ 841829 h 856344"/>
                  <a:gd name="connsiteX7" fmla="*/ 116114 w 1074057"/>
                  <a:gd name="connsiteY7" fmla="*/ 725715 h 856344"/>
                  <a:gd name="connsiteX8" fmla="*/ 0 w 1074057"/>
                  <a:gd name="connsiteY8" fmla="*/ 841829 h 856344"/>
                  <a:gd name="connsiteX9" fmla="*/ 0 w 1074057"/>
                  <a:gd name="connsiteY9" fmla="*/ 9072 h 856344"/>
                  <a:gd name="connsiteX10" fmla="*/ 149678 w 1074057"/>
                  <a:gd name="connsiteY10" fmla="*/ 130175 h 856344"/>
                  <a:gd name="connsiteX11" fmla="*/ 232228 w 1074057"/>
                  <a:gd name="connsiteY11" fmla="*/ 0 h 856344"/>
                  <a:gd name="connsiteX12" fmla="*/ 377371 w 1074057"/>
                  <a:gd name="connsiteY12" fmla="*/ 145143 h 856344"/>
                  <a:gd name="connsiteX13" fmla="*/ 493485 w 1074057"/>
                  <a:gd name="connsiteY13" fmla="*/ 29029 h 856344"/>
                  <a:gd name="connsiteX14" fmla="*/ 595085 w 1074057"/>
                  <a:gd name="connsiteY14" fmla="*/ 130629 h 856344"/>
                  <a:gd name="connsiteX15" fmla="*/ 749755 w 1074057"/>
                  <a:gd name="connsiteY15" fmla="*/ 33111 h 856344"/>
                  <a:gd name="connsiteX16" fmla="*/ 870857 w 1074057"/>
                  <a:gd name="connsiteY16" fmla="*/ 116115 h 856344"/>
                  <a:gd name="connsiteX17" fmla="*/ 1015549 w 1074057"/>
                  <a:gd name="connsiteY17" fmla="*/ 38100 h 856344"/>
                  <a:gd name="connsiteX0" fmla="*/ 1074057 w 1074057"/>
                  <a:gd name="connsiteY0" fmla="*/ 812800 h 856344"/>
                  <a:gd name="connsiteX1" fmla="*/ 973183 w 1074057"/>
                  <a:gd name="connsiteY1" fmla="*/ 734786 h 856344"/>
                  <a:gd name="connsiteX2" fmla="*/ 813525 w 1074057"/>
                  <a:gd name="connsiteY2" fmla="*/ 856344 h 856344"/>
                  <a:gd name="connsiteX3" fmla="*/ 667656 w 1074057"/>
                  <a:gd name="connsiteY3" fmla="*/ 725715 h 856344"/>
                  <a:gd name="connsiteX4" fmla="*/ 507998 w 1074057"/>
                  <a:gd name="connsiteY4" fmla="*/ 854892 h 856344"/>
                  <a:gd name="connsiteX5" fmla="*/ 348342 w 1074057"/>
                  <a:gd name="connsiteY5" fmla="*/ 725715 h 856344"/>
                  <a:gd name="connsiteX6" fmla="*/ 232228 w 1074057"/>
                  <a:gd name="connsiteY6" fmla="*/ 841829 h 856344"/>
                  <a:gd name="connsiteX7" fmla="*/ 116114 w 1074057"/>
                  <a:gd name="connsiteY7" fmla="*/ 725715 h 856344"/>
                  <a:gd name="connsiteX8" fmla="*/ 0 w 1074057"/>
                  <a:gd name="connsiteY8" fmla="*/ 841829 h 856344"/>
                  <a:gd name="connsiteX9" fmla="*/ 0 w 1074057"/>
                  <a:gd name="connsiteY9" fmla="*/ 37647 h 856344"/>
                  <a:gd name="connsiteX10" fmla="*/ 149678 w 1074057"/>
                  <a:gd name="connsiteY10" fmla="*/ 130175 h 856344"/>
                  <a:gd name="connsiteX11" fmla="*/ 232228 w 1074057"/>
                  <a:gd name="connsiteY11" fmla="*/ 0 h 856344"/>
                  <a:gd name="connsiteX12" fmla="*/ 377371 w 1074057"/>
                  <a:gd name="connsiteY12" fmla="*/ 145143 h 856344"/>
                  <a:gd name="connsiteX13" fmla="*/ 493485 w 1074057"/>
                  <a:gd name="connsiteY13" fmla="*/ 29029 h 856344"/>
                  <a:gd name="connsiteX14" fmla="*/ 595085 w 1074057"/>
                  <a:gd name="connsiteY14" fmla="*/ 130629 h 856344"/>
                  <a:gd name="connsiteX15" fmla="*/ 749755 w 1074057"/>
                  <a:gd name="connsiteY15" fmla="*/ 33111 h 856344"/>
                  <a:gd name="connsiteX16" fmla="*/ 870857 w 1074057"/>
                  <a:gd name="connsiteY16" fmla="*/ 116115 h 856344"/>
                  <a:gd name="connsiteX17" fmla="*/ 1015549 w 1074057"/>
                  <a:gd name="connsiteY17" fmla="*/ 38100 h 856344"/>
                  <a:gd name="connsiteX0" fmla="*/ 1074057 w 1074057"/>
                  <a:gd name="connsiteY0" fmla="*/ 783771 h 827315"/>
                  <a:gd name="connsiteX1" fmla="*/ 973183 w 1074057"/>
                  <a:gd name="connsiteY1" fmla="*/ 705757 h 827315"/>
                  <a:gd name="connsiteX2" fmla="*/ 813525 w 1074057"/>
                  <a:gd name="connsiteY2" fmla="*/ 827315 h 827315"/>
                  <a:gd name="connsiteX3" fmla="*/ 667656 w 1074057"/>
                  <a:gd name="connsiteY3" fmla="*/ 696686 h 827315"/>
                  <a:gd name="connsiteX4" fmla="*/ 507998 w 1074057"/>
                  <a:gd name="connsiteY4" fmla="*/ 825863 h 827315"/>
                  <a:gd name="connsiteX5" fmla="*/ 348342 w 1074057"/>
                  <a:gd name="connsiteY5" fmla="*/ 696686 h 827315"/>
                  <a:gd name="connsiteX6" fmla="*/ 232228 w 1074057"/>
                  <a:gd name="connsiteY6" fmla="*/ 812800 h 827315"/>
                  <a:gd name="connsiteX7" fmla="*/ 116114 w 1074057"/>
                  <a:gd name="connsiteY7" fmla="*/ 696686 h 827315"/>
                  <a:gd name="connsiteX8" fmla="*/ 0 w 1074057"/>
                  <a:gd name="connsiteY8" fmla="*/ 812800 h 827315"/>
                  <a:gd name="connsiteX9" fmla="*/ 0 w 1074057"/>
                  <a:gd name="connsiteY9" fmla="*/ 8618 h 827315"/>
                  <a:gd name="connsiteX10" fmla="*/ 149678 w 1074057"/>
                  <a:gd name="connsiteY10" fmla="*/ 101146 h 827315"/>
                  <a:gd name="connsiteX11" fmla="*/ 270328 w 1074057"/>
                  <a:gd name="connsiteY11" fmla="*/ 9071 h 827315"/>
                  <a:gd name="connsiteX12" fmla="*/ 377371 w 1074057"/>
                  <a:gd name="connsiteY12" fmla="*/ 116114 h 827315"/>
                  <a:gd name="connsiteX13" fmla="*/ 493485 w 1074057"/>
                  <a:gd name="connsiteY13" fmla="*/ 0 h 827315"/>
                  <a:gd name="connsiteX14" fmla="*/ 595085 w 1074057"/>
                  <a:gd name="connsiteY14" fmla="*/ 101600 h 827315"/>
                  <a:gd name="connsiteX15" fmla="*/ 749755 w 1074057"/>
                  <a:gd name="connsiteY15" fmla="*/ 4082 h 827315"/>
                  <a:gd name="connsiteX16" fmla="*/ 870857 w 1074057"/>
                  <a:gd name="connsiteY16" fmla="*/ 87086 h 827315"/>
                  <a:gd name="connsiteX17" fmla="*/ 1015549 w 1074057"/>
                  <a:gd name="connsiteY17" fmla="*/ 9071 h 827315"/>
                  <a:gd name="connsiteX0" fmla="*/ 1074057 w 1074057"/>
                  <a:gd name="connsiteY0" fmla="*/ 783771 h 827315"/>
                  <a:gd name="connsiteX1" fmla="*/ 973183 w 1074057"/>
                  <a:gd name="connsiteY1" fmla="*/ 705757 h 827315"/>
                  <a:gd name="connsiteX2" fmla="*/ 813525 w 1074057"/>
                  <a:gd name="connsiteY2" fmla="*/ 827315 h 827315"/>
                  <a:gd name="connsiteX3" fmla="*/ 667656 w 1074057"/>
                  <a:gd name="connsiteY3" fmla="*/ 696686 h 827315"/>
                  <a:gd name="connsiteX4" fmla="*/ 507998 w 1074057"/>
                  <a:gd name="connsiteY4" fmla="*/ 825863 h 827315"/>
                  <a:gd name="connsiteX5" fmla="*/ 348342 w 1074057"/>
                  <a:gd name="connsiteY5" fmla="*/ 696686 h 827315"/>
                  <a:gd name="connsiteX6" fmla="*/ 232228 w 1074057"/>
                  <a:gd name="connsiteY6" fmla="*/ 812800 h 827315"/>
                  <a:gd name="connsiteX7" fmla="*/ 116114 w 1074057"/>
                  <a:gd name="connsiteY7" fmla="*/ 696686 h 827315"/>
                  <a:gd name="connsiteX8" fmla="*/ 0 w 1074057"/>
                  <a:gd name="connsiteY8" fmla="*/ 812800 h 827315"/>
                  <a:gd name="connsiteX9" fmla="*/ 0 w 1074057"/>
                  <a:gd name="connsiteY9" fmla="*/ 8618 h 827315"/>
                  <a:gd name="connsiteX10" fmla="*/ 149678 w 1074057"/>
                  <a:gd name="connsiteY10" fmla="*/ 101146 h 827315"/>
                  <a:gd name="connsiteX11" fmla="*/ 270328 w 1074057"/>
                  <a:gd name="connsiteY11" fmla="*/ 9071 h 827315"/>
                  <a:gd name="connsiteX12" fmla="*/ 377370 w 1074057"/>
                  <a:gd name="connsiteY12" fmla="*/ 101827 h 827315"/>
                  <a:gd name="connsiteX13" fmla="*/ 493485 w 1074057"/>
                  <a:gd name="connsiteY13" fmla="*/ 0 h 827315"/>
                  <a:gd name="connsiteX14" fmla="*/ 595085 w 1074057"/>
                  <a:gd name="connsiteY14" fmla="*/ 101600 h 827315"/>
                  <a:gd name="connsiteX15" fmla="*/ 749755 w 1074057"/>
                  <a:gd name="connsiteY15" fmla="*/ 4082 h 827315"/>
                  <a:gd name="connsiteX16" fmla="*/ 870857 w 1074057"/>
                  <a:gd name="connsiteY16" fmla="*/ 87086 h 827315"/>
                  <a:gd name="connsiteX17" fmla="*/ 1015549 w 1074057"/>
                  <a:gd name="connsiteY17" fmla="*/ 9071 h 827315"/>
                  <a:gd name="connsiteX0" fmla="*/ 1074057 w 1074057"/>
                  <a:gd name="connsiteY0" fmla="*/ 783771 h 827315"/>
                  <a:gd name="connsiteX1" fmla="*/ 973183 w 1074057"/>
                  <a:gd name="connsiteY1" fmla="*/ 705757 h 827315"/>
                  <a:gd name="connsiteX2" fmla="*/ 813525 w 1074057"/>
                  <a:gd name="connsiteY2" fmla="*/ 827315 h 827315"/>
                  <a:gd name="connsiteX3" fmla="*/ 667657 w 1074057"/>
                  <a:gd name="connsiteY3" fmla="*/ 715736 h 827315"/>
                  <a:gd name="connsiteX4" fmla="*/ 507998 w 1074057"/>
                  <a:gd name="connsiteY4" fmla="*/ 825863 h 827315"/>
                  <a:gd name="connsiteX5" fmla="*/ 348342 w 1074057"/>
                  <a:gd name="connsiteY5" fmla="*/ 696686 h 827315"/>
                  <a:gd name="connsiteX6" fmla="*/ 232228 w 1074057"/>
                  <a:gd name="connsiteY6" fmla="*/ 812800 h 827315"/>
                  <a:gd name="connsiteX7" fmla="*/ 116114 w 1074057"/>
                  <a:gd name="connsiteY7" fmla="*/ 696686 h 827315"/>
                  <a:gd name="connsiteX8" fmla="*/ 0 w 1074057"/>
                  <a:gd name="connsiteY8" fmla="*/ 812800 h 827315"/>
                  <a:gd name="connsiteX9" fmla="*/ 0 w 1074057"/>
                  <a:gd name="connsiteY9" fmla="*/ 8618 h 827315"/>
                  <a:gd name="connsiteX10" fmla="*/ 149678 w 1074057"/>
                  <a:gd name="connsiteY10" fmla="*/ 101146 h 827315"/>
                  <a:gd name="connsiteX11" fmla="*/ 270328 w 1074057"/>
                  <a:gd name="connsiteY11" fmla="*/ 9071 h 827315"/>
                  <a:gd name="connsiteX12" fmla="*/ 377370 w 1074057"/>
                  <a:gd name="connsiteY12" fmla="*/ 101827 h 827315"/>
                  <a:gd name="connsiteX13" fmla="*/ 493485 w 1074057"/>
                  <a:gd name="connsiteY13" fmla="*/ 0 h 827315"/>
                  <a:gd name="connsiteX14" fmla="*/ 595085 w 1074057"/>
                  <a:gd name="connsiteY14" fmla="*/ 101600 h 827315"/>
                  <a:gd name="connsiteX15" fmla="*/ 749755 w 1074057"/>
                  <a:gd name="connsiteY15" fmla="*/ 4082 h 827315"/>
                  <a:gd name="connsiteX16" fmla="*/ 870857 w 1074057"/>
                  <a:gd name="connsiteY16" fmla="*/ 87086 h 827315"/>
                  <a:gd name="connsiteX17" fmla="*/ 1015549 w 1074057"/>
                  <a:gd name="connsiteY17" fmla="*/ 9071 h 827315"/>
                  <a:gd name="connsiteX0" fmla="*/ 1074057 w 1074057"/>
                  <a:gd name="connsiteY0" fmla="*/ 783771 h 825863"/>
                  <a:gd name="connsiteX1" fmla="*/ 973183 w 1074057"/>
                  <a:gd name="connsiteY1" fmla="*/ 705757 h 825863"/>
                  <a:gd name="connsiteX2" fmla="*/ 813525 w 1074057"/>
                  <a:gd name="connsiteY2" fmla="*/ 803502 h 825863"/>
                  <a:gd name="connsiteX3" fmla="*/ 667657 w 1074057"/>
                  <a:gd name="connsiteY3" fmla="*/ 715736 h 825863"/>
                  <a:gd name="connsiteX4" fmla="*/ 507998 w 1074057"/>
                  <a:gd name="connsiteY4" fmla="*/ 825863 h 825863"/>
                  <a:gd name="connsiteX5" fmla="*/ 348342 w 1074057"/>
                  <a:gd name="connsiteY5" fmla="*/ 696686 h 825863"/>
                  <a:gd name="connsiteX6" fmla="*/ 232228 w 1074057"/>
                  <a:gd name="connsiteY6" fmla="*/ 812800 h 825863"/>
                  <a:gd name="connsiteX7" fmla="*/ 116114 w 1074057"/>
                  <a:gd name="connsiteY7" fmla="*/ 696686 h 825863"/>
                  <a:gd name="connsiteX8" fmla="*/ 0 w 1074057"/>
                  <a:gd name="connsiteY8" fmla="*/ 812800 h 825863"/>
                  <a:gd name="connsiteX9" fmla="*/ 0 w 1074057"/>
                  <a:gd name="connsiteY9" fmla="*/ 8618 h 825863"/>
                  <a:gd name="connsiteX10" fmla="*/ 149678 w 1074057"/>
                  <a:gd name="connsiteY10" fmla="*/ 101146 h 825863"/>
                  <a:gd name="connsiteX11" fmla="*/ 270328 w 1074057"/>
                  <a:gd name="connsiteY11" fmla="*/ 9071 h 825863"/>
                  <a:gd name="connsiteX12" fmla="*/ 377370 w 1074057"/>
                  <a:gd name="connsiteY12" fmla="*/ 101827 h 825863"/>
                  <a:gd name="connsiteX13" fmla="*/ 493485 w 1074057"/>
                  <a:gd name="connsiteY13" fmla="*/ 0 h 825863"/>
                  <a:gd name="connsiteX14" fmla="*/ 595085 w 1074057"/>
                  <a:gd name="connsiteY14" fmla="*/ 101600 h 825863"/>
                  <a:gd name="connsiteX15" fmla="*/ 749755 w 1074057"/>
                  <a:gd name="connsiteY15" fmla="*/ 4082 h 825863"/>
                  <a:gd name="connsiteX16" fmla="*/ 870857 w 1074057"/>
                  <a:gd name="connsiteY16" fmla="*/ 87086 h 825863"/>
                  <a:gd name="connsiteX17" fmla="*/ 1015549 w 1074057"/>
                  <a:gd name="connsiteY17" fmla="*/ 9071 h 825863"/>
                  <a:gd name="connsiteX0" fmla="*/ 1074057 w 1074057"/>
                  <a:gd name="connsiteY0" fmla="*/ 783771 h 825863"/>
                  <a:gd name="connsiteX1" fmla="*/ 973183 w 1074057"/>
                  <a:gd name="connsiteY1" fmla="*/ 705757 h 825863"/>
                  <a:gd name="connsiteX2" fmla="*/ 813525 w 1074057"/>
                  <a:gd name="connsiteY2" fmla="*/ 803502 h 825863"/>
                  <a:gd name="connsiteX3" fmla="*/ 667657 w 1074057"/>
                  <a:gd name="connsiteY3" fmla="*/ 715736 h 825863"/>
                  <a:gd name="connsiteX4" fmla="*/ 507998 w 1074057"/>
                  <a:gd name="connsiteY4" fmla="*/ 825863 h 825863"/>
                  <a:gd name="connsiteX5" fmla="*/ 376916 w 1074057"/>
                  <a:gd name="connsiteY5" fmla="*/ 696686 h 825863"/>
                  <a:gd name="connsiteX6" fmla="*/ 232228 w 1074057"/>
                  <a:gd name="connsiteY6" fmla="*/ 812800 h 825863"/>
                  <a:gd name="connsiteX7" fmla="*/ 116114 w 1074057"/>
                  <a:gd name="connsiteY7" fmla="*/ 696686 h 825863"/>
                  <a:gd name="connsiteX8" fmla="*/ 0 w 1074057"/>
                  <a:gd name="connsiteY8" fmla="*/ 812800 h 825863"/>
                  <a:gd name="connsiteX9" fmla="*/ 0 w 1074057"/>
                  <a:gd name="connsiteY9" fmla="*/ 8618 h 825863"/>
                  <a:gd name="connsiteX10" fmla="*/ 149678 w 1074057"/>
                  <a:gd name="connsiteY10" fmla="*/ 101146 h 825863"/>
                  <a:gd name="connsiteX11" fmla="*/ 270328 w 1074057"/>
                  <a:gd name="connsiteY11" fmla="*/ 9071 h 825863"/>
                  <a:gd name="connsiteX12" fmla="*/ 377370 w 1074057"/>
                  <a:gd name="connsiteY12" fmla="*/ 101827 h 825863"/>
                  <a:gd name="connsiteX13" fmla="*/ 493485 w 1074057"/>
                  <a:gd name="connsiteY13" fmla="*/ 0 h 825863"/>
                  <a:gd name="connsiteX14" fmla="*/ 595085 w 1074057"/>
                  <a:gd name="connsiteY14" fmla="*/ 101600 h 825863"/>
                  <a:gd name="connsiteX15" fmla="*/ 749755 w 1074057"/>
                  <a:gd name="connsiteY15" fmla="*/ 4082 h 825863"/>
                  <a:gd name="connsiteX16" fmla="*/ 870857 w 1074057"/>
                  <a:gd name="connsiteY16" fmla="*/ 87086 h 825863"/>
                  <a:gd name="connsiteX17" fmla="*/ 1015549 w 1074057"/>
                  <a:gd name="connsiteY17" fmla="*/ 9071 h 825863"/>
                  <a:gd name="connsiteX0" fmla="*/ 1074057 w 1074057"/>
                  <a:gd name="connsiteY0" fmla="*/ 783771 h 812800"/>
                  <a:gd name="connsiteX1" fmla="*/ 973183 w 1074057"/>
                  <a:gd name="connsiteY1" fmla="*/ 705757 h 812800"/>
                  <a:gd name="connsiteX2" fmla="*/ 813525 w 1074057"/>
                  <a:gd name="connsiteY2" fmla="*/ 803502 h 812800"/>
                  <a:gd name="connsiteX3" fmla="*/ 667657 w 1074057"/>
                  <a:gd name="connsiteY3" fmla="*/ 715736 h 812800"/>
                  <a:gd name="connsiteX4" fmla="*/ 517522 w 1074057"/>
                  <a:gd name="connsiteY4" fmla="*/ 806813 h 812800"/>
                  <a:gd name="connsiteX5" fmla="*/ 376916 w 1074057"/>
                  <a:gd name="connsiteY5" fmla="*/ 696686 h 812800"/>
                  <a:gd name="connsiteX6" fmla="*/ 232228 w 1074057"/>
                  <a:gd name="connsiteY6" fmla="*/ 812800 h 812800"/>
                  <a:gd name="connsiteX7" fmla="*/ 116114 w 1074057"/>
                  <a:gd name="connsiteY7" fmla="*/ 696686 h 812800"/>
                  <a:gd name="connsiteX8" fmla="*/ 0 w 1074057"/>
                  <a:gd name="connsiteY8" fmla="*/ 812800 h 812800"/>
                  <a:gd name="connsiteX9" fmla="*/ 0 w 1074057"/>
                  <a:gd name="connsiteY9" fmla="*/ 8618 h 812800"/>
                  <a:gd name="connsiteX10" fmla="*/ 149678 w 1074057"/>
                  <a:gd name="connsiteY10" fmla="*/ 101146 h 812800"/>
                  <a:gd name="connsiteX11" fmla="*/ 270328 w 1074057"/>
                  <a:gd name="connsiteY11" fmla="*/ 9071 h 812800"/>
                  <a:gd name="connsiteX12" fmla="*/ 377370 w 1074057"/>
                  <a:gd name="connsiteY12" fmla="*/ 101827 h 812800"/>
                  <a:gd name="connsiteX13" fmla="*/ 493485 w 1074057"/>
                  <a:gd name="connsiteY13" fmla="*/ 0 h 812800"/>
                  <a:gd name="connsiteX14" fmla="*/ 595085 w 1074057"/>
                  <a:gd name="connsiteY14" fmla="*/ 101600 h 812800"/>
                  <a:gd name="connsiteX15" fmla="*/ 749755 w 1074057"/>
                  <a:gd name="connsiteY15" fmla="*/ 4082 h 812800"/>
                  <a:gd name="connsiteX16" fmla="*/ 870857 w 1074057"/>
                  <a:gd name="connsiteY16" fmla="*/ 87086 h 812800"/>
                  <a:gd name="connsiteX17" fmla="*/ 1015549 w 1074057"/>
                  <a:gd name="connsiteY17" fmla="*/ 9071 h 812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74057" h="812800">
                    <a:moveTo>
                      <a:pt x="1074057" y="783771"/>
                    </a:moveTo>
                    <a:lnTo>
                      <a:pt x="973183" y="705757"/>
                    </a:lnTo>
                    <a:lnTo>
                      <a:pt x="813525" y="803502"/>
                    </a:lnTo>
                    <a:lnTo>
                      <a:pt x="667657" y="715736"/>
                    </a:lnTo>
                    <a:lnTo>
                      <a:pt x="517522" y="806813"/>
                    </a:lnTo>
                    <a:lnTo>
                      <a:pt x="376916" y="696686"/>
                    </a:lnTo>
                    <a:lnTo>
                      <a:pt x="232228" y="812800"/>
                    </a:lnTo>
                    <a:lnTo>
                      <a:pt x="116114" y="696686"/>
                    </a:lnTo>
                    <a:lnTo>
                      <a:pt x="0" y="812800"/>
                    </a:lnTo>
                    <a:lnTo>
                      <a:pt x="0" y="8618"/>
                    </a:lnTo>
                    <a:lnTo>
                      <a:pt x="149678" y="101146"/>
                    </a:lnTo>
                    <a:lnTo>
                      <a:pt x="270328" y="9071"/>
                    </a:lnTo>
                    <a:lnTo>
                      <a:pt x="377370" y="101827"/>
                    </a:lnTo>
                    <a:lnTo>
                      <a:pt x="493485" y="0"/>
                    </a:lnTo>
                    <a:lnTo>
                      <a:pt x="595085" y="101600"/>
                    </a:lnTo>
                    <a:lnTo>
                      <a:pt x="749755" y="4082"/>
                    </a:lnTo>
                    <a:lnTo>
                      <a:pt x="870857" y="87086"/>
                    </a:lnTo>
                    <a:lnTo>
                      <a:pt x="1015549" y="9071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7" name="テキスト ボックス 146"/>
              <p:cNvSpPr txBox="1"/>
              <p:nvPr/>
            </p:nvSpPr>
            <p:spPr>
              <a:xfrm>
                <a:off x="67639" y="2925160"/>
                <a:ext cx="10665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dirty="0" smtClean="0"/>
                  <a:t>μ</a:t>
                </a:r>
                <a:r>
                  <a:rPr lang="en-US" altLang="ja-JP" baseline="30000" dirty="0" smtClean="0"/>
                  <a:t>+</a:t>
                </a:r>
                <a:r>
                  <a:rPr lang="en-US" altLang="ja-JP" dirty="0" smtClean="0"/>
                  <a:t> beam</a:t>
                </a:r>
                <a:endParaRPr kumimoji="1" lang="ja-JP" altLang="en-US" dirty="0"/>
              </a:p>
            </p:txBody>
          </p:sp>
        </p:grpSp>
        <p:sp>
          <p:nvSpPr>
            <p:cNvPr id="110" name="テキスト ボックス 109"/>
            <p:cNvSpPr txBox="1"/>
            <p:nvPr/>
          </p:nvSpPr>
          <p:spPr>
            <a:xfrm>
              <a:off x="11337933" y="3072063"/>
              <a:ext cx="107273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/>
                <a:t>Insertion </a:t>
              </a:r>
              <a:br>
                <a:rPr lang="en-US" altLang="ja-JP" dirty="0" smtClean="0"/>
              </a:br>
              <a:r>
                <a:rPr lang="en-US" altLang="ja-JP" dirty="0" smtClean="0"/>
                <a:t>system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3640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Next μ</a:t>
            </a:r>
            <a:r>
              <a:rPr kumimoji="1" lang="ja-JP" altLang="en-US" dirty="0" smtClean="0"/>
              <a:t>→</a:t>
            </a:r>
            <a:r>
              <a:rPr kumimoji="1" lang="en-US" altLang="ja-JP" dirty="0" err="1" smtClean="0"/>
              <a:t>eγ</a:t>
            </a:r>
            <a:r>
              <a:rPr lang="ja-JP" altLang="en-US" dirty="0"/>
              <a:t> </a:t>
            </a:r>
            <a:r>
              <a:rPr lang="en-US" altLang="ja-JP" dirty="0" smtClean="0"/>
              <a:t>Experiment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926596" y="1193820"/>
            <a:ext cx="7985230" cy="4677383"/>
          </a:xfrm>
        </p:spPr>
        <p:txBody>
          <a:bodyPr>
            <a:normAutofit/>
          </a:bodyPr>
          <a:lstStyle/>
          <a:p>
            <a:pPr marL="539750" indent="-539750">
              <a:spcBef>
                <a:spcPts val="3000"/>
              </a:spcBef>
            </a:pPr>
            <a:r>
              <a:rPr kumimoji="1" lang="en-US" altLang="ja-JP" sz="3200" dirty="0" smtClean="0">
                <a:ea typeface="Gulim" panose="020B0600000101010101" pitchFamily="34" charset="-127"/>
              </a:rPr>
              <a:t>Aim at sensitivity of O(</a:t>
            </a:r>
            <a:r>
              <a:rPr kumimoji="1" lang="en-US" altLang="ja-JP" sz="3200" dirty="0" smtClean="0">
                <a:solidFill>
                  <a:srgbClr val="FF00FF"/>
                </a:solidFill>
                <a:ea typeface="Gulim" panose="020B0600000101010101" pitchFamily="34" charset="-127"/>
              </a:rPr>
              <a:t>10</a:t>
            </a:r>
            <a:r>
              <a:rPr kumimoji="1" lang="en-US" altLang="ja-JP" sz="3200" baseline="30000" dirty="0" smtClean="0">
                <a:solidFill>
                  <a:srgbClr val="FF00FF"/>
                </a:solidFill>
                <a:ea typeface="Gulim" panose="020B0600000101010101" pitchFamily="34" charset="-127"/>
              </a:rPr>
              <a:t>-14</a:t>
            </a:r>
            <a:r>
              <a:rPr kumimoji="1" lang="en-US" altLang="ja-JP" sz="3200" dirty="0" smtClean="0">
                <a:ea typeface="Gulim" panose="020B0600000101010101" pitchFamily="34" charset="-127"/>
              </a:rPr>
              <a:t>)</a:t>
            </a:r>
          </a:p>
          <a:p>
            <a:pPr lvl="1"/>
            <a:r>
              <a:rPr lang="en-US" altLang="ja-JP" sz="2000" dirty="0" smtClean="0">
                <a:latin typeface="Gulim" panose="020B0600000101010101" pitchFamily="34" charset="-127"/>
                <a:ea typeface="Gulim" panose="020B0600000101010101" pitchFamily="34" charset="-127"/>
              </a:rPr>
              <a:t>x</a:t>
            </a:r>
            <a:r>
              <a:rPr lang="en-US" altLang="ja-JP" sz="3200" dirty="0" smtClean="0">
                <a:latin typeface="Gulim" panose="020B0600000101010101" pitchFamily="34" charset="-127"/>
                <a:ea typeface="Gulim" panose="020B0600000101010101" pitchFamily="34" charset="-127"/>
              </a:rPr>
              <a:t>10</a:t>
            </a:r>
            <a:r>
              <a:rPr lang="en-US" altLang="ja-JP" sz="2000" dirty="0" smtClean="0">
                <a:latin typeface="Gulim" panose="020B0600000101010101" pitchFamily="34" charset="-127"/>
                <a:ea typeface="Gulim" panose="020B0600000101010101" pitchFamily="34" charset="-127"/>
              </a:rPr>
              <a:t> improvement from MEG</a:t>
            </a:r>
            <a:endParaRPr kumimoji="1" lang="en-US" altLang="ja-JP" sz="2000" dirty="0" smtClean="0">
              <a:latin typeface="Gulim" panose="020B0600000101010101" pitchFamily="34" charset="-127"/>
              <a:ea typeface="Gulim" panose="020B0600000101010101" pitchFamily="34" charset="-127"/>
            </a:endParaRPr>
          </a:p>
          <a:p>
            <a:pPr marL="539750" indent="-539750">
              <a:spcBef>
                <a:spcPts val="2400"/>
              </a:spcBef>
            </a:pPr>
            <a:r>
              <a:rPr lang="en-US" altLang="ja-JP" sz="3200" dirty="0" smtClean="0">
                <a:ea typeface="Gulim" panose="020B0600000101010101" pitchFamily="34" charset="-127"/>
              </a:rPr>
              <a:t>By</a:t>
            </a:r>
            <a:r>
              <a:rPr lang="ja-JP" altLang="en-US" sz="3200" dirty="0">
                <a:ea typeface="Gulim" panose="020B0600000101010101" pitchFamily="34" charset="-127"/>
              </a:rPr>
              <a:t> </a:t>
            </a:r>
            <a:r>
              <a:rPr lang="en-US" altLang="ja-JP" sz="3200" dirty="0" smtClean="0">
                <a:ea typeface="Gulim" panose="020B0600000101010101" pitchFamily="34" charset="-127"/>
              </a:rPr>
              <a:t>exploiting the full beam power available today, </a:t>
            </a:r>
          </a:p>
          <a:p>
            <a:pPr lvl="1">
              <a:spcBef>
                <a:spcPts val="1200"/>
              </a:spcBef>
            </a:pPr>
            <a:r>
              <a:rPr lang="en-US" altLang="ja-JP" sz="2000" dirty="0" smtClean="0">
                <a:latin typeface="Gulim" panose="020B0600000101010101" pitchFamily="34" charset="-127"/>
                <a:ea typeface="Gulim" panose="020B0600000101010101" pitchFamily="34" charset="-127"/>
              </a:rPr>
              <a:t>~10</a:t>
            </a:r>
            <a:r>
              <a:rPr lang="en-US" altLang="ja-JP" sz="2000" baseline="30000" dirty="0" smtClean="0">
                <a:latin typeface="Gulim" panose="020B0600000101010101" pitchFamily="34" charset="-127"/>
                <a:ea typeface="Gulim" panose="020B0600000101010101" pitchFamily="34" charset="-127"/>
              </a:rPr>
              <a:t>8</a:t>
            </a:r>
            <a:r>
              <a:rPr lang="en-US" altLang="ja-JP" sz="2000" dirty="0">
                <a:latin typeface="Gulim" panose="020B0600000101010101" pitchFamily="34" charset="-127"/>
                <a:ea typeface="Gulim" panose="020B0600000101010101" pitchFamily="34" charset="-127"/>
              </a:rPr>
              <a:t> </a:t>
            </a:r>
            <a:r>
              <a:rPr lang="en-US" altLang="ja-JP" sz="2000" dirty="0" smtClean="0">
                <a:latin typeface="Gulim" panose="020B0600000101010101" pitchFamily="34" charset="-127"/>
                <a:ea typeface="Gulim" panose="020B0600000101010101" pitchFamily="34" charset="-127"/>
              </a:rPr>
              <a:t>μ</a:t>
            </a:r>
            <a:r>
              <a:rPr lang="en-US" altLang="ja-JP" sz="2000" baseline="30000" dirty="0" smtClean="0">
                <a:latin typeface="Gulim" panose="020B0600000101010101" pitchFamily="34" charset="-127"/>
                <a:ea typeface="Gulim" panose="020B0600000101010101" pitchFamily="34" charset="-127"/>
              </a:rPr>
              <a:t>+</a:t>
            </a:r>
            <a:r>
              <a:rPr lang="en-US" altLang="ja-JP" sz="2000" dirty="0" smtClean="0">
                <a:latin typeface="Gulim" panose="020B0600000101010101" pitchFamily="34" charset="-127"/>
                <a:ea typeface="Gulim" panose="020B0600000101010101" pitchFamily="34" charset="-127"/>
              </a:rPr>
              <a:t>/s at PSI πE5</a:t>
            </a:r>
          </a:p>
          <a:p>
            <a:pPr marL="539750" indent="-539750">
              <a:spcBef>
                <a:spcPts val="2400"/>
              </a:spcBef>
            </a:pPr>
            <a:r>
              <a:rPr lang="en-US" altLang="ja-JP" sz="3200" dirty="0" smtClean="0">
                <a:ea typeface="Gulim" panose="020B0600000101010101" pitchFamily="34" charset="-127"/>
              </a:rPr>
              <a:t>By upgrading the MEG detector</a:t>
            </a:r>
          </a:p>
          <a:p>
            <a:pPr lvl="1">
              <a:spcBef>
                <a:spcPts val="600"/>
              </a:spcBef>
            </a:pPr>
            <a:r>
              <a:rPr lang="en-US" altLang="ja-JP" sz="2200" dirty="0" smtClean="0">
                <a:latin typeface="Gulim" panose="020B0600000101010101" pitchFamily="34" charset="-127"/>
                <a:ea typeface="Gulim" panose="020B0600000101010101" pitchFamily="34" charset="-127"/>
              </a:rPr>
              <a:t>Keep experimental concept</a:t>
            </a:r>
          </a:p>
          <a:p>
            <a:pPr lvl="1">
              <a:spcBef>
                <a:spcPts val="600"/>
              </a:spcBef>
            </a:pPr>
            <a:r>
              <a:rPr lang="en-US" altLang="ja-JP" sz="2200" dirty="0" smtClean="0">
                <a:latin typeface="Gulim" panose="020B0600000101010101" pitchFamily="34" charset="-127"/>
                <a:ea typeface="Gulim" panose="020B0600000101010101" pitchFamily="34" charset="-127"/>
              </a:rPr>
              <a:t>in short (~5 years), at low cost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2015/Sep/25 @ JPS 2015 Autumn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Yusuke UCHIYAMA/ The University of Tokyo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42B1-8B9C-44C5-98DB-93E5C0870CF6}" type="slidenum">
              <a:rPr lang="ja-JP" altLang="en-US" smtClean="0"/>
              <a:pPr/>
              <a:t>3</a:t>
            </a:fld>
            <a:endParaRPr lang="ja-JP" altLang="en-US" dirty="0"/>
          </a:p>
        </p:txBody>
      </p:sp>
      <p:sp>
        <p:nvSpPr>
          <p:cNvPr id="7" name="タイトル 11"/>
          <p:cNvSpPr txBox="1">
            <a:spLocks/>
          </p:cNvSpPr>
          <p:nvPr/>
        </p:nvSpPr>
        <p:spPr>
          <a:xfrm>
            <a:off x="1447902" y="5741800"/>
            <a:ext cx="662968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b="0" i="0" u="sng" kern="1200" baseline="0">
                <a:ln w="1397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r="3000000" algn="tl" rotWithShape="0">
                    <a:prstClr val="black">
                      <a:alpha val="70000"/>
                    </a:prstClr>
                  </a:outerShdw>
                </a:effectLst>
                <a:latin typeface="+mj-lt"/>
                <a:ea typeface="+mn-ea"/>
                <a:cs typeface="メイリオ" pitchFamily="50" charset="-128"/>
              </a:defRPr>
            </a:lvl1pPr>
          </a:lstStyle>
          <a:p>
            <a:r>
              <a:rPr lang="en-US" altLang="ja-JP" sz="6000" dirty="0" smtClean="0">
                <a:ln w="1270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27000">
                    <a:schemeClr val="bg1">
                      <a:lumMod val="50000"/>
                    </a:schemeClr>
                  </a:glow>
                  <a:outerShdw blurRad="63500" dir="3600000" algn="tl" rotWithShape="0">
                    <a:schemeClr val="accent3">
                      <a:alpha val="70000"/>
                    </a:schemeClr>
                  </a:outerShdw>
                </a:effectLst>
              </a:rPr>
              <a:t>MEG II Experiment</a:t>
            </a:r>
            <a:endParaRPr lang="ja-JP" altLang="en-US" sz="6000" dirty="0">
              <a:effectLst>
                <a:glow rad="127000">
                  <a:schemeClr val="bg1">
                    <a:lumMod val="50000"/>
                  </a:schemeClr>
                </a:glow>
                <a:outerShdw blurRad="63500" dir="3600000" algn="tl" rotWithShape="0">
                  <a:schemeClr val="accent3">
                    <a:alpha val="7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951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chiyama\AppData\Local\Microsoft\Windows\Temporary Internet Files\Content.IE5\VJ0Y0QP7\meg2.pn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9822" y="0"/>
            <a:ext cx="895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76024" y="294938"/>
            <a:ext cx="3169695" cy="706090"/>
          </a:xfrm>
        </p:spPr>
        <p:txBody>
          <a:bodyPr/>
          <a:lstStyle/>
          <a:p>
            <a:r>
              <a:rPr kumimoji="1" lang="en-US" altLang="ja-JP" sz="8000" dirty="0" smtClean="0"/>
              <a:t>MEG II</a:t>
            </a:r>
            <a:endParaRPr kumimoji="1" lang="ja-JP" altLang="en-US" sz="80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2015/Sep/25 @ JPS 2015 Autumn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 smtClean="0"/>
              <a:t>Yusuke UCHIYAMA/ The University of Tokyo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42B1-8B9C-44C5-98DB-93E5C0870CF6}" type="slidenum">
              <a:rPr lang="ja-JP" altLang="en-US" smtClean="0"/>
              <a:pPr/>
              <a:t>4</a:t>
            </a:fld>
            <a:endParaRPr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269823" y="4554124"/>
            <a:ext cx="3582098" cy="2303875"/>
          </a:xfrm>
          <a:prstGeom prst="rect">
            <a:avLst/>
          </a:prstGeom>
          <a:solidFill>
            <a:schemeClr val="tx1">
              <a:alpha val="63000"/>
            </a:schemeClr>
          </a:solidFill>
        </p:spPr>
        <p:txBody>
          <a:bodyPr wrap="square" lIns="180000" tIns="36000" bIns="0">
            <a:noAutofit/>
          </a:bodyPr>
          <a:lstStyle/>
          <a:p>
            <a:r>
              <a:rPr lang="en-US" altLang="ja-JP" sz="2400" dirty="0">
                <a:ln w="1270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88900">
                    <a:schemeClr val="tx1"/>
                  </a:glow>
                </a:effectLst>
                <a:latin typeface="Candara"/>
                <a:cs typeface="メイリオ" pitchFamily="50" charset="-128"/>
              </a:rPr>
              <a:t>Double </a:t>
            </a:r>
            <a:r>
              <a:rPr lang="en-US" altLang="ja-JP" sz="2400" dirty="0" smtClean="0">
                <a:ln w="1270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88900">
                    <a:schemeClr val="tx1"/>
                  </a:glow>
                </a:effectLst>
                <a:latin typeface="Candara"/>
                <a:cs typeface="メイリオ" pitchFamily="50" charset="-128"/>
              </a:rPr>
              <a:t>beam intensity,</a:t>
            </a:r>
          </a:p>
          <a:p>
            <a:r>
              <a:rPr lang="en-US" altLang="ja-JP" sz="2400" dirty="0" smtClean="0">
                <a:ln w="1270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88900">
                    <a:schemeClr val="tx1"/>
                  </a:glow>
                </a:effectLst>
                <a:latin typeface="Candara"/>
                <a:cs typeface="メイリオ" pitchFamily="50" charset="-128"/>
              </a:rPr>
              <a:t>Double efficiency,</a:t>
            </a:r>
          </a:p>
          <a:p>
            <a:r>
              <a:rPr lang="en-US" altLang="ja-JP" sz="2400" dirty="0" smtClean="0">
                <a:ln w="1270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88900">
                    <a:schemeClr val="tx1"/>
                  </a:glow>
                </a:effectLst>
                <a:latin typeface="Candara"/>
                <a:cs typeface="メイリオ" pitchFamily="50" charset="-128"/>
              </a:rPr>
              <a:t>Suppress BG factor ~30</a:t>
            </a:r>
            <a:endParaRPr lang="en-US" altLang="ja-JP" sz="2400" dirty="0">
              <a:ln w="12700"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88900">
                  <a:schemeClr val="tx1"/>
                </a:glow>
              </a:effectLst>
              <a:latin typeface="Candara"/>
              <a:cs typeface="メイリオ" pitchFamily="50" charset="-128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ja-JP" sz="2400" dirty="0" smtClean="0">
                <a:ln w="1270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88900">
                    <a:schemeClr val="tx1"/>
                  </a:glow>
                </a:effectLst>
                <a:latin typeface="Candara"/>
                <a:cs typeface="メイリオ" pitchFamily="50" charset="-128"/>
              </a:rPr>
              <a:t>Halve every resolution,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ja-JP" sz="2400" dirty="0" smtClean="0">
                <a:ln w="1270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88900">
                    <a:schemeClr val="tx1"/>
                  </a:glow>
                </a:effectLst>
                <a:latin typeface="Candara"/>
                <a:cs typeface="メイリオ" pitchFamily="50" charset="-128"/>
              </a:rPr>
              <a:t>Add new detector to identify BG 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283326" y="323655"/>
            <a:ext cx="485498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Keep 3 keys of MEG</a:t>
            </a:r>
          </a:p>
          <a:p>
            <a:pPr marL="342900" indent="-342900">
              <a:buFont typeface="+mj-lt"/>
              <a:buAutoNum type="arabicPeriod"/>
            </a:pPr>
            <a:r>
              <a:rPr kumimoji="1" lang="en-US" altLang="ja-JP" sz="20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World’s most intense DC </a:t>
            </a:r>
            <a:r>
              <a:rPr kumimoji="1" lang="el-GR" altLang="ja-JP" sz="20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μ</a:t>
            </a:r>
            <a:r>
              <a:rPr kumimoji="1" lang="en-US" altLang="ja-JP" sz="20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beam @ PSI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ja-JP" sz="20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Innovative liquid xenon </a:t>
            </a:r>
            <a:r>
              <a:rPr lang="el-GR" altLang="ja-JP" sz="20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γ</a:t>
            </a:r>
            <a:r>
              <a:rPr lang="en-US" altLang="ja-JP" sz="20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-ray detector</a:t>
            </a:r>
          </a:p>
          <a:p>
            <a:pPr marL="342900" indent="-342900">
              <a:buFont typeface="+mj-lt"/>
              <a:buAutoNum type="arabicPeriod"/>
            </a:pPr>
            <a:r>
              <a:rPr kumimoji="1" lang="en-US" altLang="ja-JP" sz="20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Gradient B-field e</a:t>
            </a:r>
            <a:r>
              <a:rPr kumimoji="1" lang="en-US" altLang="ja-JP" sz="2000" b="1" baseline="3000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+</a:t>
            </a:r>
            <a:r>
              <a:rPr kumimoji="1" lang="en-US" altLang="ja-JP" sz="20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-spectrometer </a:t>
            </a:r>
            <a:endParaRPr kumimoji="1" lang="ja-JP" altLang="en-US" sz="2000" b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1199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Timeline</a:t>
            </a:r>
            <a:endParaRPr kumimoji="1" lang="ja-JP" altLang="en-US" dirty="0"/>
          </a:p>
        </p:txBody>
      </p:sp>
      <p:grpSp>
        <p:nvGrpSpPr>
          <p:cNvPr id="21" name="グループ化 20"/>
          <p:cNvGrpSpPr/>
          <p:nvPr/>
        </p:nvGrpSpPr>
        <p:grpSpPr>
          <a:xfrm>
            <a:off x="281079" y="0"/>
            <a:ext cx="8861355" cy="6858000"/>
            <a:chOff x="281079" y="0"/>
            <a:chExt cx="8861355" cy="6858000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079" y="0"/>
              <a:ext cx="8861355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テキスト ボックス 22"/>
            <p:cNvSpPr txBox="1"/>
            <p:nvPr/>
          </p:nvSpPr>
          <p:spPr>
            <a:xfrm>
              <a:off x="6481413" y="460975"/>
              <a:ext cx="1592103" cy="626701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txBody>
            <a:bodyPr wrap="none" tIns="0" bIns="72000" rtlCol="0">
              <a:spAutoFit/>
            </a:bodyPr>
            <a:lstStyle/>
            <a:p>
              <a:r>
                <a:rPr kumimoji="1" lang="en-US" altLang="ja-JP" sz="3600" b="1" dirty="0" smtClean="0">
                  <a:solidFill>
                    <a:srgbClr val="FFFF00"/>
                  </a:solidFill>
                </a:rPr>
                <a:t>5</a:t>
              </a:r>
              <a:r>
                <a:rPr kumimoji="1" lang="en-US" altLang="ja-JP" sz="2800" b="1" dirty="0" smtClean="0">
                  <a:solidFill>
                    <a:srgbClr val="FFFF00"/>
                  </a:solidFill>
                </a:rPr>
                <a:t>×</a:t>
              </a:r>
              <a:r>
                <a:rPr kumimoji="1" lang="en-US" altLang="ja-JP" sz="3600" b="1" dirty="0" smtClean="0">
                  <a:solidFill>
                    <a:srgbClr val="FFFF00"/>
                  </a:solidFill>
                </a:rPr>
                <a:t>10</a:t>
              </a:r>
              <a:r>
                <a:rPr kumimoji="1" lang="en-US" altLang="ja-JP" sz="3600" b="1" baseline="30000" dirty="0" smtClean="0">
                  <a:solidFill>
                    <a:srgbClr val="FFFF00"/>
                  </a:solidFill>
                </a:rPr>
                <a:t>-14</a:t>
              </a:r>
              <a:endParaRPr kumimoji="1" lang="ja-JP" altLang="en-US" sz="2800" b="1" baseline="30000" dirty="0">
                <a:solidFill>
                  <a:srgbClr val="FFFF00"/>
                </a:solidFill>
              </a:endParaRPr>
            </a:p>
          </p:txBody>
        </p:sp>
        <p:sp>
          <p:nvSpPr>
            <p:cNvPr id="24" name="正方形/長方形 23"/>
            <p:cNvSpPr/>
            <p:nvPr/>
          </p:nvSpPr>
          <p:spPr>
            <a:xfrm>
              <a:off x="6467289" y="460975"/>
              <a:ext cx="1623594" cy="631011"/>
            </a:xfrm>
            <a:prstGeom prst="rect">
              <a:avLst/>
            </a:prstGeom>
            <a:gradFill flip="none" rotWithShape="1">
              <a:gsLst>
                <a:gs pos="0">
                  <a:srgbClr val="4C585A"/>
                </a:gs>
                <a:gs pos="100000">
                  <a:srgbClr val="2A3234"/>
                </a:gs>
              </a:gsLst>
              <a:lin ang="18900000" scaled="1"/>
              <a:tileRect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5977974" y="398136"/>
              <a:ext cx="223009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5400" b="1" dirty="0" smtClean="0">
                  <a:effectLst>
                    <a:glow rad="114300">
                      <a:schemeClr val="bg1"/>
                    </a:glow>
                  </a:effectLst>
                  <a:latin typeface="+mj-lt"/>
                  <a:ea typeface="Gulim" panose="020B0600000101010101" pitchFamily="34" charset="-127"/>
                </a:rPr>
                <a:t>4</a:t>
              </a:r>
              <a:r>
                <a:rPr lang="ja-JP" altLang="en-US" sz="3200" b="1" dirty="0">
                  <a:effectLst>
                    <a:glow rad="114300">
                      <a:schemeClr val="bg1"/>
                    </a:glow>
                  </a:effectLst>
                  <a:latin typeface="+mj-lt"/>
                  <a:ea typeface="Gulim" panose="020B0600000101010101" pitchFamily="34" charset="-127"/>
                </a:rPr>
                <a:t> </a:t>
              </a:r>
              <a:r>
                <a:rPr kumimoji="1" lang="ja-JP" altLang="en-US" sz="3600" b="1" dirty="0" smtClean="0">
                  <a:effectLst>
                    <a:glow rad="114300">
                      <a:schemeClr val="bg1"/>
                    </a:glow>
                  </a:effectLst>
                  <a:latin typeface="+mj-lt"/>
                  <a:ea typeface="Gulim" panose="020B0600000101010101" pitchFamily="34" charset="-127"/>
                </a:rPr>
                <a:t>✕</a:t>
              </a:r>
              <a:r>
                <a:rPr kumimoji="1" lang="en-US" altLang="ja-JP" sz="5400" b="1" dirty="0" smtClean="0">
                  <a:effectLst>
                    <a:glow rad="114300">
                      <a:schemeClr val="bg1"/>
                    </a:glow>
                  </a:effectLst>
                  <a:latin typeface="+mj-lt"/>
                  <a:ea typeface="Gulim" panose="020B0600000101010101" pitchFamily="34" charset="-127"/>
                </a:rPr>
                <a:t>10</a:t>
              </a:r>
              <a:r>
                <a:rPr kumimoji="1" lang="en-US" altLang="ja-JP" sz="5400" b="1" baseline="30000" dirty="0" smtClean="0">
                  <a:effectLst>
                    <a:glow rad="114300">
                      <a:schemeClr val="bg1"/>
                    </a:glow>
                  </a:effectLst>
                  <a:latin typeface="+mj-lt"/>
                  <a:ea typeface="Gulim" panose="020B0600000101010101" pitchFamily="34" charset="-127"/>
                </a:rPr>
                <a:t>-14</a:t>
              </a:r>
              <a:endParaRPr kumimoji="1" lang="ja-JP" altLang="en-US" sz="4000" b="1" baseline="30000" dirty="0">
                <a:effectLst>
                  <a:glow rad="114300">
                    <a:schemeClr val="bg1"/>
                  </a:glow>
                </a:effectLst>
                <a:latin typeface="+mj-lt"/>
                <a:ea typeface="Gulim" panose="020B0600000101010101" pitchFamily="34" charset="-127"/>
              </a:endParaRPr>
            </a:p>
          </p:txBody>
        </p:sp>
      </p:grpSp>
      <p:graphicFrame>
        <p:nvGraphicFramePr>
          <p:cNvPr id="7" name="コンテンツ プレースホルダー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5311695"/>
              </p:ext>
            </p:extLst>
          </p:nvPr>
        </p:nvGraphicFramePr>
        <p:xfrm>
          <a:off x="457200" y="1125540"/>
          <a:ext cx="4069795" cy="449884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124468"/>
                <a:gridCol w="2945327"/>
              </a:tblGrid>
              <a:tr h="749808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>
                          <a:effectLst>
                            <a:glow rad="101600">
                              <a:schemeClr val="tx2">
                                <a:lumMod val="20000"/>
                                <a:lumOff val="80000"/>
                              </a:schemeClr>
                            </a:glow>
                          </a:effectLst>
                        </a:rPr>
                        <a:t>2012</a:t>
                      </a:r>
                    </a:p>
                  </a:txBody>
                  <a:tcPr anchor="ctr">
                    <a:solidFill>
                      <a:schemeClr val="accent1">
                        <a:tint val="4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kumimoji="1" lang="en-US" altLang="ja-JP" sz="1600" dirty="0" smtClean="0">
                          <a:effectLst>
                            <a:glow rad="101600">
                              <a:schemeClr val="tx2">
                                <a:lumMod val="20000"/>
                                <a:lumOff val="80000"/>
                              </a:schemeClr>
                            </a:glow>
                          </a:effectLst>
                        </a:rPr>
                        <a:t>Start the project.</a:t>
                      </a:r>
                      <a:r>
                        <a:rPr kumimoji="1" lang="en-US" altLang="ja-JP" sz="1600" baseline="0" dirty="0" smtClean="0">
                          <a:effectLst>
                            <a:glow rad="101600">
                              <a:schemeClr val="tx2">
                                <a:lumMod val="20000"/>
                                <a:lumOff val="80000"/>
                              </a:schemeClr>
                            </a:glow>
                          </a:effectLst>
                        </a:rPr>
                        <a:t> </a:t>
                      </a: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kumimoji="1" lang="en-US" altLang="ja-JP" sz="1600" baseline="0" dirty="0" smtClean="0">
                          <a:effectLst>
                            <a:glow rad="101600">
                              <a:schemeClr val="tx2">
                                <a:lumMod val="20000"/>
                                <a:lumOff val="80000"/>
                              </a:schemeClr>
                            </a:glow>
                          </a:effectLst>
                        </a:rPr>
                        <a:t>Conceptual designing.</a:t>
                      </a: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kumimoji="1" lang="en-US" altLang="ja-JP" sz="1600" baseline="0" dirty="0" smtClean="0">
                          <a:effectLst>
                            <a:glow rad="101600">
                              <a:schemeClr val="tx2">
                                <a:lumMod val="20000"/>
                                <a:lumOff val="80000"/>
                              </a:schemeClr>
                            </a:glow>
                          </a:effectLst>
                        </a:rPr>
                        <a:t>Submit the proposal to PSI</a:t>
                      </a:r>
                      <a:endParaRPr kumimoji="1" lang="ja-JP" altLang="en-US" sz="1600" dirty="0">
                        <a:effectLst>
                          <a:glow rad="101600">
                            <a:schemeClr val="tx2">
                              <a:lumMod val="20000"/>
                              <a:lumOff val="80000"/>
                            </a:schemeClr>
                          </a:glow>
                        </a:effectLst>
                      </a:endParaRPr>
                    </a:p>
                  </a:txBody>
                  <a:tcPr anchor="ctr">
                    <a:solidFill>
                      <a:schemeClr val="accent1">
                        <a:tint val="40000"/>
                        <a:alpha val="60000"/>
                      </a:schemeClr>
                    </a:solidFill>
                  </a:tcPr>
                </a:tc>
              </a:tr>
              <a:tr h="74980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 smtClean="0">
                          <a:effectLst>
                            <a:glow rad="101600">
                              <a:schemeClr val="tx2">
                                <a:lumMod val="20000"/>
                                <a:lumOff val="80000"/>
                              </a:schemeClr>
                            </a:glow>
                          </a:effectLst>
                        </a:rPr>
                        <a:t>2013</a:t>
                      </a:r>
                    </a:p>
                  </a:txBody>
                  <a:tcPr anchor="ctr">
                    <a:solidFill>
                      <a:schemeClr val="accent1">
                        <a:tint val="2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effectLst>
                            <a:glow rad="101600">
                              <a:schemeClr val="tx2">
                                <a:lumMod val="20000"/>
                                <a:lumOff val="80000"/>
                              </a:schemeClr>
                            </a:glow>
                          </a:effectLst>
                        </a:rPr>
                        <a:t>Proposal approval.</a:t>
                      </a:r>
                    </a:p>
                    <a:p>
                      <a:endParaRPr kumimoji="1" lang="en-US" altLang="ja-JP" sz="1100" dirty="0" smtClean="0"/>
                    </a:p>
                    <a:p>
                      <a:r>
                        <a:rPr kumimoji="1" lang="en-US" altLang="ja-JP" sz="1600" dirty="0" smtClean="0"/>
                        <a:t>    </a:t>
                      </a:r>
                    </a:p>
                  </a:txBody>
                  <a:tcPr>
                    <a:solidFill>
                      <a:schemeClr val="accent1">
                        <a:tint val="20000"/>
                        <a:alpha val="60000"/>
                      </a:schemeClr>
                    </a:solidFill>
                  </a:tcPr>
                </a:tc>
              </a:tr>
              <a:tr h="749808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>
                          <a:effectLst>
                            <a:glow rad="101600">
                              <a:schemeClr val="tx2">
                                <a:lumMod val="20000"/>
                                <a:lumOff val="80000"/>
                              </a:schemeClr>
                            </a:glow>
                          </a:effectLst>
                        </a:rPr>
                        <a:t>2014</a:t>
                      </a:r>
                      <a:endParaRPr kumimoji="1" lang="ja-JP" altLang="en-US" sz="2400" dirty="0">
                        <a:effectLst>
                          <a:glow rad="101600">
                            <a:schemeClr val="tx2">
                              <a:lumMod val="20000"/>
                              <a:lumOff val="80000"/>
                            </a:schemeClr>
                          </a:glow>
                        </a:effectLst>
                      </a:endParaRPr>
                    </a:p>
                  </a:txBody>
                  <a:tcPr anchor="ctr">
                    <a:solidFill>
                      <a:schemeClr val="accent1">
                        <a:tint val="4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effectLst>
                            <a:glow rad="101600">
                              <a:schemeClr val="tx2">
                                <a:lumMod val="20000"/>
                                <a:lumOff val="80000"/>
                              </a:schemeClr>
                            </a:glow>
                          </a:effectLst>
                        </a:rPr>
                        <a:t>Construction partially</a:t>
                      </a:r>
                      <a:r>
                        <a:rPr kumimoji="1" lang="en-US" altLang="ja-JP" sz="1600" baseline="0" dirty="0" smtClean="0">
                          <a:effectLst>
                            <a:glow rad="101600">
                              <a:schemeClr val="tx2">
                                <a:lumMod val="20000"/>
                                <a:lumOff val="80000"/>
                              </a:schemeClr>
                            </a:glow>
                          </a:effectLst>
                        </a:rPr>
                        <a:t> start.</a:t>
                      </a:r>
                      <a:endParaRPr kumimoji="1" lang="ja-JP" altLang="en-US" sz="1600" dirty="0">
                        <a:effectLst>
                          <a:glow rad="101600">
                            <a:schemeClr val="tx2">
                              <a:lumMod val="20000"/>
                              <a:lumOff val="80000"/>
                            </a:schemeClr>
                          </a:glow>
                        </a:effectLst>
                      </a:endParaRPr>
                    </a:p>
                  </a:txBody>
                  <a:tcPr anchor="b">
                    <a:solidFill>
                      <a:schemeClr val="accent1">
                        <a:tint val="40000"/>
                        <a:alpha val="60000"/>
                      </a:schemeClr>
                    </a:solidFill>
                  </a:tcPr>
                </a:tc>
              </a:tr>
              <a:tr h="749808">
                <a:tc>
                  <a:txBody>
                    <a:bodyPr/>
                    <a:lstStyle/>
                    <a:p>
                      <a:r>
                        <a:rPr kumimoji="1" lang="en-US" altLang="ja-JP" sz="2400" b="1" dirty="0" smtClean="0">
                          <a:effectLst>
                            <a:glow rad="101600">
                              <a:schemeClr val="tx2">
                                <a:lumMod val="20000"/>
                                <a:lumOff val="80000"/>
                              </a:schemeClr>
                            </a:glow>
                          </a:effectLst>
                        </a:rPr>
                        <a:t>2015</a:t>
                      </a:r>
                      <a:endParaRPr kumimoji="1" lang="ja-JP" altLang="en-US" sz="2400" b="1" dirty="0">
                        <a:effectLst>
                          <a:glow rad="101600">
                            <a:schemeClr val="tx2">
                              <a:lumMod val="20000"/>
                              <a:lumOff val="80000"/>
                            </a:schemeClr>
                          </a:glow>
                        </a:effectLst>
                      </a:endParaRPr>
                    </a:p>
                  </a:txBody>
                  <a:tcPr anchor="ctr">
                    <a:solidFill>
                      <a:schemeClr val="accent1">
                        <a:tint val="2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kumimoji="1" lang="en-US" altLang="ja-JP" sz="1600" dirty="0" smtClean="0">
                          <a:effectLst>
                            <a:glow rad="101600">
                              <a:schemeClr val="tx2">
                                <a:lumMod val="20000"/>
                                <a:lumOff val="80000"/>
                              </a:schemeClr>
                            </a:glow>
                          </a:effectLst>
                        </a:rPr>
                        <a:t>Detector construction.</a:t>
                      </a: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kumimoji="1" lang="en-US" altLang="ja-JP" sz="1600" dirty="0" smtClean="0">
                          <a:effectLst>
                            <a:glow rad="101600">
                              <a:schemeClr val="tx2">
                                <a:lumMod val="20000"/>
                                <a:lumOff val="80000"/>
                              </a:schemeClr>
                            </a:glow>
                          </a:effectLst>
                        </a:rPr>
                        <a:t>Detector commissioning.</a:t>
                      </a: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kumimoji="1" lang="en-US" altLang="ja-JP" sz="1600" dirty="0" smtClean="0">
                          <a:effectLst>
                            <a:glow rad="101600">
                              <a:schemeClr val="tx2">
                                <a:lumMod val="20000"/>
                                <a:lumOff val="80000"/>
                              </a:schemeClr>
                            </a:glow>
                          </a:effectLst>
                        </a:rPr>
                        <a:t>Pre-engineering</a:t>
                      </a:r>
                      <a:r>
                        <a:rPr kumimoji="1" lang="en-US" altLang="ja-JP" sz="1600" baseline="0" dirty="0" smtClean="0">
                          <a:effectLst>
                            <a:glow rad="101600">
                              <a:schemeClr val="tx2">
                                <a:lumMod val="20000"/>
                                <a:lumOff val="80000"/>
                              </a:schemeClr>
                            </a:glow>
                          </a:effectLst>
                        </a:rPr>
                        <a:t> run.</a:t>
                      </a:r>
                      <a:endParaRPr kumimoji="1" lang="ja-JP" altLang="en-US" sz="1600" dirty="0">
                        <a:effectLst>
                          <a:glow rad="101600">
                            <a:schemeClr val="tx2">
                              <a:lumMod val="20000"/>
                              <a:lumOff val="80000"/>
                            </a:schemeClr>
                          </a:glow>
                        </a:effectLst>
                      </a:endParaRPr>
                    </a:p>
                  </a:txBody>
                  <a:tcPr anchor="ctr">
                    <a:solidFill>
                      <a:schemeClr val="accent1">
                        <a:tint val="20000"/>
                        <a:alpha val="60000"/>
                      </a:schemeClr>
                    </a:solidFill>
                  </a:tcPr>
                </a:tc>
              </a:tr>
              <a:tr h="749808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>
                          <a:effectLst>
                            <a:glow rad="101600">
                              <a:schemeClr val="tx2">
                                <a:lumMod val="20000"/>
                                <a:lumOff val="80000"/>
                              </a:schemeClr>
                            </a:glow>
                          </a:effectLst>
                        </a:rPr>
                        <a:t>2016</a:t>
                      </a:r>
                      <a:endParaRPr kumimoji="1" lang="ja-JP" altLang="en-US" sz="2400" dirty="0">
                        <a:effectLst>
                          <a:glow rad="101600">
                            <a:schemeClr val="tx2">
                              <a:lumMod val="20000"/>
                              <a:lumOff val="80000"/>
                            </a:schemeClr>
                          </a:glow>
                        </a:effectLst>
                      </a:endParaRPr>
                    </a:p>
                  </a:txBody>
                  <a:tcPr anchor="ctr">
                    <a:solidFill>
                      <a:schemeClr val="accent1">
                        <a:tint val="4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kumimoji="1" lang="en-US" altLang="ja-JP" sz="1600" dirty="0" smtClean="0">
                          <a:effectLst>
                            <a:glow rad="101600">
                              <a:schemeClr val="tx2">
                                <a:lumMod val="20000"/>
                                <a:lumOff val="80000"/>
                              </a:schemeClr>
                            </a:glow>
                          </a:effectLst>
                        </a:rPr>
                        <a:t>Full engineering run.</a:t>
                      </a: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kumimoji="1" lang="en-US" altLang="ja-JP" sz="1600" dirty="0" smtClean="0">
                          <a:effectLst>
                            <a:glow rad="101600">
                              <a:schemeClr val="tx2">
                                <a:lumMod val="20000"/>
                                <a:lumOff val="80000"/>
                              </a:schemeClr>
                            </a:glow>
                          </a:effectLst>
                        </a:rPr>
                        <a:t>Data taking.</a:t>
                      </a:r>
                      <a:endParaRPr kumimoji="1" lang="ja-JP" altLang="en-US" sz="1600" dirty="0">
                        <a:effectLst>
                          <a:glow rad="101600">
                            <a:schemeClr val="tx2">
                              <a:lumMod val="20000"/>
                              <a:lumOff val="80000"/>
                            </a:schemeClr>
                          </a:glow>
                        </a:effectLst>
                      </a:endParaRPr>
                    </a:p>
                  </a:txBody>
                  <a:tcPr anchor="ctr">
                    <a:solidFill>
                      <a:schemeClr val="accent1">
                        <a:tint val="40000"/>
                        <a:alpha val="60000"/>
                      </a:schemeClr>
                    </a:solidFill>
                  </a:tcPr>
                </a:tc>
              </a:tr>
              <a:tr h="749808"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effectLst>
                            <a:glow rad="101600">
                              <a:schemeClr val="tx2">
                                <a:lumMod val="20000"/>
                                <a:lumOff val="80000"/>
                              </a:schemeClr>
                            </a:glow>
                          </a:effectLst>
                        </a:rPr>
                        <a:t>2017,2018</a:t>
                      </a:r>
                      <a:endParaRPr kumimoji="1" lang="ja-JP" altLang="en-US" dirty="0">
                        <a:effectLst>
                          <a:glow rad="101600">
                            <a:schemeClr val="tx2">
                              <a:lumMod val="20000"/>
                              <a:lumOff val="80000"/>
                            </a:schemeClr>
                          </a:glow>
                        </a:effectLst>
                      </a:endParaRPr>
                    </a:p>
                  </a:txBody>
                  <a:tcPr anchor="ctr">
                    <a:solidFill>
                      <a:schemeClr val="accent1">
                        <a:tint val="2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>
                    <a:solidFill>
                      <a:schemeClr val="accent1">
                        <a:tint val="20000"/>
                        <a:alpha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2015/Sep/25 @ JPS 2015 Autumn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Yusuke UCHIYAMA/ The University of Tokyo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42B1-8B9C-44C5-98DB-93E5C0870CF6}" type="slidenum">
              <a:rPr lang="ja-JP" altLang="en-US" smtClean="0"/>
              <a:pPr/>
              <a:t>5</a:t>
            </a:fld>
            <a:endParaRPr lang="ja-JP" altLang="en-US" dirty="0"/>
          </a:p>
        </p:txBody>
      </p:sp>
      <p:cxnSp>
        <p:nvCxnSpPr>
          <p:cNvPr id="10" name="直線矢印コネクタ 9"/>
          <p:cNvCxnSpPr/>
          <p:nvPr/>
        </p:nvCxnSpPr>
        <p:spPr>
          <a:xfrm flipH="1">
            <a:off x="4287175" y="1055862"/>
            <a:ext cx="1070" cy="1338023"/>
          </a:xfrm>
          <a:prstGeom prst="straightConnector1">
            <a:avLst/>
          </a:prstGeom>
          <a:ln w="76200"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4288245" y="1583795"/>
            <a:ext cx="7569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tx2"/>
                </a:solidFill>
                <a:effectLst>
                  <a:glow rad="101600">
                    <a:schemeClr val="tx2">
                      <a:lumMod val="20000"/>
                      <a:lumOff val="80000"/>
                    </a:schemeClr>
                  </a:glow>
                </a:effectLst>
              </a:rPr>
              <a:t>MEG I</a:t>
            </a:r>
          </a:p>
          <a:p>
            <a:r>
              <a:rPr lang="en-US" altLang="ja-JP" dirty="0" smtClean="0">
                <a:solidFill>
                  <a:schemeClr val="tx2"/>
                </a:solidFill>
                <a:effectLst>
                  <a:glow rad="101600">
                    <a:schemeClr val="tx2">
                      <a:lumMod val="20000"/>
                      <a:lumOff val="80000"/>
                    </a:schemeClr>
                  </a:glow>
                </a:effectLst>
              </a:rPr>
              <a:t>DAQ</a:t>
            </a:r>
            <a:endParaRPr kumimoji="1" lang="ja-JP" altLang="en-US" dirty="0">
              <a:solidFill>
                <a:schemeClr val="tx2"/>
              </a:solidFill>
              <a:effectLst>
                <a:glow rad="101600">
                  <a:schemeClr val="tx2">
                    <a:lumMod val="20000"/>
                    <a:lumOff val="80000"/>
                  </a:schemeClr>
                </a:glow>
              </a:effectLst>
            </a:endParaRPr>
          </a:p>
        </p:txBody>
      </p:sp>
      <p:sp>
        <p:nvSpPr>
          <p:cNvPr id="12" name="右中かっこ 11"/>
          <p:cNvSpPr/>
          <p:nvPr/>
        </p:nvSpPr>
        <p:spPr>
          <a:xfrm>
            <a:off x="1781690" y="2168860"/>
            <a:ext cx="160155" cy="945105"/>
          </a:xfrm>
          <a:prstGeom prst="rightBrace">
            <a:avLst>
              <a:gd name="adj1" fmla="val 57717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/>
        </p:nvSpPr>
        <p:spPr>
          <a:xfrm>
            <a:off x="2051720" y="2483895"/>
            <a:ext cx="5822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 smtClean="0">
                <a:effectLst>
                  <a:glow rad="101600">
                    <a:schemeClr val="tx2">
                      <a:lumMod val="20000"/>
                      <a:lumOff val="80000"/>
                    </a:schemeClr>
                  </a:glow>
                </a:effectLst>
              </a:rPr>
              <a:t>R&amp;D</a:t>
            </a:r>
            <a:endParaRPr lang="ja-JP" altLang="en-US" sz="1600" dirty="0">
              <a:effectLst>
                <a:glow rad="101600">
                  <a:schemeClr val="tx2">
                    <a:lumMod val="20000"/>
                    <a:lumOff val="80000"/>
                  </a:schemeClr>
                </a:glow>
              </a:effectLst>
            </a:endParaRPr>
          </a:p>
        </p:txBody>
      </p:sp>
      <p:cxnSp>
        <p:nvCxnSpPr>
          <p:cNvPr id="18" name="直線矢印コネクタ 17"/>
          <p:cNvCxnSpPr/>
          <p:nvPr/>
        </p:nvCxnSpPr>
        <p:spPr>
          <a:xfrm>
            <a:off x="2050994" y="4689140"/>
            <a:ext cx="726" cy="810090"/>
          </a:xfrm>
          <a:prstGeom prst="straightConnector1">
            <a:avLst/>
          </a:prstGeom>
          <a:ln w="76200">
            <a:solidFill>
              <a:srgbClr val="FF00FF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114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97" y="3969060"/>
            <a:ext cx="8667003" cy="2703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Goal of 2015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81590" y="998730"/>
            <a:ext cx="7785865" cy="3060340"/>
          </a:xfrm>
        </p:spPr>
        <p:txBody>
          <a:bodyPr>
            <a:noAutofit/>
          </a:bodyPr>
          <a:lstStyle/>
          <a:p>
            <a:r>
              <a:rPr kumimoji="1" lang="en-US" altLang="ja-JP" sz="2200" dirty="0" smtClean="0"/>
              <a:t>Check the </a:t>
            </a:r>
            <a:r>
              <a:rPr kumimoji="1" lang="en-US" altLang="ja-JP" sz="2200" dirty="0" smtClean="0">
                <a:solidFill>
                  <a:srgbClr val="FF00FF"/>
                </a:solidFill>
              </a:rPr>
              <a:t>mechanical integrity &amp; functionality</a:t>
            </a:r>
            <a:r>
              <a:rPr kumimoji="1" lang="en-US" altLang="ja-JP" sz="2200" dirty="0" smtClean="0"/>
              <a:t> of the MEG-II upgrade design</a:t>
            </a:r>
          </a:p>
          <a:p>
            <a:pPr lvl="1"/>
            <a:r>
              <a:rPr lang="en-US" altLang="ja-JP" sz="2200" dirty="0" smtClean="0"/>
              <a:t>Enable design corrections &amp; modifications well before Engineering run in 2016</a:t>
            </a:r>
          </a:p>
          <a:p>
            <a:r>
              <a:rPr kumimoji="1" lang="en-US" altLang="ja-JP" sz="2200" dirty="0" smtClean="0"/>
              <a:t>Enable beam optimization &amp; setup of new target</a:t>
            </a:r>
          </a:p>
          <a:p>
            <a:r>
              <a:rPr lang="en-US" altLang="ja-JP" sz="2200" dirty="0" smtClean="0"/>
              <a:t>Aim at </a:t>
            </a:r>
            <a:r>
              <a:rPr lang="en-US" altLang="ja-JP" sz="2200" dirty="0" smtClean="0">
                <a:solidFill>
                  <a:srgbClr val="FF00FF"/>
                </a:solidFill>
              </a:rPr>
              <a:t>Michel beam test</a:t>
            </a:r>
            <a:r>
              <a:rPr lang="en-US" altLang="ja-JP" sz="2200" dirty="0" smtClean="0"/>
              <a:t> of DS </a:t>
            </a:r>
            <a:r>
              <a:rPr lang="en-US" altLang="ja-JP" sz="2200" dirty="0" smtClean="0">
                <a:solidFill>
                  <a:srgbClr val="FF00FF"/>
                </a:solidFill>
              </a:rPr>
              <a:t>Timing Counter</a:t>
            </a:r>
            <a:r>
              <a:rPr lang="en-US" altLang="ja-JP" sz="2200" dirty="0" smtClean="0"/>
              <a:t> system with limited readout</a:t>
            </a:r>
            <a:endParaRPr kumimoji="1" lang="ja-JP" altLang="en-US" sz="22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2015/Sep/25 @ JPS 2015 Autumn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Yusuke UCHIYAMA/ The University of Tokyo</a:t>
            </a:r>
            <a:endParaRPr lang="ja-JP" altLang="en-US" dirty="0"/>
          </a:p>
        </p:txBody>
      </p:sp>
      <p:pic>
        <p:nvPicPr>
          <p:cNvPr id="95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21650" y="3923450"/>
            <a:ext cx="6300700" cy="2934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42B1-8B9C-44C5-98DB-93E5C0870CF6}" type="slidenum">
              <a:rPr lang="ja-JP" altLang="en-US" smtClean="0"/>
              <a:pPr/>
              <a:t>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8244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27"/>
          <a:stretch/>
        </p:blipFill>
        <p:spPr bwMode="auto">
          <a:xfrm>
            <a:off x="5876994" y="2843935"/>
            <a:ext cx="2943225" cy="3664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6645" y="4005935"/>
            <a:ext cx="3472887" cy="2483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uchiyama\AppData\Local\Microsoft\Windows\Temporary Internet Files\Content.IE5\VJ0Y0QP7\meg2.pn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17205" y="683695"/>
            <a:ext cx="2726795" cy="204665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52255" y="274638"/>
            <a:ext cx="7310155" cy="706090"/>
          </a:xfrm>
        </p:spPr>
        <p:txBody>
          <a:bodyPr/>
          <a:lstStyle/>
          <a:p>
            <a:r>
              <a:rPr kumimoji="1" lang="en-US" altLang="ja-JP" dirty="0" smtClean="0"/>
              <a:t>New Drift </a:t>
            </a:r>
            <a:r>
              <a:rPr lang="en-US" altLang="ja-JP" dirty="0"/>
              <a:t>C</a:t>
            </a:r>
            <a:r>
              <a:rPr kumimoji="1" lang="en-US" altLang="ja-JP" dirty="0" smtClean="0"/>
              <a:t>hamber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124745"/>
            <a:ext cx="5869995" cy="3114346"/>
          </a:xfrm>
        </p:spPr>
        <p:txBody>
          <a:bodyPr>
            <a:normAutofit lnSpcReduction="10000"/>
          </a:bodyPr>
          <a:lstStyle/>
          <a:p>
            <a:pPr>
              <a:spcBef>
                <a:spcPts val="1800"/>
              </a:spcBef>
              <a:buFont typeface="Wingdings" panose="05000000000000000000" pitchFamily="2" charset="2"/>
              <a:buChar char="u"/>
            </a:pPr>
            <a:r>
              <a:rPr lang="en-US" altLang="ja-JP" sz="2400" dirty="0" smtClean="0">
                <a:solidFill>
                  <a:schemeClr val="accent3">
                    <a:lumMod val="50000"/>
                  </a:schemeClr>
                </a:solidFill>
              </a:rPr>
              <a:t>Stereo-wire low-mass drift chamber</a:t>
            </a:r>
          </a:p>
          <a:p>
            <a:pPr lvl="1"/>
            <a:r>
              <a:rPr lang="en-US" altLang="ja-JP" sz="1600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1200 sense wires, 1.7×10</a:t>
            </a:r>
            <a:r>
              <a:rPr lang="en-US" altLang="ja-JP" sz="1600" baseline="30000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-3</a:t>
            </a:r>
            <a:r>
              <a:rPr lang="en-US" altLang="ja-JP" sz="1600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 X</a:t>
            </a:r>
            <a:r>
              <a:rPr lang="en-US" altLang="ja-JP" sz="1600" baseline="-25000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0</a:t>
            </a:r>
            <a:r>
              <a:rPr lang="en-US" altLang="ja-JP" sz="1600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 per track</a:t>
            </a:r>
          </a:p>
          <a:p>
            <a:r>
              <a:rPr lang="en-US" altLang="ja-JP" sz="2400" dirty="0" smtClean="0"/>
              <a:t>Partially wired </a:t>
            </a:r>
            <a:r>
              <a:rPr lang="en-US" altLang="ja-JP" sz="2400" dirty="0" smtClean="0">
                <a:solidFill>
                  <a:srgbClr val="FF00FF"/>
                </a:solidFill>
              </a:rPr>
              <a:t>‘mock-up chamber’</a:t>
            </a:r>
            <a:r>
              <a:rPr lang="en-US" altLang="ja-JP" sz="2400" dirty="0" smtClean="0"/>
              <a:t> was built and being installed today.</a:t>
            </a:r>
          </a:p>
          <a:p>
            <a:pPr lvl="1"/>
            <a:r>
              <a:rPr lang="en-US" altLang="ja-JP" sz="1600" dirty="0" smtClean="0">
                <a:latin typeface="+mj-lt"/>
              </a:rPr>
              <a:t>with HV &amp; gas system</a:t>
            </a:r>
          </a:p>
          <a:p>
            <a:pPr lvl="1"/>
            <a:r>
              <a:rPr lang="en-US" altLang="ja-JP" sz="1600" dirty="0" smtClean="0">
                <a:latin typeface="+mj-lt"/>
              </a:rPr>
              <a:t>for mechanical integration &amp; operation test</a:t>
            </a:r>
          </a:p>
          <a:p>
            <a:r>
              <a:rPr kumimoji="1" lang="en-US" altLang="ja-JP" sz="2400" dirty="0" smtClean="0"/>
              <a:t>Final chamber </a:t>
            </a:r>
            <a:r>
              <a:rPr lang="en-US" altLang="ja-JP" sz="2400" dirty="0" smtClean="0"/>
              <a:t>under construction.</a:t>
            </a:r>
          </a:p>
          <a:p>
            <a:pPr lvl="1"/>
            <a:r>
              <a:rPr kumimoji="1" lang="en-US" altLang="ja-JP" sz="1600" dirty="0" smtClean="0">
                <a:latin typeface="+mj-lt"/>
              </a:rPr>
              <a:t>Wiring has been started</a:t>
            </a:r>
            <a:r>
              <a:rPr lang="ja-JP" altLang="en-US" sz="1600" dirty="0">
                <a:latin typeface="+mj-lt"/>
              </a:rPr>
              <a:t> </a:t>
            </a:r>
            <a:r>
              <a:rPr lang="en-US" altLang="ja-JP" sz="1600" dirty="0" smtClean="0">
                <a:latin typeface="+mj-lt"/>
              </a:rPr>
              <a:t>(several months delay)</a:t>
            </a:r>
            <a:r>
              <a:rPr kumimoji="1" lang="en-US" altLang="ja-JP" sz="1600" dirty="0" smtClean="0">
                <a:latin typeface="+mj-lt"/>
              </a:rPr>
              <a:t>,</a:t>
            </a:r>
            <a:br>
              <a:rPr kumimoji="1" lang="en-US" altLang="ja-JP" sz="1600" dirty="0" smtClean="0">
                <a:latin typeface="+mj-lt"/>
              </a:rPr>
            </a:br>
            <a:r>
              <a:rPr kumimoji="1" lang="en-US" altLang="ja-JP" sz="1600" dirty="0" smtClean="0">
                <a:latin typeface="+mj-lt"/>
              </a:rPr>
              <a:t> takes ~half year.</a:t>
            </a:r>
          </a:p>
          <a:p>
            <a:pPr lvl="1"/>
            <a:r>
              <a:rPr kumimoji="1" lang="en-US" altLang="ja-JP" sz="1600" dirty="0" smtClean="0">
                <a:effectLst>
                  <a:glow rad="127000">
                    <a:schemeClr val="bg1"/>
                  </a:glow>
                </a:effectLst>
                <a:latin typeface="+mj-lt"/>
              </a:rPr>
              <a:t>Full system will be ready by Aug. 2016. (~5 months delay)</a:t>
            </a:r>
            <a:endParaRPr kumimoji="1" lang="en-US" altLang="ja-JP" sz="1600" dirty="0">
              <a:effectLst>
                <a:glow rad="127000">
                  <a:schemeClr val="bg1"/>
                </a:glow>
              </a:effectLst>
              <a:latin typeface="+mj-lt"/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2015/Sep/25 @ JPS 2015 Autumn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Yusuke UCHIYAMA/ The University of Tokyo</a:t>
            </a:r>
            <a:endParaRPr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742130" y="5949280"/>
            <a:ext cx="3182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</a:rPr>
              <a:t>The ‘mock-up’ chamber</a:t>
            </a:r>
            <a:endParaRPr kumimoji="1" lang="ja-JP" altLang="en-US" dirty="0">
              <a:solidFill>
                <a:schemeClr val="bg1"/>
              </a:solidFill>
              <a:effectLst>
                <a:glow rad="101600">
                  <a:schemeClr val="tx1"/>
                </a:glow>
              </a:effectLst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556665" y="5941150"/>
            <a:ext cx="3058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</a:rPr>
              <a:t>Wires soldered on PCB</a:t>
            </a:r>
            <a:endParaRPr kumimoji="1" lang="ja-JP" altLang="en-US" dirty="0">
              <a:solidFill>
                <a:schemeClr val="bg1"/>
              </a:solidFill>
              <a:effectLst>
                <a:glow rad="101600">
                  <a:schemeClr val="tx1"/>
                </a:glow>
              </a:effectLst>
            </a:endParaRPr>
          </a:p>
        </p:txBody>
      </p:sp>
      <p:cxnSp>
        <p:nvCxnSpPr>
          <p:cNvPr id="13" name="直線矢印コネクタ 12"/>
          <p:cNvCxnSpPr/>
          <p:nvPr/>
        </p:nvCxnSpPr>
        <p:spPr>
          <a:xfrm>
            <a:off x="6417205" y="863715"/>
            <a:ext cx="630070" cy="405045"/>
          </a:xfrm>
          <a:prstGeom prst="straightConnector1">
            <a:avLst/>
          </a:prstGeom>
          <a:ln w="53975">
            <a:solidFill>
              <a:schemeClr val="accent5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42B1-8B9C-44C5-98DB-93E5C0870CF6}" type="slidenum">
              <a:rPr lang="ja-JP" altLang="en-US" smtClean="0"/>
              <a:pPr/>
              <a:t>7</a:t>
            </a:fld>
            <a:endParaRPr lang="ja-JP" altLang="en-US" dirty="0"/>
          </a:p>
        </p:txBody>
      </p:sp>
      <p:cxnSp>
        <p:nvCxnSpPr>
          <p:cNvPr id="9" name="直線矢印コネクタ 8"/>
          <p:cNvCxnSpPr/>
          <p:nvPr/>
        </p:nvCxnSpPr>
        <p:spPr>
          <a:xfrm>
            <a:off x="7047275" y="3203975"/>
            <a:ext cx="990110" cy="990110"/>
          </a:xfrm>
          <a:prstGeom prst="straightConnector1">
            <a:avLst/>
          </a:prstGeom>
          <a:ln w="38100">
            <a:solidFill>
              <a:schemeClr val="bg1"/>
            </a:solidFill>
            <a:headEnd type="triangle" w="med" len="med"/>
            <a:tailEnd type="triangle" w="med" len="med"/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 rot="2691218">
            <a:off x="7195088" y="3329286"/>
            <a:ext cx="11035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</a:rPr>
              <a:t>200 cm</a:t>
            </a:r>
            <a:endParaRPr kumimoji="1" lang="ja-JP" altLang="en-US" dirty="0">
              <a:solidFill>
                <a:schemeClr val="bg1"/>
              </a:solidFill>
              <a:effectLst>
                <a:glow rad="101600">
                  <a:schemeClr val="tx1"/>
                </a:glow>
              </a:effectLst>
            </a:endParaRPr>
          </a:p>
        </p:txBody>
      </p:sp>
      <p:cxnSp>
        <p:nvCxnSpPr>
          <p:cNvPr id="18" name="直線矢印コネクタ 17"/>
          <p:cNvCxnSpPr/>
          <p:nvPr/>
        </p:nvCxnSpPr>
        <p:spPr>
          <a:xfrm flipH="1">
            <a:off x="8307415" y="4509120"/>
            <a:ext cx="90009" cy="1125125"/>
          </a:xfrm>
          <a:prstGeom prst="straightConnector1">
            <a:avLst/>
          </a:prstGeom>
          <a:ln w="38100">
            <a:solidFill>
              <a:schemeClr val="bg1"/>
            </a:solidFill>
            <a:headEnd type="triangle" w="med" len="med"/>
            <a:tailEnd type="triangle" w="med" len="med"/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/>
          <p:cNvSpPr txBox="1"/>
          <p:nvPr/>
        </p:nvSpPr>
        <p:spPr>
          <a:xfrm rot="5400000">
            <a:off x="8195407" y="4846153"/>
            <a:ext cx="955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</a:rPr>
              <a:t>6</a:t>
            </a:r>
            <a:r>
              <a:rPr lang="en-US" altLang="ja-JP" sz="2400" dirty="0" smtClean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</a:rPr>
              <a:t>0 cm</a:t>
            </a:r>
            <a:endParaRPr kumimoji="1" lang="ja-JP" altLang="en-US" dirty="0">
              <a:solidFill>
                <a:schemeClr val="bg1"/>
              </a:solidFill>
              <a:effectLst>
                <a:glow rad="101600">
                  <a:schemeClr val="tx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5409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5454224"/>
            <a:ext cx="8229600" cy="945105"/>
          </a:xfr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2015/Sep/25 @ JPS 2015 Autumn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Yusuke UCHIYAMA/ The University of Tokyo</a:t>
            </a:r>
            <a:endParaRPr lang="ja-JP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27095" y="233645"/>
            <a:ext cx="3240260" cy="3258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hildebrandt\Desktop\bilder-inner-foil\IMG_005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77045" y="3831021"/>
            <a:ext cx="4439773" cy="288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グループ化 6"/>
          <p:cNvGrpSpPr/>
          <p:nvPr/>
        </p:nvGrpSpPr>
        <p:grpSpPr>
          <a:xfrm>
            <a:off x="206515" y="188640"/>
            <a:ext cx="4764080" cy="3420380"/>
            <a:chOff x="206515" y="188640"/>
            <a:chExt cx="4764080" cy="3420380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515" y="233645"/>
              <a:ext cx="4717248" cy="337537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テキスト ボックス 11"/>
            <p:cNvSpPr txBox="1"/>
            <p:nvPr/>
          </p:nvSpPr>
          <p:spPr>
            <a:xfrm>
              <a:off x="2456765" y="188640"/>
              <a:ext cx="25138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800" dirty="0" smtClean="0">
                  <a:solidFill>
                    <a:schemeClr val="bg1"/>
                  </a:solidFill>
                  <a:effectLst>
                    <a:glow rad="101600">
                      <a:schemeClr val="tx1"/>
                    </a:glow>
                  </a:effectLst>
                </a:rPr>
                <a:t>Wiring machine</a:t>
              </a:r>
              <a:endParaRPr kumimoji="1" lang="ja-JP" altLang="en-US" sz="2000" dirty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</a:endParaRP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791580" y="2573905"/>
              <a:ext cx="37189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 smtClean="0">
                  <a:solidFill>
                    <a:srgbClr val="FFFF00"/>
                  </a:solidFill>
                  <a:effectLst>
                    <a:glow rad="152400">
                      <a:schemeClr val="tx1"/>
                    </a:glow>
                  </a:effectLst>
                </a:rPr>
                <a:t>Wiring scheme and PCB design were finalized</a:t>
              </a:r>
              <a:endParaRPr kumimoji="1" lang="ja-JP" altLang="en-US" sz="2000" dirty="0">
                <a:solidFill>
                  <a:srgbClr val="FFFF00"/>
                </a:solidFill>
                <a:effectLst>
                  <a:glow rad="152400">
                    <a:schemeClr val="tx1"/>
                  </a:glow>
                </a:effectLst>
              </a:endParaRP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3789040"/>
            <a:ext cx="5121344" cy="2880320"/>
          </a:xfrm>
          <a:prstGeom prst="round2DiagRect">
            <a:avLst>
              <a:gd name="adj1" fmla="val 2660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テキスト ボックス 14"/>
          <p:cNvSpPr txBox="1"/>
          <p:nvPr/>
        </p:nvSpPr>
        <p:spPr>
          <a:xfrm>
            <a:off x="296525" y="3654025"/>
            <a:ext cx="54006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</a:rPr>
              <a:t>3 wires were broken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altLang="ja-JP" sz="20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2</a:t>
            </a:r>
            <a:r>
              <a:rPr lang="en-US" altLang="ja-JP" sz="200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during assembly, 1 during transportation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altLang="ja-JP" sz="200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The procedure is now modified </a:t>
            </a:r>
            <a:endParaRPr kumimoji="1" lang="ja-JP" altLang="en-US" sz="200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006715" y="5949280"/>
            <a:ext cx="324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FF00"/>
                </a:solidFill>
                <a:effectLst>
                  <a:glow rad="152400">
                    <a:schemeClr val="tx1"/>
                  </a:glow>
                </a:effectLst>
              </a:rPr>
              <a:t>Carbon-fiber Outer frame</a:t>
            </a:r>
            <a:br>
              <a:rPr kumimoji="1" lang="en-US" altLang="ja-JP" sz="2000" dirty="0" smtClean="0">
                <a:solidFill>
                  <a:srgbClr val="FFFF00"/>
                </a:solidFill>
                <a:effectLst>
                  <a:glow rad="152400">
                    <a:schemeClr val="tx1"/>
                  </a:glow>
                </a:effectLst>
              </a:rPr>
            </a:br>
            <a:r>
              <a:rPr kumimoji="1" lang="en-US" altLang="ja-JP" sz="2000" dirty="0" smtClean="0">
                <a:solidFill>
                  <a:srgbClr val="FFFF00"/>
                </a:solidFill>
                <a:effectLst>
                  <a:glow rad="152400">
                    <a:schemeClr val="tx1"/>
                  </a:glow>
                </a:effectLst>
              </a:rPr>
              <a:t>(2 </a:t>
            </a:r>
            <a:r>
              <a:rPr kumimoji="1" lang="en-US" altLang="ja-JP" sz="2000" dirty="0" err="1" smtClean="0">
                <a:solidFill>
                  <a:srgbClr val="FFFF00"/>
                </a:solidFill>
                <a:effectLst>
                  <a:glow rad="152400">
                    <a:schemeClr val="tx1"/>
                  </a:glow>
                </a:effectLst>
              </a:rPr>
              <a:t>mm</a:t>
            </a:r>
            <a:r>
              <a:rPr kumimoji="1" lang="en-US" altLang="ja-JP" sz="2000" baseline="30000" dirty="0" err="1" smtClean="0">
                <a:solidFill>
                  <a:srgbClr val="FFFF00"/>
                </a:solidFill>
                <a:effectLst>
                  <a:glow rad="152400">
                    <a:schemeClr val="tx1"/>
                  </a:glow>
                </a:effectLst>
              </a:rPr>
              <a:t>t</a:t>
            </a:r>
            <a:r>
              <a:rPr kumimoji="1" lang="en-US" altLang="ja-JP" sz="2000" dirty="0" smtClean="0">
                <a:solidFill>
                  <a:srgbClr val="FFFF00"/>
                </a:solidFill>
                <a:effectLst>
                  <a:glow rad="152400">
                    <a:schemeClr val="tx1"/>
                  </a:glow>
                </a:effectLst>
              </a:rPr>
              <a:t>)</a:t>
            </a:r>
            <a:endParaRPr kumimoji="1" lang="ja-JP" altLang="en-US" sz="2000" dirty="0">
              <a:solidFill>
                <a:srgbClr val="FFFF00"/>
              </a:solidFill>
              <a:effectLst>
                <a:glow rad="152400">
                  <a:schemeClr val="tx1"/>
                </a:glow>
              </a:effectLst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912260" y="3969060"/>
            <a:ext cx="2473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solidFill>
                  <a:srgbClr val="FFFF00"/>
                </a:solidFill>
                <a:effectLst>
                  <a:glow rad="101600">
                    <a:schemeClr val="tx1"/>
                  </a:glow>
                </a:effectLst>
              </a:rPr>
              <a:t>Inner foil</a:t>
            </a:r>
            <a:br>
              <a:rPr lang="en-US" altLang="ja-JP" sz="2000" dirty="0" smtClean="0">
                <a:solidFill>
                  <a:srgbClr val="FFFF00"/>
                </a:solidFill>
                <a:effectLst>
                  <a:glow rad="101600">
                    <a:schemeClr val="tx1"/>
                  </a:glow>
                </a:effectLst>
              </a:rPr>
            </a:br>
            <a:r>
              <a:rPr lang="en-US" altLang="ja-JP" sz="2000" dirty="0" smtClean="0">
                <a:solidFill>
                  <a:srgbClr val="FFFF00"/>
                </a:solidFill>
                <a:effectLst>
                  <a:glow rad="101600">
                    <a:schemeClr val="tx1"/>
                  </a:glow>
                </a:effectLst>
              </a:rPr>
              <a:t>(20 </a:t>
            </a:r>
            <a:r>
              <a:rPr lang="en-US" altLang="ja-JP" sz="2000" dirty="0" err="1" smtClean="0">
                <a:solidFill>
                  <a:srgbClr val="FFFF00"/>
                </a:solidFill>
                <a:effectLst>
                  <a:glow rad="101600">
                    <a:schemeClr val="tx1"/>
                  </a:glow>
                </a:effectLst>
              </a:rPr>
              <a:t>μm</a:t>
            </a:r>
            <a:r>
              <a:rPr lang="en-US" altLang="ja-JP" sz="2000" dirty="0" smtClean="0">
                <a:solidFill>
                  <a:srgbClr val="FFFF00"/>
                </a:solidFill>
                <a:effectLst>
                  <a:glow rad="101600">
                    <a:schemeClr val="tx1"/>
                  </a:glow>
                </a:effectLst>
              </a:rPr>
              <a:t> Al-Mylar)</a:t>
            </a:r>
            <a:endParaRPr kumimoji="1" lang="ja-JP" altLang="en-US" sz="2000" dirty="0">
              <a:solidFill>
                <a:srgbClr val="FFFF00"/>
              </a:solidFill>
              <a:effectLst>
                <a:glow rad="101600">
                  <a:schemeClr val="tx1"/>
                </a:glow>
              </a:effectLst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057165" y="278650"/>
            <a:ext cx="2473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solidFill>
                  <a:srgbClr val="FFFF00"/>
                </a:solidFill>
                <a:effectLst>
                  <a:glow rad="101600">
                    <a:schemeClr val="tx1"/>
                  </a:glow>
                </a:effectLst>
              </a:rPr>
              <a:t>Sense wire: 20 </a:t>
            </a:r>
            <a:r>
              <a:rPr lang="en-US" altLang="ja-JP" sz="2000" dirty="0" err="1" smtClean="0">
                <a:solidFill>
                  <a:srgbClr val="FFFF00"/>
                </a:solidFill>
                <a:effectLst>
                  <a:glow rad="101600">
                    <a:schemeClr val="tx1"/>
                  </a:glow>
                </a:effectLst>
              </a:rPr>
              <a:t>μm</a:t>
            </a:r>
            <a:r>
              <a:rPr lang="en-US" altLang="ja-JP" sz="2000" dirty="0" smtClean="0">
                <a:solidFill>
                  <a:srgbClr val="FFFF00"/>
                </a:solidFill>
                <a:effectLst>
                  <a:glow rad="101600">
                    <a:schemeClr val="tx1"/>
                  </a:glow>
                </a:effectLst>
              </a:rPr>
              <a:t> W</a:t>
            </a:r>
          </a:p>
          <a:p>
            <a:r>
              <a:rPr kumimoji="1" lang="en-US" altLang="ja-JP" sz="2000" dirty="0" smtClean="0">
                <a:solidFill>
                  <a:srgbClr val="FFFF00"/>
                </a:solidFill>
                <a:effectLst>
                  <a:glow rad="101600">
                    <a:schemeClr val="tx1"/>
                  </a:glow>
                </a:effectLst>
              </a:rPr>
              <a:t>Field wire: 40 </a:t>
            </a:r>
            <a:r>
              <a:rPr kumimoji="1" lang="en-US" altLang="ja-JP" sz="2000" dirty="0" err="1" smtClean="0">
                <a:solidFill>
                  <a:srgbClr val="FFFF00"/>
                </a:solidFill>
                <a:effectLst>
                  <a:glow rad="101600">
                    <a:schemeClr val="tx1"/>
                  </a:glow>
                </a:effectLst>
              </a:rPr>
              <a:t>μm</a:t>
            </a:r>
            <a:r>
              <a:rPr kumimoji="1" lang="en-US" altLang="ja-JP" sz="2000" dirty="0" smtClean="0">
                <a:solidFill>
                  <a:srgbClr val="FFFF00"/>
                </a:solidFill>
                <a:effectLst>
                  <a:glow rad="101600">
                    <a:schemeClr val="tx1"/>
                  </a:glow>
                </a:effectLst>
              </a:rPr>
              <a:t> Al</a:t>
            </a:r>
            <a:endParaRPr kumimoji="1" lang="ja-JP" altLang="en-US" sz="2000" dirty="0">
              <a:solidFill>
                <a:srgbClr val="FFFF00"/>
              </a:solidFill>
              <a:effectLst>
                <a:glow rad="101600">
                  <a:schemeClr val="tx1"/>
                </a:glow>
              </a:effectLst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42B1-8B9C-44C5-98DB-93E5C0870CF6}" type="slidenum">
              <a:rPr lang="ja-JP" altLang="en-US" smtClean="0"/>
              <a:pPr/>
              <a:t>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9662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3" t="5634" r="26132" b="4221"/>
          <a:stretch/>
        </p:blipFill>
        <p:spPr>
          <a:xfrm rot="5400000" flipH="1">
            <a:off x="6772790" y="1115446"/>
            <a:ext cx="1350499" cy="3367316"/>
          </a:xfrm>
          <a:prstGeom prst="rect">
            <a:avLst/>
          </a:prstGeom>
        </p:spPr>
      </p:pic>
      <p:grpSp>
        <p:nvGrpSpPr>
          <p:cNvPr id="33" name="グループ化 32"/>
          <p:cNvGrpSpPr/>
          <p:nvPr/>
        </p:nvGrpSpPr>
        <p:grpSpPr>
          <a:xfrm>
            <a:off x="161510" y="4014065"/>
            <a:ext cx="4598290" cy="2209459"/>
            <a:chOff x="161510" y="4014065"/>
            <a:chExt cx="4598290" cy="2209459"/>
          </a:xfrm>
        </p:grpSpPr>
        <p:pic>
          <p:nvPicPr>
            <p:cNvPr id="18" name="Picture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214" b="3998"/>
            <a:stretch/>
          </p:blipFill>
          <p:spPr>
            <a:xfrm flipH="1">
              <a:off x="161510" y="4014065"/>
              <a:ext cx="4598290" cy="2209459"/>
            </a:xfrm>
            <a:prstGeom prst="rect">
              <a:avLst/>
            </a:prstGeom>
          </p:spPr>
        </p:pic>
        <p:cxnSp>
          <p:nvCxnSpPr>
            <p:cNvPr id="12" name="直線矢印コネクタ 11"/>
            <p:cNvCxnSpPr/>
            <p:nvPr/>
          </p:nvCxnSpPr>
          <p:spPr>
            <a:xfrm flipH="1" flipV="1">
              <a:off x="1916705" y="5049180"/>
              <a:ext cx="2565285" cy="495055"/>
            </a:xfrm>
            <a:prstGeom prst="straightConnector1">
              <a:avLst/>
            </a:prstGeom>
            <a:ln w="82550">
              <a:gradFill flip="none" rotWithShape="1">
                <a:gsLst>
                  <a:gs pos="0">
                    <a:schemeClr val="accent6"/>
                  </a:gs>
                  <a:gs pos="40000">
                    <a:schemeClr val="accent6">
                      <a:lumMod val="60000"/>
                      <a:lumOff val="40000"/>
                    </a:schemeClr>
                  </a:gs>
                  <a:gs pos="100000">
                    <a:schemeClr val="accent6">
                      <a:lumMod val="20000"/>
                      <a:lumOff val="80000"/>
                    </a:schemeClr>
                  </a:gs>
                </a:gsLst>
                <a:lin ang="10800000" scaled="1"/>
                <a:tileRect/>
              </a:gra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テキスト ボックス 12"/>
            <p:cNvSpPr txBox="1"/>
            <p:nvPr/>
          </p:nvSpPr>
          <p:spPr>
            <a:xfrm rot="532815">
              <a:off x="3204963" y="5458229"/>
              <a:ext cx="12538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>
                  <a:solidFill>
                    <a:schemeClr val="accent5"/>
                  </a:solidFill>
                  <a:effectLst>
                    <a:glow rad="114300">
                      <a:schemeClr val="bg1"/>
                    </a:glow>
                  </a:effectLst>
                </a:rPr>
                <a:t>μ</a:t>
              </a:r>
              <a:r>
                <a:rPr kumimoji="1" lang="en-US" altLang="ja-JP" sz="2400" baseline="30000" dirty="0" smtClean="0">
                  <a:solidFill>
                    <a:schemeClr val="accent5"/>
                  </a:solidFill>
                  <a:effectLst>
                    <a:glow rad="114300">
                      <a:schemeClr val="bg1"/>
                    </a:glow>
                  </a:effectLst>
                </a:rPr>
                <a:t>+</a:t>
              </a:r>
              <a:r>
                <a:rPr kumimoji="1" lang="en-US" altLang="ja-JP" sz="2400" dirty="0" smtClean="0">
                  <a:solidFill>
                    <a:schemeClr val="accent5"/>
                  </a:solidFill>
                  <a:effectLst>
                    <a:glow rad="114300">
                      <a:schemeClr val="bg1"/>
                    </a:glow>
                  </a:effectLst>
                </a:rPr>
                <a:t> beam</a:t>
              </a:r>
              <a:endParaRPr kumimoji="1" lang="ja-JP" altLang="en-US" sz="2400" dirty="0">
                <a:solidFill>
                  <a:schemeClr val="accent5"/>
                </a:solidFill>
                <a:effectLst>
                  <a:glow rad="114300">
                    <a:schemeClr val="bg1"/>
                  </a:glow>
                </a:effectLst>
              </a:endParaRPr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206515" y="5319210"/>
              <a:ext cx="268214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>
                  <a:effectLst>
                    <a:glow rad="101600">
                      <a:schemeClr val="bg1"/>
                    </a:glow>
                  </a:effectLst>
                  <a:latin typeface="+mj-lt"/>
                </a:rPr>
                <a:t>Measuring position</a:t>
              </a:r>
              <a:br>
                <a:rPr kumimoji="1" lang="en-US" altLang="ja-JP" sz="2400" dirty="0" smtClean="0">
                  <a:effectLst>
                    <a:glow rad="101600">
                      <a:schemeClr val="bg1"/>
                    </a:glow>
                  </a:effectLst>
                  <a:latin typeface="+mj-lt"/>
                </a:rPr>
              </a:br>
              <a:r>
                <a:rPr kumimoji="1" lang="en-US" altLang="ja-JP" sz="2400" dirty="0" smtClean="0">
                  <a:effectLst>
                    <a:glow rad="101600">
                      <a:schemeClr val="bg1"/>
                    </a:glow>
                  </a:effectLst>
                  <a:latin typeface="+mj-lt"/>
                </a:rPr>
                <a:t>(physics mode)</a:t>
              </a:r>
              <a:endParaRPr kumimoji="1" lang="ja-JP" altLang="en-US" sz="2400" dirty="0">
                <a:effectLst>
                  <a:glow rad="101600">
                    <a:schemeClr val="bg1"/>
                  </a:glow>
                </a:effectLst>
                <a:latin typeface="+mj-lt"/>
              </a:endParaRPr>
            </a:p>
          </p:txBody>
        </p:sp>
      </p:grpSp>
      <p:grpSp>
        <p:nvGrpSpPr>
          <p:cNvPr id="34" name="グループ化 33"/>
          <p:cNvGrpSpPr/>
          <p:nvPr/>
        </p:nvGrpSpPr>
        <p:grpSpPr>
          <a:xfrm>
            <a:off x="4690849" y="4014065"/>
            <a:ext cx="4277030" cy="2184273"/>
            <a:chOff x="4690849" y="4014065"/>
            <a:chExt cx="4277030" cy="2184273"/>
          </a:xfrm>
        </p:grpSpPr>
        <p:pic>
          <p:nvPicPr>
            <p:cNvPr id="19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42030" y="4014065"/>
              <a:ext cx="4125849" cy="2184273"/>
            </a:xfrm>
            <a:prstGeom prst="rect">
              <a:avLst/>
            </a:prstGeom>
          </p:spPr>
        </p:pic>
        <p:sp>
          <p:nvSpPr>
            <p:cNvPr id="22" name="テキスト ボックス 21"/>
            <p:cNvSpPr txBox="1"/>
            <p:nvPr/>
          </p:nvSpPr>
          <p:spPr>
            <a:xfrm>
              <a:off x="4887035" y="5319210"/>
              <a:ext cx="259718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 smtClean="0">
                  <a:effectLst>
                    <a:glow rad="101600">
                      <a:schemeClr val="bg1"/>
                    </a:glow>
                  </a:effectLst>
                  <a:latin typeface="+mj-lt"/>
                </a:rPr>
                <a:t>Parking</a:t>
              </a:r>
              <a:r>
                <a:rPr kumimoji="1" lang="en-US" altLang="ja-JP" sz="2400" dirty="0" smtClean="0">
                  <a:effectLst>
                    <a:glow rad="101600">
                      <a:schemeClr val="bg1"/>
                    </a:glow>
                  </a:effectLst>
                  <a:latin typeface="+mj-lt"/>
                </a:rPr>
                <a:t> position</a:t>
              </a:r>
              <a:br>
                <a:rPr kumimoji="1" lang="en-US" altLang="ja-JP" sz="2400" dirty="0" smtClean="0">
                  <a:effectLst>
                    <a:glow rad="101600">
                      <a:schemeClr val="bg1"/>
                    </a:glow>
                  </a:effectLst>
                  <a:latin typeface="+mj-lt"/>
                </a:rPr>
              </a:br>
              <a:r>
                <a:rPr kumimoji="1" lang="en-US" altLang="ja-JP" sz="2400" dirty="0" smtClean="0">
                  <a:effectLst>
                    <a:glow rad="101600">
                      <a:schemeClr val="bg1"/>
                    </a:glow>
                  </a:effectLst>
                  <a:latin typeface="+mj-lt"/>
                </a:rPr>
                <a:t>(calibration mode)</a:t>
              </a:r>
              <a:endParaRPr kumimoji="1" lang="ja-JP" altLang="en-US" sz="2400" dirty="0">
                <a:effectLst>
                  <a:glow rad="101600">
                    <a:schemeClr val="bg1"/>
                  </a:glow>
                </a:effectLst>
                <a:latin typeface="+mj-lt"/>
              </a:endParaRPr>
            </a:p>
          </p:txBody>
        </p:sp>
        <p:cxnSp>
          <p:nvCxnSpPr>
            <p:cNvPr id="24" name="直線矢印コネクタ 23"/>
            <p:cNvCxnSpPr/>
            <p:nvPr/>
          </p:nvCxnSpPr>
          <p:spPr>
            <a:xfrm>
              <a:off x="4842030" y="4644135"/>
              <a:ext cx="675075" cy="135015"/>
            </a:xfrm>
            <a:prstGeom prst="straightConnector1">
              <a:avLst/>
            </a:prstGeom>
            <a:ln w="82550">
              <a:gradFill flip="none" rotWithShape="1">
                <a:gsLst>
                  <a:gs pos="0">
                    <a:schemeClr val="accent6"/>
                  </a:gs>
                  <a:gs pos="40000">
                    <a:schemeClr val="accent6">
                      <a:lumMod val="60000"/>
                      <a:lumOff val="40000"/>
                    </a:schemeClr>
                  </a:gs>
                  <a:gs pos="100000">
                    <a:schemeClr val="accent6">
                      <a:lumMod val="20000"/>
                      <a:lumOff val="80000"/>
                    </a:schemeClr>
                  </a:gs>
                </a:gsLst>
                <a:lin ang="10800000" scaled="1"/>
                <a:tileRect/>
              </a:gra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テキスト ボックス 24"/>
            <p:cNvSpPr txBox="1"/>
            <p:nvPr/>
          </p:nvSpPr>
          <p:spPr>
            <a:xfrm rot="532815">
              <a:off x="4690849" y="4098798"/>
              <a:ext cx="11336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>
                  <a:solidFill>
                    <a:schemeClr val="accent5"/>
                  </a:solidFill>
                  <a:effectLst>
                    <a:glow rad="114300">
                      <a:schemeClr val="bg1"/>
                    </a:glow>
                  </a:effectLst>
                </a:rPr>
                <a:t>p</a:t>
              </a:r>
              <a:r>
                <a:rPr kumimoji="1" lang="en-US" altLang="ja-JP" sz="2400" dirty="0" smtClean="0">
                  <a:solidFill>
                    <a:schemeClr val="accent5"/>
                  </a:solidFill>
                  <a:effectLst>
                    <a:glow rad="114300">
                      <a:schemeClr val="bg1"/>
                    </a:glow>
                  </a:effectLst>
                </a:rPr>
                <a:t> beam</a:t>
              </a:r>
              <a:endParaRPr kumimoji="1" lang="ja-JP" altLang="en-US" sz="2400" dirty="0">
                <a:solidFill>
                  <a:schemeClr val="accent5"/>
                </a:solidFill>
                <a:effectLst>
                  <a:glow rad="114300">
                    <a:schemeClr val="bg1"/>
                  </a:glow>
                </a:effectLst>
              </a:endParaRPr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6102170" y="4194085"/>
              <a:ext cx="12634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 smtClean="0">
                  <a:solidFill>
                    <a:schemeClr val="accent5"/>
                  </a:solidFill>
                  <a:effectLst>
                    <a:glow rad="114300">
                      <a:schemeClr val="bg1"/>
                    </a:glow>
                  </a:effectLst>
                </a:rPr>
                <a:t>Li target</a:t>
              </a:r>
              <a:endParaRPr kumimoji="1" lang="ja-JP" altLang="en-US" sz="2400" dirty="0">
                <a:solidFill>
                  <a:schemeClr val="accent5"/>
                </a:solidFill>
                <a:effectLst>
                  <a:glow rad="114300">
                    <a:schemeClr val="bg1"/>
                  </a:glow>
                </a:effectLst>
              </a:endParaRPr>
            </a:p>
          </p:txBody>
        </p:sp>
        <p:cxnSp>
          <p:nvCxnSpPr>
            <p:cNvPr id="28" name="直線矢印コネクタ 27"/>
            <p:cNvCxnSpPr>
              <a:stCxn id="26" idx="1"/>
            </p:cNvCxnSpPr>
            <p:nvPr/>
          </p:nvCxnSpPr>
          <p:spPr>
            <a:xfrm flipH="1">
              <a:off x="5832140" y="4424918"/>
              <a:ext cx="270030" cy="21921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2" descr="C:\Users\uchiyama\AppData\Local\Microsoft\Windows\Temporary Internet Files\Content.IE5\VJ0Y0QP7\meg2.pn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847" t="17008" r="24617" b="18775"/>
          <a:stretch/>
        </p:blipFill>
        <p:spPr bwMode="auto">
          <a:xfrm>
            <a:off x="6746746" y="0"/>
            <a:ext cx="2392434" cy="181495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Target System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2015/Sep/25 @ JPS 2015 Autumn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Yusuke UCHIYAMA/ The University of Tokyo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42B1-8B9C-44C5-98DB-93E5C0870CF6}" type="slidenum">
              <a:rPr lang="ja-JP" altLang="en-US" smtClean="0"/>
              <a:pPr/>
              <a:t>9</a:t>
            </a:fld>
            <a:endParaRPr lang="ja-JP" altLang="en-US" dirty="0"/>
          </a:p>
        </p:txBody>
      </p:sp>
      <p:cxnSp>
        <p:nvCxnSpPr>
          <p:cNvPr id="10" name="直線矢印コネクタ 9"/>
          <p:cNvCxnSpPr/>
          <p:nvPr/>
        </p:nvCxnSpPr>
        <p:spPr>
          <a:xfrm>
            <a:off x="6507215" y="638690"/>
            <a:ext cx="900100" cy="135015"/>
          </a:xfrm>
          <a:prstGeom prst="straightConnector1">
            <a:avLst/>
          </a:prstGeom>
          <a:ln w="53975">
            <a:solidFill>
              <a:schemeClr val="accent5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01569" y="1133745"/>
            <a:ext cx="6435715" cy="3339371"/>
          </a:xfrm>
        </p:spPr>
        <p:txBody>
          <a:bodyPr/>
          <a:lstStyle/>
          <a:p>
            <a:pPr>
              <a:buFont typeface="Wingdings" panose="05000000000000000000" pitchFamily="2" charset="2"/>
              <a:buChar char="u"/>
            </a:pPr>
            <a:r>
              <a:rPr kumimoji="1" lang="en-US" altLang="ja-JP" dirty="0" smtClean="0">
                <a:solidFill>
                  <a:schemeClr val="accent6"/>
                </a:solidFill>
                <a:effectLst>
                  <a:glow rad="127000">
                    <a:schemeClr val="bg1"/>
                  </a:glow>
                </a:effectLst>
              </a:rPr>
              <a:t>New </a:t>
            </a:r>
            <a:r>
              <a:rPr lang="en-US" altLang="ja-JP" dirty="0" smtClean="0">
                <a:solidFill>
                  <a:schemeClr val="accent6"/>
                </a:solidFill>
                <a:effectLst>
                  <a:glow rad="127000">
                    <a:schemeClr val="bg1"/>
                  </a:glow>
                </a:effectLst>
              </a:rPr>
              <a:t>μ-stopping target </a:t>
            </a:r>
            <a:r>
              <a:rPr kumimoji="1" lang="en-US" altLang="ja-JP" dirty="0" smtClean="0">
                <a:solidFill>
                  <a:schemeClr val="accent6"/>
                </a:solidFill>
                <a:effectLst>
                  <a:glow rad="127000">
                    <a:schemeClr val="bg1"/>
                  </a:glow>
                </a:effectLst>
              </a:rPr>
              <a:t>system for the new spectrometer </a:t>
            </a:r>
            <a:endParaRPr lang="en-US" altLang="ja-JP" dirty="0">
              <a:solidFill>
                <a:schemeClr val="accent6"/>
              </a:solidFill>
              <a:effectLst>
                <a:glow rad="127000">
                  <a:schemeClr val="bg1"/>
                </a:glow>
              </a:effectLst>
            </a:endParaRPr>
          </a:p>
          <a:p>
            <a:r>
              <a:rPr kumimoji="1" lang="en-US" altLang="ja-JP" dirty="0" smtClean="0">
                <a:effectLst>
                  <a:glow rad="127000">
                    <a:schemeClr val="bg1"/>
                  </a:glow>
                </a:effectLst>
              </a:rPr>
              <a:t>Target material under study</a:t>
            </a:r>
          </a:p>
          <a:p>
            <a:pPr lvl="1"/>
            <a:r>
              <a:rPr lang="en-US" altLang="ja-JP" sz="2000" dirty="0" smtClean="0"/>
              <a:t>Deformation issue in MEG I</a:t>
            </a:r>
          </a:p>
          <a:p>
            <a:pPr marL="840600" lvl="1" indent="-514350">
              <a:buFont typeface="+mj-lt"/>
              <a:buAutoNum type="arabicPeriod"/>
            </a:pPr>
            <a:r>
              <a:rPr kumimoji="1" lang="en-US" altLang="ja-JP" sz="2000" dirty="0" smtClean="0"/>
              <a:t>Polyethylene</a:t>
            </a:r>
            <a:r>
              <a:rPr kumimoji="1" lang="en-US" altLang="ja-JP" sz="1800" dirty="0" smtClean="0"/>
              <a:t> (140 </a:t>
            </a:r>
            <a:r>
              <a:rPr kumimoji="1" lang="en-US" altLang="ja-JP" sz="1800" dirty="0" err="1" smtClean="0"/>
              <a:t>μm</a:t>
            </a:r>
            <a:r>
              <a:rPr kumimoji="1" lang="en-US" altLang="ja-JP" sz="1800" dirty="0" smtClean="0"/>
              <a:t>)</a:t>
            </a:r>
            <a:endParaRPr kumimoji="1" lang="en-US" altLang="ja-JP" sz="2000" dirty="0" smtClean="0"/>
          </a:p>
          <a:p>
            <a:pPr marL="840600" lvl="1" indent="-514350">
              <a:buFont typeface="+mj-lt"/>
              <a:buAutoNum type="arabicPeriod"/>
            </a:pPr>
            <a:r>
              <a:rPr lang="en-US" altLang="ja-JP" sz="2000" dirty="0" smtClean="0"/>
              <a:t>Beryllium</a:t>
            </a:r>
            <a:r>
              <a:rPr lang="en-US" altLang="ja-JP" sz="1800" dirty="0" smtClean="0"/>
              <a:t> (90 </a:t>
            </a:r>
            <a:r>
              <a:rPr lang="en-US" altLang="ja-JP" sz="1800" dirty="0" err="1" smtClean="0"/>
              <a:t>μm</a:t>
            </a:r>
            <a:r>
              <a:rPr lang="en-US" altLang="ja-JP" sz="1800" dirty="0" smtClean="0"/>
              <a:t>)</a:t>
            </a:r>
            <a:endParaRPr lang="en-US" altLang="ja-JP" sz="2000" dirty="0" smtClean="0"/>
          </a:p>
          <a:p>
            <a:pPr marL="840600" lvl="1" indent="-514350">
              <a:buFont typeface="+mj-lt"/>
              <a:buAutoNum type="arabicPeriod"/>
            </a:pPr>
            <a:r>
              <a:rPr kumimoji="1" lang="en-US" altLang="ja-JP" sz="2000" dirty="0" smtClean="0"/>
              <a:t>Scintillator film </a:t>
            </a:r>
            <a:r>
              <a:rPr kumimoji="1" lang="en-US" altLang="ja-JP" sz="1800" dirty="0" smtClean="0"/>
              <a:t>(130 </a:t>
            </a:r>
            <a:r>
              <a:rPr kumimoji="1" lang="en-US" altLang="ja-JP" sz="1800" dirty="0" err="1" smtClean="0"/>
              <a:t>μm</a:t>
            </a:r>
            <a:r>
              <a:rPr kumimoji="1" lang="en-US" altLang="ja-JP" sz="1800" dirty="0" smtClean="0"/>
              <a:t>)</a:t>
            </a:r>
            <a:endParaRPr kumimoji="1" lang="en-US" altLang="ja-JP" sz="2000" dirty="0" smtClean="0"/>
          </a:p>
        </p:txBody>
      </p:sp>
      <p:sp>
        <p:nvSpPr>
          <p:cNvPr id="11" name="左右矢印 10"/>
          <p:cNvSpPr/>
          <p:nvPr/>
        </p:nvSpPr>
        <p:spPr>
          <a:xfrm rot="1383119">
            <a:off x="5948136" y="2771227"/>
            <a:ext cx="360292" cy="206198"/>
          </a:xfrm>
          <a:prstGeom prst="leftRight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6" name="グループ化 35"/>
          <p:cNvGrpSpPr/>
          <p:nvPr/>
        </p:nvGrpSpPr>
        <p:grpSpPr>
          <a:xfrm>
            <a:off x="4526995" y="1133745"/>
            <a:ext cx="4492317" cy="5490610"/>
            <a:chOff x="4526995" y="1133745"/>
            <a:chExt cx="4492317" cy="5490610"/>
          </a:xfrm>
        </p:grpSpPr>
        <p:pic>
          <p:nvPicPr>
            <p:cNvPr id="15" name="Picture 2" descr="C:\Users\hildebrandt\Desktop\work\meg_upgrade\2015-08-25-target\068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7"/>
            <a:stretch/>
          </p:blipFill>
          <p:spPr bwMode="auto">
            <a:xfrm flipH="1">
              <a:off x="4526995" y="3879050"/>
              <a:ext cx="4492317" cy="274530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5" name="グループ化 34"/>
            <p:cNvGrpSpPr/>
            <p:nvPr/>
          </p:nvGrpSpPr>
          <p:grpSpPr>
            <a:xfrm>
              <a:off x="5652474" y="1133745"/>
              <a:ext cx="3311151" cy="2476261"/>
              <a:chOff x="746575" y="3879050"/>
              <a:chExt cx="3311151" cy="2476261"/>
            </a:xfrm>
          </p:grpSpPr>
          <p:pic>
            <p:nvPicPr>
              <p:cNvPr id="7" name="Picture 3" descr="C:\Users\hildebrandt\Desktop\IMG_0683.JPG"/>
              <p:cNvPicPr>
                <a:picLocks noChangeAspect="1" noChangeArrowheads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6575" y="3924055"/>
                <a:ext cx="3150350" cy="2362762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テキスト ボックス 15"/>
              <p:cNvSpPr txBox="1"/>
              <p:nvPr/>
            </p:nvSpPr>
            <p:spPr>
              <a:xfrm>
                <a:off x="791580" y="3879050"/>
                <a:ext cx="2265364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400" dirty="0" smtClean="0">
                    <a:solidFill>
                      <a:schemeClr val="bg1"/>
                    </a:solidFill>
                    <a:effectLst>
                      <a:glow rad="127000">
                        <a:schemeClr val="tx1"/>
                      </a:glow>
                    </a:effectLst>
                  </a:rPr>
                  <a:t>1</a:t>
                </a:r>
                <a:r>
                  <a:rPr lang="en-US" altLang="ja-JP" sz="2400" baseline="30000" dirty="0" smtClean="0">
                    <a:solidFill>
                      <a:schemeClr val="bg1"/>
                    </a:solidFill>
                    <a:effectLst>
                      <a:glow rad="127000">
                        <a:schemeClr val="tx1"/>
                      </a:glow>
                    </a:effectLst>
                  </a:rPr>
                  <a:t>st</a:t>
                </a:r>
                <a:r>
                  <a:rPr lang="en-US" altLang="ja-JP" sz="2400" dirty="0" smtClean="0">
                    <a:solidFill>
                      <a:schemeClr val="bg1"/>
                    </a:solidFill>
                    <a:effectLst>
                      <a:glow rad="127000">
                        <a:schemeClr val="tx1"/>
                      </a:glow>
                    </a:effectLst>
                  </a:rPr>
                  <a:t> MEG-II target</a:t>
                </a:r>
                <a:br>
                  <a:rPr lang="en-US" altLang="ja-JP" sz="2400" dirty="0" smtClean="0">
                    <a:solidFill>
                      <a:schemeClr val="bg1"/>
                    </a:solidFill>
                    <a:effectLst>
                      <a:glow rad="127000">
                        <a:schemeClr val="tx1"/>
                      </a:glow>
                    </a:effectLst>
                  </a:rPr>
                </a:br>
                <a:r>
                  <a:rPr lang="en-US" altLang="ja-JP" sz="2400" dirty="0" smtClean="0">
                    <a:solidFill>
                      <a:schemeClr val="bg1"/>
                    </a:solidFill>
                    <a:effectLst>
                      <a:glow rad="127000">
                        <a:schemeClr val="tx1"/>
                      </a:glow>
                    </a:effectLst>
                  </a:rPr>
                  <a:t>(only for 2015)</a:t>
                </a:r>
                <a:endParaRPr kumimoji="1" lang="ja-JP" altLang="en-US" dirty="0">
                  <a:solidFill>
                    <a:schemeClr val="bg1"/>
                  </a:solidFill>
                  <a:effectLst>
                    <a:glow rad="127000">
                      <a:schemeClr val="tx1"/>
                    </a:glow>
                  </a:effectLst>
                </a:endParaRPr>
              </a:p>
            </p:txBody>
          </p:sp>
          <p:sp>
            <p:nvSpPr>
              <p:cNvPr id="17" name="テキスト ボックス 16"/>
              <p:cNvSpPr txBox="1"/>
              <p:nvPr/>
            </p:nvSpPr>
            <p:spPr>
              <a:xfrm>
                <a:off x="2186381" y="5814265"/>
                <a:ext cx="1871345" cy="5410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kumimoji="1" lang="en-US" altLang="ja-JP" dirty="0" smtClean="0">
                    <a:solidFill>
                      <a:srgbClr val="FFFF00"/>
                    </a:solidFill>
                    <a:effectLst>
                      <a:glow rad="101600">
                        <a:schemeClr val="tx1"/>
                      </a:glow>
                    </a:effectLst>
                  </a:rPr>
                  <a:t>Rohacell + carbon</a:t>
                </a:r>
                <a:br>
                  <a:rPr kumimoji="1" lang="en-US" altLang="ja-JP" dirty="0" smtClean="0">
                    <a:solidFill>
                      <a:srgbClr val="FFFF00"/>
                    </a:solidFill>
                    <a:effectLst>
                      <a:glow rad="101600">
                        <a:schemeClr val="tx1"/>
                      </a:glow>
                    </a:effectLst>
                  </a:rPr>
                </a:br>
                <a:r>
                  <a:rPr kumimoji="1" lang="en-US" altLang="ja-JP" dirty="0" smtClean="0">
                    <a:solidFill>
                      <a:srgbClr val="FFFF00"/>
                    </a:solidFill>
                    <a:effectLst>
                      <a:glow rad="101600">
                        <a:schemeClr val="tx1"/>
                      </a:glow>
                    </a:effectLst>
                  </a:rPr>
                  <a:t>frame</a:t>
                </a:r>
                <a:endParaRPr kumimoji="1" lang="ja-JP" altLang="en-US" dirty="0">
                  <a:solidFill>
                    <a:srgbClr val="FFFF00"/>
                  </a:solidFill>
                  <a:effectLst>
                    <a:glow rad="101600">
                      <a:schemeClr val="tx1"/>
                    </a:glow>
                  </a:effectLst>
                </a:endParaRPr>
              </a:p>
            </p:txBody>
          </p:sp>
          <p:sp>
            <p:nvSpPr>
              <p:cNvPr id="14" name="テキスト ボックス 13"/>
              <p:cNvSpPr txBox="1"/>
              <p:nvPr/>
            </p:nvSpPr>
            <p:spPr>
              <a:xfrm>
                <a:off x="926241" y="5454225"/>
                <a:ext cx="21863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dirty="0" smtClean="0">
                    <a:solidFill>
                      <a:srgbClr val="FFFF00"/>
                    </a:solidFill>
                    <a:effectLst>
                      <a:glow rad="101600">
                        <a:schemeClr val="tx1"/>
                      </a:glow>
                    </a:effectLst>
                  </a:rPr>
                  <a:t>140 </a:t>
                </a:r>
                <a:r>
                  <a:rPr kumimoji="1" lang="en-US" altLang="ja-JP" dirty="0" err="1" smtClean="0">
                    <a:solidFill>
                      <a:srgbClr val="FFFF00"/>
                    </a:solidFill>
                    <a:effectLst>
                      <a:glow rad="101600">
                        <a:schemeClr val="tx1"/>
                      </a:glow>
                    </a:effectLst>
                  </a:rPr>
                  <a:t>μm</a:t>
                </a:r>
                <a:r>
                  <a:rPr kumimoji="1" lang="en-US" altLang="ja-JP" dirty="0" smtClean="0">
                    <a:solidFill>
                      <a:srgbClr val="FFFF00"/>
                    </a:solidFill>
                    <a:effectLst>
                      <a:glow rad="101600">
                        <a:schemeClr val="tx1"/>
                      </a:glow>
                    </a:effectLst>
                  </a:rPr>
                  <a:t> Polyethylene</a:t>
                </a:r>
                <a:endParaRPr kumimoji="1" lang="ja-JP" altLang="en-US" dirty="0">
                  <a:solidFill>
                    <a:srgbClr val="FFFF00"/>
                  </a:solidFill>
                  <a:effectLst>
                    <a:glow rad="101600">
                      <a:schemeClr val="tx1"/>
                    </a:glow>
                  </a:effectLst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18318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スリップストリーム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ユーザー定義 1">
      <a:majorFont>
        <a:latin typeface="Candara"/>
        <a:ea typeface="IPAex明朝"/>
        <a:cs typeface=""/>
      </a:majorFont>
      <a:minorFont>
        <a:latin typeface="Corbel"/>
        <a:ea typeface="メイリオ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9050">
          <a:solidFill>
            <a:schemeClr val="tx1"/>
          </a:solidFill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82550">
          <a:gradFill flip="none" rotWithShape="1">
            <a:gsLst>
              <a:gs pos="0">
                <a:schemeClr val="accent6"/>
              </a:gs>
              <a:gs pos="40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10800000" scaled="1"/>
            <a:tileRect/>
          </a:gra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郊外</Template>
  <TotalTime>36595</TotalTime>
  <Words>1370</Words>
  <Application>Microsoft Office PowerPoint</Application>
  <PresentationFormat>画面に合わせる (4:3)</PresentationFormat>
  <Paragraphs>340</Paragraphs>
  <Slides>21</Slides>
  <Notes>3</Notes>
  <HiddenSlides>1</HiddenSlides>
  <MMClips>0</MMClips>
  <ScaleCrop>false</ScaleCrop>
  <HeadingPairs>
    <vt:vector size="6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21</vt:i4>
      </vt:variant>
    </vt:vector>
  </HeadingPairs>
  <TitlesOfParts>
    <vt:vector size="33" baseType="lpstr">
      <vt:lpstr>Arial</vt:lpstr>
      <vt:lpstr>ＭＳ Ｐゴシック</vt:lpstr>
      <vt:lpstr>Gulim</vt:lpstr>
      <vt:lpstr>Candara</vt:lpstr>
      <vt:lpstr>Wingdings</vt:lpstr>
      <vt:lpstr>Cambria Math</vt:lpstr>
      <vt:lpstr>Corbel</vt:lpstr>
      <vt:lpstr>Calibri</vt:lpstr>
      <vt:lpstr>Tw Cen MT</vt:lpstr>
      <vt:lpstr>Tahoma</vt:lpstr>
      <vt:lpstr>メイリオ</vt:lpstr>
      <vt:lpstr>Office ​​テーマ</vt:lpstr>
      <vt:lpstr>μ+ → e+γ 探索実験 MEG II の建設状況   (Construction status of the MEG II experiment searching for μ+ → e+γ)</vt:lpstr>
      <vt:lpstr>Abstract</vt:lpstr>
      <vt:lpstr>Next μ→eγ Experiment</vt:lpstr>
      <vt:lpstr>MEG II</vt:lpstr>
      <vt:lpstr>Timeline</vt:lpstr>
      <vt:lpstr>Goal of 2015</vt:lpstr>
      <vt:lpstr>New Drift Chamber</vt:lpstr>
      <vt:lpstr>PowerPoint プレゼンテーション</vt:lpstr>
      <vt:lpstr>Target System</vt:lpstr>
      <vt:lpstr>Pixelated Timing Counter</vt:lpstr>
      <vt:lpstr>PowerPoint プレゼンテーション</vt:lpstr>
      <vt:lpstr>New BG Tagging Detector (RDC)</vt:lpstr>
      <vt:lpstr>PowerPoint プレゼンテーション</vt:lpstr>
      <vt:lpstr>LXe γ-ray Detector</vt:lpstr>
      <vt:lpstr>PowerPoint プレゼンテーション</vt:lpstr>
      <vt:lpstr>Schedule</vt:lpstr>
      <vt:lpstr>Conclusion</vt:lpstr>
      <vt:lpstr>Detector technologies</vt:lpstr>
      <vt:lpstr>Electronics, DAQ</vt:lpstr>
      <vt:lpstr>Drift Chamber Wire PCB</vt:lpstr>
      <vt:lpstr>z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uchiyama</dc:creator>
  <cp:lastModifiedBy>uchiyama</cp:lastModifiedBy>
  <cp:revision>1211</cp:revision>
  <dcterms:created xsi:type="dcterms:W3CDTF">2013-03-08T11:30:18Z</dcterms:created>
  <dcterms:modified xsi:type="dcterms:W3CDTF">2015-09-24T22:07:45Z</dcterms:modified>
</cp:coreProperties>
</file>