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344" r:id="rId3"/>
    <p:sldId id="341" r:id="rId4"/>
    <p:sldId id="345" r:id="rId5"/>
    <p:sldId id="342" r:id="rId6"/>
    <p:sldId id="343" r:id="rId7"/>
    <p:sldId id="346" r:id="rId8"/>
    <p:sldId id="347" r:id="rId9"/>
    <p:sldId id="348" r:id="rId10"/>
    <p:sldId id="352" r:id="rId11"/>
    <p:sldId id="354" r:id="rId12"/>
    <p:sldId id="355" r:id="rId13"/>
    <p:sldId id="349" r:id="rId14"/>
    <p:sldId id="350" r:id="rId15"/>
    <p:sldId id="353" r:id="rId16"/>
    <p:sldId id="351" r:id="rId17"/>
    <p:sldId id="316" r:id="rId18"/>
  </p:sldIdLst>
  <p:sldSz cx="10080625" cy="7559675"/>
  <p:notesSz cx="7559675" cy="1069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A2C"/>
    <a:srgbClr val="CCFF99"/>
    <a:srgbClr val="FFFF99"/>
    <a:srgbClr val="FF00FF"/>
    <a:srgbClr val="0000FF"/>
    <a:srgbClr val="FB6A5F"/>
    <a:srgbClr val="FA7A7A"/>
    <a:srgbClr val="F83434"/>
    <a:srgbClr val="FE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4" autoAdjust="0"/>
    <p:restoredTop sz="94127" autoAdjust="0"/>
  </p:normalViewPr>
  <p:slideViewPr>
    <p:cSldViewPr snapToGrid="0">
      <p:cViewPr varScale="1">
        <p:scale>
          <a:sx n="93" d="100"/>
          <a:sy n="93" d="100"/>
        </p:scale>
        <p:origin x="-432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l" rtl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Bitstream Vera Sans" pitchFamily="18"/>
              <a:ea typeface="東風ゴシック" pitchFamily="2"/>
              <a:cs typeface="東風ゴシック" pitchFamily="2"/>
            </a:endParaRPr>
          </a:p>
        </p:txBody>
      </p:sp>
      <p:sp>
        <p:nvSpPr>
          <p:cNvPr id="3" name="日付プレースホルダー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Bitstream Vera Sans" pitchFamily="18"/>
              <a:ea typeface="東風ゴシック" pitchFamily="2"/>
              <a:cs typeface="東風ゴシック" pitchFamily="2"/>
            </a:endParaRPr>
          </a:p>
        </p:txBody>
      </p:sp>
      <p:sp>
        <p:nvSpPr>
          <p:cNvPr id="4" name="フッター プレースホルダー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l" rtl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Bitstream Vera Sans" pitchFamily="18"/>
              <a:ea typeface="東風ゴシック" pitchFamily="2"/>
              <a:cs typeface="東風ゴシック" pitchFamily="2"/>
            </a:endParaRPr>
          </a:p>
        </p:txBody>
      </p:sp>
      <p:sp>
        <p:nvSpPr>
          <p:cNvPr id="5" name="スライド番号プレースホルダー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E8B5A5AC-4780-4B0A-BF8A-381D1211E8C8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Bitstream Vera Sans" pitchFamily="18"/>
              <a:ea typeface="東風ゴシック" pitchFamily="2"/>
              <a:cs typeface="東風ゴシック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94709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altLang="ja-JP"/>
          </a:p>
        </p:txBody>
      </p:sp>
      <p:sp>
        <p:nvSpPr>
          <p:cNvPr id="4" name="ヘッダー プレースホルダー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Bitstream Vera Sans" pitchFamily="18"/>
                <a:ea typeface="東風ゴシック" pitchFamily="2"/>
                <a:cs typeface="東風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付プレースホルダー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Bitstream Vera Sans" pitchFamily="18"/>
                <a:ea typeface="東風ゴシック" pitchFamily="2"/>
                <a:cs typeface="東風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フッター プレースホルダー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l" rtl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Bitstream Vera Sans" pitchFamily="18"/>
                <a:ea typeface="東風ゴシック" pitchFamily="2"/>
                <a:cs typeface="東風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Bitstream Vera Sans" pitchFamily="18"/>
                <a:ea typeface="東風ゴシック" pitchFamily="2"/>
                <a:cs typeface="東風ゴシック" pitchFamily="2"/>
              </a:defRPr>
            </a:lvl1pPr>
          </a:lstStyle>
          <a:p>
            <a:pPr lvl="0"/>
            <a:fld id="{9CBA89BA-AF2A-4728-ADFC-57CA13C1B8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en-US" altLang="ja-JP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CBA89BA-AF2A-4728-ADFC-57CA13C1B8DB}" type="slidenum">
              <a:rPr lang="en-US" altLang="ja-JP" smtClean="0"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65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 algn="r">
              <a:buFontTx/>
              <a:buNone/>
              <a:defRPr sz="3600" baseline="0">
                <a:latin typeface="Luxi Sans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87984" y="4283893"/>
            <a:ext cx="7056437" cy="193198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81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FCEABF-CCE2-4D0B-A925-00BEEE6F19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C61A79-A0A6-4E12-AC2A-8323CF7E6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23138" y="265113"/>
            <a:ext cx="2252662" cy="64928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63563" y="265113"/>
            <a:ext cx="6607175" cy="64928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24F923-BEF7-4096-ADDA-B569DA8655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FontTx/>
              <a:buNone/>
              <a:defRPr sz="3600" baseline="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マスター </a:t>
            </a:r>
            <a:r>
              <a:rPr kumimoji="1" lang="en-US" altLang="ja-JP" dirty="0" smtClean="0"/>
              <a:t>Title </a:t>
            </a:r>
            <a:r>
              <a:rPr kumimoji="1" lang="ja-JP" altLang="en-US" dirty="0" smtClean="0"/>
              <a:t>の書式設定</a:t>
            </a:r>
            <a:endParaRPr kumimoji="1" lang="ja-JP" altLang="en-US" dirty="0"/>
          </a:p>
        </p:txBody>
      </p:sp>
      <p:sp>
        <p:nvSpPr>
          <p:cNvPr id="4" name="円/楕円 3"/>
          <p:cNvSpPr/>
          <p:nvPr userDrawn="1"/>
        </p:nvSpPr>
        <p:spPr>
          <a:xfrm>
            <a:off x="9400432" y="7012105"/>
            <a:ext cx="504056" cy="5040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スライド番号プレースホルダー 9"/>
          <p:cNvSpPr txBox="1">
            <a:spLocks/>
          </p:cNvSpPr>
          <p:nvPr userDrawn="1"/>
        </p:nvSpPr>
        <p:spPr>
          <a:xfrm>
            <a:off x="9338555" y="7121993"/>
            <a:ext cx="635578" cy="27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ja-JP"/>
            </a:defPPr>
            <a:lvl1pPr marL="0" marR="0" lvl="0" indent="0" algn="r" defTabSz="914400" rtl="0" eaLnBrk="1" latinLnBrk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umimoji="1" lang="en-US"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Luxi Sans"/>
                <a:ea typeface="東風ゴシック" pitchFamily="2"/>
                <a:cs typeface="東風ゴシック" pitchFamily="2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71C7431-EA12-4698-9AEE-C13EB3A73751}" type="slidenum">
              <a:rPr lang="en-US" altLang="ja-JP" smtClean="0"/>
              <a:pPr algn="ctr"/>
              <a:t>‹#›</a:t>
            </a:fld>
            <a:endParaRPr lang="ja-JP" altLang="en-US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3219708" y="7274633"/>
            <a:ext cx="4900680" cy="240480"/>
          </a:xfrm>
        </p:spPr>
        <p:txBody>
          <a:bodyPr/>
          <a:lstStyle/>
          <a:p>
            <a:pPr lvl="0"/>
            <a:r>
              <a:rPr lang="en-US" dirty="0" smtClean="0"/>
              <a:t>Yusuke UCHIYAMA, the University of Tokyo </a:t>
            </a:r>
            <a:endParaRPr lang="en-US" dirty="0"/>
          </a:p>
        </p:txBody>
      </p:sp>
      <p:sp>
        <p:nvSpPr>
          <p:cNvPr id="23" name="フッター プレースホルダー 16"/>
          <p:cNvSpPr txBox="1">
            <a:spLocks/>
          </p:cNvSpPr>
          <p:nvPr userDrawn="1"/>
        </p:nvSpPr>
        <p:spPr>
          <a:xfrm>
            <a:off x="461640" y="7242592"/>
            <a:ext cx="2593794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ja-JP"/>
            </a:defPPr>
            <a:lvl1pPr marL="0" marR="0" lvl="0" indent="0" algn="ctr" defTabSz="914400" rtl="0" eaLnBrk="1" latinLnBrk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kumimoji="1" lang="en-US" sz="1400" b="0" i="0" u="none" strike="noStrike" kern="1200" baseline="0">
                <a:solidFill>
                  <a:srgbClr val="000000"/>
                </a:solidFill>
                <a:latin typeface="Bitstream Vera Sans" pitchFamily="18"/>
                <a:ea typeface="東風ゴシック" pitchFamily="2"/>
                <a:cs typeface="東風ゴシック" pitchFamily="2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JPS</a:t>
            </a:r>
            <a:r>
              <a:rPr lang="en-US" baseline="0" dirty="0" smtClean="0"/>
              <a:t> 2012 Autumn, 13/Sep/2012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  <a:r>
              <a:rPr kumimoji="1" lang="en-US" altLang="ja-JP" dirty="0" err="1" smtClean="0"/>
              <a:t>uchiyama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uchiyama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uchiyama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FontTx/>
              <a:buNone/>
              <a:defRPr baseline="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マスター </a:t>
            </a:r>
            <a:r>
              <a:rPr kumimoji="1" lang="en-US" altLang="ja-JP" dirty="0" smtClean="0"/>
              <a:t>Title </a:t>
            </a:r>
            <a:r>
              <a:rPr kumimoji="1" lang="ja-JP" altLang="en-US" dirty="0" smtClean="0"/>
              <a:t>の書式設定</a:t>
            </a:r>
            <a:endParaRPr kumimoji="1" lang="ja-JP" altLang="en-US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xi Sans"/>
              </a:defRPr>
            </a:lvl1pPr>
          </a:lstStyle>
          <a:p>
            <a:endParaRPr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Luxi Sans"/>
              </a:defRPr>
            </a:lvl1pPr>
          </a:lstStyle>
          <a:p>
            <a:r>
              <a:rPr lang="en-US" smtClean="0"/>
              <a:t>Yusuke UCHIYAMA, the University of Tokyo </a:t>
            </a:r>
            <a:endParaRPr 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8353856" y="7135560"/>
            <a:ext cx="1510992" cy="272880"/>
          </a:xfrm>
        </p:spPr>
        <p:txBody>
          <a:bodyPr/>
          <a:lstStyle>
            <a:lvl1pPr>
              <a:defRPr sz="2000">
                <a:latin typeface="Luxi Sans"/>
              </a:defRPr>
            </a:lvl1pPr>
          </a:lstStyle>
          <a:p>
            <a:fld id="{A71C7431-EA12-4698-9AEE-C13EB3A73751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30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34DD0A-FA56-412A-AC81-B01D47E3BF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3563" y="1065213"/>
            <a:ext cx="4429125" cy="569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5088" y="1065213"/>
            <a:ext cx="4430712" cy="569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1EC83F-59E8-4583-87CD-96BE3A4892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DAD2C6-CC10-4BBC-9C9E-7CB689E694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F212DE-C03E-44A6-B19F-BEC92349BF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2AB9F2-8B00-42BA-986D-5FC78F2083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465D99-24FD-4D39-84FC-AB489A124F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60" y="3759839"/>
            <a:ext cx="11906280" cy="3810240"/>
            <a:chOff x="360" y="3759839"/>
            <a:chExt cx="11906280" cy="381024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3759839"/>
              <a:ext cx="11905920" cy="276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4012919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4264920"/>
              <a:ext cx="11905920" cy="276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4518000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4769640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5022720"/>
              <a:ext cx="11905920" cy="276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5274000"/>
              <a:ext cx="11905920" cy="276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5527080"/>
              <a:ext cx="11905920" cy="276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5779440"/>
              <a:ext cx="11905920" cy="276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6032160"/>
              <a:ext cx="11905920" cy="276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6284160"/>
              <a:ext cx="11905920" cy="276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6537600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6789240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7041960"/>
              <a:ext cx="11905920" cy="276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7294319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グループ化 17"/>
          <p:cNvGrpSpPr/>
          <p:nvPr/>
        </p:nvGrpSpPr>
        <p:grpSpPr>
          <a:xfrm>
            <a:off x="360" y="-20160"/>
            <a:ext cx="11906280" cy="3810240"/>
            <a:chOff x="360" y="-20160"/>
            <a:chExt cx="11906280" cy="3810240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-20160"/>
              <a:ext cx="11905920" cy="276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232920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484920"/>
              <a:ext cx="11905920" cy="276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737999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989640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1242719"/>
              <a:ext cx="11905920" cy="276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1493999"/>
              <a:ext cx="11905920" cy="276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1747080"/>
              <a:ext cx="11905920" cy="276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1999439"/>
              <a:ext cx="11905920" cy="276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2252160"/>
              <a:ext cx="11905920" cy="276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2504160"/>
              <a:ext cx="11905920" cy="276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2757599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3009240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720" y="3261960"/>
              <a:ext cx="11905920" cy="276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360" y="3514320"/>
              <a:ext cx="11905920" cy="275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タイトル プレースホルダー 33"/>
          <p:cNvSpPr txBox="1">
            <a:spLocks noGrp="1"/>
          </p:cNvSpPr>
          <p:nvPr>
            <p:ph type="title"/>
          </p:nvPr>
        </p:nvSpPr>
        <p:spPr>
          <a:xfrm>
            <a:off x="738719" y="265320"/>
            <a:ext cx="7181279" cy="762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Wingdings" pitchFamily="2"/>
              <a:buNone/>
            </a:defPPr>
            <a:lvl1pPr lvl="0">
              <a:buClr>
                <a:srgbClr val="000000"/>
              </a:buClr>
              <a:buSzPct val="45000"/>
              <a:buFont typeface="Wingdings" pitchFamily="2"/>
              <a:buChar char="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ja-JP" dirty="0" smtClean="0"/>
              <a:t>タイトルテキスト</a:t>
            </a:r>
            <a:r>
              <a:rPr lang="ja-JP" dirty="0"/>
              <a:t>の書式を編集する</a:t>
            </a:r>
            <a:r>
              <a:rPr lang="ja-JP" dirty="0" smtClean="0"/>
              <a:t>に</a:t>
            </a:r>
            <a:endParaRPr lang="ja-JP" dirty="0"/>
          </a:p>
        </p:txBody>
      </p:sp>
      <p:sp>
        <p:nvSpPr>
          <p:cNvPr id="35" name="テキスト プレースホルダー 34"/>
          <p:cNvSpPr txBox="1">
            <a:spLocks noGrp="1"/>
          </p:cNvSpPr>
          <p:nvPr>
            <p:ph type="body" idx="1"/>
          </p:nvPr>
        </p:nvSpPr>
        <p:spPr>
          <a:xfrm>
            <a:off x="563760" y="1065239"/>
            <a:ext cx="9011880" cy="569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1640" marR="0" lvl="0" indent="-324000" algn="l" hangingPunct="0">
              <a:lnSpc>
                <a:spcPct val="97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pitchFamily="2"/>
              <a:buNone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4C4C4C"/>
                </a:solidFill>
                <a:latin typeface="Arial" pitchFamily="34"/>
                <a:ea typeface="VL Pゴシック" pitchFamily="2"/>
                <a:cs typeface="東風ゴシック" pitchFamily="2"/>
              </a:defRPr>
            </a:defPPr>
            <a:lvl1pPr marL="431640" marR="0" lvl="0" indent="-324000" algn="l" hangingPunct="0">
              <a:lnSpc>
                <a:spcPct val="97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7280" algn="l"/>
                <a:tab pos="466560" algn="l"/>
                <a:tab pos="915840" algn="l"/>
                <a:tab pos="1365120" algn="l"/>
                <a:tab pos="1814400" algn="l"/>
                <a:tab pos="2263680" algn="l"/>
                <a:tab pos="2712960" algn="l"/>
                <a:tab pos="3162239" algn="l"/>
                <a:tab pos="3611520" algn="l"/>
                <a:tab pos="4060800" algn="l"/>
                <a:tab pos="4510079" algn="l"/>
                <a:tab pos="4959000" algn="l"/>
                <a:tab pos="5408280" algn="l"/>
                <a:tab pos="5857560" algn="l"/>
                <a:tab pos="6306840" algn="l"/>
                <a:tab pos="6756120" algn="l"/>
                <a:tab pos="7205400" algn="l"/>
                <a:tab pos="7654679" algn="l"/>
                <a:tab pos="8103960" algn="l"/>
                <a:tab pos="85532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4C4C4C"/>
                </a:solidFill>
                <a:latin typeface="Arial" pitchFamily="34"/>
                <a:ea typeface="VL Pゴシック" pitchFamily="2"/>
                <a:cs typeface="東風ゴシック" pitchFamily="2"/>
              </a:defRPr>
            </a:lvl1pPr>
            <a:lvl2pPr marL="863280" marR="0" lvl="1" indent="-287280" algn="l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4C4C4C"/>
                </a:solidFill>
                <a:latin typeface="Arial" pitchFamily="34"/>
                <a:ea typeface="VL Pゴシック" pitchFamily="2"/>
                <a:cs typeface="東風ゴシック" pitchFamily="2"/>
              </a:defRPr>
            </a:lvl2pPr>
            <a:lvl3pPr marL="1295280" marR="0" lvl="2" indent="-216000" algn="l" hangingPunct="0">
              <a:lnSpc>
                <a:spcPct val="97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52200" algn="l"/>
                <a:tab pos="501480" algn="l"/>
                <a:tab pos="950760" algn="l"/>
                <a:tab pos="1400040" algn="l"/>
                <a:tab pos="1849319" algn="l"/>
                <a:tab pos="2298600" algn="l"/>
                <a:tab pos="2747880" algn="l"/>
                <a:tab pos="3197160" algn="l"/>
                <a:tab pos="3646440" algn="l"/>
                <a:tab pos="4095720" algn="l"/>
                <a:tab pos="4545000" algn="l"/>
                <a:tab pos="4993920" algn="l"/>
                <a:tab pos="5443200" algn="l"/>
                <a:tab pos="5892479" algn="l"/>
                <a:tab pos="6341760" algn="l"/>
                <a:tab pos="6791040" algn="l"/>
                <a:tab pos="7240320" algn="l"/>
                <a:tab pos="7689600" algn="l"/>
                <a:tab pos="8138880" algn="l"/>
                <a:tab pos="858816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4C4C4C"/>
                </a:solidFill>
                <a:latin typeface="Arial" pitchFamily="34"/>
                <a:ea typeface="VL Pゴシック" pitchFamily="2"/>
                <a:cs typeface="東風ゴシック" pitchFamily="2"/>
              </a:defRPr>
            </a:lvl3pPr>
            <a:lvl4pPr marL="1726919" marR="0" lvl="3" indent="-215640" algn="l" hangingPunct="0">
              <a:lnSpc>
                <a:spcPct val="97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75000"/>
              <a:buFont typeface="Symbol" pitchFamily="2"/>
              <a:buChar char=""/>
              <a:tabLst>
                <a:tab pos="69840" algn="l"/>
                <a:tab pos="518759" algn="l"/>
                <a:tab pos="968040" algn="l"/>
                <a:tab pos="1417320" algn="l"/>
                <a:tab pos="1866599" algn="l"/>
                <a:tab pos="2315880" algn="l"/>
                <a:tab pos="2765160" algn="l"/>
                <a:tab pos="3214440" algn="l"/>
                <a:tab pos="3663720" algn="l"/>
                <a:tab pos="4113000" algn="l"/>
                <a:tab pos="4562280" algn="l"/>
                <a:tab pos="5011560" algn="l"/>
                <a:tab pos="5460840" algn="l"/>
                <a:tab pos="5910120" algn="l"/>
                <a:tab pos="6359400" algn="l"/>
                <a:tab pos="6808680" algn="l"/>
                <a:tab pos="7257960" algn="l"/>
                <a:tab pos="7707240" algn="l"/>
                <a:tab pos="8156520" algn="l"/>
                <a:tab pos="86058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4C4C4C"/>
                </a:solidFill>
                <a:latin typeface="Arial" pitchFamily="34"/>
                <a:ea typeface="VL Pゴシック" pitchFamily="2"/>
                <a:cs typeface="東風ゴシック" pitchFamily="2"/>
              </a:defRPr>
            </a:lvl4pPr>
            <a:lvl5pPr marL="2158919" marR="0" lvl="4" indent="-216000" algn="l" hangingPunct="0">
              <a:lnSpc>
                <a:spcPct val="97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4C4C4C"/>
                </a:solidFill>
                <a:latin typeface="Arial" pitchFamily="34"/>
                <a:ea typeface="VL Pゴシック" pitchFamily="2"/>
                <a:cs typeface="東風ゴシック" pitchFamily="2"/>
              </a:defRPr>
            </a:lvl5pPr>
            <a:lvl6pPr marL="2158919" marR="0" lvl="5" indent="-216000" algn="l" hangingPunct="0">
              <a:lnSpc>
                <a:spcPct val="97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4C4C4C"/>
                </a:solidFill>
                <a:latin typeface="Arial" pitchFamily="34"/>
                <a:ea typeface="VL Pゴシック" pitchFamily="2"/>
                <a:cs typeface="東風ゴシック" pitchFamily="2"/>
              </a:defRPr>
            </a:lvl6pPr>
            <a:lvl7pPr marL="2158919" marR="0" lvl="6" indent="-216000" algn="l" hangingPunct="0">
              <a:lnSpc>
                <a:spcPct val="97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4C4C4C"/>
                </a:solidFill>
                <a:latin typeface="Arial" pitchFamily="34"/>
                <a:ea typeface="VL Pゴシック" pitchFamily="2"/>
                <a:cs typeface="東風ゴシック" pitchFamily="2"/>
              </a:defRPr>
            </a:lvl7pPr>
            <a:lvl8pPr marL="2158919" marR="0" lvl="7" indent="-216000" algn="l" hangingPunct="0">
              <a:lnSpc>
                <a:spcPct val="97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4C4C4C"/>
                </a:solidFill>
                <a:latin typeface="Arial" pitchFamily="34"/>
                <a:ea typeface="VL Pゴシック" pitchFamily="2"/>
                <a:cs typeface="東風ゴシック" pitchFamily="2"/>
              </a:defRPr>
            </a:lvl8pPr>
            <a:lvl9pPr marL="1944000" marR="0" lvl="8" indent="-216000" algn="l" hangingPunct="0">
              <a:lnSpc>
                <a:spcPct val="97000"/>
              </a:lnSpc>
              <a:spcBef>
                <a:spcPts val="0"/>
              </a:spcBef>
              <a:spcAft>
                <a:spcPts val="286"/>
              </a:spcAft>
              <a:buSzPct val="45000"/>
              <a:buFont typeface="StarSymbol"/>
              <a:buChar char="●"/>
              <a:tabLst>
                <a:tab pos="8712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59" algn="l"/>
                <a:tab pos="4130640" algn="l"/>
                <a:tab pos="4579920" algn="l"/>
                <a:tab pos="5029200" algn="l"/>
                <a:tab pos="5478120" algn="l"/>
                <a:tab pos="5927399" algn="l"/>
                <a:tab pos="6376680" algn="l"/>
                <a:tab pos="6825959" algn="l"/>
                <a:tab pos="7275240" algn="l"/>
                <a:tab pos="7724520" algn="l"/>
                <a:tab pos="8173799" algn="l"/>
                <a:tab pos="862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4C4C4C"/>
                </a:solidFill>
                <a:latin typeface="Arial" pitchFamily="34"/>
                <a:ea typeface="VL Pゴシック" pitchFamily="2"/>
                <a:cs typeface="東風ゴシック" pitchFamily="2"/>
              </a:defRPr>
            </a:lvl9pPr>
          </a:lstStyle>
          <a:p>
            <a:pPr lvl="0"/>
            <a:r>
              <a:rPr lang="ja-JP" dirty="0"/>
              <a:t>アウトラインテキストの書式を編集するにはクリックします。</a:t>
            </a:r>
          </a:p>
          <a:p>
            <a:pPr lvl="1"/>
            <a:r>
              <a:rPr lang="en-US" dirty="0"/>
              <a:t>2レベル目のアウトライン</a:t>
            </a:r>
          </a:p>
          <a:p>
            <a:pPr lvl="2"/>
            <a:r>
              <a:rPr lang="en-US" dirty="0"/>
              <a:t>3レベル目のアウトライン</a:t>
            </a:r>
          </a:p>
          <a:p>
            <a:pPr lvl="3"/>
            <a:r>
              <a:rPr lang="en-US" dirty="0"/>
              <a:t>4レベル目のアウトライン</a:t>
            </a:r>
          </a:p>
          <a:p>
            <a:pPr lvl="4"/>
            <a:r>
              <a:rPr lang="en-US" dirty="0"/>
              <a:t>5レベル目のアウトライン</a:t>
            </a:r>
          </a:p>
          <a:p>
            <a:pPr lvl="5"/>
            <a:r>
              <a:rPr lang="en-US" dirty="0"/>
              <a:t>6レベル目のアウトライン</a:t>
            </a:r>
          </a:p>
          <a:p>
            <a:pPr lvl="6"/>
            <a:r>
              <a:rPr lang="en-US" dirty="0"/>
              <a:t>7レベル目のアウトライン</a:t>
            </a:r>
          </a:p>
          <a:p>
            <a:pPr lvl="7"/>
            <a:r>
              <a:rPr lang="en-US" dirty="0"/>
              <a:t>8レベル目のアウトライン</a:t>
            </a:r>
          </a:p>
          <a:p>
            <a:pPr lvl="8"/>
            <a:r>
              <a:rPr lang="en-US" dirty="0"/>
              <a:t>9レベル目のアウトライン</a:t>
            </a:r>
          </a:p>
        </p:txBody>
      </p:sp>
      <p:sp>
        <p:nvSpPr>
          <p:cNvPr id="36" name="日付プレースホルダー 35"/>
          <p:cNvSpPr txBox="1">
            <a:spLocks noGrp="1"/>
          </p:cNvSpPr>
          <p:nvPr>
            <p:ph type="dt" sz="half" idx="2"/>
          </p:nvPr>
        </p:nvSpPr>
        <p:spPr>
          <a:xfrm>
            <a:off x="503999" y="7143840"/>
            <a:ext cx="2348280" cy="26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l" rtl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Bitstream Vera Sans" pitchFamily="18"/>
                <a:ea typeface="東風ゴシック" pitchFamily="2"/>
                <a:cs typeface="東風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フッター プレースホルダー 36"/>
          <p:cNvSpPr txBox="1">
            <a:spLocks noGrp="1"/>
          </p:cNvSpPr>
          <p:nvPr>
            <p:ph type="ftr" sz="quarter" idx="3"/>
          </p:nvPr>
        </p:nvSpPr>
        <p:spPr>
          <a:xfrm>
            <a:off x="2595240" y="7151760"/>
            <a:ext cx="490068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Bitstream Vera Sans" pitchFamily="18"/>
                <a:ea typeface="東風ゴシック" pitchFamily="2"/>
                <a:cs typeface="東風ゴシック" pitchFamily="2"/>
              </a:defRPr>
            </a:lvl1pPr>
          </a:lstStyle>
          <a:p>
            <a:pPr lvl="0"/>
            <a:r>
              <a:rPr lang="en-US" smtClean="0"/>
              <a:t>Yusuke UCHIYAMA, the University of Tokyo </a:t>
            </a:r>
            <a:endParaRPr lang="en-US"/>
          </a:p>
        </p:txBody>
      </p:sp>
      <p:sp>
        <p:nvSpPr>
          <p:cNvPr id="38" name="スライド番号プレースホルダー 37"/>
          <p:cNvSpPr txBox="1">
            <a:spLocks noGrp="1"/>
          </p:cNvSpPr>
          <p:nvPr>
            <p:ph type="sldNum" sz="quarter" idx="4"/>
          </p:nvPr>
        </p:nvSpPr>
        <p:spPr>
          <a:xfrm>
            <a:off x="7227360" y="7135560"/>
            <a:ext cx="2348280" cy="27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Bitstream Vera Sans" pitchFamily="18"/>
                <a:ea typeface="東風ゴシック" pitchFamily="2"/>
                <a:cs typeface="東風ゴシック" pitchFamily="2"/>
              </a:defRPr>
            </a:lvl1pPr>
          </a:lstStyle>
          <a:p>
            <a:pPr lvl="0"/>
            <a:fld id="{A71C7431-EA12-4698-9AEE-C13EB3A73751}" type="slidenum">
              <a:t>‹#›</a:t>
            </a:fld>
            <a:endParaRPr lang="en-US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7896960" y="326520"/>
            <a:ext cx="1914119" cy="5713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0" marR="0" lvl="0" indent="0" algn="l" rtl="0" hangingPunct="0">
        <a:lnSpc>
          <a:spcPct val="97000"/>
        </a:lnSpc>
        <a:spcBef>
          <a:spcPts val="0"/>
        </a:spcBef>
        <a:spcAft>
          <a:spcPts val="0"/>
        </a:spcAft>
        <a:buFontTx/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ja-JP" sz="2800" b="1" i="0" u="sng" strike="noStrike" baseline="0">
          <a:ln>
            <a:noFill/>
          </a:ln>
          <a:solidFill>
            <a:srgbClr val="666666"/>
          </a:solidFill>
          <a:uFillTx/>
          <a:latin typeface="Luxi Sans"/>
          <a:ea typeface="Luxi Sans"/>
          <a:cs typeface="Luxi Sans"/>
        </a:defRPr>
      </a:lvl1pPr>
    </p:titleStyle>
    <p:bodyStyle>
      <a:lvl1pPr marL="0" marR="0" lvl="0" indent="0" rtl="0">
        <a:buClr>
          <a:srgbClr val="000000"/>
        </a:buClr>
        <a:buSzPct val="45000"/>
        <a:buFont typeface="Wingdings" pitchFamily="2"/>
        <a:buChar char=""/>
        <a:defRPr lang="ja-JP"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0" marR="0" lvl="1" indent="0" rtl="0">
        <a:buClr>
          <a:srgbClr val="000000"/>
        </a:buClr>
        <a:buSzPct val="75000"/>
        <a:buFont typeface="Symbol" pitchFamily="2"/>
        <a:buChar char=""/>
        <a:defRPr lang="en-US"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0" marR="0" lvl="2" indent="0" rtl="0">
        <a:buClr>
          <a:srgbClr val="000000"/>
        </a:buClr>
        <a:buSzPct val="45000"/>
        <a:buFont typeface="Wingdings" pitchFamily="2"/>
        <a:buChar char=""/>
        <a:defRPr lang="en-US"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0" marR="0" lvl="3" indent="0" rtl="0">
        <a:buClr>
          <a:srgbClr val="000000"/>
        </a:buClr>
        <a:buSzPct val="75000"/>
        <a:buFont typeface="Symbol" pitchFamily="2"/>
        <a:buChar char=""/>
        <a:defRPr lang="en-US"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0" marR="0" lvl="4" indent="0" rtl="0">
        <a:buClr>
          <a:srgbClr val="000000"/>
        </a:buClr>
        <a:buSzPct val="45000"/>
        <a:buFont typeface="Wingdings" pitchFamily="2"/>
        <a:buChar char=""/>
        <a:defRPr lang="en-US"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0" marR="0" lvl="5" indent="0" rtl="0">
        <a:buClr>
          <a:srgbClr val="000000"/>
        </a:buClr>
        <a:buSzPct val="45000"/>
        <a:buFont typeface="Wingdings" pitchFamily="2"/>
        <a:buChar char=""/>
        <a:defRPr lang="en-US">
          <a:latin typeface="メイリオ" pitchFamily="50" charset="-128"/>
          <a:ea typeface="メイリオ" pitchFamily="50" charset="-128"/>
          <a:cs typeface="メイリオ" pitchFamily="50" charset="-128"/>
        </a:defRPr>
      </a:lvl6pPr>
      <a:lvl7pPr marL="0" marR="0" lvl="6" indent="0" rtl="0">
        <a:buClr>
          <a:srgbClr val="000000"/>
        </a:buClr>
        <a:buSzPct val="45000"/>
        <a:buFont typeface="Wingdings" pitchFamily="2"/>
        <a:buChar char=""/>
        <a:defRPr lang="en-US">
          <a:latin typeface="メイリオ" pitchFamily="50" charset="-128"/>
          <a:ea typeface="メイリオ" pitchFamily="50" charset="-128"/>
          <a:cs typeface="メイリオ" pitchFamily="50" charset="-128"/>
        </a:defRPr>
      </a:lvl7pPr>
      <a:lvl8pPr marL="0" marR="0" lvl="7" indent="0" rtl="0">
        <a:buClr>
          <a:srgbClr val="000000"/>
        </a:buClr>
        <a:buSzPct val="45000"/>
        <a:buFont typeface="Wingdings" pitchFamily="2"/>
        <a:buChar char=""/>
        <a:defRPr lang="en-US">
          <a:latin typeface="メイリオ" pitchFamily="50" charset="-128"/>
          <a:ea typeface="メイリオ" pitchFamily="50" charset="-128"/>
          <a:cs typeface="メイリオ" pitchFamily="50" charset="-128"/>
        </a:defRPr>
      </a:lvl8pPr>
      <a:lvl9pPr marL="0" marR="0" lvl="8" indent="0" rtl="0">
        <a:buSzPct val="45000"/>
        <a:buFont typeface="StarSymbol"/>
        <a:buChar char="●"/>
        <a:defRPr lang="en-US">
          <a:latin typeface="メイリオ" pitchFamily="50" charset="-128"/>
          <a:ea typeface="メイリオ" pitchFamily="50" charset="-128"/>
          <a:cs typeface="メイリオ" pitchFamily="50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MEG</a:t>
            </a:r>
            <a:r>
              <a:rPr lang="ja-JP" altLang="en-US" dirty="0" smtClean="0"/>
              <a:t>実験</a:t>
            </a:r>
            <a:r>
              <a:rPr lang="ja-JP" altLang="en-US" dirty="0"/>
              <a:t>に</a:t>
            </a:r>
            <a:r>
              <a:rPr lang="ja-JP" altLang="en-US" dirty="0" smtClean="0"/>
              <a:t>よる</a:t>
            </a:r>
            <a:r>
              <a:rPr lang="en-US" altLang="ja-JP" dirty="0" smtClean="0"/>
              <a:t>μ</a:t>
            </a:r>
            <a:r>
              <a:rPr lang="ja-JP" altLang="en-US" dirty="0" smtClean="0"/>
              <a:t>→</a:t>
            </a:r>
            <a:r>
              <a:rPr lang="en-US" altLang="ja-JP" dirty="0" err="1" smtClean="0"/>
              <a:t>eγ</a:t>
            </a:r>
            <a:r>
              <a:rPr lang="ja-JP" altLang="en-US" dirty="0" smtClean="0"/>
              <a:t>崩壊探索の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最新状況</a:t>
            </a:r>
            <a:endParaRPr kumimoji="1" lang="ja-JP" altLang="en-US" dirty="0">
              <a:latin typeface="メイリオ" pitchFamily="50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日本物理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学会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2012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年秋季大会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13/Sep./2012 @</a:t>
            </a:r>
            <a:r>
              <a:rPr kumimoji="1"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京都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産業</a:t>
            </a:r>
            <a:r>
              <a:rPr kumimoji="1"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大学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en-US" altLang="ja-JP" sz="1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ICEPP, the University of Tokyo</a:t>
            </a:r>
          </a:p>
          <a:p>
            <a:r>
              <a:rPr kumimoji="1"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内山　雄</a:t>
            </a:r>
            <a:r>
              <a:rPr kumimoji="1"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祐</a:t>
            </a:r>
            <a:endParaRPr kumimoji="1" lang="en-US" altLang="ja-JP" sz="3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他、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MEG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コラボレーション</a:t>
            </a:r>
            <a:endParaRPr kumimoji="1" lang="en-US" altLang="ja-JP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Picture 2" descr="C:\Users\uchiyama\Desktop\48ea24a0587c778ab10dd2c6469f9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03" y="5148944"/>
            <a:ext cx="3450697" cy="10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63760" y="1065239"/>
            <a:ext cx="9011880" cy="2636653"/>
          </a:xfrm>
        </p:spPr>
        <p:txBody>
          <a:bodyPr/>
          <a:lstStyle/>
          <a:p>
            <a:r>
              <a:rPr kumimoji="1" lang="ja-JP" altLang="en-US" dirty="0"/>
              <a:t>波形を使ったパイルアップ分離法を今年</a:t>
            </a:r>
            <a:r>
              <a:rPr kumimoji="1" lang="ja-JP" altLang="en-US" dirty="0" smtClean="0"/>
              <a:t>開発</a:t>
            </a:r>
            <a:endParaRPr kumimoji="1" lang="en-US" altLang="ja-JP" dirty="0" smtClean="0"/>
          </a:p>
          <a:p>
            <a:pPr lvl="1"/>
            <a:r>
              <a:rPr kumimoji="1" lang="ja-JP" altLang="en-US" sz="1600" dirty="0"/>
              <a:t>個々の</a:t>
            </a:r>
            <a:r>
              <a:rPr kumimoji="1" lang="en-US" altLang="ja-JP" sz="1600" dirty="0" smtClean="0"/>
              <a:t>PMT</a:t>
            </a:r>
            <a:r>
              <a:rPr kumimoji="1" lang="ja-JP" altLang="en-US" sz="1600" dirty="0" smtClean="0"/>
              <a:t>の出力をすべて波形データとして記録。</a:t>
            </a:r>
            <a:endParaRPr kumimoji="1" lang="en-US" altLang="ja-JP" dirty="0"/>
          </a:p>
          <a:p>
            <a:pPr lvl="1">
              <a:spcBef>
                <a:spcPts val="200"/>
              </a:spcBef>
            </a:pPr>
            <a:r>
              <a:rPr kumimoji="1" lang="ja-JP" altLang="en-US" sz="1600" dirty="0" smtClean="0"/>
              <a:t>位置</a:t>
            </a:r>
            <a:r>
              <a:rPr kumimoji="1" lang="ja-JP" altLang="en-US" sz="1600" dirty="0"/>
              <a:t>・時間・エネルギー再構成を行った後に和波形を作る。</a:t>
            </a:r>
            <a:endParaRPr kumimoji="1" lang="en-US" altLang="ja-JP" sz="1600" dirty="0"/>
          </a:p>
          <a:p>
            <a:pPr lvl="1">
              <a:spcBef>
                <a:spcPts val="200"/>
              </a:spcBef>
            </a:pPr>
            <a:r>
              <a:rPr kumimoji="1" lang="ja-JP" altLang="en-US" sz="1600" dirty="0"/>
              <a:t>光量分布および時間分布でのパイルアップサーチ情報も</a:t>
            </a:r>
            <a:r>
              <a:rPr kumimoji="1" lang="ja-JP" altLang="en-US" sz="1600" dirty="0" smtClean="0"/>
              <a:t>統合。</a:t>
            </a:r>
            <a:endParaRPr kumimoji="1" lang="en-US" altLang="ja-JP" sz="1600" dirty="0"/>
          </a:p>
          <a:p>
            <a:pPr lvl="1">
              <a:spcBef>
                <a:spcPts val="200"/>
              </a:spcBef>
            </a:pPr>
            <a:r>
              <a:rPr kumimoji="1" lang="ja-JP" altLang="en-US" sz="1600" dirty="0"/>
              <a:t>和波形のフィットによりパイルアップを分離しメイン</a:t>
            </a:r>
            <a:r>
              <a:rPr kumimoji="1" lang="en-US" altLang="ja-JP" sz="1600" dirty="0"/>
              <a:t>γ</a:t>
            </a:r>
            <a:r>
              <a:rPr kumimoji="1" lang="ja-JP" altLang="en-US" sz="1600" dirty="0"/>
              <a:t>線を再構成。</a:t>
            </a:r>
            <a:endParaRPr kumimoji="1" lang="en-US" altLang="ja-JP" sz="1600" dirty="0"/>
          </a:p>
          <a:p>
            <a:pPr lvl="2">
              <a:spcBef>
                <a:spcPts val="200"/>
              </a:spcBef>
            </a:pPr>
            <a:r>
              <a:rPr kumimoji="1" lang="ja-JP" altLang="en-US" sz="1600" dirty="0"/>
              <a:t>精度・効率のよいパイルアップ分離を実現　</a:t>
            </a:r>
            <a:r>
              <a:rPr kumimoji="1" lang="ja-JP" altLang="en-US" sz="1600" dirty="0">
                <a:solidFill>
                  <a:srgbClr val="FF0000"/>
                </a:solidFill>
              </a:rPr>
              <a:t>分解能、検出効率の改善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pPr lvl="1">
              <a:spcBef>
                <a:spcPts val="200"/>
              </a:spcBef>
            </a:pPr>
            <a:r>
              <a:rPr kumimoji="1" lang="ja-JP" altLang="en-US" sz="1600" dirty="0"/>
              <a:t>高計数率測定に向けてますます重要</a:t>
            </a:r>
            <a:r>
              <a:rPr kumimoji="1" lang="ja-JP" altLang="en-US" sz="1600" dirty="0" smtClean="0"/>
              <a:t>に </a:t>
            </a:r>
            <a:r>
              <a:rPr kumimoji="1" lang="en-US" altLang="ja-JP" sz="1600" dirty="0" smtClean="0"/>
              <a:t>(</a:t>
            </a:r>
            <a:r>
              <a:rPr kumimoji="1" lang="ja-JP" altLang="en-US" sz="1600" dirty="0"/>
              <a:t>今年</a:t>
            </a:r>
            <a:r>
              <a:rPr kumimoji="1" lang="en-US" altLang="ja-JP" sz="1600" dirty="0"/>
              <a:t>15</a:t>
            </a:r>
            <a:r>
              <a:rPr kumimoji="1" lang="ja-JP" altLang="en-US" sz="1600" dirty="0"/>
              <a:t>％↑、</a:t>
            </a:r>
            <a:r>
              <a:rPr kumimoji="1" lang="en-US" altLang="ja-JP" sz="1600" dirty="0"/>
              <a:t>upgrade3</a:t>
            </a:r>
            <a:r>
              <a:rPr kumimoji="1" lang="ja-JP" altLang="en-US" sz="1600" dirty="0"/>
              <a:t>倍</a:t>
            </a:r>
            <a:r>
              <a:rPr kumimoji="1" lang="en-US" altLang="ja-JP" sz="1600" dirty="0"/>
              <a:t>)</a:t>
            </a:r>
          </a:p>
          <a:p>
            <a:pPr lvl="2">
              <a:spcBef>
                <a:spcPts val="200"/>
              </a:spcBef>
            </a:pPr>
            <a:r>
              <a:rPr kumimoji="1" lang="en-US" altLang="ja-JP" sz="1600" dirty="0"/>
              <a:t>3</a:t>
            </a:r>
            <a:r>
              <a:rPr kumimoji="1" lang="ja-JP" altLang="en-US" sz="1600" dirty="0"/>
              <a:t>倍のレイト下でもスペクトルを回復できることを実証</a:t>
            </a:r>
            <a:endParaRPr kumimoji="1" lang="en-US" altLang="ja-JP" sz="1600" dirty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γ</a:t>
            </a:r>
            <a:r>
              <a:rPr kumimoji="1" lang="ja-JP" altLang="en-US" dirty="0" smtClean="0"/>
              <a:t>パイルアップ分離解析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00" y="4209885"/>
            <a:ext cx="4686351" cy="338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7" y="3415445"/>
            <a:ext cx="2607004" cy="158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84" y="3415445"/>
            <a:ext cx="2559023" cy="154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78" y="5071562"/>
            <a:ext cx="3844210" cy="234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01663" y="345054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ピークサーチ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30586" y="403195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微分波形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36491" y="345278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フィット</a:t>
            </a:r>
            <a:endParaRPr kumimoji="1" lang="ja-JP" altLang="en-US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92360" y="603625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分離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11089" y="3342819"/>
            <a:ext cx="1316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そのまま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dirty="0" smtClean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分離</a:t>
            </a:r>
            <a:r>
              <a:rPr lang="en-US" altLang="ja-JP" dirty="0" smtClean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(old)</a:t>
            </a:r>
          </a:p>
          <a:p>
            <a:r>
              <a:rPr lang="ja-JP" altLang="en-US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分離</a:t>
            </a:r>
            <a:r>
              <a:rPr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(new)</a:t>
            </a:r>
            <a:endParaRPr kumimoji="1" lang="ja-JP" altLang="en-US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19479" y="5502069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kumimoji="1" lang="en-US" altLang="ja-JP" sz="2000" baseline="-25000" dirty="0" err="1" smtClean="0">
                <a:latin typeface="Symbol" pitchFamily="18" charset="2"/>
                <a:ea typeface="メイリオ" pitchFamily="50" charset="-128"/>
                <a:cs typeface="メイリオ" pitchFamily="50" charset="-128"/>
              </a:rPr>
              <a:t>g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(</a:t>
            </a:r>
            <a:r>
              <a:rPr kumimoji="1" lang="en-US" altLang="ja-JP" sz="20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GeV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kumimoji="1" lang="ja-JP" altLang="en-US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53" y="3149805"/>
            <a:ext cx="3139072" cy="238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6941551" y="4978849"/>
            <a:ext cx="2551757" cy="923330"/>
          </a:xfrm>
          <a:prstGeom prst="rect">
            <a:avLst/>
          </a:prstGeom>
          <a:solidFill>
            <a:srgbClr val="FFFF00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分離後の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pileup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イベントと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single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イベントの比較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08767" y="3347949"/>
            <a:ext cx="161133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kumimoji="1" lang="en-US" altLang="ja-JP" sz="2000" baseline="30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kumimoji="1" lang="en-US" altLang="ja-JP" sz="2000" dirty="0" smtClean="0">
                <a:latin typeface="Symbol" pitchFamily="18" charset="2"/>
                <a:ea typeface="メイリオ" pitchFamily="50" charset="-128"/>
                <a:cs typeface="メイリオ" pitchFamily="50" charset="-128"/>
              </a:rPr>
              <a:t>m</a:t>
            </a:r>
            <a:r>
              <a:rPr kumimoji="1" lang="en-US" altLang="ja-JP" sz="2000" baseline="30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+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/sec</a:t>
            </a:r>
          </a:p>
          <a:p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γ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スペクトル</a:t>
            </a:r>
            <a:endParaRPr kumimoji="1" lang="ja-JP" altLang="en-US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rot="5400000">
            <a:off x="6748591" y="2992787"/>
            <a:ext cx="458306" cy="45720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9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63760" y="1065240"/>
            <a:ext cx="6726040" cy="2925736"/>
          </a:xfrm>
        </p:spPr>
        <p:txBody>
          <a:bodyPr/>
          <a:lstStyle/>
          <a:p>
            <a:r>
              <a:rPr kumimoji="1" lang="en-US" altLang="ja-JP" dirty="0" smtClean="0"/>
              <a:t>e</a:t>
            </a:r>
            <a:r>
              <a:rPr kumimoji="1" lang="en-US" altLang="ja-JP" baseline="30000" dirty="0" smtClean="0"/>
              <a:t>+</a:t>
            </a:r>
            <a:r>
              <a:rPr kumimoji="1" lang="ja-JP" altLang="en-US" dirty="0" smtClean="0"/>
              <a:t>トラッキングコード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Kalman</a:t>
            </a:r>
            <a:r>
              <a:rPr kumimoji="1" lang="en-US" altLang="ja-JP" dirty="0" smtClean="0"/>
              <a:t> filter)</a:t>
            </a:r>
            <a:r>
              <a:rPr kumimoji="1" lang="ja-JP" altLang="en-US" dirty="0" smtClean="0"/>
              <a:t>を新調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ジオメトリ・粒子輸送に</a:t>
            </a:r>
            <a:r>
              <a:rPr kumimoji="1" lang="en-US" altLang="ja-JP" dirty="0" smtClean="0"/>
              <a:t>Geant3</a:t>
            </a:r>
            <a:r>
              <a:rPr kumimoji="1" lang="ja-JP" altLang="en-US" dirty="0" smtClean="0"/>
              <a:t>プログラムを活用 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トラック毎に再構成精度・相関を計算 </a:t>
            </a:r>
            <a:endParaRPr kumimoji="1" lang="en-US" altLang="ja-JP" dirty="0" smtClean="0"/>
          </a:p>
          <a:p>
            <a:pPr lvl="2"/>
            <a:r>
              <a:rPr kumimoji="1" lang="ja-JP" altLang="en-US" dirty="0"/>
              <a:t>共分散</a:t>
            </a:r>
            <a:r>
              <a:rPr kumimoji="1" lang="ja-JP" altLang="en-US" dirty="0" smtClean="0"/>
              <a:t>行列を</a:t>
            </a:r>
            <a:r>
              <a:rPr kumimoji="1" lang="en-US" altLang="ja-JP" dirty="0" smtClean="0"/>
              <a:t>likelihood fit</a:t>
            </a:r>
            <a:r>
              <a:rPr kumimoji="1" lang="ja-JP" altLang="en-US" dirty="0" smtClean="0"/>
              <a:t>に組み込む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汎用性・拡張性のあるコーディングで、</a:t>
            </a:r>
            <a:r>
              <a:rPr kumimoji="1" lang="en-US" altLang="ja-JP" dirty="0" smtClean="0"/>
              <a:t>Upgrade</a:t>
            </a:r>
            <a:r>
              <a:rPr kumimoji="1" lang="ja-JP" altLang="en-US" dirty="0" smtClean="0"/>
              <a:t>スタディ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異なった検出器</a:t>
            </a:r>
            <a:r>
              <a:rPr kumimoji="1" lang="en-US" altLang="ja-JP" dirty="0" smtClean="0"/>
              <a:t>)</a:t>
            </a:r>
            <a:r>
              <a:rPr kumimoji="1" lang="ja-JP" altLang="en-US" dirty="0" err="1" smtClean="0"/>
              <a:t>にも</a:t>
            </a:r>
            <a:r>
              <a:rPr kumimoji="1" lang="ja-JP" altLang="en-US" dirty="0" smtClean="0"/>
              <a:t>活用。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</a:t>
            </a:r>
            <a:r>
              <a:rPr kumimoji="1" lang="en-US" altLang="ja-JP" baseline="30000" dirty="0" smtClean="0"/>
              <a:t>+</a:t>
            </a:r>
            <a:r>
              <a:rPr kumimoji="1" lang="ja-JP" altLang="en-US" dirty="0" smtClean="0"/>
              <a:t>飛跡</a:t>
            </a:r>
            <a:r>
              <a:rPr kumimoji="1" lang="ja-JP" altLang="en-US" dirty="0"/>
              <a:t>再構成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08" y="4228880"/>
            <a:ext cx="4419218" cy="30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879588" y="4755753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New</a:t>
            </a:r>
          </a:p>
          <a:p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Old</a:t>
            </a:r>
            <a:endParaRPr kumimoji="1" lang="ja-JP" altLang="en-US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75807" y="3586699"/>
            <a:ext cx="3034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lang="en-US" altLang="ja-JP" sz="2000" baseline="300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+</a:t>
            </a:r>
            <a:r>
              <a:rPr lang="ja-JP" altLang="en-US" sz="20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エネルギースペクトル</a:t>
            </a:r>
            <a:endParaRPr lang="en-US" altLang="ja-JP" sz="2000" dirty="0" smtClean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en-US" altLang="ja-JP" sz="2000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(Michel spectrum)</a:t>
            </a:r>
            <a:endParaRPr kumimoji="1" lang="ja-JP" altLang="en-US" sz="2000" dirty="0" smtClean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289799" y="997258"/>
            <a:ext cx="2790825" cy="2457450"/>
            <a:chOff x="634414" y="4655160"/>
            <a:chExt cx="2790825" cy="24574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14" y="4655160"/>
              <a:ext cx="2790825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083212" y="4868222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角度</a:t>
              </a:r>
              <a:r>
                <a:rPr lang="ja-JP" altLang="en-US" sz="20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変数</a:t>
              </a:r>
              <a:endPara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kumimoji="1" lang="en-US" altLang="ja-JP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pull</a:t>
              </a: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960302" y="5525048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σ</a:t>
              </a:r>
              <a:r>
                <a: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～</a:t>
              </a:r>
              <a:r>
                <a:rPr lang="en-US" altLang="ja-JP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1.07</a:t>
              </a:r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0" y="3095625"/>
            <a:ext cx="5418841" cy="20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-4075346" y="4885930"/>
                <a:ext cx="4075346" cy="2673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𝑆</m:t>
                      </m:r>
                      <m:d>
                        <m:dPr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altLang="ja-JP" b="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𝑆</m:t>
                      </m:r>
                      <m:d>
                        <m:dPr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altLang="ja-JP" b="0" i="1" dirty="0" smtClean="0">
                  <a:latin typeface="Cambria Math"/>
                  <a:ea typeface="メイリオ" pitchFamily="50" charset="-128"/>
                  <a:cs typeface="メイリオ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×</m:t>
                      </m:r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𝑆</m:t>
                      </m:r>
                      <m:d>
                        <m:dPr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𝛾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lang="en-US" altLang="ja-JP" b="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×</m:t>
                      </m:r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𝑆</m:t>
                      </m:r>
                      <m:d>
                        <m:dPr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𝛾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𝜙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</m:sub>
                      </m:sSub>
                      <m:r>
                        <a:rPr lang="en-US" altLang="ja-JP" b="0" i="0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e</m:t>
                          </m:r>
                        </m:sub>
                      </m:sSub>
                      <m:r>
                        <a:rPr lang="en-US" altLang="ja-JP" b="0" i="0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  <m:r>
                            <a:rPr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𝛾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lang="en-US" altLang="ja-JP" b="0" i="1" dirty="0" smtClean="0">
                  <a:latin typeface="Cambria Math"/>
                  <a:ea typeface="メイリオ" pitchFamily="50" charset="-128"/>
                  <a:cs typeface="メイリオ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×</m:t>
                      </m:r>
                      <m:r>
                        <a:rPr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𝑆</m:t>
                      </m:r>
                      <m:d>
                        <m:dPr>
                          <m:endChr m:val="|"/>
                          <m:ctrlPr>
                            <a:rPr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  <m:r>
                                <a:rPr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𝛾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</m:sub>
                      </m:sSub>
                      <m:r>
                        <a:rPr lang="en-US" altLang="ja-JP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e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lang="en-US" altLang="ja-JP" b="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×</m:t>
                    </m:r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𝑆</m:t>
                    </m:r>
                    <m:d>
                      <m:dPr>
                        <m:endChr m:val="|"/>
                        <m:ctrlPr>
                          <a:rPr lang="en-US" altLang="ja-JP" b="0" i="1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𝑒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𝜙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𝑒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b="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)</a:t>
                </a:r>
              </a:p>
              <a:p>
                <a:endParaRPr kumimoji="1" lang="en-US" altLang="ja-JP" sz="2000" b="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endParaRPr kumimoji="1" lang="ja-JP" altLang="en-US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5346" y="4885930"/>
                <a:ext cx="4075346" cy="2673745"/>
              </a:xfrm>
              <a:prstGeom prst="rect">
                <a:avLst/>
              </a:prstGeom>
              <a:blipFill rotWithShape="1">
                <a:blip r:embed="rId5"/>
                <a:stretch>
                  <a:fillRect t="-15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833425" y="5127271"/>
                <a:ext cx="4513875" cy="10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𝑆</m:t>
                      </m:r>
                      <m:d>
                        <m:dPr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𝚺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altLang="ja-JP" b="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𝑆</m:t>
                      </m:r>
                      <m:d>
                        <m:dPr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𝑒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)×</m:t>
                      </m:r>
                      <m:r>
                        <a:rPr kumimoji="1"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𝑆</m:t>
                      </m:r>
                      <m:d>
                        <m:dPr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/>
                                  <a:ea typeface="メイリオ" pitchFamily="50" charset="-128"/>
                                  <a:cs typeface="メイリオ" pitchFamily="50" charset="-128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/>
                              <a:ea typeface="メイリオ" pitchFamily="50" charset="-128"/>
                              <a:cs typeface="メイリオ" pitchFamily="50" charset="-128"/>
                            </a:rPr>
                            <m:t>𝛾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  <a:ea typeface="メイリオ" pitchFamily="50" charset="-128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lang="en-US" altLang="ja-JP" b="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×</m:t>
                    </m:r>
                    <m:r>
                      <a:rPr kumimoji="1"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𝑆</m:t>
                    </m:r>
                    <m:d>
                      <m:dPr>
                        <m:endChr m:val="|"/>
                        <m:ctrlPr>
                          <a:rPr kumimoji="1" lang="en-US" altLang="ja-JP" b="0" i="1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𝑒</m:t>
                            </m:r>
                            <m:r>
                              <a:rPr kumimoji="1"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𝛾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𝛾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b="1">
                            <a:solidFill>
                              <a:srgbClr val="FF0000"/>
                            </a:solidFill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𝚺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𝑒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)×</m:t>
                    </m:r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𝑆</m:t>
                    </m:r>
                    <m:d>
                      <m:dPr>
                        <m:endChr m:val="|"/>
                        <m:ctrlPr>
                          <a:rPr lang="en-US" altLang="ja-JP" b="0" i="1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𝑒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𝛾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𝛾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b="1">
                            <a:solidFill>
                              <a:srgbClr val="FF0000"/>
                            </a:solidFill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𝚺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𝑒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)×</m:t>
                    </m:r>
                    <m:r>
                      <a:rPr lang="en-US" altLang="ja-JP" b="0" i="1" smtClean="0">
                        <a:latin typeface="Cambria Math"/>
                        <a:ea typeface="メイリオ" pitchFamily="50" charset="-128"/>
                        <a:cs typeface="メイリオ" pitchFamily="50" charset="-128"/>
                      </a:rPr>
                      <m:t>𝑆</m:t>
                    </m:r>
                    <m:d>
                      <m:dPr>
                        <m:endChr m:val="|"/>
                        <m:ctrlPr>
                          <a:rPr lang="en-US" altLang="ja-JP" b="0" i="1" smtClean="0"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  <a:ea typeface="メイリオ" pitchFamily="50" charset="-128"/>
                                <a:cs typeface="メイリオ" pitchFamily="50" charset="-128"/>
                              </a:rPr>
                              <m:t>𝑒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b="1">
                            <a:solidFill>
                              <a:srgbClr val="FF0000"/>
                            </a:solidFill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𝚺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メイリオ" pitchFamily="50" charset="-128"/>
                            <a:cs typeface="メイリオ" pitchFamily="50" charset="-128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b="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25" y="5127271"/>
                <a:ext cx="4513875" cy="1069332"/>
              </a:xfrm>
              <a:prstGeom prst="rect">
                <a:avLst/>
              </a:prstGeom>
              <a:blipFill rotWithShape="1">
                <a:blip r:embed="rId6"/>
                <a:stretch>
                  <a:fillRect t="-5682"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矢印コネクタ 78"/>
          <p:cNvCxnSpPr/>
          <p:nvPr/>
        </p:nvCxnSpPr>
        <p:spPr>
          <a:xfrm flipH="1">
            <a:off x="2139217" y="4760386"/>
            <a:ext cx="13648" cy="511750"/>
          </a:xfrm>
          <a:prstGeom prst="straightConnector1">
            <a:avLst/>
          </a:prstGeom>
          <a:ln w="28575">
            <a:solidFill>
              <a:srgbClr val="24C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1842052" y="4228880"/>
            <a:ext cx="70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μ</a:t>
            </a:r>
            <a:r>
              <a:rPr lang="ja-JP" altLang="en-US" sz="14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</a:t>
            </a:r>
            <a:r>
              <a:rPr lang="en-US" altLang="ja-JP" sz="1400" dirty="0" err="1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eγ</a:t>
            </a:r>
            <a:endParaRPr kumimoji="1" lang="ja-JP" altLang="en-US" sz="20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200400" y="4274764"/>
            <a:ext cx="92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RMD BG</a:t>
            </a:r>
            <a:endParaRPr kumimoji="1" lang="ja-JP" altLang="en-US" sz="20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267312" y="4274764"/>
            <a:ext cx="142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Accidental BG</a:t>
            </a:r>
            <a:endParaRPr kumimoji="1" lang="ja-JP" altLang="en-US" sz="20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15075" y="6263643"/>
            <a:ext cx="5314275" cy="101566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変数間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の相関および測定精度をイベント毎に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考慮した多次元確率密度分布関数を使って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信号の同定精度を最大限引き出す。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423517" y="5638911"/>
            <a:ext cx="2273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Better resolution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Better efficiency</a:t>
            </a:r>
            <a:endParaRPr kumimoji="1" lang="ja-JP" altLang="en-US" sz="20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8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508573" y="591042"/>
            <a:ext cx="69958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粒子の輸送を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GEANT3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のプログラムを使って計算 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(GEANE)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磁場中の運動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物質効果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誤差の伝播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共分散行列の計算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kumimoji="1" lang="ja-JP" altLang="en-US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58854" y="2460300"/>
            <a:ext cx="8093132" cy="4921620"/>
            <a:chOff x="606952" y="1423700"/>
            <a:chExt cx="8207906" cy="5418773"/>
          </a:xfrm>
        </p:grpSpPr>
        <p:grpSp>
          <p:nvGrpSpPr>
            <p:cNvPr id="5" name="グループ化 4"/>
            <p:cNvGrpSpPr/>
            <p:nvPr/>
          </p:nvGrpSpPr>
          <p:grpSpPr>
            <a:xfrm rot="257662">
              <a:off x="2422068" y="2250015"/>
              <a:ext cx="702788" cy="4592458"/>
              <a:chOff x="1167618" y="4065563"/>
              <a:chExt cx="340669" cy="1820838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1167618" y="4065563"/>
                <a:ext cx="168813" cy="181832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1339474" y="4068079"/>
                <a:ext cx="168813" cy="181832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 rot="21192964">
              <a:off x="4550633" y="2047240"/>
              <a:ext cx="702788" cy="4592458"/>
              <a:chOff x="1167618" y="4065563"/>
              <a:chExt cx="340669" cy="1820838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1167618" y="4065563"/>
                <a:ext cx="168813" cy="181832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1339474" y="4068079"/>
                <a:ext cx="168813" cy="181832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 rot="20428152">
              <a:off x="6626186" y="1423700"/>
              <a:ext cx="702788" cy="4592458"/>
              <a:chOff x="1167618" y="4065563"/>
              <a:chExt cx="340669" cy="1820838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1167618" y="4065563"/>
                <a:ext cx="168813" cy="181832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339474" y="4068079"/>
                <a:ext cx="168813" cy="181832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フリーフォーム 13"/>
            <p:cNvSpPr/>
            <p:nvPr/>
          </p:nvSpPr>
          <p:spPr>
            <a:xfrm>
              <a:off x="1129563" y="1618474"/>
              <a:ext cx="7294651" cy="3732076"/>
            </a:xfrm>
            <a:custGeom>
              <a:avLst/>
              <a:gdLst>
                <a:gd name="connsiteX0" fmla="*/ 3195536 w 3195536"/>
                <a:gd name="connsiteY0" fmla="*/ 0 h 1605064"/>
                <a:gd name="connsiteX1" fmla="*/ 2033081 w 3195536"/>
                <a:gd name="connsiteY1" fmla="*/ 1133272 h 1605064"/>
                <a:gd name="connsiteX2" fmla="*/ 0 w 3195536"/>
                <a:gd name="connsiteY2" fmla="*/ 1605064 h 1605064"/>
                <a:gd name="connsiteX0" fmla="*/ 3273358 w 3273358"/>
                <a:gd name="connsiteY0" fmla="*/ 0 h 1459149"/>
                <a:gd name="connsiteX1" fmla="*/ 2110903 w 3273358"/>
                <a:gd name="connsiteY1" fmla="*/ 1133272 h 1459149"/>
                <a:gd name="connsiteX2" fmla="*/ 0 w 3273358"/>
                <a:gd name="connsiteY2" fmla="*/ 1459149 h 1459149"/>
                <a:gd name="connsiteX0" fmla="*/ 3273358 w 3273358"/>
                <a:gd name="connsiteY0" fmla="*/ 0 h 1459149"/>
                <a:gd name="connsiteX1" fmla="*/ 2110903 w 3273358"/>
                <a:gd name="connsiteY1" fmla="*/ 1133272 h 1459149"/>
                <a:gd name="connsiteX2" fmla="*/ 0 w 3273358"/>
                <a:gd name="connsiteY2" fmla="*/ 1459149 h 1459149"/>
                <a:gd name="connsiteX0" fmla="*/ 3399817 w 3399817"/>
                <a:gd name="connsiteY0" fmla="*/ 0 h 1371601"/>
                <a:gd name="connsiteX1" fmla="*/ 2237362 w 3399817"/>
                <a:gd name="connsiteY1" fmla="*/ 1133272 h 1371601"/>
                <a:gd name="connsiteX2" fmla="*/ 0 w 3399817"/>
                <a:gd name="connsiteY2" fmla="*/ 1371601 h 1371601"/>
                <a:gd name="connsiteX0" fmla="*/ 3399817 w 3399817"/>
                <a:gd name="connsiteY0" fmla="*/ 0 h 1403519"/>
                <a:gd name="connsiteX1" fmla="*/ 2237362 w 3399817"/>
                <a:gd name="connsiteY1" fmla="*/ 1133272 h 1403519"/>
                <a:gd name="connsiteX2" fmla="*/ 0 w 3399817"/>
                <a:gd name="connsiteY2" fmla="*/ 1371601 h 1403519"/>
                <a:gd name="connsiteX0" fmla="*/ 3399817 w 3399817"/>
                <a:gd name="connsiteY0" fmla="*/ 0 h 1403519"/>
                <a:gd name="connsiteX1" fmla="*/ 2237362 w 3399817"/>
                <a:gd name="connsiteY1" fmla="*/ 1133272 h 1403519"/>
                <a:gd name="connsiteX2" fmla="*/ 0 w 3399817"/>
                <a:gd name="connsiteY2" fmla="*/ 1371601 h 1403519"/>
                <a:gd name="connsiteX0" fmla="*/ 3399817 w 3399817"/>
                <a:gd name="connsiteY0" fmla="*/ 0 h 1381329"/>
                <a:gd name="connsiteX1" fmla="*/ 2237362 w 3399817"/>
                <a:gd name="connsiteY1" fmla="*/ 1133272 h 1381329"/>
                <a:gd name="connsiteX2" fmla="*/ 0 w 3399817"/>
                <a:gd name="connsiteY2" fmla="*/ 1381329 h 1381329"/>
                <a:gd name="connsiteX0" fmla="*/ 3433119 w 3433119"/>
                <a:gd name="connsiteY0" fmla="*/ 0 h 1427588"/>
                <a:gd name="connsiteX1" fmla="*/ 2270664 w 3433119"/>
                <a:gd name="connsiteY1" fmla="*/ 1133272 h 1427588"/>
                <a:gd name="connsiteX2" fmla="*/ 222993 w 3433119"/>
                <a:gd name="connsiteY2" fmla="*/ 1415375 h 1427588"/>
                <a:gd name="connsiteX3" fmla="*/ 33302 w 3433119"/>
                <a:gd name="connsiteY3" fmla="*/ 1381329 h 1427588"/>
                <a:gd name="connsiteX0" fmla="*/ 3399817 w 3399817"/>
                <a:gd name="connsiteY0" fmla="*/ 0 h 1415375"/>
                <a:gd name="connsiteX1" fmla="*/ 2237362 w 3399817"/>
                <a:gd name="connsiteY1" fmla="*/ 1133272 h 1415375"/>
                <a:gd name="connsiteX2" fmla="*/ 189691 w 3399817"/>
                <a:gd name="connsiteY2" fmla="*/ 1415375 h 1415375"/>
                <a:gd name="connsiteX3" fmla="*/ 0 w 3399817"/>
                <a:gd name="connsiteY3" fmla="*/ 1381329 h 1415375"/>
                <a:gd name="connsiteX0" fmla="*/ 3399817 w 3399817"/>
                <a:gd name="connsiteY0" fmla="*/ 0 h 1381329"/>
                <a:gd name="connsiteX1" fmla="*/ 2237362 w 3399817"/>
                <a:gd name="connsiteY1" fmla="*/ 1133272 h 1381329"/>
                <a:gd name="connsiteX2" fmla="*/ 0 w 3399817"/>
                <a:gd name="connsiteY2" fmla="*/ 1381329 h 1381329"/>
                <a:gd name="connsiteX0" fmla="*/ 3399817 w 3399817"/>
                <a:gd name="connsiteY0" fmla="*/ 0 h 1402789"/>
                <a:gd name="connsiteX1" fmla="*/ 2237362 w 3399817"/>
                <a:gd name="connsiteY1" fmla="*/ 1133272 h 1402789"/>
                <a:gd name="connsiteX2" fmla="*/ 0 w 3399817"/>
                <a:gd name="connsiteY2" fmla="*/ 1381329 h 1402789"/>
                <a:gd name="connsiteX0" fmla="*/ 3399817 w 3399817"/>
                <a:gd name="connsiteY0" fmla="*/ 0 h 1421410"/>
                <a:gd name="connsiteX1" fmla="*/ 2261681 w 3399817"/>
                <a:gd name="connsiteY1" fmla="*/ 1225685 h 1421410"/>
                <a:gd name="connsiteX2" fmla="*/ 0 w 3399817"/>
                <a:gd name="connsiteY2" fmla="*/ 1381329 h 1421410"/>
                <a:gd name="connsiteX0" fmla="*/ 3399817 w 3399817"/>
                <a:gd name="connsiteY0" fmla="*/ 0 h 1434311"/>
                <a:gd name="connsiteX1" fmla="*/ 2261681 w 3399817"/>
                <a:gd name="connsiteY1" fmla="*/ 1225685 h 1434311"/>
                <a:gd name="connsiteX2" fmla="*/ 0 w 3399817"/>
                <a:gd name="connsiteY2" fmla="*/ 1381329 h 1434311"/>
                <a:gd name="connsiteX0" fmla="*/ 3399817 w 3399817"/>
                <a:gd name="connsiteY0" fmla="*/ 0 h 1434311"/>
                <a:gd name="connsiteX1" fmla="*/ 2261681 w 3399817"/>
                <a:gd name="connsiteY1" fmla="*/ 1225685 h 1434311"/>
                <a:gd name="connsiteX2" fmla="*/ 0 w 3399817"/>
                <a:gd name="connsiteY2" fmla="*/ 1381329 h 1434311"/>
                <a:gd name="connsiteX0" fmla="*/ 3399817 w 3399817"/>
                <a:gd name="connsiteY0" fmla="*/ 0 h 1466549"/>
                <a:gd name="connsiteX1" fmla="*/ 2174132 w 3399817"/>
                <a:gd name="connsiteY1" fmla="*/ 1308370 h 1466549"/>
                <a:gd name="connsiteX2" fmla="*/ 0 w 3399817"/>
                <a:gd name="connsiteY2" fmla="*/ 1381329 h 1466549"/>
                <a:gd name="connsiteX0" fmla="*/ 3536004 w 3536004"/>
                <a:gd name="connsiteY0" fmla="*/ 0 h 1461067"/>
                <a:gd name="connsiteX1" fmla="*/ 2310319 w 3536004"/>
                <a:gd name="connsiteY1" fmla="*/ 1308370 h 1461067"/>
                <a:gd name="connsiteX2" fmla="*/ 0 w 3536004"/>
                <a:gd name="connsiteY2" fmla="*/ 1371602 h 1461067"/>
                <a:gd name="connsiteX0" fmla="*/ 3536004 w 3536004"/>
                <a:gd name="connsiteY0" fmla="*/ 0 h 1479710"/>
                <a:gd name="connsiteX1" fmla="*/ 2310319 w 3536004"/>
                <a:gd name="connsiteY1" fmla="*/ 1308370 h 1479710"/>
                <a:gd name="connsiteX2" fmla="*/ 0 w 3536004"/>
                <a:gd name="connsiteY2" fmla="*/ 1371602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6004" h="1479710">
                  <a:moveTo>
                    <a:pt x="3536004" y="0"/>
                  </a:moveTo>
                  <a:cubicBezTo>
                    <a:pt x="3294028" y="637162"/>
                    <a:pt x="2899653" y="1079770"/>
                    <a:pt x="2310319" y="1308370"/>
                  </a:cubicBezTo>
                  <a:cubicBezTo>
                    <a:pt x="1720985" y="1536970"/>
                    <a:pt x="500162" y="1514477"/>
                    <a:pt x="0" y="1371602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6892933" y="3617300"/>
              <a:ext cx="169289" cy="347633"/>
              <a:chOff x="4009292" y="4308941"/>
              <a:chExt cx="82061" cy="137831"/>
            </a:xfrm>
            <a:solidFill>
              <a:schemeClr val="tx1"/>
            </a:solidFill>
          </p:grpSpPr>
          <p:sp>
            <p:nvSpPr>
              <p:cNvPr id="16" name="円/楕円 15"/>
              <p:cNvSpPr/>
              <p:nvPr/>
            </p:nvSpPr>
            <p:spPr>
              <a:xfrm>
                <a:off x="4009292" y="4340888"/>
                <a:ext cx="80387" cy="803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7" name="直線コネクタ 16"/>
              <p:cNvCxnSpPr/>
              <p:nvPr/>
            </p:nvCxnSpPr>
            <p:spPr>
              <a:xfrm>
                <a:off x="4049485" y="4311915"/>
                <a:ext cx="1674" cy="13447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4009292" y="4446772"/>
                <a:ext cx="80387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4010966" y="4308941"/>
                <a:ext cx="80387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グループ化 19"/>
            <p:cNvGrpSpPr/>
            <p:nvPr/>
          </p:nvGrpSpPr>
          <p:grpSpPr>
            <a:xfrm>
              <a:off x="4963433" y="5350614"/>
              <a:ext cx="177417" cy="511175"/>
              <a:chOff x="4005352" y="4308941"/>
              <a:chExt cx="86001" cy="202673"/>
            </a:xfrm>
            <a:solidFill>
              <a:schemeClr val="tx1"/>
            </a:solidFill>
          </p:grpSpPr>
          <p:sp>
            <p:nvSpPr>
              <p:cNvPr id="21" name="円/楕円 20"/>
              <p:cNvSpPr/>
              <p:nvPr/>
            </p:nvSpPr>
            <p:spPr>
              <a:xfrm>
                <a:off x="4009292" y="4374691"/>
                <a:ext cx="80387" cy="803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" name="直線コネクタ 21"/>
              <p:cNvCxnSpPr/>
              <p:nvPr/>
            </p:nvCxnSpPr>
            <p:spPr>
              <a:xfrm>
                <a:off x="4051159" y="4312226"/>
                <a:ext cx="1673" cy="1993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4005352" y="4511303"/>
                <a:ext cx="80387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4010966" y="4308941"/>
                <a:ext cx="80387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24"/>
            <p:cNvGrpSpPr/>
            <p:nvPr/>
          </p:nvGrpSpPr>
          <p:grpSpPr>
            <a:xfrm>
              <a:off x="2635954" y="4876476"/>
              <a:ext cx="169289" cy="347633"/>
              <a:chOff x="4009292" y="4308941"/>
              <a:chExt cx="82061" cy="137831"/>
            </a:xfrm>
          </p:grpSpPr>
          <p:sp>
            <p:nvSpPr>
              <p:cNvPr id="26" name="円/楕円 25"/>
              <p:cNvSpPr/>
              <p:nvPr/>
            </p:nvSpPr>
            <p:spPr>
              <a:xfrm>
                <a:off x="4009292" y="4340888"/>
                <a:ext cx="80387" cy="803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" name="直線コネクタ 26"/>
              <p:cNvCxnSpPr/>
              <p:nvPr/>
            </p:nvCxnSpPr>
            <p:spPr>
              <a:xfrm>
                <a:off x="4049485" y="4311915"/>
                <a:ext cx="1674" cy="1344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4009292" y="4446772"/>
                <a:ext cx="8038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4010966" y="4308941"/>
                <a:ext cx="8038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グループ化 29"/>
            <p:cNvGrpSpPr/>
            <p:nvPr/>
          </p:nvGrpSpPr>
          <p:grpSpPr>
            <a:xfrm>
              <a:off x="4849170" y="4818850"/>
              <a:ext cx="193657" cy="347633"/>
              <a:chOff x="4005353" y="4308941"/>
              <a:chExt cx="93873" cy="137831"/>
            </a:xfrm>
          </p:grpSpPr>
          <p:cxnSp>
            <p:nvCxnSpPr>
              <p:cNvPr id="31" name="直線コネクタ 30"/>
              <p:cNvCxnSpPr/>
              <p:nvPr/>
            </p:nvCxnSpPr>
            <p:spPr>
              <a:xfrm>
                <a:off x="4049485" y="4311915"/>
                <a:ext cx="1674" cy="1344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>
                <a:off x="4009292" y="4446772"/>
                <a:ext cx="80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4010966" y="4308941"/>
                <a:ext cx="80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二等辺三角形 33"/>
              <p:cNvSpPr/>
              <p:nvPr/>
            </p:nvSpPr>
            <p:spPr>
              <a:xfrm>
                <a:off x="4005353" y="4336156"/>
                <a:ext cx="93873" cy="8038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6882474" y="3624800"/>
              <a:ext cx="193657" cy="347633"/>
              <a:chOff x="4005353" y="4308941"/>
              <a:chExt cx="93873" cy="137831"/>
            </a:xfrm>
          </p:grpSpPr>
          <p:cxnSp>
            <p:nvCxnSpPr>
              <p:cNvPr id="36" name="直線コネクタ 35"/>
              <p:cNvCxnSpPr/>
              <p:nvPr/>
            </p:nvCxnSpPr>
            <p:spPr>
              <a:xfrm>
                <a:off x="4049485" y="4311915"/>
                <a:ext cx="1674" cy="1344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>
                <a:off x="4009292" y="4446772"/>
                <a:ext cx="80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>
                <a:off x="4010966" y="4308941"/>
                <a:ext cx="80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二等辺三角形 38"/>
              <p:cNvSpPr/>
              <p:nvPr/>
            </p:nvSpPr>
            <p:spPr>
              <a:xfrm>
                <a:off x="4005353" y="4336156"/>
                <a:ext cx="93873" cy="8038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2608133" y="5293638"/>
              <a:ext cx="193657" cy="347633"/>
              <a:chOff x="4005353" y="4308941"/>
              <a:chExt cx="93873" cy="137831"/>
            </a:xfrm>
          </p:grpSpPr>
          <p:cxnSp>
            <p:nvCxnSpPr>
              <p:cNvPr id="41" name="直線コネクタ 40"/>
              <p:cNvCxnSpPr/>
              <p:nvPr/>
            </p:nvCxnSpPr>
            <p:spPr>
              <a:xfrm>
                <a:off x="4049485" y="4311915"/>
                <a:ext cx="1674" cy="1344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4009292" y="4446772"/>
                <a:ext cx="80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4010966" y="4308941"/>
                <a:ext cx="80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二等辺三角形 43"/>
              <p:cNvSpPr/>
              <p:nvPr/>
            </p:nvSpPr>
            <p:spPr>
              <a:xfrm>
                <a:off x="4005353" y="4336156"/>
                <a:ext cx="93873" cy="8038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0" name="グループ化 59"/>
            <p:cNvGrpSpPr/>
            <p:nvPr/>
          </p:nvGrpSpPr>
          <p:grpSpPr>
            <a:xfrm>
              <a:off x="4900435" y="3818768"/>
              <a:ext cx="2047844" cy="1336404"/>
              <a:chOff x="5590096" y="3818768"/>
              <a:chExt cx="2047844" cy="1336404"/>
            </a:xfrm>
          </p:grpSpPr>
          <p:sp>
            <p:nvSpPr>
              <p:cNvPr id="56" name="フリーフォーム 55"/>
              <p:cNvSpPr/>
              <p:nvPr/>
            </p:nvSpPr>
            <p:spPr>
              <a:xfrm>
                <a:off x="5647775" y="3818768"/>
                <a:ext cx="1990165" cy="1212763"/>
              </a:xfrm>
              <a:custGeom>
                <a:avLst/>
                <a:gdLst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156447 w 1990165"/>
                  <a:gd name="connsiteY2" fmla="*/ 779929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089212 w 1990165"/>
                  <a:gd name="connsiteY2" fmla="*/ 860612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24185"/>
                  <a:gd name="connsiteX1" fmla="*/ 1089212 w 1990165"/>
                  <a:gd name="connsiteY1" fmla="*/ 820774 h 1224185"/>
                  <a:gd name="connsiteX2" fmla="*/ 0 w 1990165"/>
                  <a:gd name="connsiteY2" fmla="*/ 1224185 h 1224185"/>
                  <a:gd name="connsiteX0" fmla="*/ 1990165 w 1990165"/>
                  <a:gd name="connsiteY0" fmla="*/ 0 h 1197627"/>
                  <a:gd name="connsiteX1" fmla="*/ 1089212 w 1990165"/>
                  <a:gd name="connsiteY1" fmla="*/ 820774 h 1197627"/>
                  <a:gd name="connsiteX2" fmla="*/ 0 w 1990165"/>
                  <a:gd name="connsiteY2" fmla="*/ 1197627 h 119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0165" h="1197627">
                    <a:moveTo>
                      <a:pt x="1990165" y="0"/>
                    </a:moveTo>
                    <a:cubicBezTo>
                      <a:pt x="1802467" y="273423"/>
                      <a:pt x="1420906" y="621170"/>
                      <a:pt x="1089212" y="820774"/>
                    </a:cubicBezTo>
                    <a:cubicBezTo>
                      <a:pt x="757518" y="1020379"/>
                      <a:pt x="351864" y="1120306"/>
                      <a:pt x="0" y="1197627"/>
                    </a:cubicBezTo>
                  </a:path>
                </a:pathLst>
              </a:custGeom>
              <a:noFill/>
              <a:ln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/>
              <p:cNvSpPr/>
              <p:nvPr/>
            </p:nvSpPr>
            <p:spPr>
              <a:xfrm>
                <a:off x="5678798" y="3875174"/>
                <a:ext cx="1936376" cy="1279998"/>
              </a:xfrm>
              <a:custGeom>
                <a:avLst/>
                <a:gdLst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156447 w 1990165"/>
                  <a:gd name="connsiteY2" fmla="*/ 779929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089212 w 1990165"/>
                  <a:gd name="connsiteY2" fmla="*/ 860612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24185"/>
                  <a:gd name="connsiteX1" fmla="*/ 1089212 w 1990165"/>
                  <a:gd name="connsiteY1" fmla="*/ 820774 h 1224185"/>
                  <a:gd name="connsiteX2" fmla="*/ 0 w 1990165"/>
                  <a:gd name="connsiteY2" fmla="*/ 1224185 h 1224185"/>
                  <a:gd name="connsiteX0" fmla="*/ 1990165 w 1990165"/>
                  <a:gd name="connsiteY0" fmla="*/ 0 h 1197627"/>
                  <a:gd name="connsiteX1" fmla="*/ 1089212 w 1990165"/>
                  <a:gd name="connsiteY1" fmla="*/ 820774 h 1197627"/>
                  <a:gd name="connsiteX2" fmla="*/ 0 w 1990165"/>
                  <a:gd name="connsiteY2" fmla="*/ 1197627 h 1197627"/>
                  <a:gd name="connsiteX0" fmla="*/ 1936376 w 1936376"/>
                  <a:gd name="connsiteY0" fmla="*/ 0 h 1264023"/>
                  <a:gd name="connsiteX1" fmla="*/ 1089212 w 1936376"/>
                  <a:gd name="connsiteY1" fmla="*/ 887170 h 1264023"/>
                  <a:gd name="connsiteX2" fmla="*/ 0 w 1936376"/>
                  <a:gd name="connsiteY2" fmla="*/ 1264023 h 1264023"/>
                  <a:gd name="connsiteX0" fmla="*/ 1936376 w 1936376"/>
                  <a:gd name="connsiteY0" fmla="*/ 0 h 1264023"/>
                  <a:gd name="connsiteX1" fmla="*/ 1183341 w 1936376"/>
                  <a:gd name="connsiteY1" fmla="*/ 807494 h 1264023"/>
                  <a:gd name="connsiteX2" fmla="*/ 0 w 1936376"/>
                  <a:gd name="connsiteY2" fmla="*/ 1264023 h 126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376" h="1264023">
                    <a:moveTo>
                      <a:pt x="1936376" y="0"/>
                    </a:moveTo>
                    <a:cubicBezTo>
                      <a:pt x="1748678" y="273423"/>
                      <a:pt x="1506070" y="596824"/>
                      <a:pt x="1183341" y="807494"/>
                    </a:cubicBezTo>
                    <a:cubicBezTo>
                      <a:pt x="860612" y="1018164"/>
                      <a:pt x="351864" y="1186702"/>
                      <a:pt x="0" y="1264023"/>
                    </a:cubicBezTo>
                  </a:path>
                </a:pathLst>
              </a:custGeom>
              <a:noFill/>
              <a:ln w="952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/>
              <p:cNvSpPr/>
              <p:nvPr/>
            </p:nvSpPr>
            <p:spPr>
              <a:xfrm>
                <a:off x="5590096" y="3866848"/>
                <a:ext cx="1976718" cy="970716"/>
              </a:xfrm>
              <a:custGeom>
                <a:avLst/>
                <a:gdLst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156447 w 1990165"/>
                  <a:gd name="connsiteY2" fmla="*/ 779929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089212 w 1990165"/>
                  <a:gd name="connsiteY2" fmla="*/ 860612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24185"/>
                  <a:gd name="connsiteX1" fmla="*/ 1089212 w 1990165"/>
                  <a:gd name="connsiteY1" fmla="*/ 820774 h 1224185"/>
                  <a:gd name="connsiteX2" fmla="*/ 0 w 1990165"/>
                  <a:gd name="connsiteY2" fmla="*/ 1224185 h 1224185"/>
                  <a:gd name="connsiteX0" fmla="*/ 1990165 w 1990165"/>
                  <a:gd name="connsiteY0" fmla="*/ 0 h 1197627"/>
                  <a:gd name="connsiteX1" fmla="*/ 1089212 w 1990165"/>
                  <a:gd name="connsiteY1" fmla="*/ 820774 h 1197627"/>
                  <a:gd name="connsiteX2" fmla="*/ 0 w 1990165"/>
                  <a:gd name="connsiteY2" fmla="*/ 1197627 h 1197627"/>
                  <a:gd name="connsiteX0" fmla="*/ 1976718 w 1976718"/>
                  <a:gd name="connsiteY0" fmla="*/ 0 h 958601"/>
                  <a:gd name="connsiteX1" fmla="*/ 1089212 w 1976718"/>
                  <a:gd name="connsiteY1" fmla="*/ 581748 h 958601"/>
                  <a:gd name="connsiteX2" fmla="*/ 0 w 1976718"/>
                  <a:gd name="connsiteY2" fmla="*/ 958601 h 958601"/>
                  <a:gd name="connsiteX0" fmla="*/ 1976718 w 1976718"/>
                  <a:gd name="connsiteY0" fmla="*/ 0 h 958601"/>
                  <a:gd name="connsiteX1" fmla="*/ 995083 w 1976718"/>
                  <a:gd name="connsiteY1" fmla="*/ 648145 h 958601"/>
                  <a:gd name="connsiteX2" fmla="*/ 0 w 1976718"/>
                  <a:gd name="connsiteY2" fmla="*/ 958601 h 958601"/>
                  <a:gd name="connsiteX0" fmla="*/ 1976718 w 1976718"/>
                  <a:gd name="connsiteY0" fmla="*/ 0 h 958601"/>
                  <a:gd name="connsiteX1" fmla="*/ 1048871 w 1976718"/>
                  <a:gd name="connsiteY1" fmla="*/ 687982 h 958601"/>
                  <a:gd name="connsiteX2" fmla="*/ 0 w 1976718"/>
                  <a:gd name="connsiteY2" fmla="*/ 958601 h 95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6718" h="958601">
                    <a:moveTo>
                      <a:pt x="1976718" y="0"/>
                    </a:moveTo>
                    <a:cubicBezTo>
                      <a:pt x="1789020" y="273423"/>
                      <a:pt x="1378324" y="528215"/>
                      <a:pt x="1048871" y="687982"/>
                    </a:cubicBezTo>
                    <a:cubicBezTo>
                      <a:pt x="719418" y="847749"/>
                      <a:pt x="351864" y="881280"/>
                      <a:pt x="0" y="958601"/>
                    </a:cubicBezTo>
                  </a:path>
                </a:pathLst>
              </a:custGeom>
              <a:noFill/>
              <a:ln w="952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1" name="グループ化 60"/>
            <p:cNvGrpSpPr/>
            <p:nvPr/>
          </p:nvGrpSpPr>
          <p:grpSpPr>
            <a:xfrm rot="1892229">
              <a:off x="2819849" y="4804733"/>
              <a:ext cx="1905781" cy="1388243"/>
              <a:chOff x="5590096" y="3818768"/>
              <a:chExt cx="2047844" cy="1336404"/>
            </a:xfrm>
          </p:grpSpPr>
          <p:sp>
            <p:nvSpPr>
              <p:cNvPr id="62" name="フリーフォーム 61"/>
              <p:cNvSpPr/>
              <p:nvPr/>
            </p:nvSpPr>
            <p:spPr>
              <a:xfrm>
                <a:off x="5647775" y="3818768"/>
                <a:ext cx="1990165" cy="1212763"/>
              </a:xfrm>
              <a:custGeom>
                <a:avLst/>
                <a:gdLst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156447 w 1990165"/>
                  <a:gd name="connsiteY2" fmla="*/ 779929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089212 w 1990165"/>
                  <a:gd name="connsiteY2" fmla="*/ 860612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24185"/>
                  <a:gd name="connsiteX1" fmla="*/ 1089212 w 1990165"/>
                  <a:gd name="connsiteY1" fmla="*/ 820774 h 1224185"/>
                  <a:gd name="connsiteX2" fmla="*/ 0 w 1990165"/>
                  <a:gd name="connsiteY2" fmla="*/ 1224185 h 1224185"/>
                  <a:gd name="connsiteX0" fmla="*/ 1990165 w 1990165"/>
                  <a:gd name="connsiteY0" fmla="*/ 0 h 1197627"/>
                  <a:gd name="connsiteX1" fmla="*/ 1089212 w 1990165"/>
                  <a:gd name="connsiteY1" fmla="*/ 820774 h 1197627"/>
                  <a:gd name="connsiteX2" fmla="*/ 0 w 1990165"/>
                  <a:gd name="connsiteY2" fmla="*/ 1197627 h 119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0165" h="1197627">
                    <a:moveTo>
                      <a:pt x="1990165" y="0"/>
                    </a:moveTo>
                    <a:cubicBezTo>
                      <a:pt x="1802467" y="273423"/>
                      <a:pt x="1420906" y="621170"/>
                      <a:pt x="1089212" y="820774"/>
                    </a:cubicBezTo>
                    <a:cubicBezTo>
                      <a:pt x="757518" y="1020379"/>
                      <a:pt x="351864" y="1120306"/>
                      <a:pt x="0" y="1197627"/>
                    </a:cubicBezTo>
                  </a:path>
                </a:pathLst>
              </a:custGeom>
              <a:noFill/>
              <a:ln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/>
              <p:cNvSpPr/>
              <p:nvPr/>
            </p:nvSpPr>
            <p:spPr>
              <a:xfrm>
                <a:off x="5678798" y="3875174"/>
                <a:ext cx="1936376" cy="1279998"/>
              </a:xfrm>
              <a:custGeom>
                <a:avLst/>
                <a:gdLst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156447 w 1990165"/>
                  <a:gd name="connsiteY2" fmla="*/ 779929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089212 w 1990165"/>
                  <a:gd name="connsiteY2" fmla="*/ 860612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24185"/>
                  <a:gd name="connsiteX1" fmla="*/ 1089212 w 1990165"/>
                  <a:gd name="connsiteY1" fmla="*/ 820774 h 1224185"/>
                  <a:gd name="connsiteX2" fmla="*/ 0 w 1990165"/>
                  <a:gd name="connsiteY2" fmla="*/ 1224185 h 1224185"/>
                  <a:gd name="connsiteX0" fmla="*/ 1990165 w 1990165"/>
                  <a:gd name="connsiteY0" fmla="*/ 0 h 1197627"/>
                  <a:gd name="connsiteX1" fmla="*/ 1089212 w 1990165"/>
                  <a:gd name="connsiteY1" fmla="*/ 820774 h 1197627"/>
                  <a:gd name="connsiteX2" fmla="*/ 0 w 1990165"/>
                  <a:gd name="connsiteY2" fmla="*/ 1197627 h 1197627"/>
                  <a:gd name="connsiteX0" fmla="*/ 1936376 w 1936376"/>
                  <a:gd name="connsiteY0" fmla="*/ 0 h 1264023"/>
                  <a:gd name="connsiteX1" fmla="*/ 1089212 w 1936376"/>
                  <a:gd name="connsiteY1" fmla="*/ 887170 h 1264023"/>
                  <a:gd name="connsiteX2" fmla="*/ 0 w 1936376"/>
                  <a:gd name="connsiteY2" fmla="*/ 1264023 h 1264023"/>
                  <a:gd name="connsiteX0" fmla="*/ 1936376 w 1936376"/>
                  <a:gd name="connsiteY0" fmla="*/ 0 h 1264023"/>
                  <a:gd name="connsiteX1" fmla="*/ 1183341 w 1936376"/>
                  <a:gd name="connsiteY1" fmla="*/ 807494 h 1264023"/>
                  <a:gd name="connsiteX2" fmla="*/ 0 w 1936376"/>
                  <a:gd name="connsiteY2" fmla="*/ 1264023 h 126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376" h="1264023">
                    <a:moveTo>
                      <a:pt x="1936376" y="0"/>
                    </a:moveTo>
                    <a:cubicBezTo>
                      <a:pt x="1748678" y="273423"/>
                      <a:pt x="1506070" y="596824"/>
                      <a:pt x="1183341" y="807494"/>
                    </a:cubicBezTo>
                    <a:cubicBezTo>
                      <a:pt x="860612" y="1018164"/>
                      <a:pt x="351864" y="1186702"/>
                      <a:pt x="0" y="1264023"/>
                    </a:cubicBezTo>
                  </a:path>
                </a:pathLst>
              </a:custGeom>
              <a:noFill/>
              <a:ln w="952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 63"/>
              <p:cNvSpPr/>
              <p:nvPr/>
            </p:nvSpPr>
            <p:spPr>
              <a:xfrm>
                <a:off x="5590096" y="3866848"/>
                <a:ext cx="1976718" cy="970716"/>
              </a:xfrm>
              <a:custGeom>
                <a:avLst/>
                <a:gdLst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156447 w 1990165"/>
                  <a:gd name="connsiteY2" fmla="*/ 779929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425388 w 1990165"/>
                  <a:gd name="connsiteY1" fmla="*/ 578223 h 1264023"/>
                  <a:gd name="connsiteX2" fmla="*/ 1089212 w 1990165"/>
                  <a:gd name="connsiteY2" fmla="*/ 860612 h 1264023"/>
                  <a:gd name="connsiteX3" fmla="*/ 0 w 1990165"/>
                  <a:gd name="connsiteY3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64023"/>
                  <a:gd name="connsiteX1" fmla="*/ 1089212 w 1990165"/>
                  <a:gd name="connsiteY1" fmla="*/ 860612 h 1264023"/>
                  <a:gd name="connsiteX2" fmla="*/ 0 w 1990165"/>
                  <a:gd name="connsiteY2" fmla="*/ 1264023 h 1264023"/>
                  <a:gd name="connsiteX0" fmla="*/ 1990165 w 1990165"/>
                  <a:gd name="connsiteY0" fmla="*/ 0 h 1224185"/>
                  <a:gd name="connsiteX1" fmla="*/ 1089212 w 1990165"/>
                  <a:gd name="connsiteY1" fmla="*/ 820774 h 1224185"/>
                  <a:gd name="connsiteX2" fmla="*/ 0 w 1990165"/>
                  <a:gd name="connsiteY2" fmla="*/ 1224185 h 1224185"/>
                  <a:gd name="connsiteX0" fmla="*/ 1990165 w 1990165"/>
                  <a:gd name="connsiteY0" fmla="*/ 0 h 1197627"/>
                  <a:gd name="connsiteX1" fmla="*/ 1089212 w 1990165"/>
                  <a:gd name="connsiteY1" fmla="*/ 820774 h 1197627"/>
                  <a:gd name="connsiteX2" fmla="*/ 0 w 1990165"/>
                  <a:gd name="connsiteY2" fmla="*/ 1197627 h 1197627"/>
                  <a:gd name="connsiteX0" fmla="*/ 1976718 w 1976718"/>
                  <a:gd name="connsiteY0" fmla="*/ 0 h 958601"/>
                  <a:gd name="connsiteX1" fmla="*/ 1089212 w 1976718"/>
                  <a:gd name="connsiteY1" fmla="*/ 581748 h 958601"/>
                  <a:gd name="connsiteX2" fmla="*/ 0 w 1976718"/>
                  <a:gd name="connsiteY2" fmla="*/ 958601 h 958601"/>
                  <a:gd name="connsiteX0" fmla="*/ 1976718 w 1976718"/>
                  <a:gd name="connsiteY0" fmla="*/ 0 h 958601"/>
                  <a:gd name="connsiteX1" fmla="*/ 995083 w 1976718"/>
                  <a:gd name="connsiteY1" fmla="*/ 648145 h 958601"/>
                  <a:gd name="connsiteX2" fmla="*/ 0 w 1976718"/>
                  <a:gd name="connsiteY2" fmla="*/ 958601 h 958601"/>
                  <a:gd name="connsiteX0" fmla="*/ 1976718 w 1976718"/>
                  <a:gd name="connsiteY0" fmla="*/ 0 h 958601"/>
                  <a:gd name="connsiteX1" fmla="*/ 1048871 w 1976718"/>
                  <a:gd name="connsiteY1" fmla="*/ 687982 h 958601"/>
                  <a:gd name="connsiteX2" fmla="*/ 0 w 1976718"/>
                  <a:gd name="connsiteY2" fmla="*/ 958601 h 95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6718" h="958601">
                    <a:moveTo>
                      <a:pt x="1976718" y="0"/>
                    </a:moveTo>
                    <a:cubicBezTo>
                      <a:pt x="1789020" y="273423"/>
                      <a:pt x="1378324" y="528215"/>
                      <a:pt x="1048871" y="687982"/>
                    </a:cubicBezTo>
                    <a:cubicBezTo>
                      <a:pt x="719418" y="847749"/>
                      <a:pt x="351864" y="881280"/>
                      <a:pt x="0" y="958601"/>
                    </a:cubicBezTo>
                  </a:path>
                </a:pathLst>
              </a:custGeom>
              <a:noFill/>
              <a:ln w="952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6" name="直線矢印コネクタ 65"/>
            <p:cNvCxnSpPr/>
            <p:nvPr/>
          </p:nvCxnSpPr>
          <p:spPr>
            <a:xfrm flipH="1">
              <a:off x="4556551" y="5405718"/>
              <a:ext cx="412673" cy="15930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 flipH="1" flipV="1">
              <a:off x="2251586" y="5234715"/>
              <a:ext cx="447591" cy="4524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グループ化 92"/>
            <p:cNvGrpSpPr/>
            <p:nvPr/>
          </p:nvGrpSpPr>
          <p:grpSpPr>
            <a:xfrm>
              <a:off x="2630030" y="5153268"/>
              <a:ext cx="181133" cy="278438"/>
              <a:chOff x="6550354" y="5610344"/>
              <a:chExt cx="181133" cy="278438"/>
            </a:xfrm>
          </p:grpSpPr>
          <p:cxnSp>
            <p:nvCxnSpPr>
              <p:cNvPr id="82" name="直線コネクタ 81"/>
              <p:cNvCxnSpPr>
                <a:stCxn id="85" idx="0"/>
              </p:cNvCxnSpPr>
              <p:nvPr/>
            </p:nvCxnSpPr>
            <p:spPr>
              <a:xfrm>
                <a:off x="6640921" y="5647666"/>
                <a:ext cx="3661" cy="241116"/>
              </a:xfrm>
              <a:prstGeom prst="lin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6558212" y="5882989"/>
                <a:ext cx="165836" cy="0"/>
              </a:xfrm>
              <a:prstGeom prst="lin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6558002" y="5610344"/>
                <a:ext cx="165836" cy="0"/>
              </a:xfrm>
              <a:prstGeom prst="lin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星 5 84"/>
              <p:cNvSpPr/>
              <p:nvPr/>
            </p:nvSpPr>
            <p:spPr>
              <a:xfrm>
                <a:off x="6550354" y="5647666"/>
                <a:ext cx="181133" cy="180445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1" name="グループ化 90"/>
            <p:cNvGrpSpPr/>
            <p:nvPr/>
          </p:nvGrpSpPr>
          <p:grpSpPr>
            <a:xfrm>
              <a:off x="4932565" y="5217393"/>
              <a:ext cx="181133" cy="347633"/>
              <a:chOff x="6702754" y="5717426"/>
              <a:chExt cx="181133" cy="347633"/>
            </a:xfrm>
          </p:grpSpPr>
          <p:cxnSp>
            <p:nvCxnSpPr>
              <p:cNvPr id="87" name="直線コネクタ 86"/>
              <p:cNvCxnSpPr/>
              <p:nvPr/>
            </p:nvCxnSpPr>
            <p:spPr>
              <a:xfrm>
                <a:off x="6793529" y="5724927"/>
                <a:ext cx="3453" cy="339179"/>
              </a:xfrm>
              <a:prstGeom prst="lin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>
                <a:off x="6710612" y="6065059"/>
                <a:ext cx="165836" cy="0"/>
              </a:xfrm>
              <a:prstGeom prst="lin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>
                <a:off x="6714065" y="5717426"/>
                <a:ext cx="165836" cy="0"/>
              </a:xfrm>
              <a:prstGeom prst="lin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星 5 89"/>
              <p:cNvSpPr/>
              <p:nvPr/>
            </p:nvSpPr>
            <p:spPr>
              <a:xfrm>
                <a:off x="6702754" y="5800066"/>
                <a:ext cx="181133" cy="180445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" name="グループ化 1"/>
            <p:cNvGrpSpPr/>
            <p:nvPr/>
          </p:nvGrpSpPr>
          <p:grpSpPr>
            <a:xfrm>
              <a:off x="606952" y="2763400"/>
              <a:ext cx="1706627" cy="1210336"/>
              <a:chOff x="606952" y="5391209"/>
              <a:chExt cx="1706627" cy="1210336"/>
            </a:xfrm>
          </p:grpSpPr>
          <p:grpSp>
            <p:nvGrpSpPr>
              <p:cNvPr id="70" name="グループ化 69"/>
              <p:cNvGrpSpPr/>
              <p:nvPr/>
            </p:nvGrpSpPr>
            <p:grpSpPr>
              <a:xfrm>
                <a:off x="606952" y="5391209"/>
                <a:ext cx="169289" cy="347633"/>
                <a:chOff x="4009292" y="4308941"/>
                <a:chExt cx="82061" cy="137831"/>
              </a:xfrm>
            </p:grpSpPr>
            <p:sp>
              <p:nvSpPr>
                <p:cNvPr id="71" name="円/楕円 70"/>
                <p:cNvSpPr/>
                <p:nvPr/>
              </p:nvSpPr>
              <p:spPr>
                <a:xfrm>
                  <a:off x="4009292" y="4340888"/>
                  <a:ext cx="80387" cy="80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2" name="直線コネクタ 71"/>
                <p:cNvCxnSpPr/>
                <p:nvPr/>
              </p:nvCxnSpPr>
              <p:spPr>
                <a:xfrm>
                  <a:off x="4049485" y="4311915"/>
                  <a:ext cx="1674" cy="1344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>
                  <a:off x="4009292" y="4446772"/>
                  <a:ext cx="803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>
                  <a:off x="4010966" y="4308941"/>
                  <a:ext cx="8038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グループ化 74"/>
              <p:cNvGrpSpPr/>
              <p:nvPr/>
            </p:nvGrpSpPr>
            <p:grpSpPr>
              <a:xfrm>
                <a:off x="610405" y="5821716"/>
                <a:ext cx="193657" cy="347633"/>
                <a:chOff x="4005353" y="4308941"/>
                <a:chExt cx="93873" cy="137831"/>
              </a:xfrm>
            </p:grpSpPr>
            <p:cxnSp>
              <p:nvCxnSpPr>
                <p:cNvPr id="76" name="直線コネクタ 75"/>
                <p:cNvCxnSpPr/>
                <p:nvPr/>
              </p:nvCxnSpPr>
              <p:spPr>
                <a:xfrm>
                  <a:off x="4049485" y="4311915"/>
                  <a:ext cx="1674" cy="13447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>
                  <a:off x="4009292" y="4446772"/>
                  <a:ext cx="8038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4010966" y="4308941"/>
                  <a:ext cx="8038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二等辺三角形 78"/>
                <p:cNvSpPr/>
                <p:nvPr/>
              </p:nvSpPr>
              <p:spPr>
                <a:xfrm>
                  <a:off x="4005353" y="4336156"/>
                  <a:ext cx="93873" cy="80386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616315" y="6273946"/>
                <a:ext cx="181133" cy="278438"/>
                <a:chOff x="6550354" y="5610344"/>
                <a:chExt cx="181133" cy="278438"/>
              </a:xfrm>
            </p:grpSpPr>
            <p:cxnSp>
              <p:nvCxnSpPr>
                <p:cNvPr id="95" name="直線コネクタ 94"/>
                <p:cNvCxnSpPr>
                  <a:stCxn id="98" idx="0"/>
                </p:cNvCxnSpPr>
                <p:nvPr/>
              </p:nvCxnSpPr>
              <p:spPr>
                <a:xfrm>
                  <a:off x="6640921" y="5647666"/>
                  <a:ext cx="3661" cy="241116"/>
                </a:xfrm>
                <a:prstGeom prst="lin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/>
                <p:cNvCxnSpPr/>
                <p:nvPr/>
              </p:nvCxnSpPr>
              <p:spPr>
                <a:xfrm>
                  <a:off x="6558212" y="5882989"/>
                  <a:ext cx="165836" cy="0"/>
                </a:xfrm>
                <a:prstGeom prst="lin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96"/>
                <p:cNvCxnSpPr/>
                <p:nvPr/>
              </p:nvCxnSpPr>
              <p:spPr>
                <a:xfrm>
                  <a:off x="6558002" y="5610344"/>
                  <a:ext cx="165836" cy="0"/>
                </a:xfrm>
                <a:prstGeom prst="lin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星 5 97"/>
                <p:cNvSpPr/>
                <p:nvPr/>
              </p:nvSpPr>
              <p:spPr>
                <a:xfrm>
                  <a:off x="6550354" y="5647666"/>
                  <a:ext cx="181133" cy="180445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9" name="テキスト ボックス 98"/>
              <p:cNvSpPr txBox="1"/>
              <p:nvPr/>
            </p:nvSpPr>
            <p:spPr>
              <a:xfrm>
                <a:off x="878571" y="5391209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測定</a:t>
                </a:r>
                <a:endParaRPr kumimoji="1" lang="ja-JP" altLang="en-US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00" name="テキスト ボックス 99"/>
              <p:cNvSpPr txBox="1"/>
              <p:nvPr/>
            </p:nvSpPr>
            <p:spPr>
              <a:xfrm>
                <a:off x="878571" y="5781542"/>
                <a:ext cx="1435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予測</a:t>
                </a:r>
                <a:r>
                  <a:rPr lang="en-US" altLang="ja-JP" sz="200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(</a:t>
                </a:r>
                <a:r>
                  <a:rPr lang="ja-JP" altLang="en-US" sz="200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伝播</a:t>
                </a:r>
                <a:r>
                  <a:rPr lang="en-US" altLang="ja-JP" sz="200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)</a:t>
                </a:r>
                <a:endParaRPr kumimoji="1" lang="ja-JP" altLang="en-US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01" name="テキスト ボックス 100"/>
              <p:cNvSpPr txBox="1"/>
              <p:nvPr/>
            </p:nvSpPr>
            <p:spPr>
              <a:xfrm>
                <a:off x="919182" y="6201435"/>
                <a:ext cx="697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更新</a:t>
                </a:r>
                <a:endParaRPr kumimoji="1" lang="ja-JP" altLang="en-US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102" name="テキスト ボックス 101"/>
            <p:cNvSpPr txBox="1"/>
            <p:nvPr/>
          </p:nvSpPr>
          <p:spPr>
            <a:xfrm>
              <a:off x="2265110" y="2443866"/>
              <a:ext cx="33922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MC</a:t>
              </a:r>
              <a:r>
                <a:rPr lang="ja-JP" altLang="en-US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に実装されたジオメトリ</a:t>
              </a:r>
              <a:endPara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4" name="フリーフォーム 103"/>
            <p:cNvSpPr/>
            <p:nvPr/>
          </p:nvSpPr>
          <p:spPr>
            <a:xfrm>
              <a:off x="2107327" y="2436320"/>
              <a:ext cx="6509222" cy="3732076"/>
            </a:xfrm>
            <a:custGeom>
              <a:avLst/>
              <a:gdLst>
                <a:gd name="connsiteX0" fmla="*/ 3195536 w 3195536"/>
                <a:gd name="connsiteY0" fmla="*/ 0 h 1605064"/>
                <a:gd name="connsiteX1" fmla="*/ 2033081 w 3195536"/>
                <a:gd name="connsiteY1" fmla="*/ 1133272 h 1605064"/>
                <a:gd name="connsiteX2" fmla="*/ 0 w 3195536"/>
                <a:gd name="connsiteY2" fmla="*/ 1605064 h 1605064"/>
                <a:gd name="connsiteX0" fmla="*/ 3273358 w 3273358"/>
                <a:gd name="connsiteY0" fmla="*/ 0 h 1459149"/>
                <a:gd name="connsiteX1" fmla="*/ 2110903 w 3273358"/>
                <a:gd name="connsiteY1" fmla="*/ 1133272 h 1459149"/>
                <a:gd name="connsiteX2" fmla="*/ 0 w 3273358"/>
                <a:gd name="connsiteY2" fmla="*/ 1459149 h 1459149"/>
                <a:gd name="connsiteX0" fmla="*/ 3273358 w 3273358"/>
                <a:gd name="connsiteY0" fmla="*/ 0 h 1459149"/>
                <a:gd name="connsiteX1" fmla="*/ 2110903 w 3273358"/>
                <a:gd name="connsiteY1" fmla="*/ 1133272 h 1459149"/>
                <a:gd name="connsiteX2" fmla="*/ 0 w 3273358"/>
                <a:gd name="connsiteY2" fmla="*/ 1459149 h 1459149"/>
                <a:gd name="connsiteX0" fmla="*/ 3399817 w 3399817"/>
                <a:gd name="connsiteY0" fmla="*/ 0 h 1371601"/>
                <a:gd name="connsiteX1" fmla="*/ 2237362 w 3399817"/>
                <a:gd name="connsiteY1" fmla="*/ 1133272 h 1371601"/>
                <a:gd name="connsiteX2" fmla="*/ 0 w 3399817"/>
                <a:gd name="connsiteY2" fmla="*/ 1371601 h 1371601"/>
                <a:gd name="connsiteX0" fmla="*/ 3399817 w 3399817"/>
                <a:gd name="connsiteY0" fmla="*/ 0 h 1403519"/>
                <a:gd name="connsiteX1" fmla="*/ 2237362 w 3399817"/>
                <a:gd name="connsiteY1" fmla="*/ 1133272 h 1403519"/>
                <a:gd name="connsiteX2" fmla="*/ 0 w 3399817"/>
                <a:gd name="connsiteY2" fmla="*/ 1371601 h 1403519"/>
                <a:gd name="connsiteX0" fmla="*/ 3399817 w 3399817"/>
                <a:gd name="connsiteY0" fmla="*/ 0 h 1403519"/>
                <a:gd name="connsiteX1" fmla="*/ 2237362 w 3399817"/>
                <a:gd name="connsiteY1" fmla="*/ 1133272 h 1403519"/>
                <a:gd name="connsiteX2" fmla="*/ 0 w 3399817"/>
                <a:gd name="connsiteY2" fmla="*/ 1371601 h 1403519"/>
                <a:gd name="connsiteX0" fmla="*/ 3399817 w 3399817"/>
                <a:gd name="connsiteY0" fmla="*/ 0 h 1381329"/>
                <a:gd name="connsiteX1" fmla="*/ 2237362 w 3399817"/>
                <a:gd name="connsiteY1" fmla="*/ 1133272 h 1381329"/>
                <a:gd name="connsiteX2" fmla="*/ 0 w 3399817"/>
                <a:gd name="connsiteY2" fmla="*/ 1381329 h 1381329"/>
                <a:gd name="connsiteX0" fmla="*/ 3433119 w 3433119"/>
                <a:gd name="connsiteY0" fmla="*/ 0 h 1427588"/>
                <a:gd name="connsiteX1" fmla="*/ 2270664 w 3433119"/>
                <a:gd name="connsiteY1" fmla="*/ 1133272 h 1427588"/>
                <a:gd name="connsiteX2" fmla="*/ 222993 w 3433119"/>
                <a:gd name="connsiteY2" fmla="*/ 1415375 h 1427588"/>
                <a:gd name="connsiteX3" fmla="*/ 33302 w 3433119"/>
                <a:gd name="connsiteY3" fmla="*/ 1381329 h 1427588"/>
                <a:gd name="connsiteX0" fmla="*/ 3399817 w 3399817"/>
                <a:gd name="connsiteY0" fmla="*/ 0 h 1415375"/>
                <a:gd name="connsiteX1" fmla="*/ 2237362 w 3399817"/>
                <a:gd name="connsiteY1" fmla="*/ 1133272 h 1415375"/>
                <a:gd name="connsiteX2" fmla="*/ 189691 w 3399817"/>
                <a:gd name="connsiteY2" fmla="*/ 1415375 h 1415375"/>
                <a:gd name="connsiteX3" fmla="*/ 0 w 3399817"/>
                <a:gd name="connsiteY3" fmla="*/ 1381329 h 1415375"/>
                <a:gd name="connsiteX0" fmla="*/ 3399817 w 3399817"/>
                <a:gd name="connsiteY0" fmla="*/ 0 h 1381329"/>
                <a:gd name="connsiteX1" fmla="*/ 2237362 w 3399817"/>
                <a:gd name="connsiteY1" fmla="*/ 1133272 h 1381329"/>
                <a:gd name="connsiteX2" fmla="*/ 0 w 3399817"/>
                <a:gd name="connsiteY2" fmla="*/ 1381329 h 1381329"/>
                <a:gd name="connsiteX0" fmla="*/ 3399817 w 3399817"/>
                <a:gd name="connsiteY0" fmla="*/ 0 h 1402789"/>
                <a:gd name="connsiteX1" fmla="*/ 2237362 w 3399817"/>
                <a:gd name="connsiteY1" fmla="*/ 1133272 h 1402789"/>
                <a:gd name="connsiteX2" fmla="*/ 0 w 3399817"/>
                <a:gd name="connsiteY2" fmla="*/ 1381329 h 1402789"/>
                <a:gd name="connsiteX0" fmla="*/ 3399817 w 3399817"/>
                <a:gd name="connsiteY0" fmla="*/ 0 h 1421410"/>
                <a:gd name="connsiteX1" fmla="*/ 2261681 w 3399817"/>
                <a:gd name="connsiteY1" fmla="*/ 1225685 h 1421410"/>
                <a:gd name="connsiteX2" fmla="*/ 0 w 3399817"/>
                <a:gd name="connsiteY2" fmla="*/ 1381329 h 1421410"/>
                <a:gd name="connsiteX0" fmla="*/ 3399817 w 3399817"/>
                <a:gd name="connsiteY0" fmla="*/ 0 h 1434311"/>
                <a:gd name="connsiteX1" fmla="*/ 2261681 w 3399817"/>
                <a:gd name="connsiteY1" fmla="*/ 1225685 h 1434311"/>
                <a:gd name="connsiteX2" fmla="*/ 0 w 3399817"/>
                <a:gd name="connsiteY2" fmla="*/ 1381329 h 1434311"/>
                <a:gd name="connsiteX0" fmla="*/ 3399817 w 3399817"/>
                <a:gd name="connsiteY0" fmla="*/ 0 h 1434311"/>
                <a:gd name="connsiteX1" fmla="*/ 2261681 w 3399817"/>
                <a:gd name="connsiteY1" fmla="*/ 1225685 h 1434311"/>
                <a:gd name="connsiteX2" fmla="*/ 0 w 3399817"/>
                <a:gd name="connsiteY2" fmla="*/ 1381329 h 1434311"/>
                <a:gd name="connsiteX0" fmla="*/ 3399817 w 3399817"/>
                <a:gd name="connsiteY0" fmla="*/ 0 h 1466549"/>
                <a:gd name="connsiteX1" fmla="*/ 2174132 w 3399817"/>
                <a:gd name="connsiteY1" fmla="*/ 1308370 h 1466549"/>
                <a:gd name="connsiteX2" fmla="*/ 0 w 3399817"/>
                <a:gd name="connsiteY2" fmla="*/ 1381329 h 1466549"/>
                <a:gd name="connsiteX0" fmla="*/ 3536004 w 3536004"/>
                <a:gd name="connsiteY0" fmla="*/ 0 h 1461067"/>
                <a:gd name="connsiteX1" fmla="*/ 2310319 w 3536004"/>
                <a:gd name="connsiteY1" fmla="*/ 1308370 h 1461067"/>
                <a:gd name="connsiteX2" fmla="*/ 0 w 3536004"/>
                <a:gd name="connsiteY2" fmla="*/ 1371602 h 1461067"/>
                <a:gd name="connsiteX0" fmla="*/ 3536004 w 3536004"/>
                <a:gd name="connsiteY0" fmla="*/ 0 h 1479710"/>
                <a:gd name="connsiteX1" fmla="*/ 2310319 w 3536004"/>
                <a:gd name="connsiteY1" fmla="*/ 1308370 h 1479710"/>
                <a:gd name="connsiteX2" fmla="*/ 0 w 3536004"/>
                <a:gd name="connsiteY2" fmla="*/ 1371602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6004" h="1479710">
                  <a:moveTo>
                    <a:pt x="3536004" y="0"/>
                  </a:moveTo>
                  <a:cubicBezTo>
                    <a:pt x="3294028" y="637162"/>
                    <a:pt x="2899653" y="1079770"/>
                    <a:pt x="2310319" y="1308370"/>
                  </a:cubicBezTo>
                  <a:cubicBezTo>
                    <a:pt x="1720985" y="1536970"/>
                    <a:pt x="500162" y="1514477"/>
                    <a:pt x="0" y="1371602"/>
                  </a:cubicBezTo>
                </a:path>
              </a:pathLst>
            </a:custGeom>
            <a:noFill/>
            <a:ln w="222250" cmpd="sng">
              <a:solidFill>
                <a:srgbClr val="FF00FF">
                  <a:alpha val="17000"/>
                </a:srgb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5808907" y="5474714"/>
              <a:ext cx="30059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バックプロパゲーション</a:t>
              </a:r>
              <a:endPara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lang="ja-JP" altLang="en-US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で崩壊点</a:t>
              </a:r>
              <a:r>
                <a:rPr lang="en-US" altLang="ja-JP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</a:t>
              </a:r>
              <a:r>
                <a:rPr lang="ja-JP" altLang="en-US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ターゲット上</a:t>
              </a:r>
              <a:r>
                <a:rPr lang="en-US" altLang="ja-JP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)</a:t>
              </a:r>
            </a:p>
            <a:p>
              <a:r>
                <a:rPr kumimoji="1" lang="ja-JP" altLang="en-US" sz="2000" dirty="0" err="1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での</a:t>
              </a:r>
              <a:r>
                <a:rPr kumimoji="1" lang="ja-JP" altLang="en-US" sz="2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状態を再構成</a:t>
              </a: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1114180" y="4708378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e</a:t>
              </a:r>
              <a:r>
                <a:rPr kumimoji="1" lang="en-US" altLang="ja-JP" sz="2000" b="1" baseline="30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+</a:t>
              </a:r>
              <a:endParaRPr kumimoji="1" lang="ja-JP" altLang="en-US" sz="2000" b="1" baseline="30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107" name="直線矢印コネクタ 106"/>
            <p:cNvCxnSpPr/>
            <p:nvPr/>
          </p:nvCxnSpPr>
          <p:spPr>
            <a:xfrm flipH="1">
              <a:off x="6698691" y="3822222"/>
              <a:ext cx="270947" cy="2962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グループ化 79"/>
          <p:cNvGrpSpPr/>
          <p:nvPr/>
        </p:nvGrpSpPr>
        <p:grpSpPr>
          <a:xfrm>
            <a:off x="7240135" y="1114539"/>
            <a:ext cx="1416315" cy="1373337"/>
            <a:chOff x="6691502" y="1026242"/>
            <a:chExt cx="1416315" cy="1373337"/>
          </a:xfrm>
        </p:grpSpPr>
        <p:sp>
          <p:nvSpPr>
            <p:cNvPr id="45" name="円弧 44"/>
            <p:cNvSpPr/>
            <p:nvPr/>
          </p:nvSpPr>
          <p:spPr>
            <a:xfrm>
              <a:off x="6803352" y="1084520"/>
              <a:ext cx="1277433" cy="1282825"/>
            </a:xfrm>
            <a:prstGeom prst="arc">
              <a:avLst>
                <a:gd name="adj1" fmla="val 12741104"/>
                <a:gd name="adj2" fmla="val 10568709"/>
              </a:avLst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弧 91"/>
            <p:cNvSpPr/>
            <p:nvPr/>
          </p:nvSpPr>
          <p:spPr>
            <a:xfrm>
              <a:off x="6691502" y="1026242"/>
              <a:ext cx="1416315" cy="1346270"/>
            </a:xfrm>
            <a:prstGeom prst="arc">
              <a:avLst>
                <a:gd name="adj1" fmla="val 13337038"/>
                <a:gd name="adj2" fmla="val 10008174"/>
              </a:avLst>
            </a:prstGeom>
            <a:ln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7" name="直線コネクタ 46"/>
            <p:cNvCxnSpPr/>
            <p:nvPr/>
          </p:nvCxnSpPr>
          <p:spPr>
            <a:xfrm flipH="1">
              <a:off x="6898949" y="1100018"/>
              <a:ext cx="7750" cy="360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円/楕円 47"/>
            <p:cNvSpPr/>
            <p:nvPr/>
          </p:nvSpPr>
          <p:spPr>
            <a:xfrm>
              <a:off x="8002846" y="198763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7896291" y="21217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7370027" y="23538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7504399" y="23521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7623076" y="230814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7765656" y="224413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3" name="直線矢印コネクタ 112"/>
            <p:cNvCxnSpPr/>
            <p:nvPr/>
          </p:nvCxnSpPr>
          <p:spPr>
            <a:xfrm flipV="1">
              <a:off x="6905355" y="1187937"/>
              <a:ext cx="155423" cy="19983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/>
            <p:cNvCxnSpPr/>
            <p:nvPr/>
          </p:nvCxnSpPr>
          <p:spPr>
            <a:xfrm flipV="1">
              <a:off x="6889637" y="1041025"/>
              <a:ext cx="238478" cy="18422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/>
          <p:cNvGrpSpPr/>
          <p:nvPr/>
        </p:nvGrpSpPr>
        <p:grpSpPr>
          <a:xfrm>
            <a:off x="5966838" y="1273859"/>
            <a:ext cx="1343345" cy="900301"/>
            <a:chOff x="8238211" y="998792"/>
            <a:chExt cx="1343345" cy="900301"/>
          </a:xfrm>
        </p:grpSpPr>
        <p:cxnSp>
          <p:nvCxnSpPr>
            <p:cNvPr id="65" name="直線コネクタ 64"/>
            <p:cNvCxnSpPr/>
            <p:nvPr/>
          </p:nvCxnSpPr>
          <p:spPr>
            <a:xfrm>
              <a:off x="8238211" y="1192681"/>
              <a:ext cx="2353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>
              <a:off x="8238211" y="1406651"/>
              <a:ext cx="23534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/>
            <p:cNvSpPr txBox="1"/>
            <p:nvPr/>
          </p:nvSpPr>
          <p:spPr>
            <a:xfrm>
              <a:off x="8473560" y="998792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真のトラック</a:t>
              </a:r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8473560" y="1252762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再構成された</a:t>
              </a:r>
              <a:endPara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kumimoji="1" lang="en-US" altLang="ja-JP" sz="12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</a:t>
              </a:r>
              <a:r>
                <a:rPr kumimoji="1" lang="ja-JP" altLang="en-US" sz="12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間違えた</a:t>
              </a:r>
              <a:r>
                <a:rPr kumimoji="1" lang="en-US" altLang="ja-JP" sz="12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)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r>
                <a:rPr kumimoji="1" lang="ja-JP" altLang="en-US" sz="12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トラック</a:t>
              </a:r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8629418" y="1060571"/>
            <a:ext cx="155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ターゲット上の</a:t>
            </a: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再構成変数に</a:t>
            </a: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相関</a:t>
            </a: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例：運動量⇔角度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kumimoji="1" lang="ja-JP" altLang="en-US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98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 smtClean="0"/>
              <a:t>2009</a:t>
            </a:r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2010</a:t>
            </a:r>
            <a:r>
              <a:rPr kumimoji="1" lang="ja-JP" altLang="en-US" sz="2400" dirty="0" smtClean="0"/>
              <a:t>年データを再解析中</a:t>
            </a:r>
            <a:endParaRPr kumimoji="1" lang="en-US" altLang="ja-JP" sz="2400" dirty="0" smtClean="0"/>
          </a:p>
          <a:p>
            <a:pPr lvl="1"/>
            <a:r>
              <a:rPr kumimoji="1" lang="ja-JP" altLang="en-US" dirty="0"/>
              <a:t>改良</a:t>
            </a:r>
            <a:r>
              <a:rPr kumimoji="1" lang="ja-JP" altLang="en-US" dirty="0" smtClean="0"/>
              <a:t>した解析を前データにも適用し、検出効率を高める。</a:t>
            </a:r>
            <a:endParaRPr kumimoji="1" lang="en-US" altLang="ja-JP" dirty="0" smtClean="0"/>
          </a:p>
          <a:p>
            <a:endParaRPr kumimoji="1" lang="en-US" altLang="ja-JP" sz="1400" dirty="0"/>
          </a:p>
          <a:p>
            <a:r>
              <a:rPr kumimoji="1" lang="ja-JP" altLang="en-US" sz="2400" dirty="0" smtClean="0"/>
              <a:t>今秋に</a:t>
            </a:r>
            <a:r>
              <a:rPr kumimoji="1" lang="en-US" altLang="ja-JP" sz="2400" dirty="0" smtClean="0"/>
              <a:t>2011</a:t>
            </a:r>
            <a:r>
              <a:rPr kumimoji="1" lang="ja-JP" altLang="en-US" sz="2400" dirty="0" smtClean="0"/>
              <a:t>データおよび再解析データをアンブラインド</a:t>
            </a:r>
            <a:endParaRPr kumimoji="1" lang="en-US" altLang="ja-JP" sz="2400" dirty="0" smtClean="0"/>
          </a:p>
          <a:p>
            <a:pPr lvl="1"/>
            <a:r>
              <a:rPr kumimoji="1" lang="en-US" altLang="ja-JP" dirty="0" smtClean="0"/>
              <a:t>2009–2011</a:t>
            </a:r>
            <a:r>
              <a:rPr kumimoji="1" lang="ja-JP" altLang="en-US" dirty="0" smtClean="0"/>
              <a:t>データの結果でパブリッシュ予定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予想感度：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&lt;1×10</a:t>
            </a:r>
            <a:r>
              <a:rPr kumimoji="1" lang="en-US" altLang="ja-JP" sz="2800" baseline="30000" dirty="0" smtClean="0">
                <a:solidFill>
                  <a:srgbClr val="FF0000"/>
                </a:solidFill>
              </a:rPr>
              <a:t>-12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予想感度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65" y="2548927"/>
            <a:ext cx="6830332" cy="385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3" y="3259611"/>
            <a:ext cx="6880927" cy="38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184192" y="5031141"/>
            <a:ext cx="3138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2009–2011 Expected sensitivity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173308" y="6179959"/>
            <a:ext cx="281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2009–2010 data + 2011 MC </a:t>
            </a:r>
            <a:endParaRPr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90" y="6559207"/>
            <a:ext cx="2266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コネクタ 6"/>
          <p:cNvCxnSpPr/>
          <p:nvPr/>
        </p:nvCxnSpPr>
        <p:spPr>
          <a:xfrm flipV="1">
            <a:off x="2413000" y="3649133"/>
            <a:ext cx="0" cy="31242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上矢印 7"/>
          <p:cNvSpPr/>
          <p:nvPr/>
        </p:nvSpPr>
        <p:spPr>
          <a:xfrm>
            <a:off x="2315633" y="6792040"/>
            <a:ext cx="194734" cy="2201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35946" y="701217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中央値</a:t>
            </a:r>
            <a:endParaRPr kumimoji="1" lang="ja-JP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00713" y="6884922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</a:t>
            </a:r>
            <a:r>
              <a:rPr kumimoji="1" lang="en-US" altLang="ja-JP" sz="2000" baseline="-250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μ</a:t>
            </a:r>
            <a:r>
              <a:rPr kumimoji="1" lang="ja-JP" altLang="en-US" sz="20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</a:t>
            </a:r>
            <a:r>
              <a:rPr kumimoji="1" lang="en-US" altLang="ja-JP" sz="2000" baseline="-250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eγ</a:t>
            </a:r>
            <a:endParaRPr kumimoji="1" lang="ja-JP" altLang="en-US" sz="2000" baseline="-25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12622" y="4310166"/>
            <a:ext cx="2247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Null signal</a:t>
            </a:r>
          </a:p>
          <a:p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Toy experiments</a:t>
            </a:r>
            <a:endParaRPr kumimoji="1" lang="ja-JP" altLang="en-US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0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19" y="2736649"/>
            <a:ext cx="3692857" cy="47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 smtClean="0"/>
              <a:t>8</a:t>
            </a:r>
            <a:r>
              <a:rPr kumimoji="1" lang="ja-JP" altLang="en-US" sz="2400" dirty="0" smtClean="0"/>
              <a:t>月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日より</a:t>
            </a:r>
            <a:r>
              <a:rPr kumimoji="1" lang="en-US" altLang="ja-JP" sz="2400" dirty="0" smtClean="0"/>
              <a:t>MEG</a:t>
            </a:r>
            <a:r>
              <a:rPr kumimoji="1" lang="ja-JP" altLang="en-US" sz="2400" dirty="0"/>
              <a:t> </a:t>
            </a:r>
            <a:r>
              <a:rPr kumimoji="1" lang="en-US" altLang="ja-JP" sz="2400" dirty="0" smtClean="0"/>
              <a:t>DAQ</a:t>
            </a:r>
            <a:r>
              <a:rPr kumimoji="1" lang="ja-JP" altLang="en-US" sz="2400" dirty="0" smtClean="0"/>
              <a:t>を再開</a:t>
            </a: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～</a:t>
            </a:r>
            <a:r>
              <a:rPr kumimoji="1" lang="en-US" altLang="ja-JP" sz="2400" dirty="0" smtClean="0"/>
              <a:t> 12</a:t>
            </a:r>
            <a:r>
              <a:rPr kumimoji="1" lang="ja-JP" altLang="en-US" sz="2400" dirty="0" smtClean="0"/>
              <a:t>月半ば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クリスマス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まで</a:t>
            </a:r>
            <a:endParaRPr kumimoji="1" lang="en-US" altLang="ja-JP" sz="2400" dirty="0" smtClean="0"/>
          </a:p>
          <a:p>
            <a:pPr lvl="1"/>
            <a:r>
              <a:rPr kumimoji="1" lang="ja-JP" altLang="en-US" dirty="0" smtClean="0"/>
              <a:t>ドリフトチェンバーを７枚</a:t>
            </a:r>
            <a:r>
              <a:rPr kumimoji="1" lang="en-US" altLang="ja-JP" dirty="0" smtClean="0"/>
              <a:t>,</a:t>
            </a:r>
            <a:r>
              <a:rPr kumimoji="1" lang="ja-JP" altLang="en-US" dirty="0" smtClean="0"/>
              <a:t>新装 </a:t>
            </a:r>
            <a:r>
              <a:rPr kumimoji="1" lang="en-US" altLang="ja-JP" dirty="0" smtClean="0"/>
              <a:t>(16</a:t>
            </a:r>
            <a:r>
              <a:rPr kumimoji="1" lang="ja-JP" altLang="en-US" dirty="0" smtClean="0"/>
              <a:t>枚中</a:t>
            </a:r>
            <a:r>
              <a:rPr kumimoji="1" lang="en-US" altLang="ja-JP" dirty="0" smtClean="0"/>
              <a:t>)</a:t>
            </a:r>
          </a:p>
          <a:p>
            <a:pPr lvl="1"/>
            <a:r>
              <a:rPr kumimoji="1" lang="ja-JP" altLang="en-US" dirty="0" smtClean="0"/>
              <a:t>ビーム強度を上げて走っている </a:t>
            </a:r>
            <a:r>
              <a:rPr kumimoji="1" lang="en-US" altLang="ja-JP" dirty="0" smtClean="0"/>
              <a:t>(3.4×10</a:t>
            </a:r>
            <a:r>
              <a:rPr kumimoji="1" lang="en-US" altLang="ja-JP" baseline="30000" dirty="0" smtClean="0"/>
              <a:t>7</a:t>
            </a:r>
            <a:r>
              <a:rPr kumimoji="1" lang="en-US" altLang="ja-JP" dirty="0" smtClean="0"/>
              <a:t>μ/sec</a:t>
            </a:r>
            <a:r>
              <a:rPr kumimoji="1" lang="ja-JP" altLang="en-US" dirty="0" err="1" smtClean="0"/>
              <a:t>，</a:t>
            </a:r>
            <a:r>
              <a:rPr kumimoji="1" lang="ja-JP" altLang="en-US" dirty="0" smtClean="0">
                <a:solidFill>
                  <a:srgbClr val="FF0000"/>
                </a:solidFill>
              </a:rPr>
              <a:t>↑</a:t>
            </a:r>
            <a:r>
              <a:rPr kumimoji="1" lang="en-US" altLang="ja-JP" dirty="0">
                <a:solidFill>
                  <a:srgbClr val="FF0000"/>
                </a:solidFill>
              </a:rPr>
              <a:t>~15%</a:t>
            </a:r>
            <a:r>
              <a:rPr kumimoji="1" lang="en-US" altLang="ja-JP" dirty="0" smtClean="0"/>
              <a:t>)</a:t>
            </a:r>
          </a:p>
          <a:p>
            <a:pPr lvl="1"/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年と同程度</a:t>
            </a:r>
            <a:r>
              <a:rPr kumimoji="1" lang="en-US" altLang="ja-JP" dirty="0" smtClean="0"/>
              <a:t>(×1.1)</a:t>
            </a:r>
            <a:r>
              <a:rPr kumimoji="1" lang="ja-JP" altLang="en-US" dirty="0" smtClean="0"/>
              <a:t>の統計を取得予定</a:t>
            </a:r>
            <a:endParaRPr kumimoji="1" lang="en-US" altLang="ja-JP" dirty="0" smtClean="0"/>
          </a:p>
          <a:p>
            <a:pPr lvl="1"/>
            <a:endParaRPr kumimoji="1" lang="en-US" altLang="ja-JP" sz="1400" dirty="0"/>
          </a:p>
          <a:p>
            <a:r>
              <a:rPr kumimoji="1" lang="ja-JP" altLang="en-US" sz="2400" dirty="0" smtClean="0"/>
              <a:t>来年度、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ヶ月</a:t>
            </a:r>
            <a:r>
              <a:rPr kumimoji="1" lang="ja-JP" altLang="en-US" sz="2400" dirty="0"/>
              <a:t>程度</a:t>
            </a:r>
            <a:r>
              <a:rPr kumimoji="1" lang="ja-JP" altLang="en-US" sz="2400" dirty="0" smtClean="0"/>
              <a:t>のビームタイムを要求</a:t>
            </a:r>
            <a:endParaRPr kumimoji="1" lang="en-US" altLang="ja-JP" sz="2400" dirty="0" smtClean="0"/>
          </a:p>
          <a:p>
            <a:pPr lvl="1"/>
            <a:r>
              <a:rPr kumimoji="1" lang="ja-JP" altLang="en-US" dirty="0" smtClean="0"/>
              <a:t>冬の</a:t>
            </a:r>
            <a:r>
              <a:rPr kumimoji="1" lang="ja-JP" altLang="en-US" dirty="0"/>
              <a:t>停止</a:t>
            </a:r>
            <a:r>
              <a:rPr kumimoji="1" lang="ja-JP" altLang="en-US" dirty="0" smtClean="0"/>
              <a:t>期間中</a:t>
            </a:r>
            <a:r>
              <a:rPr kumimoji="1" lang="ja-JP" altLang="en-US" dirty="0" smtClean="0"/>
              <a:t>、</a:t>
            </a:r>
            <a:r>
              <a:rPr kumimoji="1" lang="ja-JP" altLang="en-US" dirty="0"/>
              <a:t>実験装置</a:t>
            </a:r>
            <a:r>
              <a:rPr kumimoji="1" lang="ja-JP" altLang="en-US" dirty="0" smtClean="0"/>
              <a:t>は</a:t>
            </a:r>
            <a:r>
              <a:rPr kumimoji="1" lang="ja-JP" altLang="en-US" dirty="0" smtClean="0"/>
              <a:t>いじらずに、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加速器再開とともに、速やかにランを開始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の半分ほどの統計</a:t>
            </a:r>
            <a:endParaRPr kumimoji="1" lang="en-US" altLang="ja-JP" dirty="0" smtClean="0"/>
          </a:p>
          <a:p>
            <a:pPr lvl="1"/>
            <a:r>
              <a:rPr kumimoji="1" lang="en-US" altLang="ja-JP" b="1" dirty="0" smtClean="0"/>
              <a:t>MEG</a:t>
            </a:r>
            <a:r>
              <a:rPr kumimoji="1" lang="ja-JP" altLang="en-US" b="1" dirty="0"/>
              <a:t> </a:t>
            </a:r>
            <a:r>
              <a:rPr kumimoji="1" lang="en-US" altLang="ja-JP" b="1" dirty="0" smtClean="0"/>
              <a:t>1</a:t>
            </a:r>
            <a:r>
              <a:rPr kumimoji="1" lang="en-US" altLang="ja-JP" b="1" baseline="30000" dirty="0" smtClean="0"/>
              <a:t>st</a:t>
            </a:r>
            <a:r>
              <a:rPr kumimoji="1" lang="en-US" altLang="ja-JP" b="1" dirty="0" smtClean="0"/>
              <a:t> stage </a:t>
            </a:r>
            <a:r>
              <a:rPr kumimoji="1" lang="ja-JP" altLang="en-US" b="1" dirty="0" smtClean="0"/>
              <a:t>終了</a:t>
            </a:r>
            <a:r>
              <a:rPr kumimoji="1" lang="ja-JP" altLang="en-US" dirty="0" smtClean="0"/>
              <a:t>予定。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r>
              <a:rPr kumimoji="1" lang="en-US" altLang="ja-JP" sz="2400" dirty="0" smtClean="0"/>
              <a:t>2009–2013 (full data)</a:t>
            </a:r>
          </a:p>
          <a:p>
            <a:pPr lvl="1"/>
            <a:r>
              <a:rPr kumimoji="1" lang="ja-JP" altLang="en-US" dirty="0" smtClean="0"/>
              <a:t>現在公開データの</a:t>
            </a:r>
            <a:r>
              <a:rPr kumimoji="1" lang="en-US" altLang="ja-JP" dirty="0" smtClean="0"/>
              <a:t>3.5</a:t>
            </a:r>
            <a:r>
              <a:rPr kumimoji="1" lang="ja-JP" altLang="en-US" dirty="0" smtClean="0"/>
              <a:t>倍の統計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予想到達</a:t>
            </a:r>
            <a:r>
              <a:rPr kumimoji="1" lang="ja-JP" altLang="en-US" dirty="0"/>
              <a:t>感度</a:t>
            </a:r>
            <a:r>
              <a:rPr kumimoji="1" lang="en-US" altLang="ja-JP" dirty="0" smtClean="0"/>
              <a:t> : </a:t>
            </a:r>
            <a:r>
              <a:rPr kumimoji="1" lang="ja-JP" altLang="en-US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6×10</a:t>
            </a:r>
            <a:r>
              <a:rPr kumimoji="1" lang="en-US" altLang="ja-JP" sz="2800" baseline="30000" dirty="0" smtClean="0">
                <a:solidFill>
                  <a:srgbClr val="FF0000"/>
                </a:solidFill>
              </a:rPr>
              <a:t>-13</a:t>
            </a:r>
            <a:r>
              <a:rPr kumimoji="1" lang="en-US" altLang="ja-JP" dirty="0" smtClean="0"/>
              <a:t>  </a:t>
            </a:r>
          </a:p>
          <a:p>
            <a:pPr marL="1079280" lvl="2" indent="0">
              <a:buNone/>
            </a:pPr>
            <a:r>
              <a:rPr kumimoji="1" lang="en-US" altLang="ja-JP" dirty="0" smtClean="0"/>
              <a:t>		</a:t>
            </a:r>
            <a:r>
              <a:rPr kumimoji="1" lang="en-US" altLang="ja-JP" dirty="0" smtClean="0"/>
              <a:t>              (</a:t>
            </a:r>
            <a:r>
              <a:rPr kumimoji="1" lang="en-US" altLang="ja-JP" dirty="0" smtClean="0"/>
              <a:t>90% </a:t>
            </a:r>
            <a:r>
              <a:rPr kumimoji="1" lang="en-US" altLang="ja-JP" dirty="0" smtClean="0"/>
              <a:t>C.L</a:t>
            </a:r>
            <a:r>
              <a:rPr kumimoji="1" lang="en-US" altLang="ja-JP" dirty="0" smtClean="0"/>
              <a:t>.</a:t>
            </a:r>
            <a:r>
              <a:rPr kumimoji="1" lang="en-US" altLang="ja-JP" dirty="0" smtClean="0"/>
              <a:t>) 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ランの現状と</a:t>
            </a:r>
            <a:r>
              <a:rPr kumimoji="1" lang="ja-JP" altLang="en-US" dirty="0"/>
              <a:t>予定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  <p:sp>
        <p:nvSpPr>
          <p:cNvPr id="7" name="右矢印 6"/>
          <p:cNvSpPr/>
          <p:nvPr/>
        </p:nvSpPr>
        <p:spPr>
          <a:xfrm rot="10800000">
            <a:off x="6602454" y="6054424"/>
            <a:ext cx="2631697" cy="435429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A7A7A">
                  <a:alpha val="37647"/>
                </a:srgbClr>
              </a:gs>
              <a:gs pos="100000">
                <a:srgbClr val="FEBABA">
                  <a:alpha val="11000"/>
                </a:srgbClr>
              </a:gs>
            </a:gsLst>
            <a:lin ang="10800000" scaled="1"/>
            <a:tileRect/>
          </a:gradFill>
          <a:ln>
            <a:solidFill>
              <a:srgbClr val="FB6A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099100" y="4292558"/>
            <a:ext cx="119743" cy="114889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1811" y="4350002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UL </a:t>
            </a:r>
          </a:p>
          <a:p>
            <a:r>
              <a:rPr kumimoji="1" lang="en-US" altLang="ja-JP" sz="1600" dirty="0" smtClean="0">
                <a:solidFill>
                  <a:srgbClr val="FF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(2009)</a:t>
            </a:r>
            <a:endParaRPr kumimoji="1" lang="ja-JP" altLang="en-US" sz="1600" dirty="0" smtClean="0">
              <a:solidFill>
                <a:srgbClr val="FF00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491237" y="5247761"/>
            <a:ext cx="119743" cy="114889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80245" y="5026322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UL </a:t>
            </a:r>
          </a:p>
          <a:p>
            <a:r>
              <a:rPr kumimoji="1" lang="en-US" altLang="ja-JP" sz="1600" dirty="0" smtClean="0">
                <a:solidFill>
                  <a:srgbClr val="FF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(2009+2010)</a:t>
            </a:r>
            <a:endParaRPr kumimoji="1" lang="ja-JP" altLang="en-US" sz="1600" dirty="0" smtClean="0">
              <a:solidFill>
                <a:srgbClr val="FF00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星 5 4"/>
          <p:cNvSpPr/>
          <p:nvPr/>
        </p:nvSpPr>
        <p:spPr>
          <a:xfrm>
            <a:off x="8048647" y="5836709"/>
            <a:ext cx="231820" cy="217715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星 5 16"/>
          <p:cNvSpPr/>
          <p:nvPr/>
        </p:nvSpPr>
        <p:spPr>
          <a:xfrm>
            <a:off x="9122600" y="6129983"/>
            <a:ext cx="231820" cy="217715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853935" y="3572894"/>
            <a:ext cx="119743" cy="114889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72519" y="3476071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UL </a:t>
            </a:r>
          </a:p>
          <a:p>
            <a:r>
              <a:rPr kumimoji="1" lang="en-US" altLang="ja-JP" sz="1600" dirty="0" smtClean="0">
                <a:solidFill>
                  <a:srgbClr val="FF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(200</a:t>
            </a:r>
            <a:r>
              <a:rPr lang="en-US" altLang="ja-JP" sz="1600" dirty="0" smtClean="0">
                <a:solidFill>
                  <a:srgbClr val="FF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kumimoji="1" lang="en-US" altLang="ja-JP" sz="1600" dirty="0" smtClean="0">
                <a:solidFill>
                  <a:srgbClr val="FF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kumimoji="1" lang="ja-JP" altLang="en-US" sz="1600" dirty="0" smtClean="0">
              <a:solidFill>
                <a:srgbClr val="FF00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6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SUSY</a:t>
            </a:r>
            <a:r>
              <a:rPr kumimoji="1" lang="ja-JP" altLang="en-US" dirty="0" smtClean="0"/>
              <a:t>な場合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  <p:grpSp>
        <p:nvGrpSpPr>
          <p:cNvPr id="8208" name="グループ化 8207"/>
          <p:cNvGrpSpPr/>
          <p:nvPr/>
        </p:nvGrpSpPr>
        <p:grpSpPr>
          <a:xfrm>
            <a:off x="6315816" y="844976"/>
            <a:ext cx="3615703" cy="3207079"/>
            <a:chOff x="821045" y="4423623"/>
            <a:chExt cx="3615703" cy="320707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45" y="4423623"/>
              <a:ext cx="3475652" cy="3207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1" name="直線コネクタ 40"/>
            <p:cNvCxnSpPr/>
            <p:nvPr/>
          </p:nvCxnSpPr>
          <p:spPr>
            <a:xfrm>
              <a:off x="891849" y="6634398"/>
              <a:ext cx="35448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正方形/長方形 42"/>
            <p:cNvSpPr/>
            <p:nvPr/>
          </p:nvSpPr>
          <p:spPr>
            <a:xfrm>
              <a:off x="1276800" y="4498848"/>
              <a:ext cx="2805996" cy="1463040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1276801" y="5961888"/>
              <a:ext cx="2805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下矢印 47"/>
            <p:cNvSpPr/>
            <p:nvPr/>
          </p:nvSpPr>
          <p:spPr>
            <a:xfrm>
              <a:off x="4107563" y="5673558"/>
              <a:ext cx="246505" cy="2883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下矢印 48"/>
            <p:cNvSpPr/>
            <p:nvPr/>
          </p:nvSpPr>
          <p:spPr>
            <a:xfrm>
              <a:off x="4107563" y="6230017"/>
              <a:ext cx="246505" cy="391324"/>
            </a:xfrm>
            <a:prstGeom prst="downArrow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下矢印 50"/>
            <p:cNvSpPr/>
            <p:nvPr/>
          </p:nvSpPr>
          <p:spPr>
            <a:xfrm>
              <a:off x="4107563" y="5961888"/>
              <a:ext cx="246505" cy="237896"/>
            </a:xfrm>
            <a:prstGeom prst="downArrow">
              <a:avLst/>
            </a:prstGeom>
            <a:noFill/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667242" y="4549679"/>
              <a:ext cx="2411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SO(10)SUSY-GUT</a:t>
              </a:r>
              <a:endParaRPr kumimoji="1" lang="en-US" altLang="ja-JP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8207" name="グループ化 8206"/>
          <p:cNvGrpSpPr>
            <a:grpSpLocks noChangeAspect="1"/>
          </p:cNvGrpSpPr>
          <p:nvPr/>
        </p:nvGrpSpPr>
        <p:grpSpPr>
          <a:xfrm>
            <a:off x="668544" y="866951"/>
            <a:ext cx="5389529" cy="3532914"/>
            <a:chOff x="4752747" y="4011360"/>
            <a:chExt cx="4966095" cy="3255347"/>
          </a:xfrm>
        </p:grpSpPr>
        <p:grpSp>
          <p:nvGrpSpPr>
            <p:cNvPr id="8203" name="グループ化 8202"/>
            <p:cNvGrpSpPr/>
            <p:nvPr/>
          </p:nvGrpSpPr>
          <p:grpSpPr>
            <a:xfrm>
              <a:off x="4752747" y="4011360"/>
              <a:ext cx="4966095" cy="3255347"/>
              <a:chOff x="4689986" y="3949570"/>
              <a:chExt cx="4966095" cy="3255347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986" y="4033998"/>
                <a:ext cx="4966095" cy="31709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7" name="直線コネクタ 36"/>
              <p:cNvCxnSpPr/>
              <p:nvPr/>
            </p:nvCxnSpPr>
            <p:spPr>
              <a:xfrm>
                <a:off x="6832854" y="3986461"/>
                <a:ext cx="0" cy="272523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下矢印 54"/>
              <p:cNvSpPr/>
              <p:nvPr/>
            </p:nvSpPr>
            <p:spPr>
              <a:xfrm rot="5400000">
                <a:off x="7876243" y="3826056"/>
                <a:ext cx="246505" cy="49353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下矢印 55"/>
              <p:cNvSpPr/>
              <p:nvPr/>
            </p:nvSpPr>
            <p:spPr>
              <a:xfrm rot="5400000">
                <a:off x="6995791" y="3823418"/>
                <a:ext cx="246505" cy="522088"/>
              </a:xfrm>
              <a:prstGeom prst="downArrow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下矢印 56"/>
              <p:cNvSpPr/>
              <p:nvPr/>
            </p:nvSpPr>
            <p:spPr>
              <a:xfrm rot="5400000">
                <a:off x="7464052" y="3919037"/>
                <a:ext cx="246505" cy="330850"/>
              </a:xfrm>
              <a:prstGeom prst="downArrow">
                <a:avLst/>
              </a:prstGeom>
              <a:noFill/>
              <a:ln>
                <a:solidFill>
                  <a:srgbClr val="0000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7752730" y="4169696"/>
                <a:ext cx="1792575" cy="2542000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cxnSp>
            <p:nvCxnSpPr>
              <p:cNvPr id="59" name="直線コネクタ 58"/>
              <p:cNvCxnSpPr/>
              <p:nvPr/>
            </p:nvCxnSpPr>
            <p:spPr>
              <a:xfrm>
                <a:off x="7752730" y="4177961"/>
                <a:ext cx="0" cy="2533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テキスト ボックス 65"/>
            <p:cNvSpPr txBox="1"/>
            <p:nvPr/>
          </p:nvSpPr>
          <p:spPr>
            <a:xfrm>
              <a:off x="7846028" y="5906851"/>
              <a:ext cx="17315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Split-family </a:t>
              </a:r>
            </a:p>
            <a:p>
              <a:r>
                <a:rPr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SUSY</a:t>
              </a:r>
              <a:r>
                <a:rPr kumimoji="1"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(U(2)</a:t>
              </a:r>
              <a:r>
                <a:rPr kumimoji="1" lang="en-US" altLang="ja-JP" b="1" baseline="30000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</a:t>
              </a:r>
              <a:r>
                <a:rPr kumimoji="1"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)</a:t>
              </a:r>
            </a:p>
          </p:txBody>
        </p:sp>
      </p:grpSp>
      <p:grpSp>
        <p:nvGrpSpPr>
          <p:cNvPr id="8205" name="グループ化 8204"/>
          <p:cNvGrpSpPr/>
          <p:nvPr/>
        </p:nvGrpSpPr>
        <p:grpSpPr>
          <a:xfrm>
            <a:off x="486588" y="4256899"/>
            <a:ext cx="3605062" cy="3296568"/>
            <a:chOff x="821045" y="873128"/>
            <a:chExt cx="3605062" cy="329656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45" y="1102759"/>
              <a:ext cx="3226753" cy="306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1276801" y="1150127"/>
              <a:ext cx="2588295" cy="1992883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276801" y="873128"/>
              <a:ext cx="26783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i="1" spc="-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G.Ishidori et al, PRD75, 115019 (2007)</a:t>
              </a:r>
              <a:endParaRPr kumimoji="1" lang="ja-JP" altLang="en-US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2928308" y="1150127"/>
              <a:ext cx="0" cy="262043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V="1">
              <a:off x="2057267" y="1117909"/>
              <a:ext cx="0" cy="262043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1276801" y="3143010"/>
              <a:ext cx="2588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2705764" y="3187099"/>
              <a:ext cx="17203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spc="-100" dirty="0" smtClean="0">
                  <a:solidFill>
                    <a:srgbClr val="33CC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g-2 deviation</a:t>
              </a:r>
            </a:p>
            <a:p>
              <a:pPr algn="r"/>
              <a:r>
                <a:rPr lang="en-US" altLang="ja-JP" sz="1200" spc="-100" dirty="0" smtClean="0">
                  <a:solidFill>
                    <a:srgbClr val="33CC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(arXiv:1105.3149)</a:t>
              </a:r>
              <a:endParaRPr kumimoji="1" lang="ja-JP" altLang="en-US" sz="1200" spc="-100" dirty="0" smtClean="0">
                <a:solidFill>
                  <a:srgbClr val="33CC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2047417" y="3570909"/>
              <a:ext cx="895487" cy="0"/>
            </a:xfrm>
            <a:prstGeom prst="straightConnector1">
              <a:avLst/>
            </a:prstGeom>
            <a:ln w="28575" cmpd="sng">
              <a:solidFill>
                <a:srgbClr val="33CC3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>
              <a:off x="2434421" y="3525653"/>
              <a:ext cx="91148" cy="90512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2059437" y="3446593"/>
              <a:ext cx="0" cy="248632"/>
            </a:xfrm>
            <a:prstGeom prst="straightConnector1">
              <a:avLst/>
            </a:prstGeom>
            <a:ln w="28575" cmpd="sng">
              <a:solidFill>
                <a:srgbClr val="33CC3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2928308" y="3446593"/>
              <a:ext cx="0" cy="248632"/>
            </a:xfrm>
            <a:prstGeom prst="straightConnector1">
              <a:avLst/>
            </a:prstGeom>
            <a:ln w="28575" cmpd="sng">
              <a:solidFill>
                <a:srgbClr val="33CC3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2160847" y="2773678"/>
              <a:ext cx="1704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pc="-100" dirty="0" smtClean="0">
                  <a:solidFill>
                    <a:schemeClr val="bg1"/>
                  </a:solidFill>
                  <a:effectLst>
                    <a:glow rad="139700">
                      <a:schemeClr val="tx1">
                        <a:alpha val="40000"/>
                      </a:schemeClr>
                    </a:glo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MEG constraint</a:t>
              </a:r>
              <a:endParaRPr kumimoji="1" lang="ja-JP" altLang="en-US" spc="-1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50494" y="1223238"/>
              <a:ext cx="19511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MSSM with </a:t>
              </a:r>
            </a:p>
            <a:p>
              <a:r>
                <a:rPr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large tanβ</a:t>
              </a:r>
            </a:p>
            <a:p>
              <a:r>
                <a:rPr kumimoji="1"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heavy </a:t>
              </a:r>
              <a:r>
                <a:rPr kumimoji="1" lang="en-US" altLang="ja-JP" b="1" dirty="0" err="1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squarks</a:t>
              </a:r>
              <a:endParaRPr kumimoji="1" lang="ja-JP" altLang="en-US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1277788" y="3717003"/>
              <a:ext cx="2865715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1" name="下矢印 8200"/>
            <p:cNvSpPr/>
            <p:nvPr/>
          </p:nvSpPr>
          <p:spPr>
            <a:xfrm>
              <a:off x="3955163" y="1102759"/>
              <a:ext cx="246505" cy="19970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下矢印 46"/>
            <p:cNvSpPr/>
            <p:nvPr/>
          </p:nvSpPr>
          <p:spPr>
            <a:xfrm>
              <a:off x="3955163" y="3570909"/>
              <a:ext cx="246505" cy="124316"/>
            </a:xfrm>
            <a:prstGeom prst="downArrow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下矢印 49"/>
            <p:cNvSpPr/>
            <p:nvPr/>
          </p:nvSpPr>
          <p:spPr>
            <a:xfrm>
              <a:off x="3959543" y="3143591"/>
              <a:ext cx="246505" cy="382061"/>
            </a:xfrm>
            <a:prstGeom prst="downArrow">
              <a:avLst/>
            </a:prstGeom>
            <a:noFill/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09" name="グループ化 8208"/>
          <p:cNvGrpSpPr/>
          <p:nvPr/>
        </p:nvGrpSpPr>
        <p:grpSpPr>
          <a:xfrm>
            <a:off x="4880731" y="4261365"/>
            <a:ext cx="4607114" cy="3325834"/>
            <a:chOff x="4923241" y="4122865"/>
            <a:chExt cx="4607114" cy="3325834"/>
          </a:xfrm>
        </p:grpSpPr>
        <p:grpSp>
          <p:nvGrpSpPr>
            <p:cNvPr id="8204" name="グループ化 8203"/>
            <p:cNvGrpSpPr/>
            <p:nvPr/>
          </p:nvGrpSpPr>
          <p:grpSpPr>
            <a:xfrm>
              <a:off x="4923241" y="4122865"/>
              <a:ext cx="4607114" cy="3325834"/>
              <a:chOff x="4689986" y="852127"/>
              <a:chExt cx="4607114" cy="3325834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986" y="990627"/>
                <a:ext cx="4585859" cy="3187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正方形/長方形 7"/>
              <p:cNvSpPr/>
              <p:nvPr/>
            </p:nvSpPr>
            <p:spPr>
              <a:xfrm>
                <a:off x="5330138" y="1104846"/>
                <a:ext cx="3688492" cy="1358938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cxnSp>
            <p:nvCxnSpPr>
              <p:cNvPr id="9" name="直線コネクタ 8"/>
              <p:cNvCxnSpPr/>
              <p:nvPr/>
            </p:nvCxnSpPr>
            <p:spPr>
              <a:xfrm>
                <a:off x="5330138" y="2455837"/>
                <a:ext cx="36884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/>
              <p:cNvSpPr txBox="1"/>
              <p:nvPr/>
            </p:nvSpPr>
            <p:spPr>
              <a:xfrm>
                <a:off x="5330138" y="852127"/>
                <a:ext cx="27385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i="1" spc="-100" dirty="0" err="1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S.Antusch</a:t>
                </a:r>
                <a:r>
                  <a:rPr lang="en-US" altLang="ja-JP" sz="1200" i="1" spc="-10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</a:t>
                </a:r>
                <a:r>
                  <a:rPr kumimoji="1" lang="en-US" altLang="ja-JP" sz="1200" i="1" spc="-10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et al, JHEP 0611:090 (2006)</a:t>
                </a:r>
                <a:endParaRPr kumimoji="1" lang="ja-JP" altLang="en-US" sz="1200" i="1" spc="-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7321665" y="2125030"/>
                <a:ext cx="1704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pc="-100" dirty="0" smtClean="0">
                    <a:solidFill>
                      <a:schemeClr val="bg1"/>
                    </a:solidFill>
                    <a:effectLst>
                      <a:glow rad="139700">
                        <a:schemeClr val="tx1">
                          <a:alpha val="40000"/>
                        </a:schemeClr>
                      </a:glow>
                    </a:effectLst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MEG constraint</a:t>
                </a:r>
                <a:endParaRPr kumimoji="1" lang="ja-JP" altLang="en-US" spc="-100" dirty="0" smtClean="0">
                  <a:solidFill>
                    <a:schemeClr val="bg1"/>
                  </a:solidFill>
                  <a:effectLst>
                    <a:glow rad="139700">
                      <a:schemeClr val="tx1">
                        <a:alpha val="40000"/>
                      </a:schemeClr>
                    </a:glo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7025840" y="1115155"/>
                <a:ext cx="1992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CMSSM with </a:t>
                </a:r>
                <a:r>
                  <a:rPr lang="en-US" altLang="ja-JP" b="1" dirty="0" err="1" smtClean="0">
                    <a:solidFill>
                      <a:schemeClr val="bg1"/>
                    </a:solidFill>
                    <a:latin typeface="Symbol" pitchFamily="18" charset="2"/>
                    <a:ea typeface="メイリオ" pitchFamily="50" charset="-128"/>
                    <a:cs typeface="メイリオ" pitchFamily="50" charset="-128"/>
                  </a:rPr>
                  <a:t>n</a:t>
                </a:r>
                <a:r>
                  <a:rPr lang="en-US" altLang="ja-JP" b="1" baseline="-25000" dirty="0" err="1" smtClean="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R</a:t>
                </a:r>
                <a:endParaRPr lang="en-US" altLang="ja-JP" b="1" baseline="-25000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cxnSp>
            <p:nvCxnSpPr>
              <p:cNvPr id="34" name="直線コネクタ 33"/>
              <p:cNvCxnSpPr/>
              <p:nvPr/>
            </p:nvCxnSpPr>
            <p:spPr>
              <a:xfrm>
                <a:off x="5278532" y="3080015"/>
                <a:ext cx="3914526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下矢印 51"/>
              <p:cNvSpPr/>
              <p:nvPr/>
            </p:nvSpPr>
            <p:spPr>
              <a:xfrm>
                <a:off x="9050595" y="2171106"/>
                <a:ext cx="246505" cy="28833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下矢印 52"/>
              <p:cNvSpPr/>
              <p:nvPr/>
            </p:nvSpPr>
            <p:spPr>
              <a:xfrm>
                <a:off x="9050595" y="2695074"/>
                <a:ext cx="246505" cy="371672"/>
              </a:xfrm>
              <a:prstGeom prst="downArrow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下矢印 53"/>
              <p:cNvSpPr/>
              <p:nvPr/>
            </p:nvSpPr>
            <p:spPr>
              <a:xfrm>
                <a:off x="9050595" y="2455836"/>
                <a:ext cx="246505" cy="217429"/>
              </a:xfrm>
              <a:prstGeom prst="downArrow">
                <a:avLst/>
              </a:prstGeom>
              <a:noFill/>
              <a:ln>
                <a:solidFill>
                  <a:srgbClr val="0000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206" name="円/楕円 8205"/>
            <p:cNvSpPr/>
            <p:nvPr/>
          </p:nvSpPr>
          <p:spPr>
            <a:xfrm>
              <a:off x="8166178" y="6651851"/>
              <a:ext cx="1012722" cy="2362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6762811" y="607495"/>
            <a:ext cx="25715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i="1" spc="-1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L.Calibbi</a:t>
            </a:r>
            <a:r>
              <a:rPr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et al, JHEP 0912:057 (2009)</a:t>
            </a:r>
            <a:endParaRPr kumimoji="1" lang="ja-JP" altLang="en-US" sz="1200" i="1" spc="-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062601" y="4052055"/>
            <a:ext cx="3157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i="1" spc="-1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G.Blankenburg</a:t>
            </a:r>
            <a:r>
              <a:rPr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et al, </a:t>
            </a:r>
            <a:r>
              <a:rPr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hep-ph1204.0688</a:t>
            </a:r>
            <a:r>
              <a:rPr kumimoji="1"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(2012)</a:t>
            </a:r>
            <a:endParaRPr kumimoji="1" lang="ja-JP" altLang="en-US" sz="1200" i="1" spc="-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783596" y="2115208"/>
            <a:ext cx="170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pc="-1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MEG constraint</a:t>
            </a:r>
            <a:endParaRPr kumimoji="1" lang="ja-JP" altLang="en-US" spc="-10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8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22" y="2046514"/>
            <a:ext cx="3741866" cy="49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 smtClean="0"/>
              <a:t>現在</a:t>
            </a:r>
            <a:r>
              <a:rPr kumimoji="1" lang="en-US" altLang="ja-JP" sz="2400" dirty="0" smtClean="0"/>
              <a:t>,</a:t>
            </a:r>
            <a:r>
              <a:rPr kumimoji="1" lang="ja-JP" altLang="en-US" sz="2400" dirty="0" smtClean="0"/>
              <a:t>ランと並行して，感度を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桁</a:t>
            </a:r>
            <a:r>
              <a:rPr kumimoji="1" lang="ja-JP" altLang="en-US" sz="2400" dirty="0" smtClean="0"/>
              <a:t>上げた実験への</a:t>
            </a:r>
            <a:r>
              <a:rPr kumimoji="1" lang="en-US" altLang="ja-JP" sz="2400" dirty="0" smtClean="0"/>
              <a:t>R&amp;D</a:t>
            </a:r>
            <a:r>
              <a:rPr kumimoji="1" lang="ja-JP" altLang="en-US" sz="2400" dirty="0" smtClean="0"/>
              <a:t>を進めている。</a:t>
            </a:r>
            <a:endParaRPr kumimoji="1" lang="en-US" altLang="ja-JP" sz="2400" dirty="0" smtClean="0"/>
          </a:p>
          <a:p>
            <a:pPr lvl="1"/>
            <a:r>
              <a:rPr kumimoji="1" lang="ja-JP" altLang="en-US" dirty="0" smtClean="0"/>
              <a:t>現</a:t>
            </a:r>
            <a:r>
              <a:rPr kumimoji="1" lang="en-US" altLang="ja-JP" dirty="0" smtClean="0"/>
              <a:t>MEG</a:t>
            </a:r>
            <a:r>
              <a:rPr kumimoji="1" lang="ja-JP" altLang="en-US" dirty="0" smtClean="0"/>
              <a:t>実験の経験を活かし、</a:t>
            </a:r>
            <a:endParaRPr kumimoji="1" lang="en-US" altLang="ja-JP" dirty="0" smtClean="0"/>
          </a:p>
          <a:p>
            <a:pPr lvl="1"/>
            <a:r>
              <a:rPr kumimoji="1" lang="ja-JP" altLang="en-US" dirty="0"/>
              <a:t>検出器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Upgrade</a:t>
            </a:r>
            <a:r>
              <a:rPr kumimoji="1" lang="ja-JP" altLang="en-US" dirty="0" smtClean="0"/>
              <a:t>のみで、安く・早く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ビーム強度を上げる余地は現状であり。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目標</a:t>
            </a:r>
            <a:r>
              <a:rPr kumimoji="1" lang="ja-JP" altLang="en-US" dirty="0"/>
              <a:t>到達</a:t>
            </a:r>
            <a:r>
              <a:rPr kumimoji="1" lang="ja-JP" altLang="en-US" dirty="0" smtClean="0"/>
              <a:t>感度：　∼</a:t>
            </a:r>
            <a:r>
              <a:rPr kumimoji="1" lang="en-US" altLang="ja-JP" dirty="0" smtClean="0"/>
              <a:t>6×10</a:t>
            </a:r>
            <a:r>
              <a:rPr kumimoji="1" lang="en-US" altLang="ja-JP" baseline="30000" dirty="0" smtClean="0"/>
              <a:t>-14</a:t>
            </a:r>
            <a:r>
              <a:rPr kumimoji="1" lang="en-US" altLang="ja-JP" dirty="0" smtClean="0"/>
              <a:t> </a:t>
            </a:r>
          </a:p>
          <a:p>
            <a:pPr lvl="1"/>
            <a:endParaRPr kumimoji="1" lang="en-US" altLang="ja-JP" dirty="0"/>
          </a:p>
          <a:p>
            <a:r>
              <a:rPr kumimoji="1" lang="ja-JP" altLang="en-US" sz="2400" dirty="0" smtClean="0"/>
              <a:t>詳しくは以下のトークで</a:t>
            </a:r>
            <a:endParaRPr kumimoji="1" lang="en-US" altLang="ja-JP" sz="2400" dirty="0" smtClean="0"/>
          </a:p>
          <a:p>
            <a:pPr lvl="1"/>
            <a:r>
              <a:rPr kumimoji="1" lang="ja-JP" altLang="en-US" dirty="0"/>
              <a:t>ガンマ</a:t>
            </a:r>
            <a:r>
              <a:rPr kumimoji="1" lang="ja-JP" altLang="en-US" dirty="0" smtClean="0"/>
              <a:t>線検出器：         澤田</a:t>
            </a:r>
            <a:r>
              <a:rPr kumimoji="1" lang="en-US" altLang="ja-JP" dirty="0" smtClean="0"/>
              <a:t>(12pSH-7)</a:t>
            </a:r>
          </a:p>
          <a:p>
            <a:pPr lvl="1"/>
            <a:r>
              <a:rPr kumimoji="1" lang="ja-JP" altLang="en-US" dirty="0" smtClean="0"/>
              <a:t>陽電子 飛跡検出器：     藤井</a:t>
            </a:r>
            <a:r>
              <a:rPr kumimoji="1" lang="en-US" altLang="ja-JP" dirty="0" smtClean="0"/>
              <a:t>(13pSG-9)</a:t>
            </a:r>
          </a:p>
          <a:p>
            <a:pPr lvl="1"/>
            <a:r>
              <a:rPr kumimoji="1" lang="ja-JP" altLang="en-US" dirty="0"/>
              <a:t>　</a:t>
            </a:r>
            <a:r>
              <a:rPr kumimoji="1" lang="ja-JP" altLang="en-US" dirty="0" smtClean="0"/>
              <a:t>　　 </a:t>
            </a:r>
            <a:r>
              <a:rPr kumimoji="1" lang="ja-JP" altLang="en-US" dirty="0"/>
              <a:t>時間</a:t>
            </a:r>
            <a:r>
              <a:rPr kumimoji="1" lang="ja-JP" altLang="en-US" dirty="0" smtClean="0"/>
              <a:t>測定：        西村</a:t>
            </a:r>
            <a:r>
              <a:rPr kumimoji="1" lang="en-US" altLang="ja-JP" dirty="0" smtClean="0"/>
              <a:t>(14pSK-4)</a:t>
            </a:r>
          </a:p>
          <a:p>
            <a:pPr lvl="1"/>
            <a:r>
              <a:rPr kumimoji="1" lang="ja-JP" altLang="en-US" dirty="0" smtClean="0"/>
              <a:t>アップグレイド全体像：岩本</a:t>
            </a:r>
            <a:r>
              <a:rPr kumimoji="1" lang="en-US" altLang="ja-JP" dirty="0" smtClean="0"/>
              <a:t>(14aSK-6)</a:t>
            </a:r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その先へ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63760" y="1251857"/>
            <a:ext cx="9146297" cy="550642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en-US" altLang="ja-JP" sz="2800" dirty="0" smtClean="0"/>
              <a:t>MEG</a:t>
            </a:r>
            <a:r>
              <a:rPr kumimoji="1" lang="ja-JP" altLang="en-US" sz="2800" dirty="0" smtClean="0"/>
              <a:t>は新物理に対して最も厳しい制限の一つを与えている。</a:t>
            </a:r>
            <a:endParaRPr kumimoji="1" lang="en-US" altLang="ja-JP" sz="2800" dirty="0" smtClean="0"/>
          </a:p>
          <a:p>
            <a:pPr lvl="1"/>
            <a:r>
              <a:rPr kumimoji="1" lang="en-US" altLang="ja-JP" sz="2400" dirty="0" smtClean="0">
                <a:solidFill>
                  <a:schemeClr val="accent3"/>
                </a:solidFill>
              </a:rPr>
              <a:t>μ</a:t>
            </a:r>
            <a:r>
              <a:rPr kumimoji="1" lang="ja-JP" altLang="en-US" sz="2400" dirty="0" smtClean="0">
                <a:solidFill>
                  <a:schemeClr val="accent3"/>
                </a:solidFill>
              </a:rPr>
              <a:t>→</a:t>
            </a:r>
            <a:r>
              <a:rPr kumimoji="1" lang="en-US" altLang="ja-JP" sz="2400" dirty="0" err="1" smtClean="0">
                <a:solidFill>
                  <a:schemeClr val="accent3"/>
                </a:solidFill>
              </a:rPr>
              <a:t>eγ</a:t>
            </a:r>
            <a:r>
              <a:rPr kumimoji="1" lang="ja-JP" altLang="en-US" sz="2400" dirty="0" smtClean="0">
                <a:solidFill>
                  <a:schemeClr val="accent3"/>
                </a:solidFill>
              </a:rPr>
              <a:t>の上限値を</a:t>
            </a:r>
            <a:r>
              <a:rPr kumimoji="1" lang="en-US" altLang="ja-JP" sz="2400" dirty="0" smtClean="0">
                <a:solidFill>
                  <a:schemeClr val="accent3"/>
                </a:solidFill>
              </a:rPr>
              <a:t>5</a:t>
            </a:r>
            <a:r>
              <a:rPr kumimoji="1" lang="ja-JP" altLang="en-US" sz="2400" dirty="0" smtClean="0">
                <a:solidFill>
                  <a:schemeClr val="accent3"/>
                </a:solidFill>
              </a:rPr>
              <a:t>倍更新 </a:t>
            </a:r>
            <a:r>
              <a:rPr kumimoji="1" lang="en-US" altLang="ja-JP" sz="2400" dirty="0" smtClean="0">
                <a:solidFill>
                  <a:schemeClr val="accent3"/>
                </a:solidFill>
              </a:rPr>
              <a:t>(</a:t>
            </a:r>
            <a:r>
              <a:rPr kumimoji="1" lang="en-US" altLang="ja-JP" sz="2400" b="1" dirty="0" smtClean="0">
                <a:solidFill>
                  <a:schemeClr val="accent3">
                    <a:lumMod val="75000"/>
                  </a:schemeClr>
                </a:solidFill>
              </a:rPr>
              <a:t>BR&lt;2.4×10</a:t>
            </a:r>
            <a:r>
              <a:rPr kumimoji="1" lang="en-US" altLang="ja-JP" sz="2400" b="1" baseline="30000" dirty="0" smtClean="0">
                <a:solidFill>
                  <a:schemeClr val="accent3">
                    <a:lumMod val="75000"/>
                  </a:schemeClr>
                </a:solidFill>
              </a:rPr>
              <a:t>-12</a:t>
            </a:r>
            <a:r>
              <a:rPr kumimoji="1" lang="en-US" altLang="ja-JP" sz="2400" dirty="0" smtClean="0">
                <a:solidFill>
                  <a:schemeClr val="accent3"/>
                </a:solidFill>
              </a:rPr>
              <a:t>)</a:t>
            </a:r>
            <a:r>
              <a:rPr kumimoji="1" lang="ja-JP" altLang="en-US" sz="2400" dirty="0" err="1" smtClean="0">
                <a:solidFill>
                  <a:schemeClr val="accent3"/>
                </a:solidFill>
              </a:rPr>
              <a:t>。</a:t>
            </a:r>
            <a:endParaRPr kumimoji="1" lang="en-US" altLang="ja-JP" sz="2400" dirty="0" smtClean="0">
              <a:solidFill>
                <a:schemeClr val="accent3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800" dirty="0" smtClean="0"/>
              <a:t>新しい結果の公表はもうすぐ。</a:t>
            </a:r>
            <a:endParaRPr kumimoji="1" lang="en-US" altLang="ja-JP" sz="2800" dirty="0" smtClean="0"/>
          </a:p>
          <a:p>
            <a:pPr lvl="1"/>
            <a:r>
              <a:rPr kumimoji="1" lang="ja-JP" altLang="en-US" sz="2400" dirty="0" smtClean="0">
                <a:solidFill>
                  <a:schemeClr val="accent5"/>
                </a:solidFill>
              </a:rPr>
              <a:t>今秋</a:t>
            </a:r>
            <a:r>
              <a:rPr kumimoji="1" lang="ja-JP" altLang="en-US" sz="2400" dirty="0">
                <a:solidFill>
                  <a:schemeClr val="accent5"/>
                </a:solidFill>
              </a:rPr>
              <a:t>中</a:t>
            </a:r>
            <a:r>
              <a:rPr kumimoji="1" lang="ja-JP" altLang="en-US" sz="2400" dirty="0" smtClean="0">
                <a:solidFill>
                  <a:schemeClr val="accent5"/>
                </a:solidFill>
              </a:rPr>
              <a:t>に統計量倍の結果を発表</a:t>
            </a:r>
            <a:endParaRPr kumimoji="1" lang="en-US" altLang="ja-JP" sz="2400" dirty="0" smtClean="0">
              <a:solidFill>
                <a:schemeClr val="accent5"/>
              </a:solidFill>
            </a:endParaRPr>
          </a:p>
          <a:p>
            <a:pPr lvl="1"/>
            <a:r>
              <a:rPr kumimoji="1" lang="ja-JP" altLang="en-US" sz="2400" dirty="0" smtClean="0">
                <a:solidFill>
                  <a:schemeClr val="accent5"/>
                </a:solidFill>
              </a:rPr>
              <a:t>感度</a:t>
            </a:r>
            <a:r>
              <a:rPr kumimoji="1" lang="ja-JP" altLang="en-US" sz="2400" dirty="0" smtClean="0"/>
              <a:t> </a:t>
            </a:r>
            <a:r>
              <a:rPr kumimoji="1" lang="en-US" altLang="ja-JP" sz="2400" b="1" dirty="0" smtClean="0">
                <a:solidFill>
                  <a:schemeClr val="accent1"/>
                </a:solidFill>
              </a:rPr>
              <a:t>&lt;1×10</a:t>
            </a:r>
            <a:r>
              <a:rPr kumimoji="1" lang="en-US" altLang="ja-JP" sz="2400" b="1" baseline="30000" dirty="0" smtClean="0">
                <a:solidFill>
                  <a:schemeClr val="accent1"/>
                </a:solidFill>
              </a:rPr>
              <a:t>-12</a:t>
            </a:r>
            <a:r>
              <a:rPr kumimoji="1" lang="en-US" altLang="ja-JP" sz="2400" b="1" dirty="0" smtClean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800" dirty="0" smtClean="0"/>
              <a:t>今年度のランも開始済み、順調に統計を貯めている。</a:t>
            </a:r>
            <a:endParaRPr kumimoji="1" lang="en-US" altLang="ja-JP" sz="240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400" dirty="0"/>
              <a:t>ビーム</a:t>
            </a:r>
            <a:r>
              <a:rPr kumimoji="1" lang="ja-JP" altLang="en-US" sz="2400" dirty="0" smtClean="0"/>
              <a:t>強度を上げて走っている。</a:t>
            </a:r>
            <a:endParaRPr kumimoji="1" lang="en-US" altLang="ja-JP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800" dirty="0" smtClean="0"/>
              <a:t>来年度少し走り、</a:t>
            </a:r>
            <a:r>
              <a:rPr kumimoji="1" lang="en-US" altLang="ja-JP" sz="2800" dirty="0" smtClean="0"/>
              <a:t>MEG</a:t>
            </a:r>
            <a:r>
              <a:rPr kumimoji="1" lang="ja-JP" altLang="en-US" sz="2800" dirty="0"/>
              <a:t> </a:t>
            </a:r>
            <a:r>
              <a:rPr kumimoji="1" lang="en-US" altLang="ja-JP" sz="2800" dirty="0" smtClean="0"/>
              <a:t>1</a:t>
            </a:r>
            <a:r>
              <a:rPr kumimoji="1" lang="en-US" altLang="ja-JP" sz="2800" baseline="30000" dirty="0" smtClean="0"/>
              <a:t>st</a:t>
            </a:r>
            <a:r>
              <a:rPr kumimoji="1" lang="en-US" altLang="ja-JP" sz="2800" dirty="0" smtClean="0"/>
              <a:t> stage </a:t>
            </a:r>
            <a:r>
              <a:rPr kumimoji="1" lang="ja-JP" altLang="en-US" sz="2800" dirty="0" smtClean="0"/>
              <a:t>終了予定。</a:t>
            </a:r>
            <a:endParaRPr kumimoji="1" lang="en-US" altLang="ja-JP" sz="2800" dirty="0" smtClean="0"/>
          </a:p>
          <a:p>
            <a:pPr lvl="1"/>
            <a:r>
              <a:rPr kumimoji="1" lang="ja-JP" altLang="en-US" sz="2400" dirty="0" smtClean="0">
                <a:solidFill>
                  <a:schemeClr val="accent6"/>
                </a:solidFill>
              </a:rPr>
              <a:t>予想</a:t>
            </a:r>
            <a:r>
              <a:rPr kumimoji="1" lang="ja-JP" altLang="en-US" sz="2400" dirty="0">
                <a:solidFill>
                  <a:schemeClr val="accent6"/>
                </a:solidFill>
              </a:rPr>
              <a:t>到達</a:t>
            </a:r>
            <a:r>
              <a:rPr kumimoji="1" lang="ja-JP" altLang="en-US" sz="2400" dirty="0" smtClean="0">
                <a:solidFill>
                  <a:schemeClr val="accent6"/>
                </a:solidFill>
              </a:rPr>
              <a:t>感度 </a:t>
            </a:r>
            <a:r>
              <a:rPr kumimoji="1" lang="ja-JP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～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kumimoji="1"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×10</a:t>
            </a:r>
            <a:r>
              <a:rPr kumimoji="1" lang="en-US" altLang="ja-JP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-13</a:t>
            </a:r>
            <a:r>
              <a:rPr kumimoji="1" lang="en-US" altLang="ja-JP" sz="2400" dirty="0" smtClean="0"/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ja-JP" altLang="en-US" sz="2800" dirty="0" smtClean="0"/>
              <a:t>さらに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桁感度を上げる実験の準備を並行して進めている。</a:t>
            </a:r>
            <a:endParaRPr kumimoji="1" lang="en-US" altLang="ja-JP" sz="28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47417" y="7232147"/>
            <a:ext cx="4900680" cy="240480"/>
          </a:xfrm>
        </p:spPr>
        <p:txBody>
          <a:bodyPr/>
          <a:lstStyle/>
          <a:p>
            <a:r>
              <a:rPr lang="en-US" dirty="0" smtClean="0"/>
              <a:t>Yusuke UCHIYAMA, the University of Tokyo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469024" y="838201"/>
            <a:ext cx="5888232" cy="6164098"/>
            <a:chOff x="654083" y="1079499"/>
            <a:chExt cx="5350949" cy="556357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83" y="1079499"/>
              <a:ext cx="5350949" cy="5563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1600200" y="2198914"/>
              <a:ext cx="206829" cy="332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研究対象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04" y="2078445"/>
            <a:ext cx="4029021" cy="187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5" y="3920250"/>
            <a:ext cx="3174579" cy="190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6051604" y="2078445"/>
            <a:ext cx="1193258" cy="1841805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1395" y="113948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小林・益川行列</a:t>
            </a:r>
            <a:endParaRPr kumimoji="1" lang="ja-JP" altLang="en-US" sz="2000" dirty="0" smtClean="0">
              <a:solidFill>
                <a:srgbClr val="0000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40" y="682386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5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ニュートリノ振動</a:t>
            </a:r>
          </a:p>
        </p:txBody>
      </p:sp>
    </p:spTree>
    <p:extLst>
      <p:ext uri="{BB962C8B-B14F-4D97-AF65-F5344CB8AC3E}">
        <p14:creationId xmlns:p14="http://schemas.microsoft.com/office/powerpoint/2010/main" val="16343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63760" y="1065239"/>
            <a:ext cx="9011880" cy="40278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フレーバ物理の謎（謎だらけ）</a:t>
            </a:r>
            <a:endParaRPr kumimoji="1" lang="en-US" altLang="ja-JP" dirty="0" smtClean="0"/>
          </a:p>
          <a:p>
            <a:pPr lvl="1">
              <a:lnSpc>
                <a:spcPct val="100000"/>
              </a:lnSpc>
            </a:pPr>
            <a:r>
              <a:rPr kumimoji="1" lang="ja-JP" altLang="en-US" sz="1800" dirty="0"/>
              <a:t>質量</a:t>
            </a:r>
            <a:r>
              <a:rPr kumimoji="1" lang="ja-JP" altLang="en-US" sz="1800" dirty="0" smtClean="0"/>
              <a:t>と混合パターンの起源は？</a:t>
            </a:r>
            <a:endParaRPr kumimoji="1" lang="en-US" altLang="ja-JP" sz="1800" dirty="0" smtClean="0"/>
          </a:p>
          <a:p>
            <a:pPr lvl="1">
              <a:lnSpc>
                <a:spcPct val="100000"/>
              </a:lnSpc>
            </a:pPr>
            <a:r>
              <a:rPr kumimoji="1" lang="ja-JP" altLang="en-US" sz="1800" dirty="0" smtClean="0"/>
              <a:t>フレーバ対称性の破れの起源は？</a:t>
            </a:r>
            <a:endParaRPr kumimoji="1" lang="en-US" altLang="ja-JP" sz="18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dirty="0" smtClean="0"/>
              <a:t>クォークセクターでの詳細な研究</a:t>
            </a:r>
            <a:endParaRPr kumimoji="1" lang="en-US" altLang="ja-JP" dirty="0" smtClean="0"/>
          </a:p>
          <a:p>
            <a:pPr lvl="1">
              <a:lnSpc>
                <a:spcPct val="100000"/>
              </a:lnSpc>
            </a:pPr>
            <a:r>
              <a:rPr kumimoji="1" lang="en-US" altLang="ja-JP" sz="1800" dirty="0" smtClean="0"/>
              <a:t>CP</a:t>
            </a:r>
            <a:r>
              <a:rPr kumimoji="1" lang="ja-JP" altLang="en-US" sz="1800" dirty="0" smtClean="0"/>
              <a:t>およびフレーバの破れの主要な寄与は</a:t>
            </a:r>
            <a:r>
              <a:rPr kumimoji="1" lang="en-US" altLang="ja-JP" sz="1800" dirty="0" smtClean="0"/>
              <a:t>CKM(</a:t>
            </a:r>
            <a:r>
              <a:rPr kumimoji="1" lang="ja-JP" altLang="en-US" sz="1800" dirty="0" smtClean="0"/>
              <a:t>つまり</a:t>
            </a:r>
            <a:r>
              <a:rPr kumimoji="1" lang="en-US" altLang="ja-JP" sz="1800" dirty="0" smtClean="0"/>
              <a:t>SM)</a:t>
            </a:r>
          </a:p>
          <a:p>
            <a:pPr lvl="2">
              <a:lnSpc>
                <a:spcPct val="100000"/>
              </a:lnSpc>
            </a:pPr>
            <a:r>
              <a:rPr kumimoji="1" lang="ja-JP" altLang="en-US" sz="1800" dirty="0" smtClean="0"/>
              <a:t>小さなズレを探る</a:t>
            </a:r>
            <a:endParaRPr kumimoji="1" lang="en-US" altLang="ja-JP" sz="1800" dirty="0" smtClean="0"/>
          </a:p>
          <a:p>
            <a:pPr lvl="2">
              <a:lnSpc>
                <a:spcPct val="100000"/>
              </a:lnSpc>
            </a:pPr>
            <a:r>
              <a:rPr kumimoji="1" lang="ja-JP" altLang="en-US" sz="1800" dirty="0" smtClean="0"/>
              <a:t>加えて理論的予測の不定性</a:t>
            </a:r>
            <a:endParaRPr kumimoji="1" lang="en-US" altLang="ja-JP" sz="18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dirty="0" smtClean="0"/>
              <a:t>レプトンセクター</a:t>
            </a:r>
            <a:endParaRPr kumimoji="1" lang="en-US" altLang="ja-JP" dirty="0" smtClean="0"/>
          </a:p>
          <a:p>
            <a:pPr lvl="1">
              <a:lnSpc>
                <a:spcPct val="100000"/>
              </a:lnSpc>
            </a:pPr>
            <a:r>
              <a:rPr kumimoji="1" lang="en-US" altLang="ja-JP" sz="1800" dirty="0" smtClean="0"/>
              <a:t>MFV</a:t>
            </a:r>
            <a:r>
              <a:rPr kumimoji="1" lang="ja-JP" altLang="en-US" sz="1800" dirty="0" smtClean="0"/>
              <a:t>仮定でも</a:t>
            </a:r>
            <a:r>
              <a:rPr kumimoji="1" lang="en-US" altLang="ja-JP" sz="1800" dirty="0" smtClean="0"/>
              <a:t>LFV</a:t>
            </a:r>
            <a:r>
              <a:rPr kumimoji="1" lang="ja-JP" altLang="en-US" sz="1800" dirty="0" smtClean="0"/>
              <a:t>は</a:t>
            </a:r>
            <a:r>
              <a:rPr kumimoji="1" lang="en-US" altLang="ja-JP" sz="1800" dirty="0" smtClean="0"/>
              <a:t>non-negligible</a:t>
            </a:r>
          </a:p>
          <a:p>
            <a:pPr lvl="1">
              <a:lnSpc>
                <a:spcPct val="100000"/>
              </a:lnSpc>
            </a:pPr>
            <a:r>
              <a:rPr kumimoji="1" lang="en-US" altLang="ja-JP" sz="1800" dirty="0" smtClean="0">
                <a:latin typeface="Symbol" pitchFamily="18" charset="2"/>
              </a:rPr>
              <a:t>n</a:t>
            </a:r>
            <a:r>
              <a:rPr kumimoji="1" lang="ja-JP" altLang="en-US" sz="1800" dirty="0" smtClean="0"/>
              <a:t>質量との関係</a:t>
            </a:r>
            <a:endParaRPr kumimoji="1" lang="en-US" altLang="ja-JP" sz="1800" dirty="0" smtClean="0"/>
          </a:p>
          <a:p>
            <a:pPr lvl="1">
              <a:lnSpc>
                <a:spcPct val="100000"/>
              </a:lnSpc>
            </a:pPr>
            <a:r>
              <a:rPr kumimoji="1" lang="ja-JP" altLang="en-US" sz="1800" dirty="0"/>
              <a:t>理論</a:t>
            </a:r>
            <a:r>
              <a:rPr kumimoji="1" lang="ja-JP" altLang="en-US" sz="1800" dirty="0" smtClean="0"/>
              <a:t>計算の不定性なし、</a:t>
            </a:r>
            <a:r>
              <a:rPr kumimoji="1" lang="en-US" altLang="ja-JP" sz="1800" dirty="0" smtClean="0"/>
              <a:t>SM</a:t>
            </a:r>
            <a:r>
              <a:rPr kumimoji="1" lang="ja-JP" altLang="en-US" sz="1800" dirty="0" smtClean="0"/>
              <a:t>寄与</a:t>
            </a:r>
            <a:r>
              <a:rPr kumimoji="1" lang="en-US" altLang="ja-JP" sz="1800" dirty="0" smtClean="0"/>
              <a:t>(BG)</a:t>
            </a:r>
            <a:r>
              <a:rPr kumimoji="1" lang="ja-JP" altLang="en-US" sz="1800" dirty="0" smtClean="0"/>
              <a:t>なし</a:t>
            </a:r>
            <a:endParaRPr kumimoji="1" lang="ja-JP" altLang="en-US" sz="18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μ</a:t>
            </a:r>
            <a:r>
              <a:rPr kumimoji="1" lang="ja-JP" altLang="en-US" dirty="0" smtClean="0"/>
              <a:t>→</a:t>
            </a:r>
            <a:r>
              <a:rPr kumimoji="1" lang="en-US" altLang="ja-JP" dirty="0" err="1" smtClean="0"/>
              <a:t>eγ</a:t>
            </a:r>
            <a:r>
              <a:rPr kumimoji="1" lang="ja-JP" altLang="en-US" dirty="0" smtClean="0"/>
              <a:t>探索の物理的意義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6077" y="5093128"/>
            <a:ext cx="885030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フレーバの破れ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SM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からのズレが見つかっていないことが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20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TeV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スケールの現実的なモデルを構築する際に最も厳しい条件となっている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6232" y="1500926"/>
            <a:ext cx="4073551" cy="36933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LHC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時代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早期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のフレーバ物理の課題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9241" y="904567"/>
            <a:ext cx="4351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SM Higgs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以外に</a:t>
            </a:r>
            <a:r>
              <a:rPr kumimoji="1" lang="en-US" altLang="ja-JP" sz="16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TeV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スケールに何かあるか？</a:t>
            </a:r>
          </a:p>
        </p:txBody>
      </p:sp>
      <p:sp>
        <p:nvSpPr>
          <p:cNvPr id="9" name="上下矢印 8"/>
          <p:cNvSpPr/>
          <p:nvPr/>
        </p:nvSpPr>
        <p:spPr>
          <a:xfrm>
            <a:off x="6990200" y="1141389"/>
            <a:ext cx="170782" cy="3595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60982" y="116237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相補的</a:t>
            </a:r>
            <a:endParaRPr kumimoji="1" lang="ja-JP" altLang="en-US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33007" y="2442260"/>
            <a:ext cx="19575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MFV</a:t>
            </a:r>
            <a:r>
              <a:rPr kumimoji="1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の概念？</a:t>
            </a:r>
            <a:endParaRPr kumimoji="1" lang="en-US" altLang="ja-JP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何らか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の機構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対称性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kumimoji="1" lang="ja-JP" altLang="en-US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77402" y="3274590"/>
            <a:ext cx="90281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クォーク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5739" y="4160982"/>
            <a:ext cx="12618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ニュートリノ</a:t>
            </a:r>
            <a:endParaRPr kumimoji="1" lang="ja-JP" altLang="en-US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88652" y="3710186"/>
            <a:ext cx="12618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荷電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レプトン</a:t>
            </a:r>
            <a:endParaRPr kumimoji="1" lang="ja-JP" altLang="en-US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6" name="直線矢印コネクタ 15"/>
          <p:cNvCxnSpPr>
            <a:stCxn id="12" idx="3"/>
            <a:endCxn id="14" idx="0"/>
          </p:cNvCxnSpPr>
          <p:nvPr/>
        </p:nvCxnSpPr>
        <p:spPr>
          <a:xfrm>
            <a:off x="7480213" y="3428479"/>
            <a:ext cx="739381" cy="28170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742540" y="322842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大統一</a:t>
            </a:r>
          </a:p>
        </p:txBody>
      </p:sp>
      <p:cxnSp>
        <p:nvCxnSpPr>
          <p:cNvPr id="19" name="直線矢印コネクタ 18"/>
          <p:cNvCxnSpPr>
            <a:stCxn id="13" idx="3"/>
            <a:endCxn id="14" idx="2"/>
          </p:cNvCxnSpPr>
          <p:nvPr/>
        </p:nvCxnSpPr>
        <p:spPr>
          <a:xfrm flipV="1">
            <a:off x="7467623" y="4017963"/>
            <a:ext cx="751971" cy="29690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688648" y="4166417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  <a:ea typeface="メイリオ" pitchFamily="50" charset="-128"/>
                <a:cs typeface="メイリオ" pitchFamily="50" charset="-128"/>
              </a:rPr>
              <a:t>n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質量の起源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80478" y="5931864"/>
            <a:ext cx="5280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μ</a:t>
            </a: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</a:t>
            </a:r>
            <a:r>
              <a:rPr lang="en-US" altLang="ja-JP" sz="2000" u="sng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eγ</a:t>
            </a:r>
            <a:r>
              <a:rPr lang="ja-JP" altLang="en-US" sz="20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000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: </a:t>
            </a:r>
            <a:r>
              <a:rPr lang="ja-JP" altLang="en-US" sz="2000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クリーンな環境で高精度探索が可能</a:t>
            </a:r>
            <a:endParaRPr kumimoji="1" lang="ja-JP" altLang="en-US" sz="2000" u="sng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07669" y="6459795"/>
            <a:ext cx="5795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探索を極限まで突き詰めて、新物理の選別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殺す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発見はそのまま疑いようのない新物理の証拠</a:t>
            </a:r>
            <a:endParaRPr kumimoji="1" lang="ja-JP" altLang="en-US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0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63759" y="1065239"/>
            <a:ext cx="9516866" cy="5693040"/>
          </a:xfrm>
        </p:spPr>
        <p:txBody>
          <a:bodyPr/>
          <a:lstStyle/>
          <a:p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＋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年データを用いた</a:t>
            </a:r>
            <a:r>
              <a:rPr kumimoji="1" lang="en-US" altLang="ja-JP" dirty="0" smtClean="0"/>
              <a:t>MEG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物理結果を昨年夏公表</a:t>
            </a:r>
            <a:endParaRPr kumimoji="1" lang="en-US" altLang="ja-JP" dirty="0" smtClean="0"/>
          </a:p>
          <a:p>
            <a:pPr lvl="1"/>
            <a:r>
              <a:rPr kumimoji="1" lang="ja-JP" altLang="en-US" dirty="0"/>
              <a:t>世界最</a:t>
            </a:r>
            <a:r>
              <a:rPr kumimoji="1" lang="ja-JP" altLang="en-US" dirty="0" smtClean="0"/>
              <a:t>高感度</a:t>
            </a:r>
            <a:r>
              <a:rPr kumimoji="1" lang="ja-JP" altLang="en-US" dirty="0"/>
              <a:t>で</a:t>
            </a:r>
            <a:r>
              <a:rPr kumimoji="1" lang="ja-JP" altLang="en-US" dirty="0" smtClean="0"/>
              <a:t>の探索を行い、今までの上限値を</a:t>
            </a:r>
            <a:r>
              <a:rPr kumimoji="1" lang="en-US" altLang="ja-JP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dirty="0" smtClean="0">
                <a:solidFill>
                  <a:srgbClr val="FF0000"/>
                </a:solidFill>
              </a:rPr>
              <a:t>倍上回る制限</a:t>
            </a:r>
            <a:r>
              <a:rPr kumimoji="1" lang="ja-JP" altLang="en-US" dirty="0" smtClean="0"/>
              <a:t>を与えた。</a:t>
            </a:r>
            <a:endParaRPr kumimoji="1" lang="en-US" altLang="ja-JP" dirty="0" smtClean="0"/>
          </a:p>
          <a:p>
            <a:pPr lvl="2"/>
            <a:r>
              <a:rPr kumimoji="1" lang="ja-JP" altLang="en-US" sz="1600" dirty="0" smtClean="0"/>
              <a:t>ガンマ線解析の向上</a:t>
            </a:r>
            <a:r>
              <a:rPr kumimoji="1" lang="en-US" altLang="ja-JP" sz="1600" dirty="0" smtClean="0"/>
              <a:t>(</a:t>
            </a:r>
            <a:r>
              <a:rPr kumimoji="1" lang="ja-JP" altLang="en-US" sz="1600" dirty="0" smtClean="0"/>
              <a:t>分解能の改善・系統誤差の低減</a:t>
            </a:r>
            <a:r>
              <a:rPr kumimoji="1" lang="en-US" altLang="ja-JP" sz="1600" dirty="0" smtClean="0"/>
              <a:t>)</a:t>
            </a:r>
          </a:p>
          <a:p>
            <a:pPr lvl="2"/>
            <a:r>
              <a:rPr kumimoji="1" lang="ja-JP" altLang="en-US" sz="1600" dirty="0" smtClean="0"/>
              <a:t>陽電子再構成変数間の相関の理解と組み込み</a:t>
            </a:r>
            <a:endParaRPr kumimoji="1" lang="en-US" altLang="ja-JP" sz="1600" dirty="0" smtClean="0"/>
          </a:p>
          <a:p>
            <a:pPr lvl="2"/>
            <a:r>
              <a:rPr kumimoji="1" lang="ja-JP" altLang="en-US" sz="1600" dirty="0" smtClean="0"/>
              <a:t>検出器間のアライメントの徹底</a:t>
            </a:r>
            <a:endParaRPr kumimoji="1" lang="en-US" altLang="ja-JP" sz="1600" dirty="0" smtClean="0"/>
          </a:p>
          <a:p>
            <a:pPr lvl="2"/>
            <a:r>
              <a:rPr kumimoji="1" lang="ja-JP" altLang="en-US" sz="1600" dirty="0" smtClean="0"/>
              <a:t>物理解析の改善</a:t>
            </a:r>
            <a:r>
              <a:rPr kumimoji="1" lang="en-US" altLang="ja-JP" sz="1600" dirty="0" smtClean="0"/>
              <a:t>(BG</a:t>
            </a:r>
            <a:r>
              <a:rPr kumimoji="1" lang="ja-JP" altLang="en-US" sz="1600" dirty="0" smtClean="0"/>
              <a:t>制限の組み込み</a:t>
            </a:r>
            <a:r>
              <a:rPr kumimoji="1" lang="en-US" altLang="ja-JP" sz="1600" dirty="0" smtClean="0"/>
              <a:t>) </a:t>
            </a:r>
            <a:endParaRPr kumimoji="1" lang="ja-JP" altLang="en-US" sz="16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Published result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1129065" y="3276991"/>
            <a:ext cx="7916611" cy="4043115"/>
            <a:chOff x="116067" y="4394101"/>
            <a:chExt cx="6274634" cy="3177730"/>
          </a:xfrm>
        </p:grpSpPr>
        <p:grpSp>
          <p:nvGrpSpPr>
            <p:cNvPr id="12" name="グループ化 11"/>
            <p:cNvGrpSpPr>
              <a:grpSpLocks noChangeAspect="1"/>
            </p:cNvGrpSpPr>
            <p:nvPr/>
          </p:nvGrpSpPr>
          <p:grpSpPr>
            <a:xfrm>
              <a:off x="166238" y="4394101"/>
              <a:ext cx="6224463" cy="3136165"/>
              <a:chOff x="354436" y="1652735"/>
              <a:chExt cx="9683157" cy="4878812"/>
            </a:xfrm>
          </p:grpSpPr>
          <p:pic>
            <p:nvPicPr>
              <p:cNvPr id="13" name="Picture 2" descr="File:MEGBox2009-2010 Jul11 AnalysisWindowEGammaVsEPositron reddot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710" y="1654564"/>
                <a:ext cx="4993149" cy="4792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File:MEGBox2009-2010 Jul11 AnalysisWindowTimePositronGammaVsCosThetaPositronGamma reddot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444" y="1654565"/>
                <a:ext cx="4993149" cy="4792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1682405" y="2113117"/>
                <a:ext cx="3867522" cy="813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rgbClr val="3399FF"/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2009+2010</a:t>
                </a:r>
                <a:endParaRPr kumimoji="1" lang="ja-JP" altLang="en-US" sz="2800" dirty="0" smtClean="0">
                  <a:solidFill>
                    <a:srgbClr val="3399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54436" y="1652735"/>
                <a:ext cx="9650883" cy="48788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>
              <a:off x="2558163" y="7251466"/>
              <a:ext cx="185037" cy="20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609279" y="7166294"/>
              <a:ext cx="458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err="1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E</a:t>
              </a:r>
              <a:r>
                <a:rPr kumimoji="1" lang="en-US" altLang="ja-JP" sz="2000" b="1" baseline="-25000" dirty="0" err="1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e</a:t>
              </a:r>
              <a:endParaRPr kumimoji="1" lang="ja-JP" altLang="en-US" sz="2000" b="1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66619" y="5062594"/>
              <a:ext cx="185037" cy="20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16067" y="5663408"/>
              <a:ext cx="4235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err="1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E</a:t>
              </a:r>
              <a:r>
                <a:rPr lang="en-US" altLang="ja-JP" sz="2000" b="1" baseline="-25000" dirty="0" err="1">
                  <a:latin typeface="Symbol" pitchFamily="18" charset="2"/>
                  <a:ea typeface="メイリオ" pitchFamily="50" charset="-128"/>
                  <a:cs typeface="メイリオ" pitchFamily="50" charset="-128"/>
                </a:rPr>
                <a:t>g</a:t>
              </a:r>
              <a:endParaRPr kumimoji="1" lang="ja-JP" altLang="en-US" sz="2000" b="1" baseline="-25000" dirty="0" smtClean="0">
                <a:latin typeface="Symbol" pitchFamily="18" charset="2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258758" y="5033095"/>
              <a:ext cx="185037" cy="20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625432" y="7251466"/>
              <a:ext cx="552035" cy="20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60272" y="5641783"/>
              <a:ext cx="4689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err="1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t</a:t>
              </a:r>
              <a:r>
                <a:rPr kumimoji="1" lang="en-US" altLang="ja-JP" sz="2000" b="1" baseline="-25000" dirty="0" err="1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e</a:t>
              </a:r>
              <a:r>
                <a:rPr kumimoji="1" lang="en-US" altLang="ja-JP" sz="2000" b="1" baseline="-25000" dirty="0" err="1" smtClean="0">
                  <a:latin typeface="Symbol" pitchFamily="18" charset="2"/>
                  <a:ea typeface="メイリオ" pitchFamily="50" charset="-128"/>
                  <a:cs typeface="メイリオ" pitchFamily="50" charset="-128"/>
                </a:rPr>
                <a:t>g</a:t>
              </a:r>
              <a:endParaRPr kumimoji="1" lang="ja-JP" altLang="en-US" sz="2000" b="1" baseline="-25000" dirty="0" smtClean="0">
                <a:latin typeface="Symbol" pitchFamily="18" charset="2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52042" y="7171721"/>
              <a:ext cx="1015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err="1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cos</a:t>
              </a:r>
              <a:r>
                <a:rPr kumimoji="1" lang="en-US" altLang="ja-JP" sz="2000" b="1" dirty="0" err="1" smtClean="0">
                  <a:latin typeface="Symbol" pitchFamily="18" charset="2"/>
                  <a:ea typeface="メイリオ" pitchFamily="50" charset="-128"/>
                  <a:cs typeface="メイリオ" pitchFamily="50" charset="-128"/>
                </a:rPr>
                <a:t>Q</a:t>
              </a:r>
              <a:r>
                <a:rPr kumimoji="1" lang="en-US" altLang="ja-JP" sz="2000" b="1" baseline="-25000" dirty="0" err="1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e</a:t>
              </a:r>
              <a:r>
                <a:rPr kumimoji="1" lang="en-US" altLang="ja-JP" sz="2000" b="1" baseline="-25000" dirty="0" err="1" smtClean="0">
                  <a:latin typeface="Symbol" pitchFamily="18" charset="2"/>
                  <a:ea typeface="メイリオ" pitchFamily="50" charset="-128"/>
                  <a:cs typeface="メイリオ" pitchFamily="50" charset="-128"/>
                </a:rPr>
                <a:t>g</a:t>
              </a:r>
              <a:endParaRPr kumimoji="1" lang="ja-JP" altLang="en-US" sz="2000" b="1" baseline="-25000" dirty="0" smtClean="0">
                <a:latin typeface="Symbol" pitchFamily="18" charset="2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2829797" y="2559513"/>
            <a:ext cx="38695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u="sng" dirty="0">
                <a:solidFill>
                  <a:srgbClr val="FF0000"/>
                </a:solidFill>
                <a:latin typeface="Script MT Bold" pitchFamily="66" charset="0"/>
              </a:rPr>
              <a:t> </a:t>
            </a:r>
            <a:r>
              <a:rPr lang="en-US" altLang="ja-JP" sz="4400" u="sng" dirty="0">
                <a:solidFill>
                  <a:srgbClr val="FF0000"/>
                </a:solidFill>
                <a:latin typeface="Script MT Bold" pitchFamily="66" charset="0"/>
              </a:rPr>
              <a:t>B &lt; </a:t>
            </a:r>
            <a:r>
              <a:rPr lang="en-US" altLang="ja-JP" sz="4400" u="sng" dirty="0">
                <a:solidFill>
                  <a:srgbClr val="FF0000"/>
                </a:solidFill>
              </a:rPr>
              <a:t>2.4×10</a:t>
            </a:r>
            <a:r>
              <a:rPr lang="en-US" altLang="ja-JP" sz="4400" u="sng" baseline="30000" dirty="0">
                <a:solidFill>
                  <a:srgbClr val="FF0000"/>
                </a:solidFill>
              </a:rPr>
              <a:t>-12</a:t>
            </a:r>
            <a:endParaRPr lang="ja-JP" altLang="en-US" sz="4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25867" y="2865320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(PRL </a:t>
            </a:r>
            <a:r>
              <a:rPr kumimoji="1" lang="en-US" altLang="ja-JP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107</a:t>
            </a: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,171801(2011))</a:t>
            </a:r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8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SUSY</a:t>
            </a:r>
            <a:r>
              <a:rPr kumimoji="1" lang="ja-JP" altLang="en-US" dirty="0" smtClean="0"/>
              <a:t>な場合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  <p:grpSp>
        <p:nvGrpSpPr>
          <p:cNvPr id="8208" name="グループ化 8207"/>
          <p:cNvGrpSpPr/>
          <p:nvPr/>
        </p:nvGrpSpPr>
        <p:grpSpPr>
          <a:xfrm>
            <a:off x="6315816" y="844976"/>
            <a:ext cx="3533023" cy="3207079"/>
            <a:chOff x="821045" y="4423623"/>
            <a:chExt cx="3533023" cy="320707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45" y="4423623"/>
              <a:ext cx="3475652" cy="3207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正方形/長方形 42"/>
            <p:cNvSpPr/>
            <p:nvPr/>
          </p:nvSpPr>
          <p:spPr>
            <a:xfrm>
              <a:off x="1276800" y="4498848"/>
              <a:ext cx="2805996" cy="1463040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1276801" y="5961888"/>
              <a:ext cx="2805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下矢印 47"/>
            <p:cNvSpPr/>
            <p:nvPr/>
          </p:nvSpPr>
          <p:spPr>
            <a:xfrm>
              <a:off x="4107563" y="5673558"/>
              <a:ext cx="246505" cy="2883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667242" y="4549679"/>
              <a:ext cx="2411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SO(10)SUSY-GUT</a:t>
              </a:r>
              <a:endParaRPr kumimoji="1" lang="en-US" altLang="ja-JP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8207" name="グループ化 8206"/>
          <p:cNvGrpSpPr>
            <a:grpSpLocks noChangeAspect="1"/>
          </p:cNvGrpSpPr>
          <p:nvPr/>
        </p:nvGrpSpPr>
        <p:grpSpPr>
          <a:xfrm>
            <a:off x="668544" y="866951"/>
            <a:ext cx="5389529" cy="3532914"/>
            <a:chOff x="4752747" y="4011360"/>
            <a:chExt cx="4966095" cy="3255347"/>
          </a:xfrm>
        </p:grpSpPr>
        <p:grpSp>
          <p:nvGrpSpPr>
            <p:cNvPr id="8203" name="グループ化 8202"/>
            <p:cNvGrpSpPr/>
            <p:nvPr/>
          </p:nvGrpSpPr>
          <p:grpSpPr>
            <a:xfrm>
              <a:off x="4752747" y="4011360"/>
              <a:ext cx="4966095" cy="3255347"/>
              <a:chOff x="4689986" y="3949570"/>
              <a:chExt cx="4966095" cy="3255347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986" y="4033998"/>
                <a:ext cx="4966095" cy="31709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下矢印 54"/>
              <p:cNvSpPr/>
              <p:nvPr/>
            </p:nvSpPr>
            <p:spPr>
              <a:xfrm rot="5400000">
                <a:off x="7876243" y="3826056"/>
                <a:ext cx="246505" cy="49353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7752730" y="4169696"/>
                <a:ext cx="1792575" cy="2542000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cxnSp>
            <p:nvCxnSpPr>
              <p:cNvPr id="59" name="直線コネクタ 58"/>
              <p:cNvCxnSpPr/>
              <p:nvPr/>
            </p:nvCxnSpPr>
            <p:spPr>
              <a:xfrm>
                <a:off x="7752730" y="4177961"/>
                <a:ext cx="0" cy="2533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テキスト ボックス 65"/>
            <p:cNvSpPr txBox="1"/>
            <p:nvPr/>
          </p:nvSpPr>
          <p:spPr>
            <a:xfrm>
              <a:off x="7846028" y="5906851"/>
              <a:ext cx="17315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Split-family </a:t>
              </a:r>
            </a:p>
            <a:p>
              <a:r>
                <a:rPr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SUSY</a:t>
              </a:r>
              <a:r>
                <a:rPr kumimoji="1"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(U(2)</a:t>
              </a:r>
              <a:r>
                <a:rPr kumimoji="1" lang="en-US" altLang="ja-JP" b="1" baseline="30000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</a:t>
              </a:r>
              <a:r>
                <a:rPr kumimoji="1"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)</a:t>
              </a:r>
            </a:p>
          </p:txBody>
        </p:sp>
      </p:grpSp>
      <p:grpSp>
        <p:nvGrpSpPr>
          <p:cNvPr id="8205" name="グループ化 8204"/>
          <p:cNvGrpSpPr/>
          <p:nvPr/>
        </p:nvGrpSpPr>
        <p:grpSpPr>
          <a:xfrm>
            <a:off x="486588" y="4256899"/>
            <a:ext cx="3605062" cy="3296568"/>
            <a:chOff x="821045" y="873128"/>
            <a:chExt cx="3605062" cy="329656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45" y="1102759"/>
              <a:ext cx="3226753" cy="306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1276801" y="1150127"/>
              <a:ext cx="2588295" cy="1992883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276801" y="873128"/>
              <a:ext cx="26783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i="1" spc="-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G.Ishidori et al, PRD75, 115019 (2007)</a:t>
              </a:r>
              <a:endParaRPr kumimoji="1" lang="ja-JP" altLang="en-US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2928308" y="1150127"/>
              <a:ext cx="0" cy="262043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V="1">
              <a:off x="2057267" y="1117909"/>
              <a:ext cx="0" cy="262043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1276801" y="3143010"/>
              <a:ext cx="2588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2705764" y="3187099"/>
              <a:ext cx="17203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spc="-100" dirty="0" smtClean="0">
                  <a:solidFill>
                    <a:srgbClr val="33CC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g-2 deviation</a:t>
              </a:r>
            </a:p>
            <a:p>
              <a:pPr algn="r"/>
              <a:r>
                <a:rPr lang="en-US" altLang="ja-JP" sz="1200" spc="-100" dirty="0" smtClean="0">
                  <a:solidFill>
                    <a:srgbClr val="33CC33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(arXiv:1105.3149)</a:t>
              </a:r>
              <a:endParaRPr kumimoji="1" lang="ja-JP" altLang="en-US" sz="1200" spc="-100" dirty="0" smtClean="0">
                <a:solidFill>
                  <a:srgbClr val="33CC33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2047417" y="3570909"/>
              <a:ext cx="895487" cy="0"/>
            </a:xfrm>
            <a:prstGeom prst="straightConnector1">
              <a:avLst/>
            </a:prstGeom>
            <a:ln w="28575" cmpd="sng">
              <a:solidFill>
                <a:srgbClr val="33CC3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>
              <a:off x="2434421" y="3525653"/>
              <a:ext cx="91148" cy="90512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2059437" y="3446593"/>
              <a:ext cx="0" cy="248632"/>
            </a:xfrm>
            <a:prstGeom prst="straightConnector1">
              <a:avLst/>
            </a:prstGeom>
            <a:ln w="28575" cmpd="sng">
              <a:solidFill>
                <a:srgbClr val="33CC3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2928308" y="3446593"/>
              <a:ext cx="0" cy="248632"/>
            </a:xfrm>
            <a:prstGeom prst="straightConnector1">
              <a:avLst/>
            </a:prstGeom>
            <a:ln w="28575" cmpd="sng">
              <a:solidFill>
                <a:srgbClr val="33CC3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2160847" y="2773678"/>
              <a:ext cx="1704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pc="-100" dirty="0" smtClean="0">
                  <a:solidFill>
                    <a:schemeClr val="bg1"/>
                  </a:solidFill>
                  <a:effectLst>
                    <a:glow rad="139700">
                      <a:schemeClr val="tx1">
                        <a:alpha val="40000"/>
                      </a:schemeClr>
                    </a:glo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MEG constraint</a:t>
              </a:r>
              <a:endParaRPr kumimoji="1" lang="ja-JP" altLang="en-US" spc="-1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250494" y="1223238"/>
              <a:ext cx="19511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MSSM with </a:t>
              </a:r>
            </a:p>
            <a:p>
              <a:r>
                <a:rPr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large tanβ</a:t>
              </a:r>
            </a:p>
            <a:p>
              <a:r>
                <a:rPr kumimoji="1" lang="en-US" altLang="ja-JP" b="1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heavy </a:t>
              </a:r>
              <a:r>
                <a:rPr kumimoji="1" lang="en-US" altLang="ja-JP" b="1" dirty="0" err="1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squarks</a:t>
              </a:r>
              <a:endParaRPr kumimoji="1" lang="ja-JP" altLang="en-US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201" name="下矢印 8200"/>
            <p:cNvSpPr/>
            <p:nvPr/>
          </p:nvSpPr>
          <p:spPr>
            <a:xfrm>
              <a:off x="3955163" y="1102759"/>
              <a:ext cx="246505" cy="19970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09" name="グループ化 8208"/>
          <p:cNvGrpSpPr/>
          <p:nvPr/>
        </p:nvGrpSpPr>
        <p:grpSpPr>
          <a:xfrm>
            <a:off x="4880731" y="4261365"/>
            <a:ext cx="4607114" cy="3325834"/>
            <a:chOff x="4923241" y="4122865"/>
            <a:chExt cx="4607114" cy="3325834"/>
          </a:xfrm>
        </p:grpSpPr>
        <p:grpSp>
          <p:nvGrpSpPr>
            <p:cNvPr id="8204" name="グループ化 8203"/>
            <p:cNvGrpSpPr/>
            <p:nvPr/>
          </p:nvGrpSpPr>
          <p:grpSpPr>
            <a:xfrm>
              <a:off x="4923241" y="4122865"/>
              <a:ext cx="4607114" cy="3325834"/>
              <a:chOff x="4689986" y="852127"/>
              <a:chExt cx="4607114" cy="3325834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986" y="990627"/>
                <a:ext cx="4585859" cy="3187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正方形/長方形 7"/>
              <p:cNvSpPr/>
              <p:nvPr/>
            </p:nvSpPr>
            <p:spPr>
              <a:xfrm>
                <a:off x="5330138" y="1104846"/>
                <a:ext cx="3688492" cy="1358938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cxnSp>
            <p:nvCxnSpPr>
              <p:cNvPr id="9" name="直線コネクタ 8"/>
              <p:cNvCxnSpPr/>
              <p:nvPr/>
            </p:nvCxnSpPr>
            <p:spPr>
              <a:xfrm>
                <a:off x="5330138" y="2455837"/>
                <a:ext cx="36884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/>
              <p:cNvSpPr txBox="1"/>
              <p:nvPr/>
            </p:nvSpPr>
            <p:spPr>
              <a:xfrm>
                <a:off x="5330138" y="852127"/>
                <a:ext cx="27385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i="1" spc="-100" dirty="0" err="1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S.Antusch</a:t>
                </a:r>
                <a:r>
                  <a:rPr lang="en-US" altLang="ja-JP" sz="1200" i="1" spc="-10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</a:t>
                </a:r>
                <a:r>
                  <a:rPr kumimoji="1" lang="en-US" altLang="ja-JP" sz="1200" i="1" spc="-10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et al, JHEP 0611:090 (2006)</a:t>
                </a:r>
                <a:endParaRPr kumimoji="1" lang="ja-JP" altLang="en-US" sz="1200" i="1" spc="-1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7321665" y="2125030"/>
                <a:ext cx="1704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pc="-100" dirty="0" smtClean="0">
                    <a:solidFill>
                      <a:schemeClr val="bg1"/>
                    </a:solidFill>
                    <a:effectLst>
                      <a:glow rad="139700">
                        <a:schemeClr val="tx1">
                          <a:alpha val="40000"/>
                        </a:schemeClr>
                      </a:glow>
                    </a:effectLst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MEG constraint</a:t>
                </a:r>
                <a:endParaRPr kumimoji="1" lang="ja-JP" altLang="en-US" spc="-100" dirty="0" smtClean="0">
                  <a:solidFill>
                    <a:schemeClr val="bg1"/>
                  </a:solidFill>
                  <a:effectLst>
                    <a:glow rad="139700">
                      <a:schemeClr val="tx1">
                        <a:alpha val="40000"/>
                      </a:schemeClr>
                    </a:glo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7025840" y="1115155"/>
                <a:ext cx="1992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CMSSM with </a:t>
                </a:r>
                <a:r>
                  <a:rPr lang="en-US" altLang="ja-JP" b="1" dirty="0" err="1" smtClean="0">
                    <a:solidFill>
                      <a:schemeClr val="bg1"/>
                    </a:solidFill>
                    <a:latin typeface="Symbol" pitchFamily="18" charset="2"/>
                    <a:ea typeface="メイリオ" pitchFamily="50" charset="-128"/>
                    <a:cs typeface="メイリオ" pitchFamily="50" charset="-128"/>
                  </a:rPr>
                  <a:t>n</a:t>
                </a:r>
                <a:r>
                  <a:rPr lang="en-US" altLang="ja-JP" b="1" baseline="-25000" dirty="0" err="1" smtClean="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R</a:t>
                </a:r>
                <a:endParaRPr lang="en-US" altLang="ja-JP" b="1" baseline="-25000" dirty="0" smtClean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52" name="下矢印 51"/>
              <p:cNvSpPr/>
              <p:nvPr/>
            </p:nvSpPr>
            <p:spPr>
              <a:xfrm>
                <a:off x="9050595" y="2171106"/>
                <a:ext cx="246505" cy="28833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206" name="円/楕円 8205"/>
            <p:cNvSpPr/>
            <p:nvPr/>
          </p:nvSpPr>
          <p:spPr>
            <a:xfrm>
              <a:off x="8166178" y="6651851"/>
              <a:ext cx="1012722" cy="2362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6762811" y="607495"/>
            <a:ext cx="25715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i="1" spc="-1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L.Calibbi</a:t>
            </a:r>
            <a:r>
              <a:rPr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et al, JHEP 0912:057 (2009)</a:t>
            </a:r>
            <a:endParaRPr kumimoji="1" lang="ja-JP" altLang="en-US" sz="1200" i="1" spc="-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062601" y="4052055"/>
            <a:ext cx="3157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i="1" spc="-1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G.Blankenburg</a:t>
            </a:r>
            <a:r>
              <a:rPr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et al, </a:t>
            </a:r>
            <a:r>
              <a:rPr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hep-ph1204.0688</a:t>
            </a:r>
            <a:r>
              <a:rPr kumimoji="1" lang="en-US" altLang="ja-JP" sz="1200" i="1" spc="-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(2012)</a:t>
            </a:r>
            <a:endParaRPr kumimoji="1" lang="ja-JP" altLang="en-US" sz="1200" i="1" spc="-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783596" y="2115208"/>
            <a:ext cx="170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pc="-1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MEG constraint</a:t>
            </a:r>
            <a:endParaRPr kumimoji="1" lang="ja-JP" altLang="en-US" spc="-10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9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88" y="766230"/>
            <a:ext cx="2160588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Yusuke UCHIYAMA, the University of Tokyo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41" y="914105"/>
            <a:ext cx="180022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734831" y="761208"/>
            <a:ext cx="2975741" cy="2467323"/>
            <a:chOff x="1182907" y="1058906"/>
            <a:chExt cx="2975741" cy="246732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907" y="1058906"/>
              <a:ext cx="2975741" cy="246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943617" y="2421104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a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t rest</a:t>
              </a:r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56" y="3987434"/>
            <a:ext cx="3802198" cy="35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04" y="3987434"/>
            <a:ext cx="3774742" cy="351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011154" y="2492738"/>
            <a:ext cx="2269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Signal</a:t>
            </a:r>
          </a:p>
          <a:p>
            <a:pPr marL="36000" indent="-144000">
              <a:buFont typeface="Arial" pitchFamily="34" charset="0"/>
              <a:buChar char="•"/>
            </a:pP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52.8MeV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Back-to-back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Time coincidence</a:t>
            </a:r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Signal &amp; Background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49738" y="2299993"/>
            <a:ext cx="28117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Physics BG</a:t>
            </a:r>
            <a:endParaRPr kumimoji="1" lang="en-US" altLang="ja-JP" b="1" u="sng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(radiative muon decay)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&lt;52.8MeV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Any angle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Time coincidence</a:t>
            </a:r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41460" y="2254054"/>
            <a:ext cx="1877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Accidental BG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&lt;52.8MeV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Any angle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Random</a:t>
            </a:r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8878126" y="1697592"/>
            <a:ext cx="1177447" cy="387676"/>
          </a:xfrm>
          <a:prstGeom prst="wedgeRoundRectCallout">
            <a:avLst>
              <a:gd name="adj1" fmla="val -34663"/>
              <a:gd name="adj2" fmla="val 94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Dominant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03700" y="5302685"/>
            <a:ext cx="954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×</a:t>
            </a:r>
            <a:endParaRPr kumimoji="1" lang="ja-JP" altLang="en-US" sz="72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75842" y="4928070"/>
            <a:ext cx="27350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lang="en-US" altLang="ja-JP" sz="2000" b="1" baseline="30000" dirty="0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+</a:t>
            </a:r>
            <a:r>
              <a:rPr lang="en-US" altLang="ja-JP" sz="2000" b="1" dirty="0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single spectrum</a:t>
            </a:r>
          </a:p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(Michel decay)</a:t>
            </a:r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55288" y="4477437"/>
            <a:ext cx="28754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l-GR" altLang="ja-JP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γ</a:t>
            </a:r>
            <a:r>
              <a:rPr lang="ja-JP" alt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single spectrum</a:t>
            </a:r>
          </a:p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(Radiative muon decay)</a:t>
            </a:r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4886185" y="4265801"/>
            <a:ext cx="317515" cy="277169"/>
          </a:xfrm>
          <a:prstGeom prst="downArrow">
            <a:avLst>
              <a:gd name="adj1" fmla="val 2178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下矢印 20"/>
          <p:cNvSpPr/>
          <p:nvPr/>
        </p:nvSpPr>
        <p:spPr>
          <a:xfrm>
            <a:off x="8845947" y="5902849"/>
            <a:ext cx="317515" cy="385111"/>
          </a:xfrm>
          <a:prstGeom prst="downArrow">
            <a:avLst>
              <a:gd name="adj1" fmla="val 2178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50700" y="437240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signal</a:t>
            </a:r>
            <a:endParaRPr kumimoji="1" lang="ja-JP" altLang="en-US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581265" y="552686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signal</a:t>
            </a:r>
            <a:endParaRPr kumimoji="1" lang="ja-JP" altLang="en-US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528175" y="3416282"/>
            <a:ext cx="8304757" cy="4105293"/>
          </a:xfrm>
          <a:custGeom>
            <a:avLst/>
            <a:gdLst>
              <a:gd name="connsiteX0" fmla="*/ 0 w 8304757"/>
              <a:gd name="connsiteY0" fmla="*/ 585862 h 3515104"/>
              <a:gd name="connsiteX1" fmla="*/ 585862 w 8304757"/>
              <a:gd name="connsiteY1" fmla="*/ 0 h 3515104"/>
              <a:gd name="connsiteX2" fmla="*/ 4844442 w 8304757"/>
              <a:gd name="connsiteY2" fmla="*/ 0 h 3515104"/>
              <a:gd name="connsiteX3" fmla="*/ 6969186 w 8304757"/>
              <a:gd name="connsiteY3" fmla="*/ -304338 h 3515104"/>
              <a:gd name="connsiteX4" fmla="*/ 6920631 w 8304757"/>
              <a:gd name="connsiteY4" fmla="*/ 0 h 3515104"/>
              <a:gd name="connsiteX5" fmla="*/ 7718895 w 8304757"/>
              <a:gd name="connsiteY5" fmla="*/ 0 h 3515104"/>
              <a:gd name="connsiteX6" fmla="*/ 8304757 w 8304757"/>
              <a:gd name="connsiteY6" fmla="*/ 585862 h 3515104"/>
              <a:gd name="connsiteX7" fmla="*/ 8304757 w 8304757"/>
              <a:gd name="connsiteY7" fmla="*/ 585851 h 3515104"/>
              <a:gd name="connsiteX8" fmla="*/ 8304757 w 8304757"/>
              <a:gd name="connsiteY8" fmla="*/ 585851 h 3515104"/>
              <a:gd name="connsiteX9" fmla="*/ 8304757 w 8304757"/>
              <a:gd name="connsiteY9" fmla="*/ 1464627 h 3515104"/>
              <a:gd name="connsiteX10" fmla="*/ 8304757 w 8304757"/>
              <a:gd name="connsiteY10" fmla="*/ 2929242 h 3515104"/>
              <a:gd name="connsiteX11" fmla="*/ 7718895 w 8304757"/>
              <a:gd name="connsiteY11" fmla="*/ 3515104 h 3515104"/>
              <a:gd name="connsiteX12" fmla="*/ 6920631 w 8304757"/>
              <a:gd name="connsiteY12" fmla="*/ 3515104 h 3515104"/>
              <a:gd name="connsiteX13" fmla="*/ 4844442 w 8304757"/>
              <a:gd name="connsiteY13" fmla="*/ 3515104 h 3515104"/>
              <a:gd name="connsiteX14" fmla="*/ 4844442 w 8304757"/>
              <a:gd name="connsiteY14" fmla="*/ 3515104 h 3515104"/>
              <a:gd name="connsiteX15" fmla="*/ 585862 w 8304757"/>
              <a:gd name="connsiteY15" fmla="*/ 3515104 h 3515104"/>
              <a:gd name="connsiteX16" fmla="*/ 0 w 8304757"/>
              <a:gd name="connsiteY16" fmla="*/ 2929242 h 3515104"/>
              <a:gd name="connsiteX17" fmla="*/ 0 w 8304757"/>
              <a:gd name="connsiteY17" fmla="*/ 1464627 h 3515104"/>
              <a:gd name="connsiteX18" fmla="*/ 0 w 8304757"/>
              <a:gd name="connsiteY18" fmla="*/ 585851 h 3515104"/>
              <a:gd name="connsiteX19" fmla="*/ 0 w 8304757"/>
              <a:gd name="connsiteY19" fmla="*/ 585851 h 3515104"/>
              <a:gd name="connsiteX20" fmla="*/ 0 w 8304757"/>
              <a:gd name="connsiteY20" fmla="*/ 585862 h 3515104"/>
              <a:gd name="connsiteX0" fmla="*/ 0 w 8304757"/>
              <a:gd name="connsiteY0" fmla="*/ 890200 h 3819442"/>
              <a:gd name="connsiteX1" fmla="*/ 585862 w 8304757"/>
              <a:gd name="connsiteY1" fmla="*/ 304338 h 3819442"/>
              <a:gd name="connsiteX2" fmla="*/ 6234831 w 8304757"/>
              <a:gd name="connsiteY2" fmla="*/ 279286 h 3819442"/>
              <a:gd name="connsiteX3" fmla="*/ 6969186 w 8304757"/>
              <a:gd name="connsiteY3" fmla="*/ 0 h 3819442"/>
              <a:gd name="connsiteX4" fmla="*/ 6920631 w 8304757"/>
              <a:gd name="connsiteY4" fmla="*/ 304338 h 3819442"/>
              <a:gd name="connsiteX5" fmla="*/ 7718895 w 8304757"/>
              <a:gd name="connsiteY5" fmla="*/ 304338 h 3819442"/>
              <a:gd name="connsiteX6" fmla="*/ 8304757 w 8304757"/>
              <a:gd name="connsiteY6" fmla="*/ 890200 h 3819442"/>
              <a:gd name="connsiteX7" fmla="*/ 8304757 w 8304757"/>
              <a:gd name="connsiteY7" fmla="*/ 890189 h 3819442"/>
              <a:gd name="connsiteX8" fmla="*/ 8304757 w 8304757"/>
              <a:gd name="connsiteY8" fmla="*/ 890189 h 3819442"/>
              <a:gd name="connsiteX9" fmla="*/ 8304757 w 8304757"/>
              <a:gd name="connsiteY9" fmla="*/ 1768965 h 3819442"/>
              <a:gd name="connsiteX10" fmla="*/ 8304757 w 8304757"/>
              <a:gd name="connsiteY10" fmla="*/ 3233580 h 3819442"/>
              <a:gd name="connsiteX11" fmla="*/ 7718895 w 8304757"/>
              <a:gd name="connsiteY11" fmla="*/ 3819442 h 3819442"/>
              <a:gd name="connsiteX12" fmla="*/ 6920631 w 8304757"/>
              <a:gd name="connsiteY12" fmla="*/ 3819442 h 3819442"/>
              <a:gd name="connsiteX13" fmla="*/ 4844442 w 8304757"/>
              <a:gd name="connsiteY13" fmla="*/ 3819442 h 3819442"/>
              <a:gd name="connsiteX14" fmla="*/ 4844442 w 8304757"/>
              <a:gd name="connsiteY14" fmla="*/ 3819442 h 3819442"/>
              <a:gd name="connsiteX15" fmla="*/ 585862 w 8304757"/>
              <a:gd name="connsiteY15" fmla="*/ 3819442 h 3819442"/>
              <a:gd name="connsiteX16" fmla="*/ 0 w 8304757"/>
              <a:gd name="connsiteY16" fmla="*/ 3233580 h 3819442"/>
              <a:gd name="connsiteX17" fmla="*/ 0 w 8304757"/>
              <a:gd name="connsiteY17" fmla="*/ 1768965 h 3819442"/>
              <a:gd name="connsiteX18" fmla="*/ 0 w 8304757"/>
              <a:gd name="connsiteY18" fmla="*/ 890189 h 3819442"/>
              <a:gd name="connsiteX19" fmla="*/ 0 w 8304757"/>
              <a:gd name="connsiteY19" fmla="*/ 890189 h 3819442"/>
              <a:gd name="connsiteX20" fmla="*/ 0 w 8304757"/>
              <a:gd name="connsiteY20" fmla="*/ 890200 h 3819442"/>
              <a:gd name="connsiteX0" fmla="*/ 0 w 8304757"/>
              <a:gd name="connsiteY0" fmla="*/ 877674 h 3806916"/>
              <a:gd name="connsiteX1" fmla="*/ 585862 w 8304757"/>
              <a:gd name="connsiteY1" fmla="*/ 291812 h 3806916"/>
              <a:gd name="connsiteX2" fmla="*/ 6234831 w 8304757"/>
              <a:gd name="connsiteY2" fmla="*/ 266760 h 3806916"/>
              <a:gd name="connsiteX3" fmla="*/ 6593405 w 8304757"/>
              <a:gd name="connsiteY3" fmla="*/ 0 h 3806916"/>
              <a:gd name="connsiteX4" fmla="*/ 6920631 w 8304757"/>
              <a:gd name="connsiteY4" fmla="*/ 291812 h 3806916"/>
              <a:gd name="connsiteX5" fmla="*/ 7718895 w 8304757"/>
              <a:gd name="connsiteY5" fmla="*/ 291812 h 3806916"/>
              <a:gd name="connsiteX6" fmla="*/ 8304757 w 8304757"/>
              <a:gd name="connsiteY6" fmla="*/ 877674 h 3806916"/>
              <a:gd name="connsiteX7" fmla="*/ 8304757 w 8304757"/>
              <a:gd name="connsiteY7" fmla="*/ 877663 h 3806916"/>
              <a:gd name="connsiteX8" fmla="*/ 8304757 w 8304757"/>
              <a:gd name="connsiteY8" fmla="*/ 877663 h 3806916"/>
              <a:gd name="connsiteX9" fmla="*/ 8304757 w 8304757"/>
              <a:gd name="connsiteY9" fmla="*/ 1756439 h 3806916"/>
              <a:gd name="connsiteX10" fmla="*/ 8304757 w 8304757"/>
              <a:gd name="connsiteY10" fmla="*/ 3221054 h 3806916"/>
              <a:gd name="connsiteX11" fmla="*/ 7718895 w 8304757"/>
              <a:gd name="connsiteY11" fmla="*/ 3806916 h 3806916"/>
              <a:gd name="connsiteX12" fmla="*/ 6920631 w 8304757"/>
              <a:gd name="connsiteY12" fmla="*/ 3806916 h 3806916"/>
              <a:gd name="connsiteX13" fmla="*/ 4844442 w 8304757"/>
              <a:gd name="connsiteY13" fmla="*/ 3806916 h 3806916"/>
              <a:gd name="connsiteX14" fmla="*/ 4844442 w 8304757"/>
              <a:gd name="connsiteY14" fmla="*/ 3806916 h 3806916"/>
              <a:gd name="connsiteX15" fmla="*/ 585862 w 8304757"/>
              <a:gd name="connsiteY15" fmla="*/ 3806916 h 3806916"/>
              <a:gd name="connsiteX16" fmla="*/ 0 w 8304757"/>
              <a:gd name="connsiteY16" fmla="*/ 3221054 h 3806916"/>
              <a:gd name="connsiteX17" fmla="*/ 0 w 8304757"/>
              <a:gd name="connsiteY17" fmla="*/ 1756439 h 3806916"/>
              <a:gd name="connsiteX18" fmla="*/ 0 w 8304757"/>
              <a:gd name="connsiteY18" fmla="*/ 877663 h 3806916"/>
              <a:gd name="connsiteX19" fmla="*/ 0 w 8304757"/>
              <a:gd name="connsiteY19" fmla="*/ 877663 h 3806916"/>
              <a:gd name="connsiteX20" fmla="*/ 0 w 8304757"/>
              <a:gd name="connsiteY20" fmla="*/ 877674 h 3806916"/>
              <a:gd name="connsiteX0" fmla="*/ 0 w 8304757"/>
              <a:gd name="connsiteY0" fmla="*/ 952830 h 3882072"/>
              <a:gd name="connsiteX1" fmla="*/ 585862 w 8304757"/>
              <a:gd name="connsiteY1" fmla="*/ 366968 h 3882072"/>
              <a:gd name="connsiteX2" fmla="*/ 6234831 w 8304757"/>
              <a:gd name="connsiteY2" fmla="*/ 341916 h 3882072"/>
              <a:gd name="connsiteX3" fmla="*/ 7495279 w 8304757"/>
              <a:gd name="connsiteY3" fmla="*/ 0 h 3882072"/>
              <a:gd name="connsiteX4" fmla="*/ 6920631 w 8304757"/>
              <a:gd name="connsiteY4" fmla="*/ 366968 h 3882072"/>
              <a:gd name="connsiteX5" fmla="*/ 7718895 w 8304757"/>
              <a:gd name="connsiteY5" fmla="*/ 366968 h 3882072"/>
              <a:gd name="connsiteX6" fmla="*/ 8304757 w 8304757"/>
              <a:gd name="connsiteY6" fmla="*/ 952830 h 3882072"/>
              <a:gd name="connsiteX7" fmla="*/ 8304757 w 8304757"/>
              <a:gd name="connsiteY7" fmla="*/ 952819 h 3882072"/>
              <a:gd name="connsiteX8" fmla="*/ 8304757 w 8304757"/>
              <a:gd name="connsiteY8" fmla="*/ 952819 h 3882072"/>
              <a:gd name="connsiteX9" fmla="*/ 8304757 w 8304757"/>
              <a:gd name="connsiteY9" fmla="*/ 1831595 h 3882072"/>
              <a:gd name="connsiteX10" fmla="*/ 8304757 w 8304757"/>
              <a:gd name="connsiteY10" fmla="*/ 3296210 h 3882072"/>
              <a:gd name="connsiteX11" fmla="*/ 7718895 w 8304757"/>
              <a:gd name="connsiteY11" fmla="*/ 3882072 h 3882072"/>
              <a:gd name="connsiteX12" fmla="*/ 6920631 w 8304757"/>
              <a:gd name="connsiteY12" fmla="*/ 3882072 h 3882072"/>
              <a:gd name="connsiteX13" fmla="*/ 4844442 w 8304757"/>
              <a:gd name="connsiteY13" fmla="*/ 3882072 h 3882072"/>
              <a:gd name="connsiteX14" fmla="*/ 4844442 w 8304757"/>
              <a:gd name="connsiteY14" fmla="*/ 3882072 h 3882072"/>
              <a:gd name="connsiteX15" fmla="*/ 585862 w 8304757"/>
              <a:gd name="connsiteY15" fmla="*/ 3882072 h 3882072"/>
              <a:gd name="connsiteX16" fmla="*/ 0 w 8304757"/>
              <a:gd name="connsiteY16" fmla="*/ 3296210 h 3882072"/>
              <a:gd name="connsiteX17" fmla="*/ 0 w 8304757"/>
              <a:gd name="connsiteY17" fmla="*/ 1831595 h 3882072"/>
              <a:gd name="connsiteX18" fmla="*/ 0 w 8304757"/>
              <a:gd name="connsiteY18" fmla="*/ 952819 h 3882072"/>
              <a:gd name="connsiteX19" fmla="*/ 0 w 8304757"/>
              <a:gd name="connsiteY19" fmla="*/ 952819 h 3882072"/>
              <a:gd name="connsiteX20" fmla="*/ 0 w 8304757"/>
              <a:gd name="connsiteY20" fmla="*/ 952830 h 3882072"/>
              <a:gd name="connsiteX0" fmla="*/ 0 w 8304757"/>
              <a:gd name="connsiteY0" fmla="*/ 952830 h 3882072"/>
              <a:gd name="connsiteX1" fmla="*/ 585862 w 8304757"/>
              <a:gd name="connsiteY1" fmla="*/ 366968 h 3882072"/>
              <a:gd name="connsiteX2" fmla="*/ 6234831 w 8304757"/>
              <a:gd name="connsiteY2" fmla="*/ 341916 h 3882072"/>
              <a:gd name="connsiteX3" fmla="*/ 7495279 w 8304757"/>
              <a:gd name="connsiteY3" fmla="*/ 0 h 3882072"/>
              <a:gd name="connsiteX4" fmla="*/ 7659666 w 8304757"/>
              <a:gd name="connsiteY4" fmla="*/ 379494 h 3882072"/>
              <a:gd name="connsiteX5" fmla="*/ 7718895 w 8304757"/>
              <a:gd name="connsiteY5" fmla="*/ 366968 h 3882072"/>
              <a:gd name="connsiteX6" fmla="*/ 8304757 w 8304757"/>
              <a:gd name="connsiteY6" fmla="*/ 952830 h 3882072"/>
              <a:gd name="connsiteX7" fmla="*/ 8304757 w 8304757"/>
              <a:gd name="connsiteY7" fmla="*/ 952819 h 3882072"/>
              <a:gd name="connsiteX8" fmla="*/ 8304757 w 8304757"/>
              <a:gd name="connsiteY8" fmla="*/ 952819 h 3882072"/>
              <a:gd name="connsiteX9" fmla="*/ 8304757 w 8304757"/>
              <a:gd name="connsiteY9" fmla="*/ 1831595 h 3882072"/>
              <a:gd name="connsiteX10" fmla="*/ 8304757 w 8304757"/>
              <a:gd name="connsiteY10" fmla="*/ 3296210 h 3882072"/>
              <a:gd name="connsiteX11" fmla="*/ 7718895 w 8304757"/>
              <a:gd name="connsiteY11" fmla="*/ 3882072 h 3882072"/>
              <a:gd name="connsiteX12" fmla="*/ 6920631 w 8304757"/>
              <a:gd name="connsiteY12" fmla="*/ 3882072 h 3882072"/>
              <a:gd name="connsiteX13" fmla="*/ 4844442 w 8304757"/>
              <a:gd name="connsiteY13" fmla="*/ 3882072 h 3882072"/>
              <a:gd name="connsiteX14" fmla="*/ 4844442 w 8304757"/>
              <a:gd name="connsiteY14" fmla="*/ 3882072 h 3882072"/>
              <a:gd name="connsiteX15" fmla="*/ 585862 w 8304757"/>
              <a:gd name="connsiteY15" fmla="*/ 3882072 h 3882072"/>
              <a:gd name="connsiteX16" fmla="*/ 0 w 8304757"/>
              <a:gd name="connsiteY16" fmla="*/ 3296210 h 3882072"/>
              <a:gd name="connsiteX17" fmla="*/ 0 w 8304757"/>
              <a:gd name="connsiteY17" fmla="*/ 1831595 h 3882072"/>
              <a:gd name="connsiteX18" fmla="*/ 0 w 8304757"/>
              <a:gd name="connsiteY18" fmla="*/ 952819 h 3882072"/>
              <a:gd name="connsiteX19" fmla="*/ 0 w 8304757"/>
              <a:gd name="connsiteY19" fmla="*/ 952819 h 3882072"/>
              <a:gd name="connsiteX20" fmla="*/ 0 w 8304757"/>
              <a:gd name="connsiteY20" fmla="*/ 952830 h 3882072"/>
              <a:gd name="connsiteX0" fmla="*/ 0 w 8304757"/>
              <a:gd name="connsiteY0" fmla="*/ 952830 h 3882072"/>
              <a:gd name="connsiteX1" fmla="*/ 585862 w 8304757"/>
              <a:gd name="connsiteY1" fmla="*/ 366968 h 3882072"/>
              <a:gd name="connsiteX2" fmla="*/ 7362173 w 8304757"/>
              <a:gd name="connsiteY2" fmla="*/ 341916 h 3882072"/>
              <a:gd name="connsiteX3" fmla="*/ 7495279 w 8304757"/>
              <a:gd name="connsiteY3" fmla="*/ 0 h 3882072"/>
              <a:gd name="connsiteX4" fmla="*/ 7659666 w 8304757"/>
              <a:gd name="connsiteY4" fmla="*/ 379494 h 3882072"/>
              <a:gd name="connsiteX5" fmla="*/ 7718895 w 8304757"/>
              <a:gd name="connsiteY5" fmla="*/ 366968 h 3882072"/>
              <a:gd name="connsiteX6" fmla="*/ 8304757 w 8304757"/>
              <a:gd name="connsiteY6" fmla="*/ 952830 h 3882072"/>
              <a:gd name="connsiteX7" fmla="*/ 8304757 w 8304757"/>
              <a:gd name="connsiteY7" fmla="*/ 952819 h 3882072"/>
              <a:gd name="connsiteX8" fmla="*/ 8304757 w 8304757"/>
              <a:gd name="connsiteY8" fmla="*/ 952819 h 3882072"/>
              <a:gd name="connsiteX9" fmla="*/ 8304757 w 8304757"/>
              <a:gd name="connsiteY9" fmla="*/ 1831595 h 3882072"/>
              <a:gd name="connsiteX10" fmla="*/ 8304757 w 8304757"/>
              <a:gd name="connsiteY10" fmla="*/ 3296210 h 3882072"/>
              <a:gd name="connsiteX11" fmla="*/ 7718895 w 8304757"/>
              <a:gd name="connsiteY11" fmla="*/ 3882072 h 3882072"/>
              <a:gd name="connsiteX12" fmla="*/ 6920631 w 8304757"/>
              <a:gd name="connsiteY12" fmla="*/ 3882072 h 3882072"/>
              <a:gd name="connsiteX13" fmla="*/ 4844442 w 8304757"/>
              <a:gd name="connsiteY13" fmla="*/ 3882072 h 3882072"/>
              <a:gd name="connsiteX14" fmla="*/ 4844442 w 8304757"/>
              <a:gd name="connsiteY14" fmla="*/ 3882072 h 3882072"/>
              <a:gd name="connsiteX15" fmla="*/ 585862 w 8304757"/>
              <a:gd name="connsiteY15" fmla="*/ 3882072 h 3882072"/>
              <a:gd name="connsiteX16" fmla="*/ 0 w 8304757"/>
              <a:gd name="connsiteY16" fmla="*/ 3296210 h 3882072"/>
              <a:gd name="connsiteX17" fmla="*/ 0 w 8304757"/>
              <a:gd name="connsiteY17" fmla="*/ 1831595 h 3882072"/>
              <a:gd name="connsiteX18" fmla="*/ 0 w 8304757"/>
              <a:gd name="connsiteY18" fmla="*/ 952819 h 3882072"/>
              <a:gd name="connsiteX19" fmla="*/ 0 w 8304757"/>
              <a:gd name="connsiteY19" fmla="*/ 952819 h 3882072"/>
              <a:gd name="connsiteX20" fmla="*/ 0 w 8304757"/>
              <a:gd name="connsiteY20" fmla="*/ 952830 h 3882072"/>
              <a:gd name="connsiteX0" fmla="*/ 0 w 8304757"/>
              <a:gd name="connsiteY0" fmla="*/ 927778 h 3857020"/>
              <a:gd name="connsiteX1" fmla="*/ 585862 w 8304757"/>
              <a:gd name="connsiteY1" fmla="*/ 341916 h 3857020"/>
              <a:gd name="connsiteX2" fmla="*/ 7362173 w 8304757"/>
              <a:gd name="connsiteY2" fmla="*/ 316864 h 3857020"/>
              <a:gd name="connsiteX3" fmla="*/ 7269810 w 8304757"/>
              <a:gd name="connsiteY3" fmla="*/ 0 h 3857020"/>
              <a:gd name="connsiteX4" fmla="*/ 7659666 w 8304757"/>
              <a:gd name="connsiteY4" fmla="*/ 354442 h 3857020"/>
              <a:gd name="connsiteX5" fmla="*/ 7718895 w 8304757"/>
              <a:gd name="connsiteY5" fmla="*/ 341916 h 3857020"/>
              <a:gd name="connsiteX6" fmla="*/ 8304757 w 8304757"/>
              <a:gd name="connsiteY6" fmla="*/ 927778 h 3857020"/>
              <a:gd name="connsiteX7" fmla="*/ 8304757 w 8304757"/>
              <a:gd name="connsiteY7" fmla="*/ 927767 h 3857020"/>
              <a:gd name="connsiteX8" fmla="*/ 8304757 w 8304757"/>
              <a:gd name="connsiteY8" fmla="*/ 927767 h 3857020"/>
              <a:gd name="connsiteX9" fmla="*/ 8304757 w 8304757"/>
              <a:gd name="connsiteY9" fmla="*/ 1806543 h 3857020"/>
              <a:gd name="connsiteX10" fmla="*/ 8304757 w 8304757"/>
              <a:gd name="connsiteY10" fmla="*/ 3271158 h 3857020"/>
              <a:gd name="connsiteX11" fmla="*/ 7718895 w 8304757"/>
              <a:gd name="connsiteY11" fmla="*/ 3857020 h 3857020"/>
              <a:gd name="connsiteX12" fmla="*/ 6920631 w 8304757"/>
              <a:gd name="connsiteY12" fmla="*/ 3857020 h 3857020"/>
              <a:gd name="connsiteX13" fmla="*/ 4844442 w 8304757"/>
              <a:gd name="connsiteY13" fmla="*/ 3857020 h 3857020"/>
              <a:gd name="connsiteX14" fmla="*/ 4844442 w 8304757"/>
              <a:gd name="connsiteY14" fmla="*/ 3857020 h 3857020"/>
              <a:gd name="connsiteX15" fmla="*/ 585862 w 8304757"/>
              <a:gd name="connsiteY15" fmla="*/ 3857020 h 3857020"/>
              <a:gd name="connsiteX16" fmla="*/ 0 w 8304757"/>
              <a:gd name="connsiteY16" fmla="*/ 3271158 h 3857020"/>
              <a:gd name="connsiteX17" fmla="*/ 0 w 8304757"/>
              <a:gd name="connsiteY17" fmla="*/ 1806543 h 3857020"/>
              <a:gd name="connsiteX18" fmla="*/ 0 w 8304757"/>
              <a:gd name="connsiteY18" fmla="*/ 927767 h 3857020"/>
              <a:gd name="connsiteX19" fmla="*/ 0 w 8304757"/>
              <a:gd name="connsiteY19" fmla="*/ 927767 h 3857020"/>
              <a:gd name="connsiteX20" fmla="*/ 0 w 8304757"/>
              <a:gd name="connsiteY20" fmla="*/ 927778 h 385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04757" h="3857020">
                <a:moveTo>
                  <a:pt x="0" y="927778"/>
                </a:moveTo>
                <a:cubicBezTo>
                  <a:pt x="0" y="604215"/>
                  <a:pt x="262299" y="341916"/>
                  <a:pt x="585862" y="341916"/>
                </a:cubicBezTo>
                <a:lnTo>
                  <a:pt x="7362173" y="316864"/>
                </a:lnTo>
                <a:lnTo>
                  <a:pt x="7269810" y="0"/>
                </a:lnTo>
                <a:lnTo>
                  <a:pt x="7659666" y="354442"/>
                </a:lnTo>
                <a:lnTo>
                  <a:pt x="7718895" y="341916"/>
                </a:lnTo>
                <a:cubicBezTo>
                  <a:pt x="8042458" y="341916"/>
                  <a:pt x="8304757" y="604215"/>
                  <a:pt x="8304757" y="927778"/>
                </a:cubicBezTo>
                <a:lnTo>
                  <a:pt x="8304757" y="927767"/>
                </a:lnTo>
                <a:lnTo>
                  <a:pt x="8304757" y="927767"/>
                </a:lnTo>
                <a:lnTo>
                  <a:pt x="8304757" y="1806543"/>
                </a:lnTo>
                <a:lnTo>
                  <a:pt x="8304757" y="3271158"/>
                </a:lnTo>
                <a:cubicBezTo>
                  <a:pt x="8304757" y="3594721"/>
                  <a:pt x="8042458" y="3857020"/>
                  <a:pt x="7718895" y="3857020"/>
                </a:cubicBezTo>
                <a:lnTo>
                  <a:pt x="6920631" y="3857020"/>
                </a:lnTo>
                <a:lnTo>
                  <a:pt x="4844442" y="3857020"/>
                </a:lnTo>
                <a:lnTo>
                  <a:pt x="4844442" y="3857020"/>
                </a:lnTo>
                <a:lnTo>
                  <a:pt x="585862" y="3857020"/>
                </a:lnTo>
                <a:cubicBezTo>
                  <a:pt x="262299" y="3857020"/>
                  <a:pt x="0" y="3594721"/>
                  <a:pt x="0" y="3271158"/>
                </a:cubicBezTo>
                <a:lnTo>
                  <a:pt x="0" y="1806543"/>
                </a:lnTo>
                <a:lnTo>
                  <a:pt x="0" y="927767"/>
                </a:lnTo>
                <a:lnTo>
                  <a:pt x="0" y="927767"/>
                </a:lnTo>
                <a:lnTo>
                  <a:pt x="0" y="92777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46080" y="3818684"/>
            <a:ext cx="5302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</a:t>
            </a:r>
            <a:r>
              <a:rPr kumimoji="1" lang="en-US" altLang="ja-JP" sz="28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BG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∝ 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</a:t>
            </a:r>
            <a:r>
              <a:rPr kumimoji="1" lang="en-US" altLang="ja-JP" sz="28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μ</a:t>
            </a:r>
            <a:r>
              <a:rPr kumimoji="1" lang="en-US" altLang="ja-JP" sz="2800" baseline="30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</a:t>
            </a:r>
            <a:r>
              <a:rPr kumimoji="1" lang="en-US" altLang="ja-JP" sz="28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</a:t>
            </a:r>
            <a:r>
              <a:rPr kumimoji="1" lang="en-US" altLang="ja-JP" sz="28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γ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δω/4</a:t>
            </a:r>
            <a:r>
              <a:rPr kumimoji="1" lang="en-US" altLang="ja-JP" sz="2800" dirty="0" smtClean="0">
                <a:latin typeface="Symbol" pitchFamily="18" charset="2"/>
                <a:ea typeface="メイリオ" pitchFamily="50" charset="-128"/>
                <a:cs typeface="メイリオ" pitchFamily="50" charset="-128"/>
              </a:rPr>
              <a:t>p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δt</a:t>
            </a:r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140200" y="3818684"/>
            <a:ext cx="551145" cy="523220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731205" y="3819017"/>
            <a:ext cx="551145" cy="523220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5135671" y="4384457"/>
            <a:ext cx="345304" cy="425885"/>
          </a:xfrm>
          <a:custGeom>
            <a:avLst/>
            <a:gdLst>
              <a:gd name="connsiteX0" fmla="*/ 338203 w 345304"/>
              <a:gd name="connsiteY0" fmla="*/ 0 h 425885"/>
              <a:gd name="connsiteX1" fmla="*/ 300625 w 345304"/>
              <a:gd name="connsiteY1" fmla="*/ 275572 h 425885"/>
              <a:gd name="connsiteX2" fmla="*/ 0 w 345304"/>
              <a:gd name="connsiteY2" fmla="*/ 425885 h 4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304" h="425885">
                <a:moveTo>
                  <a:pt x="338203" y="0"/>
                </a:moveTo>
                <a:cubicBezTo>
                  <a:pt x="347597" y="102295"/>
                  <a:pt x="356992" y="204591"/>
                  <a:pt x="300625" y="275572"/>
                </a:cubicBezTo>
                <a:cubicBezTo>
                  <a:pt x="244258" y="346553"/>
                  <a:pt x="122129" y="386219"/>
                  <a:pt x="0" y="425885"/>
                </a:cubicBezTo>
              </a:path>
            </a:pathLst>
          </a:custGeom>
          <a:noFill/>
          <a:ln w="57150">
            <a:solidFill>
              <a:srgbClr val="FF66CC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 flipH="1">
            <a:off x="6095649" y="4342237"/>
            <a:ext cx="373402" cy="353982"/>
          </a:xfrm>
          <a:custGeom>
            <a:avLst/>
            <a:gdLst>
              <a:gd name="connsiteX0" fmla="*/ 338203 w 345304"/>
              <a:gd name="connsiteY0" fmla="*/ 0 h 425885"/>
              <a:gd name="connsiteX1" fmla="*/ 300625 w 345304"/>
              <a:gd name="connsiteY1" fmla="*/ 275572 h 425885"/>
              <a:gd name="connsiteX2" fmla="*/ 0 w 345304"/>
              <a:gd name="connsiteY2" fmla="*/ 425885 h 4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304" h="425885">
                <a:moveTo>
                  <a:pt x="338203" y="0"/>
                </a:moveTo>
                <a:cubicBezTo>
                  <a:pt x="347597" y="102295"/>
                  <a:pt x="356992" y="204591"/>
                  <a:pt x="300625" y="275572"/>
                </a:cubicBezTo>
                <a:cubicBezTo>
                  <a:pt x="244258" y="346553"/>
                  <a:pt x="122129" y="386219"/>
                  <a:pt x="0" y="425885"/>
                </a:cubicBezTo>
              </a:path>
            </a:pathLst>
          </a:custGeom>
          <a:noFill/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9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88" y="766230"/>
            <a:ext cx="2160588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Yusuke UCHIYAMA, the University of Tokyo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41" y="914105"/>
            <a:ext cx="180022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734831" y="761208"/>
            <a:ext cx="2975741" cy="2467323"/>
            <a:chOff x="1182907" y="1058906"/>
            <a:chExt cx="2975741" cy="246732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907" y="1058906"/>
              <a:ext cx="2975741" cy="246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943617" y="2421104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a</a:t>
              </a:r>
              <a:r>
                <a:rPr kumimoji="1" lang="en-US" altLang="ja-JP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t rest</a:t>
              </a:r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56" y="3987434"/>
            <a:ext cx="3802198" cy="35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04" y="3987434"/>
            <a:ext cx="3774742" cy="351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011154" y="2492738"/>
            <a:ext cx="2269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Signal</a:t>
            </a:r>
          </a:p>
          <a:p>
            <a:pPr marL="36000" indent="-144000">
              <a:buFont typeface="Arial" pitchFamily="34" charset="0"/>
              <a:buChar char="•"/>
            </a:pPr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52.8MeV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Back-to-back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Time coincidence</a:t>
            </a:r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Signal &amp; Background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49738" y="2299993"/>
            <a:ext cx="28117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Physics BG</a:t>
            </a:r>
            <a:endParaRPr kumimoji="1" lang="en-US" altLang="ja-JP" b="1" u="sng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(radiative muon decay)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&lt;52.8MeV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Any angle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Time coincidence</a:t>
            </a:r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41460" y="2254054"/>
            <a:ext cx="1877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Accidental BG</a:t>
            </a:r>
            <a:endParaRPr kumimoji="1"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&lt;52.8MeV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Any angle</a:t>
            </a:r>
          </a:p>
          <a:p>
            <a:pPr marL="36000" indent="-144000">
              <a:buFont typeface="Arial" pitchFamily="34" charset="0"/>
              <a:buChar char="•"/>
            </a:pP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Random</a:t>
            </a:r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8878126" y="1697592"/>
            <a:ext cx="1177447" cy="387676"/>
          </a:xfrm>
          <a:prstGeom prst="wedgeRoundRectCallout">
            <a:avLst>
              <a:gd name="adj1" fmla="val -34663"/>
              <a:gd name="adj2" fmla="val 94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Dominant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03700" y="5302685"/>
            <a:ext cx="954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×</a:t>
            </a:r>
            <a:endParaRPr kumimoji="1" lang="ja-JP" altLang="en-US" sz="72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75842" y="4928070"/>
            <a:ext cx="27350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lang="en-US" altLang="ja-JP" sz="2000" b="1" baseline="30000" dirty="0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+</a:t>
            </a:r>
            <a:r>
              <a:rPr lang="en-US" altLang="ja-JP" sz="2000" b="1" dirty="0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single spectrum</a:t>
            </a:r>
          </a:p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(Michel decay)</a:t>
            </a:r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55288" y="4477437"/>
            <a:ext cx="28754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l-GR" altLang="ja-JP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γ</a:t>
            </a:r>
            <a:r>
              <a:rPr lang="ja-JP" alt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single spectrum</a:t>
            </a:r>
          </a:p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(Radiative muon decay)</a:t>
            </a:r>
            <a:endParaRPr kumimoji="1" lang="ja-JP" altLang="en-US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4886185" y="4320231"/>
            <a:ext cx="317515" cy="277169"/>
          </a:xfrm>
          <a:prstGeom prst="downArrow">
            <a:avLst>
              <a:gd name="adj1" fmla="val 2178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下矢印 20"/>
          <p:cNvSpPr/>
          <p:nvPr/>
        </p:nvSpPr>
        <p:spPr>
          <a:xfrm>
            <a:off x="8845947" y="5902849"/>
            <a:ext cx="317515" cy="385111"/>
          </a:xfrm>
          <a:prstGeom prst="downArrow">
            <a:avLst>
              <a:gd name="adj1" fmla="val 2178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05014" y="445031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signal</a:t>
            </a:r>
            <a:endParaRPr kumimoji="1" lang="ja-JP" altLang="en-US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581265" y="552686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signal</a:t>
            </a:r>
            <a:endParaRPr kumimoji="1" lang="ja-JP" altLang="en-US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528175" y="3416282"/>
            <a:ext cx="8304757" cy="4105293"/>
          </a:xfrm>
          <a:custGeom>
            <a:avLst/>
            <a:gdLst>
              <a:gd name="connsiteX0" fmla="*/ 0 w 8304757"/>
              <a:gd name="connsiteY0" fmla="*/ 585862 h 3515104"/>
              <a:gd name="connsiteX1" fmla="*/ 585862 w 8304757"/>
              <a:gd name="connsiteY1" fmla="*/ 0 h 3515104"/>
              <a:gd name="connsiteX2" fmla="*/ 4844442 w 8304757"/>
              <a:gd name="connsiteY2" fmla="*/ 0 h 3515104"/>
              <a:gd name="connsiteX3" fmla="*/ 6969186 w 8304757"/>
              <a:gd name="connsiteY3" fmla="*/ -304338 h 3515104"/>
              <a:gd name="connsiteX4" fmla="*/ 6920631 w 8304757"/>
              <a:gd name="connsiteY4" fmla="*/ 0 h 3515104"/>
              <a:gd name="connsiteX5" fmla="*/ 7718895 w 8304757"/>
              <a:gd name="connsiteY5" fmla="*/ 0 h 3515104"/>
              <a:gd name="connsiteX6" fmla="*/ 8304757 w 8304757"/>
              <a:gd name="connsiteY6" fmla="*/ 585862 h 3515104"/>
              <a:gd name="connsiteX7" fmla="*/ 8304757 w 8304757"/>
              <a:gd name="connsiteY7" fmla="*/ 585851 h 3515104"/>
              <a:gd name="connsiteX8" fmla="*/ 8304757 w 8304757"/>
              <a:gd name="connsiteY8" fmla="*/ 585851 h 3515104"/>
              <a:gd name="connsiteX9" fmla="*/ 8304757 w 8304757"/>
              <a:gd name="connsiteY9" fmla="*/ 1464627 h 3515104"/>
              <a:gd name="connsiteX10" fmla="*/ 8304757 w 8304757"/>
              <a:gd name="connsiteY10" fmla="*/ 2929242 h 3515104"/>
              <a:gd name="connsiteX11" fmla="*/ 7718895 w 8304757"/>
              <a:gd name="connsiteY11" fmla="*/ 3515104 h 3515104"/>
              <a:gd name="connsiteX12" fmla="*/ 6920631 w 8304757"/>
              <a:gd name="connsiteY12" fmla="*/ 3515104 h 3515104"/>
              <a:gd name="connsiteX13" fmla="*/ 4844442 w 8304757"/>
              <a:gd name="connsiteY13" fmla="*/ 3515104 h 3515104"/>
              <a:gd name="connsiteX14" fmla="*/ 4844442 w 8304757"/>
              <a:gd name="connsiteY14" fmla="*/ 3515104 h 3515104"/>
              <a:gd name="connsiteX15" fmla="*/ 585862 w 8304757"/>
              <a:gd name="connsiteY15" fmla="*/ 3515104 h 3515104"/>
              <a:gd name="connsiteX16" fmla="*/ 0 w 8304757"/>
              <a:gd name="connsiteY16" fmla="*/ 2929242 h 3515104"/>
              <a:gd name="connsiteX17" fmla="*/ 0 w 8304757"/>
              <a:gd name="connsiteY17" fmla="*/ 1464627 h 3515104"/>
              <a:gd name="connsiteX18" fmla="*/ 0 w 8304757"/>
              <a:gd name="connsiteY18" fmla="*/ 585851 h 3515104"/>
              <a:gd name="connsiteX19" fmla="*/ 0 w 8304757"/>
              <a:gd name="connsiteY19" fmla="*/ 585851 h 3515104"/>
              <a:gd name="connsiteX20" fmla="*/ 0 w 8304757"/>
              <a:gd name="connsiteY20" fmla="*/ 585862 h 3515104"/>
              <a:gd name="connsiteX0" fmla="*/ 0 w 8304757"/>
              <a:gd name="connsiteY0" fmla="*/ 890200 h 3819442"/>
              <a:gd name="connsiteX1" fmla="*/ 585862 w 8304757"/>
              <a:gd name="connsiteY1" fmla="*/ 304338 h 3819442"/>
              <a:gd name="connsiteX2" fmla="*/ 6234831 w 8304757"/>
              <a:gd name="connsiteY2" fmla="*/ 279286 h 3819442"/>
              <a:gd name="connsiteX3" fmla="*/ 6969186 w 8304757"/>
              <a:gd name="connsiteY3" fmla="*/ 0 h 3819442"/>
              <a:gd name="connsiteX4" fmla="*/ 6920631 w 8304757"/>
              <a:gd name="connsiteY4" fmla="*/ 304338 h 3819442"/>
              <a:gd name="connsiteX5" fmla="*/ 7718895 w 8304757"/>
              <a:gd name="connsiteY5" fmla="*/ 304338 h 3819442"/>
              <a:gd name="connsiteX6" fmla="*/ 8304757 w 8304757"/>
              <a:gd name="connsiteY6" fmla="*/ 890200 h 3819442"/>
              <a:gd name="connsiteX7" fmla="*/ 8304757 w 8304757"/>
              <a:gd name="connsiteY7" fmla="*/ 890189 h 3819442"/>
              <a:gd name="connsiteX8" fmla="*/ 8304757 w 8304757"/>
              <a:gd name="connsiteY8" fmla="*/ 890189 h 3819442"/>
              <a:gd name="connsiteX9" fmla="*/ 8304757 w 8304757"/>
              <a:gd name="connsiteY9" fmla="*/ 1768965 h 3819442"/>
              <a:gd name="connsiteX10" fmla="*/ 8304757 w 8304757"/>
              <a:gd name="connsiteY10" fmla="*/ 3233580 h 3819442"/>
              <a:gd name="connsiteX11" fmla="*/ 7718895 w 8304757"/>
              <a:gd name="connsiteY11" fmla="*/ 3819442 h 3819442"/>
              <a:gd name="connsiteX12" fmla="*/ 6920631 w 8304757"/>
              <a:gd name="connsiteY12" fmla="*/ 3819442 h 3819442"/>
              <a:gd name="connsiteX13" fmla="*/ 4844442 w 8304757"/>
              <a:gd name="connsiteY13" fmla="*/ 3819442 h 3819442"/>
              <a:gd name="connsiteX14" fmla="*/ 4844442 w 8304757"/>
              <a:gd name="connsiteY14" fmla="*/ 3819442 h 3819442"/>
              <a:gd name="connsiteX15" fmla="*/ 585862 w 8304757"/>
              <a:gd name="connsiteY15" fmla="*/ 3819442 h 3819442"/>
              <a:gd name="connsiteX16" fmla="*/ 0 w 8304757"/>
              <a:gd name="connsiteY16" fmla="*/ 3233580 h 3819442"/>
              <a:gd name="connsiteX17" fmla="*/ 0 w 8304757"/>
              <a:gd name="connsiteY17" fmla="*/ 1768965 h 3819442"/>
              <a:gd name="connsiteX18" fmla="*/ 0 w 8304757"/>
              <a:gd name="connsiteY18" fmla="*/ 890189 h 3819442"/>
              <a:gd name="connsiteX19" fmla="*/ 0 w 8304757"/>
              <a:gd name="connsiteY19" fmla="*/ 890189 h 3819442"/>
              <a:gd name="connsiteX20" fmla="*/ 0 w 8304757"/>
              <a:gd name="connsiteY20" fmla="*/ 890200 h 3819442"/>
              <a:gd name="connsiteX0" fmla="*/ 0 w 8304757"/>
              <a:gd name="connsiteY0" fmla="*/ 877674 h 3806916"/>
              <a:gd name="connsiteX1" fmla="*/ 585862 w 8304757"/>
              <a:gd name="connsiteY1" fmla="*/ 291812 h 3806916"/>
              <a:gd name="connsiteX2" fmla="*/ 6234831 w 8304757"/>
              <a:gd name="connsiteY2" fmla="*/ 266760 h 3806916"/>
              <a:gd name="connsiteX3" fmla="*/ 6593405 w 8304757"/>
              <a:gd name="connsiteY3" fmla="*/ 0 h 3806916"/>
              <a:gd name="connsiteX4" fmla="*/ 6920631 w 8304757"/>
              <a:gd name="connsiteY4" fmla="*/ 291812 h 3806916"/>
              <a:gd name="connsiteX5" fmla="*/ 7718895 w 8304757"/>
              <a:gd name="connsiteY5" fmla="*/ 291812 h 3806916"/>
              <a:gd name="connsiteX6" fmla="*/ 8304757 w 8304757"/>
              <a:gd name="connsiteY6" fmla="*/ 877674 h 3806916"/>
              <a:gd name="connsiteX7" fmla="*/ 8304757 w 8304757"/>
              <a:gd name="connsiteY7" fmla="*/ 877663 h 3806916"/>
              <a:gd name="connsiteX8" fmla="*/ 8304757 w 8304757"/>
              <a:gd name="connsiteY8" fmla="*/ 877663 h 3806916"/>
              <a:gd name="connsiteX9" fmla="*/ 8304757 w 8304757"/>
              <a:gd name="connsiteY9" fmla="*/ 1756439 h 3806916"/>
              <a:gd name="connsiteX10" fmla="*/ 8304757 w 8304757"/>
              <a:gd name="connsiteY10" fmla="*/ 3221054 h 3806916"/>
              <a:gd name="connsiteX11" fmla="*/ 7718895 w 8304757"/>
              <a:gd name="connsiteY11" fmla="*/ 3806916 h 3806916"/>
              <a:gd name="connsiteX12" fmla="*/ 6920631 w 8304757"/>
              <a:gd name="connsiteY12" fmla="*/ 3806916 h 3806916"/>
              <a:gd name="connsiteX13" fmla="*/ 4844442 w 8304757"/>
              <a:gd name="connsiteY13" fmla="*/ 3806916 h 3806916"/>
              <a:gd name="connsiteX14" fmla="*/ 4844442 w 8304757"/>
              <a:gd name="connsiteY14" fmla="*/ 3806916 h 3806916"/>
              <a:gd name="connsiteX15" fmla="*/ 585862 w 8304757"/>
              <a:gd name="connsiteY15" fmla="*/ 3806916 h 3806916"/>
              <a:gd name="connsiteX16" fmla="*/ 0 w 8304757"/>
              <a:gd name="connsiteY16" fmla="*/ 3221054 h 3806916"/>
              <a:gd name="connsiteX17" fmla="*/ 0 w 8304757"/>
              <a:gd name="connsiteY17" fmla="*/ 1756439 h 3806916"/>
              <a:gd name="connsiteX18" fmla="*/ 0 w 8304757"/>
              <a:gd name="connsiteY18" fmla="*/ 877663 h 3806916"/>
              <a:gd name="connsiteX19" fmla="*/ 0 w 8304757"/>
              <a:gd name="connsiteY19" fmla="*/ 877663 h 3806916"/>
              <a:gd name="connsiteX20" fmla="*/ 0 w 8304757"/>
              <a:gd name="connsiteY20" fmla="*/ 877674 h 3806916"/>
              <a:gd name="connsiteX0" fmla="*/ 0 w 8304757"/>
              <a:gd name="connsiteY0" fmla="*/ 952830 h 3882072"/>
              <a:gd name="connsiteX1" fmla="*/ 585862 w 8304757"/>
              <a:gd name="connsiteY1" fmla="*/ 366968 h 3882072"/>
              <a:gd name="connsiteX2" fmla="*/ 6234831 w 8304757"/>
              <a:gd name="connsiteY2" fmla="*/ 341916 h 3882072"/>
              <a:gd name="connsiteX3" fmla="*/ 7495279 w 8304757"/>
              <a:gd name="connsiteY3" fmla="*/ 0 h 3882072"/>
              <a:gd name="connsiteX4" fmla="*/ 6920631 w 8304757"/>
              <a:gd name="connsiteY4" fmla="*/ 366968 h 3882072"/>
              <a:gd name="connsiteX5" fmla="*/ 7718895 w 8304757"/>
              <a:gd name="connsiteY5" fmla="*/ 366968 h 3882072"/>
              <a:gd name="connsiteX6" fmla="*/ 8304757 w 8304757"/>
              <a:gd name="connsiteY6" fmla="*/ 952830 h 3882072"/>
              <a:gd name="connsiteX7" fmla="*/ 8304757 w 8304757"/>
              <a:gd name="connsiteY7" fmla="*/ 952819 h 3882072"/>
              <a:gd name="connsiteX8" fmla="*/ 8304757 w 8304757"/>
              <a:gd name="connsiteY8" fmla="*/ 952819 h 3882072"/>
              <a:gd name="connsiteX9" fmla="*/ 8304757 w 8304757"/>
              <a:gd name="connsiteY9" fmla="*/ 1831595 h 3882072"/>
              <a:gd name="connsiteX10" fmla="*/ 8304757 w 8304757"/>
              <a:gd name="connsiteY10" fmla="*/ 3296210 h 3882072"/>
              <a:gd name="connsiteX11" fmla="*/ 7718895 w 8304757"/>
              <a:gd name="connsiteY11" fmla="*/ 3882072 h 3882072"/>
              <a:gd name="connsiteX12" fmla="*/ 6920631 w 8304757"/>
              <a:gd name="connsiteY12" fmla="*/ 3882072 h 3882072"/>
              <a:gd name="connsiteX13" fmla="*/ 4844442 w 8304757"/>
              <a:gd name="connsiteY13" fmla="*/ 3882072 h 3882072"/>
              <a:gd name="connsiteX14" fmla="*/ 4844442 w 8304757"/>
              <a:gd name="connsiteY14" fmla="*/ 3882072 h 3882072"/>
              <a:gd name="connsiteX15" fmla="*/ 585862 w 8304757"/>
              <a:gd name="connsiteY15" fmla="*/ 3882072 h 3882072"/>
              <a:gd name="connsiteX16" fmla="*/ 0 w 8304757"/>
              <a:gd name="connsiteY16" fmla="*/ 3296210 h 3882072"/>
              <a:gd name="connsiteX17" fmla="*/ 0 w 8304757"/>
              <a:gd name="connsiteY17" fmla="*/ 1831595 h 3882072"/>
              <a:gd name="connsiteX18" fmla="*/ 0 w 8304757"/>
              <a:gd name="connsiteY18" fmla="*/ 952819 h 3882072"/>
              <a:gd name="connsiteX19" fmla="*/ 0 w 8304757"/>
              <a:gd name="connsiteY19" fmla="*/ 952819 h 3882072"/>
              <a:gd name="connsiteX20" fmla="*/ 0 w 8304757"/>
              <a:gd name="connsiteY20" fmla="*/ 952830 h 3882072"/>
              <a:gd name="connsiteX0" fmla="*/ 0 w 8304757"/>
              <a:gd name="connsiteY0" fmla="*/ 952830 h 3882072"/>
              <a:gd name="connsiteX1" fmla="*/ 585862 w 8304757"/>
              <a:gd name="connsiteY1" fmla="*/ 366968 h 3882072"/>
              <a:gd name="connsiteX2" fmla="*/ 6234831 w 8304757"/>
              <a:gd name="connsiteY2" fmla="*/ 341916 h 3882072"/>
              <a:gd name="connsiteX3" fmla="*/ 7495279 w 8304757"/>
              <a:gd name="connsiteY3" fmla="*/ 0 h 3882072"/>
              <a:gd name="connsiteX4" fmla="*/ 7659666 w 8304757"/>
              <a:gd name="connsiteY4" fmla="*/ 379494 h 3882072"/>
              <a:gd name="connsiteX5" fmla="*/ 7718895 w 8304757"/>
              <a:gd name="connsiteY5" fmla="*/ 366968 h 3882072"/>
              <a:gd name="connsiteX6" fmla="*/ 8304757 w 8304757"/>
              <a:gd name="connsiteY6" fmla="*/ 952830 h 3882072"/>
              <a:gd name="connsiteX7" fmla="*/ 8304757 w 8304757"/>
              <a:gd name="connsiteY7" fmla="*/ 952819 h 3882072"/>
              <a:gd name="connsiteX8" fmla="*/ 8304757 w 8304757"/>
              <a:gd name="connsiteY8" fmla="*/ 952819 h 3882072"/>
              <a:gd name="connsiteX9" fmla="*/ 8304757 w 8304757"/>
              <a:gd name="connsiteY9" fmla="*/ 1831595 h 3882072"/>
              <a:gd name="connsiteX10" fmla="*/ 8304757 w 8304757"/>
              <a:gd name="connsiteY10" fmla="*/ 3296210 h 3882072"/>
              <a:gd name="connsiteX11" fmla="*/ 7718895 w 8304757"/>
              <a:gd name="connsiteY11" fmla="*/ 3882072 h 3882072"/>
              <a:gd name="connsiteX12" fmla="*/ 6920631 w 8304757"/>
              <a:gd name="connsiteY12" fmla="*/ 3882072 h 3882072"/>
              <a:gd name="connsiteX13" fmla="*/ 4844442 w 8304757"/>
              <a:gd name="connsiteY13" fmla="*/ 3882072 h 3882072"/>
              <a:gd name="connsiteX14" fmla="*/ 4844442 w 8304757"/>
              <a:gd name="connsiteY14" fmla="*/ 3882072 h 3882072"/>
              <a:gd name="connsiteX15" fmla="*/ 585862 w 8304757"/>
              <a:gd name="connsiteY15" fmla="*/ 3882072 h 3882072"/>
              <a:gd name="connsiteX16" fmla="*/ 0 w 8304757"/>
              <a:gd name="connsiteY16" fmla="*/ 3296210 h 3882072"/>
              <a:gd name="connsiteX17" fmla="*/ 0 w 8304757"/>
              <a:gd name="connsiteY17" fmla="*/ 1831595 h 3882072"/>
              <a:gd name="connsiteX18" fmla="*/ 0 w 8304757"/>
              <a:gd name="connsiteY18" fmla="*/ 952819 h 3882072"/>
              <a:gd name="connsiteX19" fmla="*/ 0 w 8304757"/>
              <a:gd name="connsiteY19" fmla="*/ 952819 h 3882072"/>
              <a:gd name="connsiteX20" fmla="*/ 0 w 8304757"/>
              <a:gd name="connsiteY20" fmla="*/ 952830 h 3882072"/>
              <a:gd name="connsiteX0" fmla="*/ 0 w 8304757"/>
              <a:gd name="connsiteY0" fmla="*/ 952830 h 3882072"/>
              <a:gd name="connsiteX1" fmla="*/ 585862 w 8304757"/>
              <a:gd name="connsiteY1" fmla="*/ 366968 h 3882072"/>
              <a:gd name="connsiteX2" fmla="*/ 7362173 w 8304757"/>
              <a:gd name="connsiteY2" fmla="*/ 341916 h 3882072"/>
              <a:gd name="connsiteX3" fmla="*/ 7495279 w 8304757"/>
              <a:gd name="connsiteY3" fmla="*/ 0 h 3882072"/>
              <a:gd name="connsiteX4" fmla="*/ 7659666 w 8304757"/>
              <a:gd name="connsiteY4" fmla="*/ 379494 h 3882072"/>
              <a:gd name="connsiteX5" fmla="*/ 7718895 w 8304757"/>
              <a:gd name="connsiteY5" fmla="*/ 366968 h 3882072"/>
              <a:gd name="connsiteX6" fmla="*/ 8304757 w 8304757"/>
              <a:gd name="connsiteY6" fmla="*/ 952830 h 3882072"/>
              <a:gd name="connsiteX7" fmla="*/ 8304757 w 8304757"/>
              <a:gd name="connsiteY7" fmla="*/ 952819 h 3882072"/>
              <a:gd name="connsiteX8" fmla="*/ 8304757 w 8304757"/>
              <a:gd name="connsiteY8" fmla="*/ 952819 h 3882072"/>
              <a:gd name="connsiteX9" fmla="*/ 8304757 w 8304757"/>
              <a:gd name="connsiteY9" fmla="*/ 1831595 h 3882072"/>
              <a:gd name="connsiteX10" fmla="*/ 8304757 w 8304757"/>
              <a:gd name="connsiteY10" fmla="*/ 3296210 h 3882072"/>
              <a:gd name="connsiteX11" fmla="*/ 7718895 w 8304757"/>
              <a:gd name="connsiteY11" fmla="*/ 3882072 h 3882072"/>
              <a:gd name="connsiteX12" fmla="*/ 6920631 w 8304757"/>
              <a:gd name="connsiteY12" fmla="*/ 3882072 h 3882072"/>
              <a:gd name="connsiteX13" fmla="*/ 4844442 w 8304757"/>
              <a:gd name="connsiteY13" fmla="*/ 3882072 h 3882072"/>
              <a:gd name="connsiteX14" fmla="*/ 4844442 w 8304757"/>
              <a:gd name="connsiteY14" fmla="*/ 3882072 h 3882072"/>
              <a:gd name="connsiteX15" fmla="*/ 585862 w 8304757"/>
              <a:gd name="connsiteY15" fmla="*/ 3882072 h 3882072"/>
              <a:gd name="connsiteX16" fmla="*/ 0 w 8304757"/>
              <a:gd name="connsiteY16" fmla="*/ 3296210 h 3882072"/>
              <a:gd name="connsiteX17" fmla="*/ 0 w 8304757"/>
              <a:gd name="connsiteY17" fmla="*/ 1831595 h 3882072"/>
              <a:gd name="connsiteX18" fmla="*/ 0 w 8304757"/>
              <a:gd name="connsiteY18" fmla="*/ 952819 h 3882072"/>
              <a:gd name="connsiteX19" fmla="*/ 0 w 8304757"/>
              <a:gd name="connsiteY19" fmla="*/ 952819 h 3882072"/>
              <a:gd name="connsiteX20" fmla="*/ 0 w 8304757"/>
              <a:gd name="connsiteY20" fmla="*/ 952830 h 3882072"/>
              <a:gd name="connsiteX0" fmla="*/ 0 w 8304757"/>
              <a:gd name="connsiteY0" fmla="*/ 927778 h 3857020"/>
              <a:gd name="connsiteX1" fmla="*/ 585862 w 8304757"/>
              <a:gd name="connsiteY1" fmla="*/ 341916 h 3857020"/>
              <a:gd name="connsiteX2" fmla="*/ 7362173 w 8304757"/>
              <a:gd name="connsiteY2" fmla="*/ 316864 h 3857020"/>
              <a:gd name="connsiteX3" fmla="*/ 7269810 w 8304757"/>
              <a:gd name="connsiteY3" fmla="*/ 0 h 3857020"/>
              <a:gd name="connsiteX4" fmla="*/ 7659666 w 8304757"/>
              <a:gd name="connsiteY4" fmla="*/ 354442 h 3857020"/>
              <a:gd name="connsiteX5" fmla="*/ 7718895 w 8304757"/>
              <a:gd name="connsiteY5" fmla="*/ 341916 h 3857020"/>
              <a:gd name="connsiteX6" fmla="*/ 8304757 w 8304757"/>
              <a:gd name="connsiteY6" fmla="*/ 927778 h 3857020"/>
              <a:gd name="connsiteX7" fmla="*/ 8304757 w 8304757"/>
              <a:gd name="connsiteY7" fmla="*/ 927767 h 3857020"/>
              <a:gd name="connsiteX8" fmla="*/ 8304757 w 8304757"/>
              <a:gd name="connsiteY8" fmla="*/ 927767 h 3857020"/>
              <a:gd name="connsiteX9" fmla="*/ 8304757 w 8304757"/>
              <a:gd name="connsiteY9" fmla="*/ 1806543 h 3857020"/>
              <a:gd name="connsiteX10" fmla="*/ 8304757 w 8304757"/>
              <a:gd name="connsiteY10" fmla="*/ 3271158 h 3857020"/>
              <a:gd name="connsiteX11" fmla="*/ 7718895 w 8304757"/>
              <a:gd name="connsiteY11" fmla="*/ 3857020 h 3857020"/>
              <a:gd name="connsiteX12" fmla="*/ 6920631 w 8304757"/>
              <a:gd name="connsiteY12" fmla="*/ 3857020 h 3857020"/>
              <a:gd name="connsiteX13" fmla="*/ 4844442 w 8304757"/>
              <a:gd name="connsiteY13" fmla="*/ 3857020 h 3857020"/>
              <a:gd name="connsiteX14" fmla="*/ 4844442 w 8304757"/>
              <a:gd name="connsiteY14" fmla="*/ 3857020 h 3857020"/>
              <a:gd name="connsiteX15" fmla="*/ 585862 w 8304757"/>
              <a:gd name="connsiteY15" fmla="*/ 3857020 h 3857020"/>
              <a:gd name="connsiteX16" fmla="*/ 0 w 8304757"/>
              <a:gd name="connsiteY16" fmla="*/ 3271158 h 3857020"/>
              <a:gd name="connsiteX17" fmla="*/ 0 w 8304757"/>
              <a:gd name="connsiteY17" fmla="*/ 1806543 h 3857020"/>
              <a:gd name="connsiteX18" fmla="*/ 0 w 8304757"/>
              <a:gd name="connsiteY18" fmla="*/ 927767 h 3857020"/>
              <a:gd name="connsiteX19" fmla="*/ 0 w 8304757"/>
              <a:gd name="connsiteY19" fmla="*/ 927767 h 3857020"/>
              <a:gd name="connsiteX20" fmla="*/ 0 w 8304757"/>
              <a:gd name="connsiteY20" fmla="*/ 927778 h 385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04757" h="3857020">
                <a:moveTo>
                  <a:pt x="0" y="927778"/>
                </a:moveTo>
                <a:cubicBezTo>
                  <a:pt x="0" y="604215"/>
                  <a:pt x="262299" y="341916"/>
                  <a:pt x="585862" y="341916"/>
                </a:cubicBezTo>
                <a:lnTo>
                  <a:pt x="7362173" y="316864"/>
                </a:lnTo>
                <a:lnTo>
                  <a:pt x="7269810" y="0"/>
                </a:lnTo>
                <a:lnTo>
                  <a:pt x="7659666" y="354442"/>
                </a:lnTo>
                <a:lnTo>
                  <a:pt x="7718895" y="341916"/>
                </a:lnTo>
                <a:cubicBezTo>
                  <a:pt x="8042458" y="341916"/>
                  <a:pt x="8304757" y="604215"/>
                  <a:pt x="8304757" y="927778"/>
                </a:cubicBezTo>
                <a:lnTo>
                  <a:pt x="8304757" y="927767"/>
                </a:lnTo>
                <a:lnTo>
                  <a:pt x="8304757" y="927767"/>
                </a:lnTo>
                <a:lnTo>
                  <a:pt x="8304757" y="1806543"/>
                </a:lnTo>
                <a:lnTo>
                  <a:pt x="8304757" y="3271158"/>
                </a:lnTo>
                <a:cubicBezTo>
                  <a:pt x="8304757" y="3594721"/>
                  <a:pt x="8042458" y="3857020"/>
                  <a:pt x="7718895" y="3857020"/>
                </a:cubicBezTo>
                <a:lnTo>
                  <a:pt x="6920631" y="3857020"/>
                </a:lnTo>
                <a:lnTo>
                  <a:pt x="4844442" y="3857020"/>
                </a:lnTo>
                <a:lnTo>
                  <a:pt x="4844442" y="3857020"/>
                </a:lnTo>
                <a:lnTo>
                  <a:pt x="585862" y="3857020"/>
                </a:lnTo>
                <a:cubicBezTo>
                  <a:pt x="262299" y="3857020"/>
                  <a:pt x="0" y="3594721"/>
                  <a:pt x="0" y="3271158"/>
                </a:cubicBezTo>
                <a:lnTo>
                  <a:pt x="0" y="1806543"/>
                </a:lnTo>
                <a:lnTo>
                  <a:pt x="0" y="927767"/>
                </a:lnTo>
                <a:lnTo>
                  <a:pt x="0" y="927767"/>
                </a:lnTo>
                <a:lnTo>
                  <a:pt x="0" y="92777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2677744" y="5754416"/>
            <a:ext cx="2331239" cy="6077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High rate e</a:t>
            </a:r>
            <a:r>
              <a:rPr kumimoji="1" lang="en-US" altLang="ja-JP" b="1" baseline="300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+</a:t>
            </a:r>
            <a:r>
              <a:rPr kumimoji="1" lang="en-US" altLang="ja-JP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measurement</a:t>
            </a:r>
            <a:endParaRPr kumimoji="1" lang="ja-JP" altLang="en-US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455288" y="5754416"/>
            <a:ext cx="2376125" cy="6077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High resolution γ measurement</a:t>
            </a:r>
            <a:endParaRPr kumimoji="1" lang="ja-JP" altLang="en-US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4178710" y="3608439"/>
            <a:ext cx="961490" cy="8859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46080" y="3818684"/>
            <a:ext cx="5302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</a:t>
            </a:r>
            <a:r>
              <a:rPr kumimoji="1" lang="en-US" altLang="ja-JP" sz="28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BG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∝ 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</a:t>
            </a:r>
            <a:r>
              <a:rPr kumimoji="1" lang="en-US" altLang="ja-JP" sz="2800" baseline="-250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μ</a:t>
            </a:r>
            <a:r>
              <a:rPr kumimoji="1" lang="en-US" altLang="ja-JP" sz="2800" baseline="300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</a:t>
            </a:r>
            <a:r>
              <a:rPr kumimoji="1" lang="en-US" altLang="ja-JP" sz="28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</a:t>
            </a:r>
            <a:r>
              <a:rPr kumimoji="1" lang="en-US" altLang="ja-JP" sz="2800" baseline="-25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γ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δω/4</a:t>
            </a:r>
            <a:r>
              <a:rPr kumimoji="1" lang="en-US" altLang="ja-JP" sz="2800" dirty="0" smtClean="0">
                <a:latin typeface="Symbol" pitchFamily="18" charset="2"/>
                <a:ea typeface="メイリオ" pitchFamily="50" charset="-128"/>
                <a:cs typeface="メイリオ" pitchFamily="50" charset="-128"/>
              </a:rPr>
              <a:t>p</a:t>
            </a:r>
            <a:r>
              <a: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kumimoji="1"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δt</a:t>
            </a:r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5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357782" y="2436819"/>
            <a:ext cx="9631792" cy="5035697"/>
            <a:chOff x="357781" y="2436818"/>
            <a:chExt cx="9725025" cy="5191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81" y="2436818"/>
              <a:ext cx="9725025" cy="519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直線矢印コネクタ 8"/>
            <p:cNvCxnSpPr/>
            <p:nvPr/>
          </p:nvCxnSpPr>
          <p:spPr>
            <a:xfrm flipH="1" flipV="1">
              <a:off x="4053788" y="5019719"/>
              <a:ext cx="996696" cy="114640"/>
            </a:xfrm>
            <a:prstGeom prst="straightConnector1">
              <a:avLst/>
            </a:prstGeom>
            <a:ln w="28575">
              <a:solidFill>
                <a:srgbClr val="FFFF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H="1">
              <a:off x="5057746" y="2600369"/>
              <a:ext cx="3360688" cy="25293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フリーフォーム 18"/>
            <p:cNvSpPr/>
            <p:nvPr/>
          </p:nvSpPr>
          <p:spPr>
            <a:xfrm>
              <a:off x="5012940" y="5135880"/>
              <a:ext cx="261572" cy="285738"/>
            </a:xfrm>
            <a:custGeom>
              <a:avLst/>
              <a:gdLst>
                <a:gd name="connsiteX0" fmla="*/ 0 w 213360"/>
                <a:gd name="connsiteY0" fmla="*/ 0 h 220980"/>
                <a:gd name="connsiteX1" fmla="*/ 148590 w 213360"/>
                <a:gd name="connsiteY1" fmla="*/ 80010 h 220980"/>
                <a:gd name="connsiteX2" fmla="*/ 213360 w 213360"/>
                <a:gd name="connsiteY2" fmla="*/ 220980 h 220980"/>
                <a:gd name="connsiteX0" fmla="*/ 0 w 213360"/>
                <a:gd name="connsiteY0" fmla="*/ 0 h 220980"/>
                <a:gd name="connsiteX1" fmla="*/ 148590 w 213360"/>
                <a:gd name="connsiteY1" fmla="*/ 80010 h 220980"/>
                <a:gd name="connsiteX2" fmla="*/ 213360 w 213360"/>
                <a:gd name="connsiteY2" fmla="*/ 220980 h 220980"/>
                <a:gd name="connsiteX0" fmla="*/ 0 w 213360"/>
                <a:gd name="connsiteY0" fmla="*/ 0 h 220980"/>
                <a:gd name="connsiteX1" fmla="*/ 148590 w 213360"/>
                <a:gd name="connsiteY1" fmla="*/ 80010 h 220980"/>
                <a:gd name="connsiteX2" fmla="*/ 213360 w 213360"/>
                <a:gd name="connsiteY2" fmla="*/ 220980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60" h="220980">
                  <a:moveTo>
                    <a:pt x="0" y="0"/>
                  </a:moveTo>
                  <a:cubicBezTo>
                    <a:pt x="89766" y="24915"/>
                    <a:pt x="99729" y="26555"/>
                    <a:pt x="148590" y="80010"/>
                  </a:cubicBezTo>
                  <a:cubicBezTo>
                    <a:pt x="197451" y="133465"/>
                    <a:pt x="198755" y="168910"/>
                    <a:pt x="213360" y="220980"/>
                  </a:cubicBezTo>
                </a:path>
              </a:pathLst>
            </a:cu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4613343" y="5365143"/>
              <a:ext cx="299565" cy="290075"/>
            </a:xfrm>
            <a:custGeom>
              <a:avLst/>
              <a:gdLst>
                <a:gd name="connsiteX0" fmla="*/ 244350 w 244350"/>
                <a:gd name="connsiteY0" fmla="*/ 214359 h 224334"/>
                <a:gd name="connsiteX1" fmla="*/ 197799 w 244350"/>
                <a:gd name="connsiteY1" fmla="*/ 84680 h 224334"/>
                <a:gd name="connsiteX2" fmla="*/ 71446 w 244350"/>
                <a:gd name="connsiteY2" fmla="*/ 1553 h 224334"/>
                <a:gd name="connsiteX3" fmla="*/ 4944 w 244350"/>
                <a:gd name="connsiteY3" fmla="*/ 38129 h 224334"/>
                <a:gd name="connsiteX4" fmla="*/ 14919 w 244350"/>
                <a:gd name="connsiteY4" fmla="*/ 131231 h 224334"/>
                <a:gd name="connsiteX5" fmla="*/ 94721 w 244350"/>
                <a:gd name="connsiteY5" fmla="*/ 224334 h 22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350" h="224334">
                  <a:moveTo>
                    <a:pt x="244350" y="214359"/>
                  </a:moveTo>
                  <a:cubicBezTo>
                    <a:pt x="235483" y="167253"/>
                    <a:pt x="226616" y="120148"/>
                    <a:pt x="197799" y="84680"/>
                  </a:cubicBezTo>
                  <a:cubicBezTo>
                    <a:pt x="168982" y="49212"/>
                    <a:pt x="103588" y="9311"/>
                    <a:pt x="71446" y="1553"/>
                  </a:cubicBezTo>
                  <a:cubicBezTo>
                    <a:pt x="39304" y="-6205"/>
                    <a:pt x="14365" y="16516"/>
                    <a:pt x="4944" y="38129"/>
                  </a:cubicBezTo>
                  <a:cubicBezTo>
                    <a:pt x="-4477" y="59742"/>
                    <a:pt x="-44" y="100197"/>
                    <a:pt x="14919" y="131231"/>
                  </a:cubicBezTo>
                  <a:cubicBezTo>
                    <a:pt x="29882" y="162265"/>
                    <a:pt x="62301" y="193299"/>
                    <a:pt x="94721" y="224334"/>
                  </a:cubicBezTo>
                </a:path>
              </a:pathLst>
            </a:cu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3913236" y="6140870"/>
              <a:ext cx="716759" cy="1272652"/>
            </a:xfrm>
            <a:custGeom>
              <a:avLst/>
              <a:gdLst>
                <a:gd name="connsiteX0" fmla="*/ 495439 w 495439"/>
                <a:gd name="connsiteY0" fmla="*/ 67412 h 988462"/>
                <a:gd name="connsiteX1" fmla="*/ 408986 w 495439"/>
                <a:gd name="connsiteY1" fmla="*/ 60761 h 988462"/>
                <a:gd name="connsiteX2" fmla="*/ 295933 w 495439"/>
                <a:gd name="connsiteY2" fmla="*/ 4235 h 988462"/>
                <a:gd name="connsiteX3" fmla="*/ 365760 w 495439"/>
                <a:gd name="connsiteY3" fmla="*/ 190440 h 988462"/>
                <a:gd name="connsiteX4" fmla="*/ 299258 w 495439"/>
                <a:gd name="connsiteY4" fmla="*/ 576150 h 988462"/>
                <a:gd name="connsiteX5" fmla="*/ 0 w 495439"/>
                <a:gd name="connsiteY5" fmla="*/ 988462 h 988462"/>
                <a:gd name="connsiteX0" fmla="*/ 495439 w 495439"/>
                <a:gd name="connsiteY0" fmla="*/ 79418 h 1000468"/>
                <a:gd name="connsiteX1" fmla="*/ 408986 w 495439"/>
                <a:gd name="connsiteY1" fmla="*/ 72767 h 1000468"/>
                <a:gd name="connsiteX2" fmla="*/ 295933 w 495439"/>
                <a:gd name="connsiteY2" fmla="*/ 16241 h 1000468"/>
                <a:gd name="connsiteX3" fmla="*/ 365760 w 495439"/>
                <a:gd name="connsiteY3" fmla="*/ 202446 h 1000468"/>
                <a:gd name="connsiteX4" fmla="*/ 299258 w 495439"/>
                <a:gd name="connsiteY4" fmla="*/ 588156 h 1000468"/>
                <a:gd name="connsiteX5" fmla="*/ 0 w 495439"/>
                <a:gd name="connsiteY5" fmla="*/ 1000468 h 1000468"/>
                <a:gd name="connsiteX0" fmla="*/ 495439 w 495439"/>
                <a:gd name="connsiteY0" fmla="*/ 79418 h 1000468"/>
                <a:gd name="connsiteX1" fmla="*/ 408986 w 495439"/>
                <a:gd name="connsiteY1" fmla="*/ 72767 h 1000468"/>
                <a:gd name="connsiteX2" fmla="*/ 295933 w 495439"/>
                <a:gd name="connsiteY2" fmla="*/ 16241 h 1000468"/>
                <a:gd name="connsiteX3" fmla="*/ 365760 w 495439"/>
                <a:gd name="connsiteY3" fmla="*/ 202446 h 1000468"/>
                <a:gd name="connsiteX4" fmla="*/ 299258 w 495439"/>
                <a:gd name="connsiteY4" fmla="*/ 588156 h 1000468"/>
                <a:gd name="connsiteX5" fmla="*/ 0 w 495439"/>
                <a:gd name="connsiteY5" fmla="*/ 1000468 h 1000468"/>
                <a:gd name="connsiteX0" fmla="*/ 495439 w 495439"/>
                <a:gd name="connsiteY0" fmla="*/ 63177 h 984227"/>
                <a:gd name="connsiteX1" fmla="*/ 408986 w 495439"/>
                <a:gd name="connsiteY1" fmla="*/ 56526 h 984227"/>
                <a:gd name="connsiteX2" fmla="*/ 295933 w 495439"/>
                <a:gd name="connsiteY2" fmla="*/ 0 h 984227"/>
                <a:gd name="connsiteX3" fmla="*/ 365760 w 495439"/>
                <a:gd name="connsiteY3" fmla="*/ 186205 h 984227"/>
                <a:gd name="connsiteX4" fmla="*/ 299258 w 495439"/>
                <a:gd name="connsiteY4" fmla="*/ 571915 h 984227"/>
                <a:gd name="connsiteX5" fmla="*/ 0 w 495439"/>
                <a:gd name="connsiteY5" fmla="*/ 984227 h 984227"/>
                <a:gd name="connsiteX0" fmla="*/ 495439 w 495439"/>
                <a:gd name="connsiteY0" fmla="*/ 63177 h 984227"/>
                <a:gd name="connsiteX1" fmla="*/ 408986 w 495439"/>
                <a:gd name="connsiteY1" fmla="*/ 56526 h 984227"/>
                <a:gd name="connsiteX2" fmla="*/ 295933 w 495439"/>
                <a:gd name="connsiteY2" fmla="*/ 0 h 984227"/>
                <a:gd name="connsiteX3" fmla="*/ 356839 w 495439"/>
                <a:gd name="connsiteY3" fmla="*/ 186205 h 984227"/>
                <a:gd name="connsiteX4" fmla="*/ 299258 w 495439"/>
                <a:gd name="connsiteY4" fmla="*/ 571915 h 984227"/>
                <a:gd name="connsiteX5" fmla="*/ 0 w 495439"/>
                <a:gd name="connsiteY5" fmla="*/ 984227 h 984227"/>
                <a:gd name="connsiteX0" fmla="*/ 495439 w 495439"/>
                <a:gd name="connsiteY0" fmla="*/ 63177 h 984227"/>
                <a:gd name="connsiteX1" fmla="*/ 408986 w 495439"/>
                <a:gd name="connsiteY1" fmla="*/ 56526 h 984227"/>
                <a:gd name="connsiteX2" fmla="*/ 295933 w 495439"/>
                <a:gd name="connsiteY2" fmla="*/ 0 h 984227"/>
                <a:gd name="connsiteX3" fmla="*/ 356839 w 495439"/>
                <a:gd name="connsiteY3" fmla="*/ 186205 h 984227"/>
                <a:gd name="connsiteX4" fmla="*/ 294797 w 495439"/>
                <a:gd name="connsiteY4" fmla="*/ 567455 h 984227"/>
                <a:gd name="connsiteX5" fmla="*/ 0 w 495439"/>
                <a:gd name="connsiteY5" fmla="*/ 984227 h 984227"/>
                <a:gd name="connsiteX0" fmla="*/ 495439 w 495439"/>
                <a:gd name="connsiteY0" fmla="*/ 63177 h 984227"/>
                <a:gd name="connsiteX1" fmla="*/ 408986 w 495439"/>
                <a:gd name="connsiteY1" fmla="*/ 56526 h 984227"/>
                <a:gd name="connsiteX2" fmla="*/ 282551 w 495439"/>
                <a:gd name="connsiteY2" fmla="*/ 0 h 984227"/>
                <a:gd name="connsiteX3" fmla="*/ 356839 w 495439"/>
                <a:gd name="connsiteY3" fmla="*/ 186205 h 984227"/>
                <a:gd name="connsiteX4" fmla="*/ 294797 w 495439"/>
                <a:gd name="connsiteY4" fmla="*/ 567455 h 984227"/>
                <a:gd name="connsiteX5" fmla="*/ 0 w 495439"/>
                <a:gd name="connsiteY5" fmla="*/ 984227 h 984227"/>
                <a:gd name="connsiteX0" fmla="*/ 584649 w 584649"/>
                <a:gd name="connsiteY0" fmla="*/ 49796 h 984227"/>
                <a:gd name="connsiteX1" fmla="*/ 408986 w 584649"/>
                <a:gd name="connsiteY1" fmla="*/ 56526 h 984227"/>
                <a:gd name="connsiteX2" fmla="*/ 282551 w 584649"/>
                <a:gd name="connsiteY2" fmla="*/ 0 h 984227"/>
                <a:gd name="connsiteX3" fmla="*/ 356839 w 584649"/>
                <a:gd name="connsiteY3" fmla="*/ 186205 h 984227"/>
                <a:gd name="connsiteX4" fmla="*/ 294797 w 584649"/>
                <a:gd name="connsiteY4" fmla="*/ 567455 h 984227"/>
                <a:gd name="connsiteX5" fmla="*/ 0 w 584649"/>
                <a:gd name="connsiteY5" fmla="*/ 984227 h 984227"/>
                <a:gd name="connsiteX0" fmla="*/ 584649 w 584649"/>
                <a:gd name="connsiteY0" fmla="*/ 49796 h 984227"/>
                <a:gd name="connsiteX1" fmla="*/ 408986 w 584649"/>
                <a:gd name="connsiteY1" fmla="*/ 56526 h 984227"/>
                <a:gd name="connsiteX2" fmla="*/ 282551 w 584649"/>
                <a:gd name="connsiteY2" fmla="*/ 0 h 984227"/>
                <a:gd name="connsiteX3" fmla="*/ 356839 w 584649"/>
                <a:gd name="connsiteY3" fmla="*/ 186205 h 984227"/>
                <a:gd name="connsiteX4" fmla="*/ 294797 w 584649"/>
                <a:gd name="connsiteY4" fmla="*/ 567455 h 984227"/>
                <a:gd name="connsiteX5" fmla="*/ 0 w 584649"/>
                <a:gd name="connsiteY5" fmla="*/ 984227 h 98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649" h="984227">
                  <a:moveTo>
                    <a:pt x="584649" y="49796"/>
                  </a:moveTo>
                  <a:cubicBezTo>
                    <a:pt x="526095" y="74341"/>
                    <a:pt x="459336" y="64825"/>
                    <a:pt x="408986" y="56526"/>
                  </a:cubicBezTo>
                  <a:cubicBezTo>
                    <a:pt x="358636" y="48227"/>
                    <a:pt x="339077" y="28263"/>
                    <a:pt x="282551" y="0"/>
                  </a:cubicBezTo>
                  <a:cubicBezTo>
                    <a:pt x="318574" y="54864"/>
                    <a:pt x="354798" y="91629"/>
                    <a:pt x="356839" y="186205"/>
                  </a:cubicBezTo>
                  <a:cubicBezTo>
                    <a:pt x="358880" y="280781"/>
                    <a:pt x="354270" y="434451"/>
                    <a:pt x="294797" y="567455"/>
                  </a:cubicBezTo>
                  <a:cubicBezTo>
                    <a:pt x="235324" y="700459"/>
                    <a:pt x="119149" y="844573"/>
                    <a:pt x="0" y="984227"/>
                  </a:cubicBezTo>
                </a:path>
              </a:pathLst>
            </a:cu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57782" y="1065239"/>
            <a:ext cx="9988716" cy="1535130"/>
          </a:xfrm>
        </p:spPr>
        <p:txBody>
          <a:bodyPr/>
          <a:lstStyle/>
          <a:p>
            <a:pPr indent="-252000"/>
            <a:r>
              <a:rPr kumimoji="1" lang="ja-JP" altLang="en-US" sz="2600" b="1" dirty="0">
                <a:solidFill>
                  <a:srgbClr val="FF0000"/>
                </a:solidFill>
              </a:rPr>
              <a:t>世界最大強度</a:t>
            </a:r>
            <a:r>
              <a:rPr kumimoji="1" lang="en-US" altLang="ja-JP" sz="2600" dirty="0" smtClean="0"/>
              <a:t> </a:t>
            </a:r>
            <a:r>
              <a:rPr kumimoji="1" lang="ja-JP" altLang="en-US" sz="2600" b="1" dirty="0" smtClean="0">
                <a:solidFill>
                  <a:srgbClr val="FF0000"/>
                </a:solidFill>
              </a:rPr>
              <a:t>直流</a:t>
            </a:r>
            <a:r>
              <a:rPr kumimoji="1" lang="ja-JP" altLang="en-US" sz="2600" dirty="0" smtClean="0"/>
              <a:t>ミューオンビーム</a:t>
            </a:r>
            <a:r>
              <a:rPr kumimoji="1" lang="en-US" altLang="ja-JP" sz="2600" dirty="0" smtClean="0"/>
              <a:t> </a:t>
            </a:r>
            <a:r>
              <a:rPr kumimoji="1" lang="en-US" altLang="ja-JP" sz="2600" dirty="0" smtClean="0"/>
              <a:t>@ PSI</a:t>
            </a:r>
          </a:p>
          <a:p>
            <a:pPr indent="-252000"/>
            <a:r>
              <a:rPr kumimoji="1" lang="ja-JP" altLang="en-US" sz="2600" b="1" dirty="0">
                <a:solidFill>
                  <a:srgbClr val="00CC00"/>
                </a:solidFill>
              </a:rPr>
              <a:t>特殊勾配磁場に</a:t>
            </a:r>
            <a:r>
              <a:rPr kumimoji="1" lang="ja-JP" altLang="en-US" sz="2600" b="1" dirty="0" smtClean="0">
                <a:solidFill>
                  <a:srgbClr val="00CC00"/>
                </a:solidFill>
              </a:rPr>
              <a:t>よる</a:t>
            </a:r>
            <a:r>
              <a:rPr kumimoji="1" lang="ja-JP" altLang="en-US" sz="2600" dirty="0" smtClean="0"/>
              <a:t>高計数</a:t>
            </a:r>
            <a:r>
              <a:rPr kumimoji="1" lang="ja-JP" altLang="en-US" sz="2600" dirty="0"/>
              <a:t>対応</a:t>
            </a:r>
            <a:r>
              <a:rPr kumimoji="1" lang="en-US" altLang="ja-JP" sz="2600" dirty="0" smtClean="0"/>
              <a:t> e</a:t>
            </a:r>
            <a:r>
              <a:rPr kumimoji="1" lang="en-US" altLang="ja-JP" sz="2600" baseline="30000" dirty="0" smtClean="0"/>
              <a:t>+</a:t>
            </a:r>
            <a:r>
              <a:rPr kumimoji="1" lang="en-US" altLang="ja-JP" sz="2600" dirty="0" smtClean="0"/>
              <a:t> </a:t>
            </a:r>
            <a:r>
              <a:rPr kumimoji="1" lang="ja-JP" altLang="en-US" sz="2600" dirty="0"/>
              <a:t>スペクトロメータ</a:t>
            </a:r>
            <a:endParaRPr kumimoji="1" lang="en-US" altLang="ja-JP" sz="2600" b="1" dirty="0" smtClean="0">
              <a:solidFill>
                <a:srgbClr val="00CC00"/>
              </a:solidFill>
            </a:endParaRPr>
          </a:p>
          <a:p>
            <a:pPr indent="-252000"/>
            <a:r>
              <a:rPr kumimoji="1" lang="ja-JP" altLang="en-US" sz="2600" dirty="0"/>
              <a:t>世界</a:t>
            </a:r>
            <a:r>
              <a:rPr kumimoji="1" lang="ja-JP" altLang="en-US" sz="2600" dirty="0" smtClean="0"/>
              <a:t>最大</a:t>
            </a:r>
            <a:r>
              <a:rPr kumimoji="1" lang="ja-JP" altLang="en-US" sz="2600" b="1" dirty="0" smtClean="0">
                <a:solidFill>
                  <a:srgbClr val="0000FF"/>
                </a:solidFill>
              </a:rPr>
              <a:t>液体キセノン検出器</a:t>
            </a:r>
            <a:r>
              <a:rPr kumimoji="1" lang="ja-JP" altLang="en-US" sz="2600" dirty="0" smtClean="0"/>
              <a:t>による高精度ガンマ線測定</a:t>
            </a:r>
            <a:endParaRPr kumimoji="1" lang="ja-JP" altLang="en-US" sz="2600" b="1" dirty="0">
              <a:solidFill>
                <a:srgbClr val="0000FF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MEG Experiment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4294967295"/>
          </p:nvPr>
        </p:nvSpPr>
        <p:spPr>
          <a:xfrm>
            <a:off x="657870" y="7131833"/>
            <a:ext cx="3214562" cy="38432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Crimean Conf, 4/Sep/2011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250560" y="7151760"/>
            <a:ext cx="4900680" cy="240480"/>
          </a:xfrm>
        </p:spPr>
        <p:txBody>
          <a:bodyPr/>
          <a:lstStyle/>
          <a:p>
            <a:r>
              <a:rPr lang="en-US" dirty="0" smtClean="0"/>
              <a:t>Yusuke UCHIYAMA, the University of Tokyo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9370577" y="7083081"/>
            <a:ext cx="574371" cy="272880"/>
          </a:xfrm>
          <a:prstGeom prst="rect">
            <a:avLst/>
          </a:prstGeom>
        </p:spPr>
        <p:txBody>
          <a:bodyPr/>
          <a:lstStyle/>
          <a:p>
            <a:pPr algn="ctr"/>
            <a:fld id="{A71C7431-EA12-4698-9AEE-C13EB3A73751}" type="slidenum">
              <a:rPr lang="en-US" altLang="ja-JP" smtClean="0"/>
              <a:pPr algn="ctr"/>
              <a:t>8</a:t>
            </a:fld>
            <a:endParaRPr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6" y="2604558"/>
            <a:ext cx="62706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4" y="2604558"/>
            <a:ext cx="62706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62" y="2604558"/>
            <a:ext cx="4206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76" y="2604558"/>
            <a:ext cx="62706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64" y="2604558"/>
            <a:ext cx="62706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68752" y="3025246"/>
            <a:ext cx="2396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~60 collaborators</a:t>
            </a:r>
            <a:endParaRPr kumimoji="1" lang="ja-JP" altLang="en-US" sz="2000" dirty="0" smtClean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50983" y="3952845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4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μ</a:t>
            </a:r>
            <a:r>
              <a:rPr kumimoji="1" lang="ja-JP" altLang="en-US" sz="2400" b="1" baseline="30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＋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beam</a:t>
            </a:r>
            <a:endParaRPr kumimoji="1" lang="ja-JP" altLang="en-US" sz="2000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97073" y="5077626"/>
            <a:ext cx="63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</a:t>
            </a:r>
            <a:r>
              <a:rPr kumimoji="1" lang="ja-JP" altLang="en-US" sz="2400" b="1" baseline="30000" dirty="0" smtClean="0">
                <a:solidFill>
                  <a:srgbClr val="00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＋</a:t>
            </a:r>
            <a:endParaRPr kumimoji="1" lang="ja-JP" altLang="en-US" sz="2400" dirty="0" smtClean="0">
              <a:solidFill>
                <a:srgbClr val="00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429701" y="46155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FF6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γ</a:t>
            </a:r>
            <a:endParaRPr kumimoji="1" lang="ja-JP" altLang="en-US" sz="2400" dirty="0" smtClean="0">
              <a:solidFill>
                <a:srgbClr val="FFFF66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48752" y="2804613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66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ymbol" pitchFamily="18" charset="2"/>
                <a:ea typeface="メイリオ" pitchFamily="50" charset="-128"/>
                <a:cs typeface="メイリオ" pitchFamily="50" charset="-128"/>
              </a:rPr>
              <a:t>p</a:t>
            </a:r>
            <a:r>
              <a:rPr lang="en-US" altLang="ja-JP" sz="2000" dirty="0" smtClean="0">
                <a:solidFill>
                  <a:srgbClr val="FF66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E5</a:t>
            </a:r>
            <a:r>
              <a:rPr lang="ja-JP" altLang="en-US" sz="2000" dirty="0" smtClean="0">
                <a:solidFill>
                  <a:srgbClr val="FF66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000" dirty="0" smtClean="0">
                <a:solidFill>
                  <a:srgbClr val="FF66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beamline @PSI</a:t>
            </a:r>
            <a:endParaRPr kumimoji="1" lang="ja-JP" altLang="en-US" sz="2000" dirty="0" smtClean="0">
              <a:solidFill>
                <a:srgbClr val="FF66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9152" y="4951214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rgbClr val="E2C5A6">
                      <a:alpha val="40000"/>
                    </a:srgb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COBRA SC magnet</a:t>
            </a:r>
            <a:endParaRPr kumimoji="1" lang="ja-JP" altLang="en-US" sz="2000" dirty="0" smtClean="0">
              <a:effectLst>
                <a:glow rad="228600">
                  <a:srgbClr val="E2C5A6">
                    <a:alpha val="40000"/>
                  </a:srgbClr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54015" y="5516949"/>
            <a:ext cx="2045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Drift chambers</a:t>
            </a:r>
            <a:endParaRPr kumimoji="1" lang="ja-JP" altLang="en-US" sz="2000" dirty="0" smtClean="0">
              <a:effectLst>
                <a:glow rad="228600">
                  <a:srgbClr val="FFFF00">
                    <a:alpha val="40000"/>
                  </a:srgbClr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69239" y="6247131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Timing counters</a:t>
            </a:r>
            <a:endParaRPr kumimoji="1" lang="ja-JP" altLang="en-US" sz="2000" dirty="0" smtClean="0">
              <a:solidFill>
                <a:srgbClr val="00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68661" y="5877421"/>
            <a:ext cx="2496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LXe γ-ray detector</a:t>
            </a:r>
            <a:endParaRPr kumimoji="1" lang="ja-JP" altLang="en-US" sz="2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 smtClean="0"/>
              <a:t>統計</a:t>
            </a:r>
            <a:endParaRPr kumimoji="1" lang="en-US" altLang="ja-JP" sz="2400" dirty="0" smtClean="0"/>
          </a:p>
          <a:p>
            <a:pPr lvl="1"/>
            <a:r>
              <a:rPr kumimoji="1" lang="en-US" altLang="ja-JP" dirty="0" smtClean="0"/>
              <a:t>2011 </a:t>
            </a:r>
            <a:r>
              <a:rPr kumimoji="1" lang="ja-JP" altLang="en-US" dirty="0" smtClean="0"/>
              <a:t>≧</a:t>
            </a:r>
            <a:r>
              <a:rPr kumimoji="1" lang="en-US" altLang="ja-JP" dirty="0" smtClean="0"/>
              <a:t> 2009+2010   </a:t>
            </a:r>
            <a:r>
              <a:rPr kumimoji="1" lang="ja-JP" altLang="en-US" dirty="0" smtClean="0"/>
              <a:t>統計量</a:t>
            </a:r>
            <a:r>
              <a:rPr kumimoji="1" lang="en-US" altLang="ja-JP" dirty="0">
                <a:solidFill>
                  <a:srgbClr val="FF0000"/>
                </a:solidFill>
              </a:rPr>
              <a:t>2</a:t>
            </a:r>
            <a:r>
              <a:rPr kumimoji="1" lang="ja-JP" altLang="en-US" dirty="0" smtClean="0">
                <a:solidFill>
                  <a:srgbClr val="FF0000"/>
                </a:solidFill>
              </a:rPr>
              <a:t>倍</a:t>
            </a:r>
            <a:r>
              <a:rPr kumimoji="1" lang="ja-JP" altLang="en-US" dirty="0" smtClean="0"/>
              <a:t>以上に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マルチ</a:t>
            </a:r>
            <a:r>
              <a:rPr kumimoji="1" lang="ja-JP" altLang="en-US" dirty="0"/>
              <a:t>バッファ</a:t>
            </a:r>
            <a:r>
              <a:rPr kumimoji="1" lang="ja-JP" altLang="en-US" dirty="0" smtClean="0"/>
              <a:t>の導入による</a:t>
            </a:r>
            <a:r>
              <a:rPr kumimoji="1" lang="en-US" altLang="ja-JP" dirty="0" smtClean="0"/>
              <a:t>DAQ</a:t>
            </a:r>
            <a:r>
              <a:rPr kumimoji="1" lang="en-US" altLang="ja-JP" dirty="0"/>
              <a:t>&amp;</a:t>
            </a:r>
            <a:r>
              <a:rPr kumimoji="1" lang="ja-JP" altLang="en-US" dirty="0" smtClean="0"/>
              <a:t>トリガー効率の改善</a:t>
            </a:r>
            <a:endParaRPr kumimoji="1" lang="en-US" altLang="ja-JP" dirty="0" smtClean="0"/>
          </a:p>
          <a:p>
            <a:pPr marL="576000" lvl="1" indent="0">
              <a:buNone/>
            </a:pPr>
            <a:r>
              <a:rPr kumimoji="1" lang="en-US" altLang="ja-JP" sz="1400" dirty="0" smtClean="0"/>
              <a:t>									</a:t>
            </a:r>
            <a:endParaRPr kumimoji="1" lang="en-US" altLang="ja-JP" sz="1400" dirty="0"/>
          </a:p>
          <a:p>
            <a:r>
              <a:rPr kumimoji="1" lang="ja-JP" altLang="en-US" sz="2400" dirty="0" smtClean="0"/>
              <a:t>ガンマ線解析</a:t>
            </a:r>
            <a:endParaRPr kumimoji="1" lang="en-US" altLang="ja-JP" sz="2400" dirty="0" smtClean="0"/>
          </a:p>
          <a:p>
            <a:pPr lvl="1"/>
            <a:r>
              <a:rPr kumimoji="1" lang="ja-JP" altLang="en-US" dirty="0" smtClean="0"/>
              <a:t>波形を用いたパイルアップ分離</a:t>
            </a:r>
            <a:endParaRPr kumimoji="1" lang="en-US" altLang="ja-JP" dirty="0" smtClean="0"/>
          </a:p>
          <a:p>
            <a:pPr lvl="2"/>
            <a:r>
              <a:rPr kumimoji="1" lang="ja-JP" altLang="en-US" sz="1800" dirty="0"/>
              <a:t>検出</a:t>
            </a:r>
            <a:r>
              <a:rPr kumimoji="1" lang="ja-JP" altLang="en-US" sz="1800" dirty="0" smtClean="0"/>
              <a:t>効率の改善</a:t>
            </a:r>
            <a:r>
              <a:rPr kumimoji="1" lang="en-US" altLang="ja-JP" sz="1800" dirty="0" smtClean="0"/>
              <a:t>(</a:t>
            </a:r>
            <a:r>
              <a:rPr kumimoji="1" lang="ja-JP" altLang="en-US" sz="1800" dirty="0" smtClean="0">
                <a:solidFill>
                  <a:srgbClr val="FF0000"/>
                </a:solidFill>
              </a:rPr>
              <a:t>↑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6</a:t>
            </a:r>
            <a:r>
              <a:rPr kumimoji="1" lang="ja-JP" altLang="en-US" sz="1800" dirty="0" smtClean="0">
                <a:solidFill>
                  <a:srgbClr val="FF0000"/>
                </a:solidFill>
              </a:rPr>
              <a:t>％</a:t>
            </a:r>
            <a:r>
              <a:rPr kumimoji="1" lang="en-US" altLang="ja-JP" sz="1800" dirty="0" smtClean="0"/>
              <a:t>)</a:t>
            </a:r>
          </a:p>
          <a:p>
            <a:pPr lvl="1"/>
            <a:r>
              <a:rPr kumimoji="1" lang="ja-JP" altLang="en-US" dirty="0" smtClean="0"/>
              <a:t>エネルギー較正法の改善</a:t>
            </a:r>
            <a:endParaRPr kumimoji="1" lang="en-US" altLang="ja-JP" dirty="0" smtClean="0"/>
          </a:p>
          <a:p>
            <a:pPr lvl="2"/>
            <a:r>
              <a:rPr kumimoji="1" lang="ja-JP" altLang="en-US" sz="1800" dirty="0"/>
              <a:t>分解</a:t>
            </a:r>
            <a:r>
              <a:rPr kumimoji="1" lang="ja-JP" altLang="en-US" sz="1800" dirty="0" smtClean="0"/>
              <a:t>能・スケールを決定する</a:t>
            </a:r>
            <a:r>
              <a:rPr kumimoji="1" lang="en-US" altLang="ja-JP" sz="1800" dirty="0" smtClean="0">
                <a:latin typeface="Symbol" pitchFamily="18" charset="2"/>
              </a:rPr>
              <a:t>p</a:t>
            </a:r>
            <a:r>
              <a:rPr kumimoji="1" lang="en-US" altLang="ja-JP" sz="1800" baseline="30000" dirty="0" smtClean="0"/>
              <a:t>0</a:t>
            </a:r>
            <a:r>
              <a:rPr kumimoji="1" lang="ja-JP" altLang="en-US" sz="1800" dirty="0" smtClean="0"/>
              <a:t>較正法における</a:t>
            </a:r>
            <a:r>
              <a:rPr kumimoji="1" lang="en-US" altLang="ja-JP" sz="1800" dirty="0" smtClean="0"/>
              <a:t>,BGO</a:t>
            </a:r>
            <a:r>
              <a:rPr kumimoji="1" lang="ja-JP" altLang="en-US" sz="1800" dirty="0" smtClean="0"/>
              <a:t>検出器</a:t>
            </a:r>
            <a:r>
              <a:rPr kumimoji="1" lang="en-US" altLang="ja-JP" sz="1800" dirty="0" smtClean="0"/>
              <a:t>(</a:t>
            </a:r>
            <a:r>
              <a:rPr kumimoji="1" lang="ja-JP" altLang="en-US" sz="1800" dirty="0" smtClean="0"/>
              <a:t>←</a:t>
            </a:r>
            <a:r>
              <a:rPr kumimoji="1" lang="en-US" altLang="ja-JP" sz="1800" dirty="0" err="1" smtClean="0"/>
              <a:t>NaI</a:t>
            </a:r>
            <a:r>
              <a:rPr kumimoji="1" lang="en-US" altLang="ja-JP" sz="1800" dirty="0" smtClean="0"/>
              <a:t>)</a:t>
            </a:r>
            <a:r>
              <a:rPr kumimoji="1" lang="ja-JP" altLang="en-US" sz="1800" dirty="0" smtClean="0"/>
              <a:t>の導入による、系統誤差の低減。</a:t>
            </a:r>
            <a:endParaRPr kumimoji="1" lang="en-US" altLang="ja-JP" sz="1800" dirty="0" smtClean="0"/>
          </a:p>
          <a:p>
            <a:pPr lvl="2"/>
            <a:r>
              <a:rPr kumimoji="1" lang="ja-JP" altLang="en-US" sz="1800" dirty="0" smtClean="0"/>
              <a:t>エネルギー</a:t>
            </a:r>
            <a:r>
              <a:rPr kumimoji="1" lang="ja-JP" altLang="en-US" sz="1800" dirty="0"/>
              <a:t>分解</a:t>
            </a:r>
            <a:r>
              <a:rPr kumimoji="1" lang="ja-JP" altLang="en-US" sz="1800" dirty="0" smtClean="0"/>
              <a:t>能</a:t>
            </a:r>
            <a:r>
              <a:rPr kumimoji="1" lang="en-US" altLang="ja-JP" sz="1800" dirty="0" smtClean="0"/>
              <a:t>:</a:t>
            </a:r>
            <a:r>
              <a:rPr kumimoji="1" lang="ja-JP" altLang="en-US" sz="1800" dirty="0"/>
              <a:t> </a:t>
            </a:r>
            <a:r>
              <a:rPr kumimoji="1" lang="en-US" altLang="ja-JP" sz="1800" dirty="0" smtClean="0"/>
              <a:t>(</a:t>
            </a:r>
            <a:r>
              <a:rPr kumimoji="1" lang="ja-JP" altLang="en-US" sz="1800" dirty="0" smtClean="0"/>
              <a:t>平均</a:t>
            </a:r>
            <a:r>
              <a:rPr kumimoji="1" lang="en-US" altLang="ja-JP" sz="1800" dirty="0" smtClean="0"/>
              <a:t>)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1.7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%</a:t>
            </a:r>
            <a:r>
              <a:rPr kumimoji="1" lang="en-US" altLang="ja-JP" sz="1800" dirty="0" smtClean="0"/>
              <a:t>  (</a:t>
            </a:r>
            <a:r>
              <a:rPr kumimoji="1" lang="ja-JP" altLang="en-US" sz="1800" dirty="0" smtClean="0"/>
              <a:t>←</a:t>
            </a:r>
            <a:r>
              <a:rPr kumimoji="1" lang="en-US" altLang="ja-JP" sz="1800" dirty="0" smtClean="0"/>
              <a:t>1.9%) </a:t>
            </a:r>
            <a:endParaRPr kumimoji="1" lang="en-US" altLang="ja-JP" sz="1800" dirty="0"/>
          </a:p>
          <a:p>
            <a:r>
              <a:rPr kumimoji="1" lang="ja-JP" altLang="en-US" sz="2400" dirty="0" smtClean="0"/>
              <a:t>陽電子解析</a:t>
            </a:r>
            <a:endParaRPr kumimoji="1" lang="en-US" altLang="ja-JP" sz="2400" dirty="0" smtClean="0"/>
          </a:p>
          <a:p>
            <a:pPr lvl="1"/>
            <a:r>
              <a:rPr kumimoji="1" lang="ja-JP" altLang="en-US" dirty="0" smtClean="0"/>
              <a:t>トラッキングアルゴリズムの改善</a:t>
            </a:r>
            <a:endParaRPr kumimoji="1" lang="en-US" altLang="ja-JP" dirty="0" smtClean="0"/>
          </a:p>
          <a:p>
            <a:pPr lvl="2"/>
            <a:r>
              <a:rPr kumimoji="1" lang="ja-JP" altLang="en-US" sz="1800" dirty="0"/>
              <a:t>検出</a:t>
            </a:r>
            <a:r>
              <a:rPr kumimoji="1" lang="ja-JP" altLang="en-US" sz="1800" dirty="0" smtClean="0"/>
              <a:t>効率の改善</a:t>
            </a:r>
            <a:r>
              <a:rPr kumimoji="1" lang="en-US" altLang="ja-JP" sz="1800" dirty="0" smtClean="0"/>
              <a:t>(</a:t>
            </a:r>
            <a:r>
              <a:rPr kumimoji="1" lang="ja-JP" altLang="en-US" sz="1800" dirty="0" smtClean="0">
                <a:solidFill>
                  <a:srgbClr val="FF0000"/>
                </a:solidFill>
              </a:rPr>
              <a:t>↑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5%</a:t>
            </a:r>
            <a:r>
              <a:rPr kumimoji="1" lang="en-US" altLang="ja-JP" sz="1800" dirty="0" smtClean="0"/>
              <a:t>)</a:t>
            </a:r>
          </a:p>
          <a:p>
            <a:pPr lvl="2"/>
            <a:r>
              <a:rPr kumimoji="1" lang="ja-JP" altLang="en-US" sz="1800" dirty="0" smtClean="0"/>
              <a:t>イベント</a:t>
            </a:r>
            <a:r>
              <a:rPr kumimoji="1" lang="ja-JP" altLang="en-US" sz="1800" dirty="0"/>
              <a:t>毎</a:t>
            </a:r>
            <a:r>
              <a:rPr kumimoji="1" lang="ja-JP" altLang="en-US" sz="1800" dirty="0" smtClean="0"/>
              <a:t>の再構成精度・変数相関の評価</a:t>
            </a:r>
            <a:endParaRPr kumimoji="1" lang="en-US" altLang="ja-JP" sz="1800" dirty="0" smtClean="0"/>
          </a:p>
          <a:p>
            <a:pPr lvl="1"/>
            <a:r>
              <a:rPr kumimoji="1" lang="ja-JP" altLang="en-US" dirty="0" smtClean="0"/>
              <a:t>デジタル波形フィルタによるノイズ除去</a:t>
            </a:r>
            <a:endParaRPr kumimoji="1" lang="en-US" altLang="ja-JP" dirty="0" smtClean="0"/>
          </a:p>
          <a:p>
            <a:endParaRPr kumimoji="1" lang="en-US" altLang="ja-JP" sz="1200" dirty="0" smtClean="0"/>
          </a:p>
          <a:p>
            <a:r>
              <a:rPr kumimoji="1" lang="en-US" altLang="ja-JP" sz="2400" dirty="0" smtClean="0"/>
              <a:t>2011</a:t>
            </a:r>
            <a:r>
              <a:rPr kumimoji="1" lang="ja-JP" altLang="en-US" sz="2400" dirty="0" smtClean="0"/>
              <a:t>データ解析</a:t>
            </a:r>
            <a:r>
              <a:rPr kumimoji="1" lang="ja-JP" altLang="en-US" sz="2400" dirty="0"/>
              <a:t>準備</a:t>
            </a:r>
            <a:r>
              <a:rPr kumimoji="1" lang="ja-JP" altLang="en-US" sz="2400" dirty="0" smtClean="0"/>
              <a:t>完了</a:t>
            </a:r>
            <a:endParaRPr kumimoji="1" lang="en-US" altLang="ja-JP" sz="2400" dirty="0" smtClean="0"/>
          </a:p>
          <a:p>
            <a:pPr lvl="1"/>
            <a:r>
              <a:rPr kumimoji="1" lang="en-US" altLang="ja-JP" dirty="0" smtClean="0"/>
              <a:t>almost ready to open blind box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pPr marL="107640" indent="0"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データ・</a:t>
            </a:r>
            <a:r>
              <a:rPr kumimoji="1" lang="en-US" altLang="ja-JP" dirty="0" smtClean="0"/>
              <a:t>What’s new?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Yusuke UCHIYAMA, the University of Tokyo </a:t>
            </a:r>
            <a:endParaRPr 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59285" y="2027403"/>
            <a:ext cx="325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(&gt;99×95%  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←</a:t>
            </a:r>
            <a:r>
              <a:rPr kumimoji="1"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84×92%)</a:t>
            </a:r>
            <a:endParaRPr kumimoji="1" lang="ja-JP" altLang="en-US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9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EG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000" dirty="0" smtClean="0"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71651</TotalTime>
  <Words>1665</Words>
  <Application>Microsoft Office PowerPoint</Application>
  <PresentationFormat>ユーザー設定</PresentationFormat>
  <Paragraphs>315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MEGPresentation</vt:lpstr>
      <vt:lpstr>MEG実験によるμ→eγ崩壊探索の 最新状況</vt:lpstr>
      <vt:lpstr>研究対象</vt:lpstr>
      <vt:lpstr>μ→eγ探索の物理的意義</vt:lpstr>
      <vt:lpstr>Published result</vt:lpstr>
      <vt:lpstr>SUSYな場合</vt:lpstr>
      <vt:lpstr>Signal &amp; Background</vt:lpstr>
      <vt:lpstr>Signal &amp; Background</vt:lpstr>
      <vt:lpstr>The MEG Experiment</vt:lpstr>
      <vt:lpstr>2011データ・What’s new?</vt:lpstr>
      <vt:lpstr>γパイルアップ分離解析</vt:lpstr>
      <vt:lpstr>e+飛跡再構成</vt:lpstr>
      <vt:lpstr>PowerPoint プレゼンテーション</vt:lpstr>
      <vt:lpstr>予想感度</vt:lpstr>
      <vt:lpstr>ランの現状と予定</vt:lpstr>
      <vt:lpstr>SUSYな場合</vt:lpstr>
      <vt:lpstr>その先へ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uchiyama</dc:creator>
  <cp:lastModifiedBy>uchiyama</cp:lastModifiedBy>
  <cp:revision>1143</cp:revision>
  <cp:lastPrinted>2007-05-11T14:38:23Z</cp:lastPrinted>
  <dcterms:created xsi:type="dcterms:W3CDTF">2007-05-22T23:30:16Z</dcterms:created>
  <dcterms:modified xsi:type="dcterms:W3CDTF">2012-09-03T21:18:11Z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