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47" r:id="rId3"/>
    <p:sldId id="348" r:id="rId4"/>
    <p:sldId id="303" r:id="rId5"/>
    <p:sldId id="304" r:id="rId6"/>
    <p:sldId id="314" r:id="rId7"/>
    <p:sldId id="349" r:id="rId8"/>
    <p:sldId id="305" r:id="rId9"/>
    <p:sldId id="309" r:id="rId10"/>
    <p:sldId id="306" r:id="rId11"/>
    <p:sldId id="310" r:id="rId12"/>
    <p:sldId id="350" r:id="rId13"/>
    <p:sldId id="351" r:id="rId14"/>
    <p:sldId id="352" r:id="rId15"/>
    <p:sldId id="353" r:id="rId16"/>
    <p:sldId id="354" r:id="rId17"/>
    <p:sldId id="311" r:id="rId18"/>
    <p:sldId id="312" r:id="rId19"/>
    <p:sldId id="313" r:id="rId20"/>
    <p:sldId id="308" r:id="rId21"/>
    <p:sldId id="363" r:id="rId22"/>
    <p:sldId id="364" r:id="rId23"/>
    <p:sldId id="356" r:id="rId24"/>
    <p:sldId id="355" r:id="rId25"/>
    <p:sldId id="357" r:id="rId26"/>
    <p:sldId id="358" r:id="rId27"/>
    <p:sldId id="359" r:id="rId28"/>
    <p:sldId id="361" r:id="rId29"/>
    <p:sldId id="318" r:id="rId30"/>
    <p:sldId id="319" r:id="rId31"/>
    <p:sldId id="365" r:id="rId32"/>
    <p:sldId id="366" r:id="rId33"/>
    <p:sldId id="367" r:id="rId34"/>
    <p:sldId id="368" r:id="rId35"/>
    <p:sldId id="369" r:id="rId36"/>
    <p:sldId id="370" r:id="rId37"/>
    <p:sldId id="372" r:id="rId38"/>
    <p:sldId id="376" r:id="rId39"/>
    <p:sldId id="378" r:id="rId40"/>
    <p:sldId id="379" r:id="rId41"/>
    <p:sldId id="321" r:id="rId42"/>
    <p:sldId id="373" r:id="rId43"/>
    <p:sldId id="323" r:id="rId44"/>
    <p:sldId id="324" r:id="rId45"/>
    <p:sldId id="326" r:id="rId46"/>
    <p:sldId id="374" r:id="rId47"/>
    <p:sldId id="380" r:id="rId48"/>
    <p:sldId id="375" r:id="rId49"/>
    <p:sldId id="381" r:id="rId50"/>
    <p:sldId id="330" r:id="rId51"/>
    <p:sldId id="382" r:id="rId52"/>
    <p:sldId id="383" r:id="rId53"/>
    <p:sldId id="384" r:id="rId54"/>
    <p:sldId id="385" r:id="rId55"/>
    <p:sldId id="386" r:id="rId56"/>
    <p:sldId id="334" r:id="rId57"/>
    <p:sldId id="302" r:id="rId58"/>
    <p:sldId id="339" r:id="rId59"/>
    <p:sldId id="362" r:id="rId60"/>
    <p:sldId id="360" r:id="rId61"/>
    <p:sldId id="371" r:id="rId62"/>
    <p:sldId id="396" r:id="rId63"/>
    <p:sldId id="307" r:id="rId64"/>
    <p:sldId id="394" r:id="rId65"/>
    <p:sldId id="395" r:id="rId66"/>
    <p:sldId id="390" r:id="rId67"/>
    <p:sldId id="392" r:id="rId68"/>
    <p:sldId id="393" r:id="rId69"/>
    <p:sldId id="391" r:id="rId70"/>
    <p:sldId id="388" r:id="rId71"/>
    <p:sldId id="389" r:id="rId72"/>
    <p:sldId id="397" r:id="rId73"/>
    <p:sldId id="398" r:id="rId74"/>
    <p:sldId id="400" r:id="rId75"/>
    <p:sldId id="401" r:id="rId76"/>
    <p:sldId id="399" r:id="rId77"/>
    <p:sldId id="338" r:id="rId78"/>
    <p:sldId id="343" r:id="rId79"/>
    <p:sldId id="387" r:id="rId80"/>
  </p:sldIdLst>
  <p:sldSz cx="10080625" cy="7559675"/>
  <p:notesSz cx="7559675" cy="10691813"/>
  <p:embeddedFontLst>
    <p:embeddedFont>
      <p:font typeface="Microsoft YaHei" pitchFamily="34" charset="-122"/>
      <p:regular r:id="rId83"/>
      <p:bold r:id="rId84"/>
    </p:embeddedFont>
    <p:embeddedFont>
      <p:font typeface="メイリオ" pitchFamily="50" charset="-128"/>
      <p:regular r:id="rId85"/>
      <p:bold r:id="rId86"/>
      <p:italic r:id="rId87"/>
      <p:boldItalic r:id="rId88"/>
    </p:embeddedFont>
    <p:embeddedFont>
      <p:font typeface="Century Schoolbook" pitchFamily="18" charset="0"/>
      <p:regular r:id="rId89"/>
      <p:bold r:id="rId90"/>
      <p:italic r:id="rId91"/>
      <p:boldItalic r:id="rId92"/>
    </p:embeddedFont>
    <p:embeddedFont>
      <p:font typeface="Cambria Math" pitchFamily="18" charset="0"/>
      <p:regular r:id="rId93"/>
    </p:embeddedFont>
    <p:embeddedFont>
      <p:font typeface="Script MT Bold" pitchFamily="66" charset="0"/>
      <p:bold r:id="rId94"/>
    </p:embeddedFont>
    <p:embeddedFont>
      <p:font typeface="Times" pitchFamily="18" charset="0"/>
      <p:regular r:id="rId95"/>
      <p:bold r:id="rId96"/>
      <p:italic r:id="rId97"/>
      <p:boldItalic r:id="rId98"/>
    </p:embeddedFont>
    <p:embeddedFont>
      <p:font typeface="Calibri" pitchFamily="34" charset="0"/>
      <p:regular r:id="rId99"/>
      <p:bold r:id="rId100"/>
      <p:italic r:id="rId101"/>
      <p:boldItalic r:id="rId102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FF"/>
    <a:srgbClr val="0000FF"/>
    <a:srgbClr val="0066FF"/>
    <a:srgbClr val="0033CC"/>
    <a:srgbClr val="FF0066"/>
    <a:srgbClr val="66FF33"/>
    <a:srgbClr val="FFFF00"/>
    <a:srgbClr val="E2C5A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1" autoAdjust="0"/>
    <p:restoredTop sz="99878" autoAdjust="0"/>
  </p:normalViewPr>
  <p:slideViewPr>
    <p:cSldViewPr snapToGrid="0">
      <p:cViewPr varScale="1">
        <p:scale>
          <a:sx n="74" d="100"/>
          <a:sy n="74" d="100"/>
        </p:scale>
        <p:origin x="-84" y="-13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5.fntdata"/><Relationship Id="rId102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8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5.fntdata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>
        <c:manualLayout>
          <c:xMode val="edge"/>
          <c:yMode val="edge"/>
          <c:x val="0.28130751106008084"/>
          <c:y val="0.2040240998845899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Effective # of muons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cat>
            <c:numRef>
              <c:f>Sheet1!$A$2:$A$6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Sheet1!$B$2:$B$6</c:f>
              <c:numCache>
                <c:formatCode>0.00E+00</c:formatCode>
                <c:ptCount val="5"/>
                <c:pt idx="0">
                  <c:v>520000000000</c:v>
                </c:pt>
                <c:pt idx="1">
                  <c:v>1100000000000</c:v>
                </c:pt>
                <c:pt idx="2">
                  <c:v>2200000000000</c:v>
                </c:pt>
                <c:pt idx="3">
                  <c:v>4000000000000</c:v>
                </c:pt>
                <c:pt idx="4">
                  <c:v>4400000000000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28742528"/>
        <c:axId val="128744064"/>
        <c:axId val="0"/>
      </c:bar3DChart>
      <c:catAx>
        <c:axId val="12874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744064"/>
        <c:crosses val="autoZero"/>
        <c:auto val="1"/>
        <c:lblAlgn val="ctr"/>
        <c:lblOffset val="100"/>
        <c:noMultiLvlLbl val="0"/>
      </c:catAx>
      <c:valAx>
        <c:axId val="128744064"/>
        <c:scaling>
          <c:orientation val="minMax"/>
        </c:scaling>
        <c:delete val="0"/>
        <c:axPos val="l"/>
        <c:majorGridlines/>
        <c:numFmt formatCode="0.E+00" sourceLinked="0"/>
        <c:majorTickMark val="none"/>
        <c:minorTickMark val="none"/>
        <c:tickLblPos val="nextTo"/>
        <c:spPr>
          <a:ln w="9525">
            <a:noFill/>
          </a:ln>
        </c:spPr>
        <c:crossAx val="128742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 dirty="0">
              <a:ln>
                <a:noFill/>
              </a:ln>
              <a:solidFill>
                <a:srgbClr val="000000"/>
              </a:solidFill>
              <a:latin typeface="Bitstream Vera Sans" pitchFamily="18"/>
              <a:ea typeface="東風ゴシック" pitchFamily="2"/>
              <a:cs typeface="東風ゴシック" pitchFamily="2"/>
            </a:endParaRPr>
          </a:p>
        </p:txBody>
      </p:sp>
      <p:sp>
        <p:nvSpPr>
          <p:cNvPr id="3" name="日付プレースホルダー 2"/>
          <p:cNvSpPr txBox="1">
            <a:spLocks noGrp="1"/>
          </p:cNvSpPr>
          <p:nvPr>
            <p:ph type="dt" sz="quarter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 dirty="0">
              <a:ln>
                <a:noFill/>
              </a:ln>
              <a:solidFill>
                <a:srgbClr val="000000"/>
              </a:solidFill>
              <a:latin typeface="Bitstream Vera Sans" pitchFamily="18"/>
              <a:ea typeface="東風ゴシック" pitchFamily="2"/>
              <a:cs typeface="東風ゴシック" pitchFamily="2"/>
            </a:endParaRPr>
          </a:p>
        </p:txBody>
      </p:sp>
      <p:sp>
        <p:nvSpPr>
          <p:cNvPr id="4" name="フッター プレースホルダー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 dirty="0">
              <a:ln>
                <a:noFill/>
              </a:ln>
              <a:solidFill>
                <a:srgbClr val="000000"/>
              </a:solidFill>
              <a:latin typeface="Bitstream Vera Sans" pitchFamily="18"/>
              <a:ea typeface="東風ゴシック" pitchFamily="2"/>
              <a:cs typeface="東風ゴシック" pitchFamily="2"/>
            </a:endParaRPr>
          </a:p>
        </p:txBody>
      </p:sp>
      <p:sp>
        <p:nvSpPr>
          <p:cNvPr id="5" name="スライド番号プレースホルダー 4"/>
          <p:cNvSpPr txBox="1">
            <a:spLocks noGrp="1"/>
          </p:cNvSpPr>
          <p:nvPr>
            <p:ph type="sldNum" sz="quarter" idx="3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E8B5A5AC-4780-4B0A-BF8A-381D1211E8C8}" type="slidenum">
              <a:t>‹#›</a:t>
            </a:fld>
            <a:endParaRPr lang="en-US" sz="1400" b="0" i="0" u="none" strike="noStrike" baseline="0" dirty="0">
              <a:ln>
                <a:noFill/>
              </a:ln>
              <a:solidFill>
                <a:srgbClr val="000000"/>
              </a:solidFill>
              <a:latin typeface="Bitstream Vera Sans" pitchFamily="18"/>
              <a:ea typeface="東風ゴシック" pitchFamily="2"/>
              <a:cs typeface="東風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94709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altLang="ja-JP"/>
          </a:p>
        </p:txBody>
      </p:sp>
      <p:sp>
        <p:nvSpPr>
          <p:cNvPr id="4" name="ヘッダー プレースホルダー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日付プレースホルダー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フッター プレースホルダー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algn="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fld id="{9CBA89BA-AF2A-4728-ADFC-57CA13C1B8DB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1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en-US" altLang="ja-JP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 algn="r">
              <a:buFontTx/>
              <a:buNone/>
              <a:defRPr sz="3600" baseline="0">
                <a:latin typeface="Luxi Sans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87984" y="4283893"/>
            <a:ext cx="7056437" cy="1931988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1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FCEABF-CCE2-4D0B-A925-00BEEE6F19F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C61A79-A0A6-4E12-AC2A-8323CF7E67A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23138" y="265113"/>
            <a:ext cx="2252662" cy="649287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63563" y="265113"/>
            <a:ext cx="6607175" cy="649287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24F923-BEF7-4096-ADDA-B569DA8655D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>
              <a:defRPr sz="22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>
              <a:defRPr sz="20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buFontTx/>
              <a:buNone/>
              <a:defRPr sz="3600" baseline="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kumimoji="1" lang="ja-JP" altLang="en-US" dirty="0" smtClean="0"/>
              <a:t>マスター </a:t>
            </a:r>
            <a:r>
              <a:rPr kumimoji="1" lang="en-US" altLang="ja-JP" dirty="0" smtClean="0"/>
              <a:t>Title </a:t>
            </a:r>
            <a:r>
              <a:rPr kumimoji="1" lang="ja-JP" altLang="en-US" dirty="0" smtClean="0"/>
              <a:t>の書式設定</a:t>
            </a:r>
            <a:endParaRPr kumimoji="1"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>
          <a:xfrm>
            <a:off x="470166" y="7232861"/>
            <a:ext cx="3452911" cy="283300"/>
          </a:xfrm>
        </p:spPr>
        <p:txBody>
          <a:bodyPr/>
          <a:lstStyle>
            <a:lvl1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altLang="ja-JP" dirty="0" smtClean="0"/>
              <a:t>JPS 2011 Autumn, 16/Sep/2011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>
          <a:xfrm>
            <a:off x="3501276" y="7241913"/>
            <a:ext cx="4900680" cy="240480"/>
          </a:xfrm>
        </p:spPr>
        <p:txBody>
          <a:bodyPr/>
          <a:lstStyle>
            <a:lvl1pPr>
              <a:defRPr baseline="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9400432" y="7012105"/>
            <a:ext cx="504056" cy="5040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9338555" y="7121993"/>
            <a:ext cx="635578" cy="272880"/>
          </a:xfrm>
        </p:spPr>
        <p:txBody>
          <a:bodyPr/>
          <a:lstStyle>
            <a:lvl1pPr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Luxi Sans"/>
              </a:defRPr>
            </a:lvl1pPr>
          </a:lstStyle>
          <a:p>
            <a:pPr algn="ctr"/>
            <a:fld id="{A71C7431-EA12-4698-9AEE-C13EB3A73751}" type="slidenum">
              <a:rPr lang="en-US" altLang="ja-JP" smtClean="0"/>
              <a:pPr algn="ct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68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>
              <a:defRPr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  <a:r>
              <a:rPr kumimoji="1" lang="en-US" altLang="ja-JP" dirty="0" err="1" smtClean="0"/>
              <a:t>uchiyama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uchiyama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uchiyama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buFontTx/>
              <a:buNone/>
              <a:defRPr baseline="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kumimoji="1" lang="ja-JP" altLang="en-US" dirty="0" smtClean="0"/>
              <a:t>マスター </a:t>
            </a:r>
            <a:r>
              <a:rPr kumimoji="1" lang="en-US" altLang="ja-JP" dirty="0" smtClean="0"/>
              <a:t>Title </a:t>
            </a:r>
            <a:r>
              <a:rPr kumimoji="1" lang="ja-JP" altLang="en-US" dirty="0" smtClean="0"/>
              <a:t>の書式設定</a:t>
            </a:r>
            <a:endParaRPr kumimoji="1"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xi Sans"/>
              </a:defRPr>
            </a:lvl1pPr>
          </a:lstStyle>
          <a:p>
            <a:r>
              <a:rPr lang="en-US" altLang="ja-JP" smtClean="0"/>
              <a:t>JPS 2011 Autumn, 16/Sep/2011</a:t>
            </a:r>
            <a:endParaRPr lang="ja-JP" alt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Luxi Sans"/>
              </a:defRPr>
            </a:lvl1pPr>
          </a:lstStyle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8353856" y="7135560"/>
            <a:ext cx="1510992" cy="272880"/>
          </a:xfrm>
        </p:spPr>
        <p:txBody>
          <a:bodyPr/>
          <a:lstStyle>
            <a:lvl1pPr>
              <a:defRPr sz="2000">
                <a:latin typeface="Luxi Sans"/>
              </a:defRPr>
            </a:lvl1pPr>
          </a:lstStyle>
          <a:p>
            <a:fld id="{A71C7431-EA12-4698-9AEE-C13EB3A7375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30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34DD0A-FA56-412A-AC81-B01D47E3BF5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63563" y="1065213"/>
            <a:ext cx="4429125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45088" y="1065213"/>
            <a:ext cx="4430712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1EC83F-59E8-4583-87CD-96BE3A48928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DAD2C6-CC10-4BBC-9C9E-7CB689E6942E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F212DE-C03E-44A6-B19F-BEC92349BF72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2AB9F2-8B00-42BA-986D-5FC78F2083A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465D99-24FD-4D39-84FC-AB489A124F9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360" y="3759839"/>
            <a:ext cx="11906280" cy="3810240"/>
            <a:chOff x="360" y="3759839"/>
            <a:chExt cx="11906280" cy="381024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3759839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4012919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426492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451800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476964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502272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5274000"/>
              <a:ext cx="11905920" cy="276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5527080"/>
              <a:ext cx="11905920" cy="276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5779440"/>
              <a:ext cx="11905920" cy="276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6032160"/>
              <a:ext cx="11905920" cy="276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628416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653760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678924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704196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7294319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グループ化 17"/>
          <p:cNvGrpSpPr/>
          <p:nvPr/>
        </p:nvGrpSpPr>
        <p:grpSpPr>
          <a:xfrm>
            <a:off x="360" y="-20160"/>
            <a:ext cx="11906280" cy="3810240"/>
            <a:chOff x="360" y="-20160"/>
            <a:chExt cx="11906280" cy="381024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-2016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23292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48492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737999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98964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1242719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1493999"/>
              <a:ext cx="11905920" cy="276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1747080"/>
              <a:ext cx="11905920" cy="276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1999439"/>
              <a:ext cx="11905920" cy="276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2252160"/>
              <a:ext cx="11905920" cy="276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250416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2757599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300924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20" y="3261960"/>
              <a:ext cx="11905920" cy="27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60" y="3514320"/>
              <a:ext cx="11905920" cy="27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タイトル プレースホルダー 33"/>
          <p:cNvSpPr txBox="1">
            <a:spLocks noGrp="1"/>
          </p:cNvSpPr>
          <p:nvPr>
            <p:ph type="title"/>
          </p:nvPr>
        </p:nvSpPr>
        <p:spPr>
          <a:xfrm>
            <a:off x="738719" y="265320"/>
            <a:ext cx="7181279" cy="76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Wingdings" pitchFamily="2"/>
              <a:buNone/>
            </a:defPPr>
            <a:lvl1pPr lvl="0">
              <a:buClr>
                <a:srgbClr val="000000"/>
              </a:buClr>
              <a:buSzPct val="45000"/>
              <a:buFont typeface="Wingdings" pitchFamily="2"/>
              <a:buChar char="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ja-JP" dirty="0" smtClean="0"/>
              <a:t>タイトルテキスト</a:t>
            </a:r>
            <a:r>
              <a:rPr lang="ja-JP" dirty="0"/>
              <a:t>の書式を編集する</a:t>
            </a:r>
            <a:r>
              <a:rPr lang="ja-JP" dirty="0" smtClean="0"/>
              <a:t>に</a:t>
            </a:r>
            <a:endParaRPr lang="ja-JP" dirty="0"/>
          </a:p>
        </p:txBody>
      </p:sp>
      <p:sp>
        <p:nvSpPr>
          <p:cNvPr id="35" name="テキスト プレースホルダー 34"/>
          <p:cNvSpPr txBox="1">
            <a:spLocks noGrp="1"/>
          </p:cNvSpPr>
          <p:nvPr>
            <p:ph type="body" idx="1"/>
          </p:nvPr>
        </p:nvSpPr>
        <p:spPr>
          <a:xfrm>
            <a:off x="563760" y="1065239"/>
            <a:ext cx="9011880" cy="569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defPPr>
            <a:lvl1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1pPr>
            <a:lvl2pPr marL="863280" marR="0" lvl="1" indent="-287280" algn="l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34920" algn="l"/>
                <a:tab pos="483840" algn="l"/>
                <a:tab pos="933119" algn="l"/>
                <a:tab pos="1382400" algn="l"/>
                <a:tab pos="1831680" algn="l"/>
                <a:tab pos="2280960" algn="l"/>
                <a:tab pos="2730240" algn="l"/>
                <a:tab pos="3179520" algn="l"/>
                <a:tab pos="3628800" algn="l"/>
                <a:tab pos="4078080" algn="l"/>
                <a:tab pos="4527360" algn="l"/>
                <a:tab pos="4976640" algn="l"/>
                <a:tab pos="5425920" algn="l"/>
                <a:tab pos="5875200" algn="l"/>
                <a:tab pos="6324479" algn="l"/>
                <a:tab pos="6773760" algn="l"/>
                <a:tab pos="7223040" algn="l"/>
                <a:tab pos="7672320" algn="l"/>
                <a:tab pos="8121600" algn="l"/>
                <a:tab pos="85708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2pPr>
            <a:lvl3pPr marL="1295280" marR="0" lvl="2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52200" algn="l"/>
                <a:tab pos="501480" algn="l"/>
                <a:tab pos="950760" algn="l"/>
                <a:tab pos="1400040" algn="l"/>
                <a:tab pos="1849319" algn="l"/>
                <a:tab pos="2298600" algn="l"/>
                <a:tab pos="2747880" algn="l"/>
                <a:tab pos="3197160" algn="l"/>
                <a:tab pos="3646440" algn="l"/>
                <a:tab pos="4095720" algn="l"/>
                <a:tab pos="4545000" algn="l"/>
                <a:tab pos="4993920" algn="l"/>
                <a:tab pos="5443200" algn="l"/>
                <a:tab pos="5892479" algn="l"/>
                <a:tab pos="6341760" algn="l"/>
                <a:tab pos="6791040" algn="l"/>
                <a:tab pos="7240320" algn="l"/>
                <a:tab pos="7689600" algn="l"/>
                <a:tab pos="8138880" algn="l"/>
                <a:tab pos="85881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3pPr>
            <a:lvl4pPr marL="1726919" marR="0" lvl="3" indent="-215640" algn="l" hangingPunct="0">
              <a:lnSpc>
                <a:spcPct val="97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9840" algn="l"/>
                <a:tab pos="518759" algn="l"/>
                <a:tab pos="968040" algn="l"/>
                <a:tab pos="1417320" algn="l"/>
                <a:tab pos="1866599" algn="l"/>
                <a:tab pos="2315880" algn="l"/>
                <a:tab pos="2765160" algn="l"/>
                <a:tab pos="3214440" algn="l"/>
                <a:tab pos="3663720" algn="l"/>
                <a:tab pos="4113000" algn="l"/>
                <a:tab pos="4562280" algn="l"/>
                <a:tab pos="5011560" algn="l"/>
                <a:tab pos="5460840" algn="l"/>
                <a:tab pos="5910120" algn="l"/>
                <a:tab pos="6359400" algn="l"/>
                <a:tab pos="6808680" algn="l"/>
                <a:tab pos="7257960" algn="l"/>
                <a:tab pos="7707240" algn="l"/>
                <a:tab pos="8156520" algn="l"/>
                <a:tab pos="86058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4pPr>
            <a:lvl5pPr marL="2158919" marR="0" lvl="4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5pPr>
            <a:lvl6pPr marL="2158919" marR="0" lvl="5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6pPr>
            <a:lvl7pPr marL="2158919" marR="0" lvl="6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7pPr>
            <a:lvl8pPr marL="2158919" marR="0" lvl="7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8pPr>
            <a:lvl9pPr marL="1944000" marR="0" lvl="8" indent="-216000" algn="l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9pPr>
          </a:lstStyle>
          <a:p>
            <a:pPr lvl="0"/>
            <a:r>
              <a:rPr lang="ja-JP" dirty="0"/>
              <a:t>アウトラインテキストの書式を編集するにはクリックします。</a:t>
            </a:r>
          </a:p>
          <a:p>
            <a:pPr lvl="1"/>
            <a:r>
              <a:rPr lang="en-US" dirty="0"/>
              <a:t>2レベル目のアウトライン</a:t>
            </a:r>
          </a:p>
          <a:p>
            <a:pPr lvl="2"/>
            <a:r>
              <a:rPr lang="en-US" dirty="0"/>
              <a:t>3レベル目のアウトライン</a:t>
            </a:r>
          </a:p>
          <a:p>
            <a:pPr lvl="3"/>
            <a:r>
              <a:rPr lang="en-US" dirty="0"/>
              <a:t>4レベル目のアウトライン</a:t>
            </a:r>
          </a:p>
          <a:p>
            <a:pPr lvl="4"/>
            <a:r>
              <a:rPr lang="en-US" dirty="0"/>
              <a:t>5レベル目のアウトライン</a:t>
            </a:r>
          </a:p>
          <a:p>
            <a:pPr lvl="5"/>
            <a:r>
              <a:rPr lang="en-US" dirty="0"/>
              <a:t>6レベル目のアウトライン</a:t>
            </a:r>
          </a:p>
          <a:p>
            <a:pPr lvl="6"/>
            <a:r>
              <a:rPr lang="en-US" dirty="0"/>
              <a:t>7レベル目のアウトライン</a:t>
            </a:r>
          </a:p>
          <a:p>
            <a:pPr lvl="7"/>
            <a:r>
              <a:rPr lang="en-US" dirty="0"/>
              <a:t>8レベル目のアウトライン</a:t>
            </a:r>
          </a:p>
          <a:p>
            <a:pPr lvl="8"/>
            <a:r>
              <a:rPr lang="en-US" dirty="0"/>
              <a:t>9レベル目のアウトライン</a:t>
            </a:r>
          </a:p>
        </p:txBody>
      </p:sp>
      <p:sp>
        <p:nvSpPr>
          <p:cNvPr id="36" name="日付プレースホルダー 35"/>
          <p:cNvSpPr txBox="1">
            <a:spLocks noGrp="1"/>
          </p:cNvSpPr>
          <p:nvPr>
            <p:ph type="dt" sz="half" idx="2"/>
          </p:nvPr>
        </p:nvSpPr>
        <p:spPr>
          <a:xfrm>
            <a:off x="503999" y="7143840"/>
            <a:ext cx="2348280" cy="264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r>
              <a:rPr lang="en-US" altLang="ja-JP" smtClean="0"/>
              <a:t>JPS 2011 Autumn, 16/Sep/2011</a:t>
            </a:r>
            <a:endParaRPr lang="en-US" dirty="0"/>
          </a:p>
        </p:txBody>
      </p:sp>
      <p:sp>
        <p:nvSpPr>
          <p:cNvPr id="37" name="フッター プレースホルダー 36"/>
          <p:cNvSpPr txBox="1">
            <a:spLocks noGrp="1"/>
          </p:cNvSpPr>
          <p:nvPr>
            <p:ph type="ftr" sz="quarter" idx="3"/>
          </p:nvPr>
        </p:nvSpPr>
        <p:spPr>
          <a:xfrm>
            <a:off x="2595240" y="7151760"/>
            <a:ext cx="490068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ct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38" name="スライド番号プレースホルダー 37"/>
          <p:cNvSpPr txBox="1">
            <a:spLocks noGrp="1"/>
          </p:cNvSpPr>
          <p:nvPr>
            <p:ph type="sldNum" sz="quarter" idx="4"/>
          </p:nvPr>
        </p:nvSpPr>
        <p:spPr>
          <a:xfrm>
            <a:off x="7227360" y="7135560"/>
            <a:ext cx="2348280" cy="272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Bitstream Vera Sans" pitchFamily="18"/>
                <a:ea typeface="東風ゴシック" pitchFamily="2"/>
                <a:cs typeface="東風ゴシック" pitchFamily="2"/>
              </a:defRPr>
            </a:lvl1pPr>
          </a:lstStyle>
          <a:p>
            <a:pPr lvl="0"/>
            <a:fld id="{A71C7431-EA12-4698-9AEE-C13EB3A73751}" type="slidenum">
              <a:t>‹#›</a:t>
            </a:fld>
            <a:endParaRPr lang="en-US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960" y="326520"/>
            <a:ext cx="1914119" cy="571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marR="0" lvl="0" indent="0" algn="l" rtl="0" hangingPunct="0">
        <a:lnSpc>
          <a:spcPct val="97000"/>
        </a:lnSpc>
        <a:spcBef>
          <a:spcPts val="0"/>
        </a:spcBef>
        <a:spcAft>
          <a:spcPts val="0"/>
        </a:spcAft>
        <a:buFontTx/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ja-JP" sz="2800" b="1" i="0" u="sng" strike="noStrike" baseline="0">
          <a:ln>
            <a:noFill/>
          </a:ln>
          <a:solidFill>
            <a:srgbClr val="666666"/>
          </a:solidFill>
          <a:uFillTx/>
          <a:latin typeface="Luxi Sans"/>
          <a:ea typeface="Luxi Sans"/>
          <a:cs typeface="Luxi Sans"/>
        </a:defRPr>
      </a:lvl1pPr>
    </p:titleStyle>
    <p:bodyStyle>
      <a:lvl1pPr marL="0" marR="0" lvl="0" indent="0" rtl="0">
        <a:buClr>
          <a:srgbClr val="000000"/>
        </a:buClr>
        <a:buSzPct val="45000"/>
        <a:buFont typeface="Wingdings" pitchFamily="2"/>
        <a:buChar char=""/>
        <a:defRPr lang="ja-JP"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marL="0" marR="0" lvl="1" indent="0" rtl="0">
        <a:buClr>
          <a:srgbClr val="000000"/>
        </a:buClr>
        <a:buSzPct val="75000"/>
        <a:buFont typeface="Symbol" pitchFamily="2"/>
        <a:buChar char="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marL="0" marR="0" lvl="2" indent="0" rtl="0">
        <a:buClr>
          <a:srgbClr val="000000"/>
        </a:buClr>
        <a:buSzPct val="45000"/>
        <a:buFont typeface="Wingdings" pitchFamily="2"/>
        <a:buChar char="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marL="0" marR="0" lvl="3" indent="0" rtl="0">
        <a:buClr>
          <a:srgbClr val="000000"/>
        </a:buClr>
        <a:buSzPct val="75000"/>
        <a:buFont typeface="Symbol" pitchFamily="2"/>
        <a:buChar char="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marL="0" marR="0" lvl="4" indent="0" rtl="0">
        <a:buClr>
          <a:srgbClr val="000000"/>
        </a:buClr>
        <a:buSzPct val="45000"/>
        <a:buFont typeface="Wingdings" pitchFamily="2"/>
        <a:buChar char="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0" marR="0" lvl="5" indent="0" rtl="0">
        <a:buClr>
          <a:srgbClr val="000000"/>
        </a:buClr>
        <a:buSzPct val="45000"/>
        <a:buFont typeface="Wingdings" pitchFamily="2"/>
        <a:buChar char="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0" marR="0" lvl="6" indent="0" rtl="0">
        <a:buClr>
          <a:srgbClr val="000000"/>
        </a:buClr>
        <a:buSzPct val="45000"/>
        <a:buFont typeface="Wingdings" pitchFamily="2"/>
        <a:buChar char="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0" marR="0" lvl="7" indent="0" rtl="0">
        <a:buClr>
          <a:srgbClr val="000000"/>
        </a:buClr>
        <a:buSzPct val="45000"/>
        <a:buFont typeface="Wingdings" pitchFamily="2"/>
        <a:buChar char="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0" marR="0" lvl="8" indent="0" rtl="0">
        <a:buSzPct val="45000"/>
        <a:buFont typeface="StarSymbol"/>
        <a:buChar char="●"/>
        <a:defRPr lang="en-US">
          <a:latin typeface="メイリオ" pitchFamily="50" charset="-128"/>
          <a:ea typeface="メイリオ" pitchFamily="50" charset="-128"/>
          <a:cs typeface="メイリオ" pitchFamily="50" charset="-12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ctrTitle"/>
          </p:nvPr>
        </p:nvSpPr>
        <p:spPr>
          <a:xfrm>
            <a:off x="755650" y="1635617"/>
            <a:ext cx="8569325" cy="2421228"/>
          </a:xfrm>
        </p:spPr>
        <p:txBody>
          <a:bodyPr spcCol="180000"/>
          <a:lstStyle>
            <a:defPPr lvl="0">
              <a:buClr>
                <a:srgbClr val="000000"/>
              </a:buClr>
              <a:buSzPct val="45000"/>
              <a:buFont typeface="Wingdings" pitchFamily="2"/>
              <a:buNone/>
            </a:defPPr>
            <a:lvl1pPr lvl="0">
              <a:buClr>
                <a:srgbClr val="000000"/>
              </a:buClr>
              <a:buSzPct val="45000"/>
              <a:buFont typeface="Wingdings" pitchFamily="2"/>
              <a:buChar char="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u="none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Analysis of the First MEG Physics Data to Search for the Decay </a:t>
            </a:r>
            <a:r>
              <a:rPr lang="en-US" altLang="ja-JP" u="none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μ</a:t>
            </a:r>
            <a:r>
              <a:rPr lang="en-US" u="none" baseline="30000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+</a:t>
            </a:r>
            <a:r>
              <a:rPr lang="ja-JP" altLang="en-US" u="none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→</a:t>
            </a:r>
            <a:r>
              <a:rPr lang="en-US" altLang="ja-JP" u="none" dirty="0" err="1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e</a:t>
            </a:r>
            <a:r>
              <a:rPr lang="en-US" altLang="ja-JP" u="none" baseline="30000" dirty="0" err="1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+</a:t>
            </a:r>
            <a:r>
              <a:rPr lang="en-US" altLang="ja-JP" u="none" dirty="0" err="1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γ</a:t>
            </a:r>
            <a:r>
              <a:rPr lang="en-US" altLang="ja-JP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</a:br>
            <a:r>
              <a:rPr lang="en-US" altLang="ja-JP" sz="2800" b="0" u="none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(</a:t>
            </a:r>
            <a:r>
              <a:rPr lang="en-US" altLang="ja-JP" sz="2800" b="0" u="none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MEG</a:t>
            </a:r>
            <a:r>
              <a:rPr lang="ja-JP" altLang="en-US" sz="2800" b="0" u="none" dirty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最初</a:t>
            </a:r>
            <a:r>
              <a:rPr lang="ja-JP" altLang="en-US" sz="2800" b="0" u="none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のデータによる</a:t>
            </a:r>
            <a:r>
              <a:rPr lang="en-US" altLang="ja-JP" sz="2800" b="0" u="none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μ</a:t>
            </a:r>
            <a:r>
              <a:rPr lang="en-US" altLang="ja-JP" sz="2800" b="0" u="none" baseline="30000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+</a:t>
            </a:r>
            <a:r>
              <a:rPr lang="ja-JP" altLang="en-US" sz="2800" b="0" u="none" dirty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→</a:t>
            </a:r>
            <a:r>
              <a:rPr lang="en-US" altLang="ja-JP" sz="2800" b="0" u="none" dirty="0" err="1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e</a:t>
            </a:r>
            <a:r>
              <a:rPr lang="en-US" altLang="ja-JP" sz="2800" b="0" u="none" baseline="30000" dirty="0" err="1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+</a:t>
            </a:r>
            <a:r>
              <a:rPr lang="en-US" altLang="ja-JP" sz="2800" b="0" u="none" dirty="0" err="1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γ</a:t>
            </a:r>
            <a:r>
              <a:rPr lang="ja-JP" altLang="en-US" sz="2800" b="0" u="none" dirty="0" smtClean="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rPr>
              <a:t>崩壊の解析</a:t>
            </a:r>
            <a:r>
              <a:rPr lang="en-US" altLang="ja-JP" sz="2800" b="0" u="none" dirty="0" smtClean="0">
                <a:solidFill>
                  <a:schemeClr val="tx1"/>
                </a:solidFill>
                <a:latin typeface="Times" pitchFamily="18" charset="0"/>
                <a:ea typeface="Microsoft YaHei" pitchFamily="34" charset="-122"/>
              </a:rPr>
              <a:t>)</a:t>
            </a:r>
            <a:endParaRPr lang="en-US" sz="4400" b="0" u="none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</a:endParaRPr>
          </a:p>
        </p:txBody>
      </p:sp>
      <p:sp>
        <p:nvSpPr>
          <p:cNvPr id="11" name="サブタイトル 10"/>
          <p:cNvSpPr>
            <a:spLocks noGrp="1"/>
          </p:cNvSpPr>
          <p:nvPr>
            <p:ph type="subTitle" idx="1"/>
          </p:nvPr>
        </p:nvSpPr>
        <p:spPr>
          <a:xfrm>
            <a:off x="2099707" y="4684734"/>
            <a:ext cx="7056437" cy="1788323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16/September/2011</a:t>
            </a:r>
          </a:p>
          <a:p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日本物理</a:t>
            </a:r>
            <a:r>
              <a: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学会２０１１年秋季大会</a:t>
            </a:r>
            <a:endParaRPr kumimoji="1"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en-US" altLang="ja-JP" dirty="0" smtClean="0"/>
              <a:t> </a:t>
            </a:r>
          </a:p>
          <a:p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ICEPP, the University of Tokyo</a:t>
            </a:r>
          </a:p>
          <a:p>
            <a:r>
              <a:rPr kumimoji="1" lang="ja-JP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内山　雄祐</a:t>
            </a:r>
            <a:endParaRPr kumimoji="1" lang="en-US" altLang="ja-JP" sz="3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C:\Users\uchiyama\Desktop\48ea24a0587c778ab10dd2c6469f9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21" y="5750491"/>
            <a:ext cx="2972921" cy="9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38719" y="265320"/>
            <a:ext cx="9044108" cy="76248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PSI 1.2MW proton </a:t>
            </a:r>
            <a:r>
              <a:rPr kumimoji="1" lang="en-US" altLang="ja-JP" dirty="0" smtClean="0"/>
              <a:t>ring-cyclotron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10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8" y="1043032"/>
            <a:ext cx="8999538" cy="59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2" y="662996"/>
            <a:ext cx="3142902" cy="2519516"/>
          </a:xfrm>
        </p:spPr>
      </p:pic>
      <p:sp>
        <p:nvSpPr>
          <p:cNvPr id="8" name="円/楕円 7"/>
          <p:cNvSpPr/>
          <p:nvPr/>
        </p:nvSpPr>
        <p:spPr>
          <a:xfrm>
            <a:off x="1908818" y="1206778"/>
            <a:ext cx="137787" cy="1628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7322" y="1804483"/>
            <a:ext cx="178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Switzerland</a:t>
            </a:r>
            <a:endParaRPr kumimoji="1" lang="ja-JP" altLang="en-US" sz="20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77711" y="1166894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PSI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800942" y="1337979"/>
            <a:ext cx="1826141" cy="1200329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590 MeV</a:t>
            </a:r>
          </a:p>
          <a:p>
            <a:r>
              <a:rPr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2.2mA</a:t>
            </a:r>
          </a:p>
          <a:p>
            <a:r>
              <a:rPr kumimoji="1" lang="en-US" altLang="ja-JP" sz="2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50MHz RF</a:t>
            </a:r>
            <a:endParaRPr kumimoji="1" lang="ja-JP" altLang="en-US" sz="2400" b="1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6916" y="6112692"/>
            <a:ext cx="8773315" cy="861774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3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Provides world’s most intense DC muon beam</a:t>
            </a:r>
          </a:p>
          <a:p>
            <a:pPr algn="r"/>
            <a:r>
              <a:rPr kumimoji="1"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(surface muon)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49030" y="3329895"/>
            <a:ext cx="4090466" cy="2677656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cf.</a:t>
            </a:r>
          </a:p>
          <a:p>
            <a:r>
              <a:rPr kumimoji="1"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MEGA used pulsed beam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 6% duty cycle</a:t>
            </a:r>
          </a:p>
          <a:p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Instant intensity 2.6x10</a:t>
            </a:r>
            <a:r>
              <a:rPr kumimoji="1" lang="en-US" altLang="ja-JP" sz="1600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8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average 1.3x10</a:t>
            </a:r>
            <a:r>
              <a:rPr lang="en-US" altLang="ja-JP" sz="1600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7</a:t>
            </a:r>
          </a:p>
          <a:p>
            <a:endParaRPr kumimoji="1" lang="en-US" altLang="ja-JP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MEG</a:t>
            </a:r>
          </a:p>
          <a:p>
            <a:r>
              <a:rPr kumimoji="1" lang="en-US" altLang="ja-JP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Duty cycle 100%</a:t>
            </a:r>
          </a:p>
          <a:p>
            <a:r>
              <a:rPr lang="en-US" altLang="ja-JP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instant=ave </a:t>
            </a:r>
            <a:r>
              <a:rPr lang="en-US" altLang="ja-JP" sz="3600" b="1" spc="-70" dirty="0" smtClean="0">
                <a:solidFill>
                  <a:srgbClr val="FFFE1A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3×10</a:t>
            </a:r>
            <a:r>
              <a:rPr lang="en-US" altLang="ja-JP" sz="3600" b="1" spc="-70" baseline="30000" dirty="0" smtClean="0">
                <a:solidFill>
                  <a:srgbClr val="FFFE1A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7</a:t>
            </a:r>
            <a:r>
              <a:rPr lang="en-US" altLang="ja-JP" sz="2400" b="1" spc="-10" dirty="0" smtClean="0">
                <a:solidFill>
                  <a:srgbClr val="FFFE1A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en-US" altLang="ja-JP" sz="2400" b="1" spc="-10" baseline="30000" dirty="0" smtClean="0">
                <a:solidFill>
                  <a:srgbClr val="FFFE1A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2400" b="1" spc="-10" dirty="0" smtClean="0">
                <a:solidFill>
                  <a:srgbClr val="FFFE1A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/s</a:t>
            </a:r>
            <a:endParaRPr kumimoji="1" lang="ja-JP" altLang="en-US" sz="2400" b="1" spc="-10" dirty="0" smtClean="0">
              <a:solidFill>
                <a:srgbClr val="FFFE1A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1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230129"/>
            <a:ext cx="5422512" cy="5693040"/>
          </a:xfrm>
        </p:spPr>
        <p:txBody>
          <a:bodyPr/>
          <a:lstStyle/>
          <a:p>
            <a:r>
              <a:rPr kumimoji="1" lang="en-US" altLang="ja-JP" dirty="0" smtClean="0"/>
              <a:t>900 liter liquid xenon</a:t>
            </a:r>
          </a:p>
          <a:p>
            <a:pPr lvl="1"/>
            <a:r>
              <a:rPr kumimoji="1" lang="en-US" altLang="ja-JP" dirty="0" smtClean="0"/>
              <a:t>Scintillation medium</a:t>
            </a:r>
          </a:p>
          <a:p>
            <a:pPr lvl="2"/>
            <a:r>
              <a:rPr kumimoji="1" lang="en-US" altLang="ja-JP" sz="1800" dirty="0" smtClean="0"/>
              <a:t>High light yield </a:t>
            </a:r>
            <a:r>
              <a:rPr kumimoji="1" lang="en-US" altLang="ja-JP" sz="1600" dirty="0" smtClean="0"/>
              <a:t>(75% of NaI(Tl))</a:t>
            </a:r>
            <a:endParaRPr kumimoji="1" lang="en-US" altLang="ja-JP" sz="1800" dirty="0" smtClean="0"/>
          </a:p>
          <a:p>
            <a:pPr lvl="2"/>
            <a:r>
              <a:rPr kumimoji="1" lang="en-US" altLang="ja-JP" sz="1800" dirty="0" smtClean="0"/>
              <a:t>Fast response </a:t>
            </a:r>
            <a:r>
              <a:rPr kumimoji="1" lang="en-US" altLang="ja-JP" sz="1600" dirty="0" smtClean="0"/>
              <a:t>(</a:t>
            </a:r>
            <a:r>
              <a:rPr kumimoji="1" lang="en-US" altLang="ja-JP" sz="1600" dirty="0" smtClean="0">
                <a:latin typeface="Symbol" pitchFamily="18" charset="2"/>
              </a:rPr>
              <a:t>t</a:t>
            </a:r>
            <a:r>
              <a:rPr kumimoji="1" lang="en-US" altLang="ja-JP" sz="1600" baseline="-25000" dirty="0" smtClean="0"/>
              <a:t>decay</a:t>
            </a:r>
            <a:r>
              <a:rPr kumimoji="1" lang="en-US" altLang="ja-JP" sz="1600" dirty="0" smtClean="0"/>
              <a:t>=45ns)</a:t>
            </a:r>
            <a:endParaRPr kumimoji="1" lang="en-US" altLang="ja-JP" sz="1800" dirty="0" smtClean="0"/>
          </a:p>
          <a:p>
            <a:pPr lvl="2"/>
            <a:r>
              <a:rPr kumimoji="1" lang="en-US" altLang="ja-JP" sz="1800" dirty="0" smtClean="0"/>
              <a:t>High stopping power </a:t>
            </a:r>
            <a:r>
              <a:rPr kumimoji="1" lang="en-US" altLang="ja-JP" sz="1600" dirty="0" smtClean="0"/>
              <a:t>(X</a:t>
            </a:r>
            <a:r>
              <a:rPr kumimoji="1" lang="en-US" altLang="ja-JP" sz="1600" baseline="-25000" dirty="0" smtClean="0"/>
              <a:t>0</a:t>
            </a:r>
            <a:r>
              <a:rPr kumimoji="1" lang="en-US" altLang="ja-JP" sz="1600" dirty="0" smtClean="0"/>
              <a:t>=2.8cm)</a:t>
            </a:r>
            <a:endParaRPr kumimoji="1" lang="en-US" altLang="ja-JP" sz="1800" dirty="0" smtClean="0"/>
          </a:p>
          <a:p>
            <a:pPr lvl="2"/>
            <a:r>
              <a:rPr kumimoji="1" lang="en-US" altLang="ja-JP" sz="1800" dirty="0" smtClean="0"/>
              <a:t>No self-absorption</a:t>
            </a:r>
          </a:p>
          <a:p>
            <a:pPr lvl="2"/>
            <a:r>
              <a:rPr kumimoji="1" lang="en-US" altLang="ja-JP" sz="1800" dirty="0" smtClean="0"/>
              <a:t>Uniform, no-aging</a:t>
            </a:r>
          </a:p>
          <a:p>
            <a:pPr lvl="1"/>
            <a:r>
              <a:rPr kumimoji="1" lang="en-US" altLang="ja-JP" dirty="0" smtClean="0"/>
              <a:t>Challenges</a:t>
            </a:r>
          </a:p>
          <a:p>
            <a:pPr lvl="2"/>
            <a:r>
              <a:rPr kumimoji="1" lang="en-US" altLang="ja-JP" sz="1800" dirty="0" smtClean="0"/>
              <a:t>Vacuum ultra-violet (178nm)</a:t>
            </a:r>
          </a:p>
          <a:p>
            <a:pPr lvl="2"/>
            <a:r>
              <a:rPr kumimoji="1" lang="en-US" altLang="ja-JP" sz="1800" dirty="0" smtClean="0"/>
              <a:t>Low temperature (165K)</a:t>
            </a:r>
          </a:p>
          <a:p>
            <a:pPr lvl="2"/>
            <a:r>
              <a:rPr kumimoji="1" lang="en-US" altLang="ja-JP" sz="1800" dirty="0" smtClean="0"/>
              <a:t>Need high purity</a:t>
            </a:r>
          </a:p>
          <a:p>
            <a:pPr lvl="1"/>
            <a:r>
              <a:rPr kumimoji="1" lang="en-US" altLang="ja-JP" dirty="0" smtClean="0"/>
              <a:t>No segmentation</a:t>
            </a:r>
          </a:p>
          <a:p>
            <a:r>
              <a:rPr kumimoji="1" lang="en-US" altLang="ja-JP" sz="2000" dirty="0" smtClean="0"/>
              <a:t>Measure energy, position, time at once</a:t>
            </a:r>
          </a:p>
          <a:p>
            <a:pPr lvl="1"/>
            <a:r>
              <a:rPr kumimoji="1" lang="en-US" altLang="ja-JP" sz="2400" dirty="0" err="1" smtClean="0"/>
              <a:t>σ</a:t>
            </a:r>
            <a:r>
              <a:rPr kumimoji="1" lang="en-US" altLang="ja-JP" sz="2400" baseline="-25000" dirty="0" err="1" smtClean="0"/>
              <a:t>E</a:t>
            </a:r>
            <a:r>
              <a:rPr kumimoji="1" lang="en-US" altLang="ja-JP" sz="2400" dirty="0" smtClean="0"/>
              <a:t>/E ~ 2%          </a:t>
            </a:r>
            <a:r>
              <a:rPr kumimoji="1" lang="en-US" altLang="ja-JP" sz="1800" dirty="0" smtClean="0"/>
              <a:t>(@52.8MeV)</a:t>
            </a:r>
            <a:endParaRPr kumimoji="1" lang="en-US" altLang="ja-JP" sz="2400" dirty="0" smtClean="0"/>
          </a:p>
          <a:p>
            <a:pPr lvl="1"/>
            <a:r>
              <a:rPr kumimoji="1" lang="el-GR" altLang="ja-JP" sz="2400" dirty="0" smtClean="0"/>
              <a:t>σ</a:t>
            </a:r>
            <a:r>
              <a:rPr kumimoji="1" lang="en-US" altLang="ja-JP" sz="2400" baseline="-25000" dirty="0" smtClean="0"/>
              <a:t>t</a:t>
            </a:r>
            <a:r>
              <a:rPr kumimoji="1" lang="en-US" altLang="ja-JP" sz="2400" dirty="0" smtClean="0"/>
              <a:t>  = 80 psec </a:t>
            </a:r>
          </a:p>
          <a:p>
            <a:pPr lvl="1"/>
            <a:r>
              <a:rPr kumimoji="1" lang="el-GR" altLang="ja-JP" sz="2400" dirty="0" smtClean="0"/>
              <a:t>σ</a:t>
            </a:r>
            <a:r>
              <a:rPr kumimoji="1" lang="en-US" altLang="ja-JP" sz="2400" baseline="-25000" dirty="0" smtClean="0"/>
              <a:t>x</a:t>
            </a:r>
            <a:r>
              <a:rPr kumimoji="1" lang="en-US" altLang="ja-JP" sz="2400" dirty="0" smtClean="0"/>
              <a:t> = 5-6 mm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Liquid xenon γ-ray detector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11</a:t>
            </a:fld>
            <a:endParaRPr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80" y="912250"/>
            <a:ext cx="4042160" cy="606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955280" y="912250"/>
            <a:ext cx="2779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Active volume ~800</a:t>
            </a:r>
            <a:r>
              <a:rPr kumimoji="1" lang="en-US" altLang="ja-JP" sz="2000" i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Ω/4</a:t>
            </a:r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= 11%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846 PMTs</a:t>
            </a:r>
            <a:endParaRPr kumimoji="1" lang="ja-JP" altLang="en-US" sz="200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6291072" y="6766560"/>
            <a:ext cx="10972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6297168" y="6629400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7400544" y="6644640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435594" y="639722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50cm</a:t>
            </a:r>
            <a:endParaRPr kumimoji="1" lang="ja-JP" altLang="en-US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49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Cryostat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12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30680" y="926280"/>
            <a:ext cx="3600360" cy="2732040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19520" y="3971445"/>
            <a:ext cx="3600360" cy="2703240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4"/>
          <a:stretch>
            <a:fillRect/>
          </a:stretch>
        </p:blipFill>
        <p:spPr>
          <a:xfrm>
            <a:off x="5759280" y="1917720"/>
            <a:ext cx="3600360" cy="48052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64987" y="3288988"/>
            <a:ext cx="1553439" cy="36933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Inner vessel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72645" y="929070"/>
            <a:ext cx="5174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 layers of vacuum-tight cryostat</a:t>
            </a:r>
          </a:p>
          <a:p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Thin window for γ entrance face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8561" y="6674685"/>
            <a:ext cx="515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Entrance window with honeycomb structure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6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PMT installation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646200" y="1221120"/>
            <a:ext cx="3240000" cy="4327560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2692299" y="3006360"/>
            <a:ext cx="4320000" cy="3243600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4"/>
          <a:stretch>
            <a:fillRect/>
          </a:stretch>
        </p:blipFill>
        <p:spPr>
          <a:xfrm>
            <a:off x="6472299" y="3317285"/>
            <a:ext cx="3600720" cy="480528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13</a:t>
            </a:fld>
            <a:endParaRPr lang="ja-JP" altLang="en-US" dirty="0"/>
          </a:p>
        </p:txBody>
      </p:sp>
      <p:pic>
        <p:nvPicPr>
          <p:cNvPr id="10" name="図 9"/>
          <p:cNvPicPr/>
          <p:nvPr/>
        </p:nvPicPr>
        <p:blipFill>
          <a:blip r:embed="rId5"/>
          <a:stretch>
            <a:fillRect/>
          </a:stretch>
        </p:blipFill>
        <p:spPr>
          <a:xfrm>
            <a:off x="7957800" y="907920"/>
            <a:ext cx="1762200" cy="132408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844673" y="923764"/>
            <a:ext cx="465967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2”PMT developed for MEG</a:t>
            </a:r>
          </a:p>
          <a:p>
            <a:pPr marL="504000" lvl="1" indent="-360000">
              <a:buFont typeface="Arial" pitchFamily="34" charset="0"/>
              <a:buChar char="•"/>
            </a:pP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Quartz window for VUV</a:t>
            </a:r>
          </a:p>
          <a:p>
            <a:pPr marL="504000" lvl="1" indent="-360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K-Cs-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Sb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photocathode</a:t>
            </a:r>
          </a:p>
          <a:p>
            <a:pPr marL="504000" lvl="1" indent="-360000">
              <a:buFont typeface="Arial" pitchFamily="34" charset="0"/>
              <a:buChar char="•"/>
            </a:pP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Al strip on photocathode</a:t>
            </a:r>
          </a:p>
          <a:p>
            <a:pPr marL="504000" lvl="1" indent="-360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Metal-channel dynodes</a:t>
            </a:r>
          </a:p>
          <a:p>
            <a:pPr marL="504000" lvl="1" indent="-360000">
              <a:buFont typeface="Arial" pitchFamily="34" charset="0"/>
              <a:buChar char="•"/>
            </a:pPr>
            <a:r>
              <a:rPr kumimoji="1"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Zener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diode at last step of Bleeder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14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2236680" y="8280"/>
            <a:ext cx="5608800" cy="755964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431914" y="6173650"/>
            <a:ext cx="5272391" cy="1384995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chemeClr val="bg1"/>
                </a:solidFill>
                <a:effectLst>
                  <a:glow rad="228600">
                    <a:srgbClr val="FFFF00">
                      <a:alpha val="64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Completed in 2007</a:t>
            </a:r>
          </a:p>
          <a:p>
            <a:pPr algn="r"/>
            <a:r>
              <a:rPr lang="en-US" altLang="ja-JP" sz="2200" spc="-5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first ton-scale </a:t>
            </a:r>
            <a:r>
              <a:rPr lang="en-US" altLang="ja-JP" sz="2200" spc="-50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LXe</a:t>
            </a:r>
            <a:r>
              <a:rPr lang="en-US" altLang="ja-JP" sz="2200" spc="-5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detector </a:t>
            </a:r>
          </a:p>
          <a:p>
            <a:pPr algn="r"/>
            <a:r>
              <a:rPr lang="en-US" altLang="ja-JP" sz="2200" spc="-5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the world in use</a:t>
            </a:r>
            <a:endParaRPr kumimoji="1" lang="ja-JP" altLang="en-US" sz="2200" spc="-5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9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651240" y="724320"/>
            <a:ext cx="8999640" cy="63612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Xenon system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8950" y="1219884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High pressure</a:t>
            </a:r>
          </a:p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storage tank</a:t>
            </a:r>
            <a:endParaRPr kumimoji="1" lang="ja-JP" altLang="en-US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59972" y="5882667"/>
            <a:ext cx="332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1000L liquid </a:t>
            </a:r>
            <a:r>
              <a:rPr lang="en-US" altLang="ja-JP" sz="24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dewar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54572" y="1169934"/>
            <a:ext cx="317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Gas phase purifier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8222" y="5882666"/>
            <a:ext cx="1583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Detector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83907" y="6496732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Liquid phase purifier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265" y="4038270"/>
            <a:ext cx="19094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200W pulse-tube</a:t>
            </a:r>
          </a:p>
          <a:p>
            <a:r>
              <a:rPr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refrigerator</a:t>
            </a:r>
            <a:endParaRPr kumimoji="1" lang="ja-JP" altLang="en-US" sz="16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651240" y="724320"/>
            <a:ext cx="8999640" cy="63612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Xenon </a:t>
            </a:r>
            <a:r>
              <a:rPr kumimoji="1" lang="en-US" altLang="ja-JP" dirty="0" err="1" smtClean="0"/>
              <a:t>system:Purification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16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8950" y="1219884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High pressure</a:t>
            </a:r>
          </a:p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storage tank</a:t>
            </a:r>
            <a:endParaRPr kumimoji="1" lang="ja-JP" altLang="en-US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59972" y="5882667"/>
            <a:ext cx="332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1000L liquid </a:t>
            </a:r>
            <a:r>
              <a:rPr lang="en-US" altLang="ja-JP" sz="24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dewar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54572" y="1169934"/>
            <a:ext cx="317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Gas phase purifier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8222" y="5882666"/>
            <a:ext cx="1583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Detector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83907" y="6496732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Liquid phase purifier</a:t>
            </a:r>
            <a:endParaRPr kumimoji="1" lang="en-US" altLang="ja-JP" sz="24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265" y="4038270"/>
            <a:ext cx="19094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200W pulse-tube</a:t>
            </a:r>
          </a:p>
          <a:p>
            <a:r>
              <a:rPr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refrigerator</a:t>
            </a:r>
            <a:endParaRPr kumimoji="1" lang="ja-JP" altLang="en-US" sz="16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4" name="図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522040" y="883170"/>
            <a:ext cx="4320000" cy="2736000"/>
          </a:xfrm>
          <a:prstGeom prst="rect">
            <a:avLst/>
          </a:prstGeom>
          <a:ln w="41275">
            <a:solidFill>
              <a:srgbClr val="FF0000"/>
            </a:solidFill>
            <a:bevel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5276850" y="4330657"/>
            <a:ext cx="2932213" cy="107721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Liquid phase</a:t>
            </a:r>
          </a:p>
          <a:p>
            <a:r>
              <a:rPr lang="en-US" altLang="ja-JP" sz="3200" b="1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purification</a:t>
            </a:r>
            <a:endParaRPr kumimoji="1" lang="ja-JP" altLang="en-US" sz="2000" b="1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3512983" y="4164199"/>
            <a:ext cx="1763867" cy="1949299"/>
          </a:xfrm>
          <a:custGeom>
            <a:avLst/>
            <a:gdLst>
              <a:gd name="connsiteX0" fmla="*/ 247650 w 1828800"/>
              <a:gd name="connsiteY0" fmla="*/ 1314450 h 1314450"/>
              <a:gd name="connsiteX1" fmla="*/ 247650 w 1828800"/>
              <a:gd name="connsiteY1" fmla="*/ 1314450 h 1314450"/>
              <a:gd name="connsiteX2" fmla="*/ 1828800 w 1828800"/>
              <a:gd name="connsiteY2" fmla="*/ 1295400 h 1314450"/>
              <a:gd name="connsiteX3" fmla="*/ 1638300 w 1828800"/>
              <a:gd name="connsiteY3" fmla="*/ 0 h 1314450"/>
              <a:gd name="connsiteX4" fmla="*/ 476250 w 1828800"/>
              <a:gd name="connsiteY4" fmla="*/ 38100 h 1314450"/>
              <a:gd name="connsiteX5" fmla="*/ 0 w 1828800"/>
              <a:gd name="connsiteY5" fmla="*/ 533400 h 1314450"/>
              <a:gd name="connsiteX0" fmla="*/ 247650 w 3625209"/>
              <a:gd name="connsiteY0" fmla="*/ 3562363 h 3562363"/>
              <a:gd name="connsiteX1" fmla="*/ 247650 w 3625209"/>
              <a:gd name="connsiteY1" fmla="*/ 3562363 h 3562363"/>
              <a:gd name="connsiteX2" fmla="*/ 1828800 w 3625209"/>
              <a:gd name="connsiteY2" fmla="*/ 3543313 h 3562363"/>
              <a:gd name="connsiteX3" fmla="*/ 1638300 w 3625209"/>
              <a:gd name="connsiteY3" fmla="*/ 2247913 h 3562363"/>
              <a:gd name="connsiteX4" fmla="*/ 3619500 w 3625209"/>
              <a:gd name="connsiteY4" fmla="*/ 13 h 3562363"/>
              <a:gd name="connsiteX5" fmla="*/ 476250 w 3625209"/>
              <a:gd name="connsiteY5" fmla="*/ 2286013 h 3562363"/>
              <a:gd name="connsiteX6" fmla="*/ 0 w 3625209"/>
              <a:gd name="connsiteY6" fmla="*/ 2781313 h 3562363"/>
              <a:gd name="connsiteX0" fmla="*/ 247650 w 3790950"/>
              <a:gd name="connsiteY0" fmla="*/ 3562364 h 3562364"/>
              <a:gd name="connsiteX1" fmla="*/ 247650 w 3790950"/>
              <a:gd name="connsiteY1" fmla="*/ 3562364 h 3562364"/>
              <a:gd name="connsiteX2" fmla="*/ 1828800 w 3790950"/>
              <a:gd name="connsiteY2" fmla="*/ 3543314 h 3562364"/>
              <a:gd name="connsiteX3" fmla="*/ 3790950 w 3790950"/>
              <a:gd name="connsiteY3" fmla="*/ 2057414 h 3562364"/>
              <a:gd name="connsiteX4" fmla="*/ 3619500 w 3790950"/>
              <a:gd name="connsiteY4" fmla="*/ 14 h 3562364"/>
              <a:gd name="connsiteX5" fmla="*/ 476250 w 3790950"/>
              <a:gd name="connsiteY5" fmla="*/ 2286014 h 3562364"/>
              <a:gd name="connsiteX6" fmla="*/ 0 w 3790950"/>
              <a:gd name="connsiteY6" fmla="*/ 2781314 h 3562364"/>
              <a:gd name="connsiteX0" fmla="*/ 247650 w 3790950"/>
              <a:gd name="connsiteY0" fmla="*/ 3619500 h 3619500"/>
              <a:gd name="connsiteX1" fmla="*/ 247650 w 3790950"/>
              <a:gd name="connsiteY1" fmla="*/ 3619500 h 3619500"/>
              <a:gd name="connsiteX2" fmla="*/ 1828800 w 3790950"/>
              <a:gd name="connsiteY2" fmla="*/ 3600450 h 3619500"/>
              <a:gd name="connsiteX3" fmla="*/ 3790950 w 3790950"/>
              <a:gd name="connsiteY3" fmla="*/ 2114550 h 3619500"/>
              <a:gd name="connsiteX4" fmla="*/ 3619500 w 3790950"/>
              <a:gd name="connsiteY4" fmla="*/ 57150 h 3619500"/>
              <a:gd name="connsiteX5" fmla="*/ 2038350 w 3790950"/>
              <a:gd name="connsiteY5" fmla="*/ 0 h 3619500"/>
              <a:gd name="connsiteX6" fmla="*/ 0 w 3790950"/>
              <a:gd name="connsiteY6" fmla="*/ 2838450 h 3619500"/>
              <a:gd name="connsiteX0" fmla="*/ 0 w 3543300"/>
              <a:gd name="connsiteY0" fmla="*/ 3619500 h 3619500"/>
              <a:gd name="connsiteX1" fmla="*/ 0 w 3543300"/>
              <a:gd name="connsiteY1" fmla="*/ 3619500 h 3619500"/>
              <a:gd name="connsiteX2" fmla="*/ 1581150 w 3543300"/>
              <a:gd name="connsiteY2" fmla="*/ 3600450 h 3619500"/>
              <a:gd name="connsiteX3" fmla="*/ 3543300 w 3543300"/>
              <a:gd name="connsiteY3" fmla="*/ 2114550 h 3619500"/>
              <a:gd name="connsiteX4" fmla="*/ 3371850 w 3543300"/>
              <a:gd name="connsiteY4" fmla="*/ 57150 h 3619500"/>
              <a:gd name="connsiteX5" fmla="*/ 1790700 w 3543300"/>
              <a:gd name="connsiteY5" fmla="*/ 0 h 3619500"/>
              <a:gd name="connsiteX6" fmla="*/ 1714500 w 3543300"/>
              <a:gd name="connsiteY6" fmla="*/ 1143000 h 3619500"/>
              <a:gd name="connsiteX0" fmla="*/ 0 w 3543300"/>
              <a:gd name="connsiteY0" fmla="*/ 3619500 h 3619500"/>
              <a:gd name="connsiteX1" fmla="*/ 0 w 3543300"/>
              <a:gd name="connsiteY1" fmla="*/ 3619500 h 3619500"/>
              <a:gd name="connsiteX2" fmla="*/ 3543300 w 3543300"/>
              <a:gd name="connsiteY2" fmla="*/ 2114550 h 3619500"/>
              <a:gd name="connsiteX3" fmla="*/ 3371850 w 3543300"/>
              <a:gd name="connsiteY3" fmla="*/ 57150 h 3619500"/>
              <a:gd name="connsiteX4" fmla="*/ 1790700 w 3543300"/>
              <a:gd name="connsiteY4" fmla="*/ 0 h 3619500"/>
              <a:gd name="connsiteX5" fmla="*/ 1714500 w 3543300"/>
              <a:gd name="connsiteY5" fmla="*/ 1143000 h 3619500"/>
              <a:gd name="connsiteX0" fmla="*/ 0 w 3450055"/>
              <a:gd name="connsiteY0" fmla="*/ 3619500 h 3641883"/>
              <a:gd name="connsiteX1" fmla="*/ 0 w 3450055"/>
              <a:gd name="connsiteY1" fmla="*/ 3619500 h 3641883"/>
              <a:gd name="connsiteX2" fmla="*/ 3450055 w 3450055"/>
              <a:gd name="connsiteY2" fmla="*/ 3262247 h 3641883"/>
              <a:gd name="connsiteX3" fmla="*/ 3371850 w 3450055"/>
              <a:gd name="connsiteY3" fmla="*/ 57150 h 3641883"/>
              <a:gd name="connsiteX4" fmla="*/ 1790700 w 3450055"/>
              <a:gd name="connsiteY4" fmla="*/ 0 h 3641883"/>
              <a:gd name="connsiteX5" fmla="*/ 1714500 w 3450055"/>
              <a:gd name="connsiteY5" fmla="*/ 1143000 h 3641883"/>
              <a:gd name="connsiteX0" fmla="*/ 913396 w 4363451"/>
              <a:gd name="connsiteY0" fmla="*/ 3619500 h 3641883"/>
              <a:gd name="connsiteX1" fmla="*/ 913396 w 4363451"/>
              <a:gd name="connsiteY1" fmla="*/ 3619500 h 3641883"/>
              <a:gd name="connsiteX2" fmla="*/ 4363451 w 4363451"/>
              <a:gd name="connsiteY2" fmla="*/ 3262247 h 3641883"/>
              <a:gd name="connsiteX3" fmla="*/ 4285246 w 4363451"/>
              <a:gd name="connsiteY3" fmla="*/ 57150 h 3641883"/>
              <a:gd name="connsiteX4" fmla="*/ 0 w 4363451"/>
              <a:gd name="connsiteY4" fmla="*/ 0 h 3641883"/>
              <a:gd name="connsiteX5" fmla="*/ 2627896 w 4363451"/>
              <a:gd name="connsiteY5" fmla="*/ 1143000 h 3641883"/>
              <a:gd name="connsiteX0" fmla="*/ 913396 w 4363451"/>
              <a:gd name="connsiteY0" fmla="*/ 3619500 h 3641883"/>
              <a:gd name="connsiteX1" fmla="*/ 913396 w 4363451"/>
              <a:gd name="connsiteY1" fmla="*/ 3619500 h 3641883"/>
              <a:gd name="connsiteX2" fmla="*/ 4363451 w 4363451"/>
              <a:gd name="connsiteY2" fmla="*/ 3262247 h 3641883"/>
              <a:gd name="connsiteX3" fmla="*/ 4285246 w 4363451"/>
              <a:gd name="connsiteY3" fmla="*/ 57150 h 3641883"/>
              <a:gd name="connsiteX4" fmla="*/ 0 w 4363451"/>
              <a:gd name="connsiteY4" fmla="*/ 0 h 3641883"/>
              <a:gd name="connsiteX5" fmla="*/ 110291 w 4363451"/>
              <a:gd name="connsiteY5" fmla="*/ 2003772 h 3641883"/>
              <a:gd name="connsiteX0" fmla="*/ 913396 w 4363451"/>
              <a:gd name="connsiteY0" fmla="*/ 3619500 h 3619500"/>
              <a:gd name="connsiteX1" fmla="*/ 913396 w 4363451"/>
              <a:gd name="connsiteY1" fmla="*/ 3619500 h 3619500"/>
              <a:gd name="connsiteX2" fmla="*/ 4363451 w 4363451"/>
              <a:gd name="connsiteY2" fmla="*/ 3262247 h 3619500"/>
              <a:gd name="connsiteX3" fmla="*/ 4285246 w 4363451"/>
              <a:gd name="connsiteY3" fmla="*/ 57150 h 3619500"/>
              <a:gd name="connsiteX4" fmla="*/ 0 w 4363451"/>
              <a:gd name="connsiteY4" fmla="*/ 0 h 3619500"/>
              <a:gd name="connsiteX5" fmla="*/ 110291 w 4363451"/>
              <a:gd name="connsiteY5" fmla="*/ 2003772 h 3619500"/>
              <a:gd name="connsiteX0" fmla="*/ 913396 w 4363451"/>
              <a:gd name="connsiteY0" fmla="*/ 3619500 h 3703239"/>
              <a:gd name="connsiteX1" fmla="*/ 913396 w 4363451"/>
              <a:gd name="connsiteY1" fmla="*/ 3619500 h 3703239"/>
              <a:gd name="connsiteX2" fmla="*/ 4363451 w 4363451"/>
              <a:gd name="connsiteY2" fmla="*/ 3549172 h 3703239"/>
              <a:gd name="connsiteX3" fmla="*/ 4285246 w 4363451"/>
              <a:gd name="connsiteY3" fmla="*/ 57150 h 3703239"/>
              <a:gd name="connsiteX4" fmla="*/ 0 w 4363451"/>
              <a:gd name="connsiteY4" fmla="*/ 0 h 3703239"/>
              <a:gd name="connsiteX5" fmla="*/ 110291 w 4363451"/>
              <a:gd name="connsiteY5" fmla="*/ 2003772 h 3703239"/>
              <a:gd name="connsiteX0" fmla="*/ 913396 w 4363451"/>
              <a:gd name="connsiteY0" fmla="*/ 3619500 h 3619500"/>
              <a:gd name="connsiteX1" fmla="*/ 913396 w 4363451"/>
              <a:gd name="connsiteY1" fmla="*/ 3619500 h 3619500"/>
              <a:gd name="connsiteX2" fmla="*/ 4363451 w 4363451"/>
              <a:gd name="connsiteY2" fmla="*/ 3549172 h 3619500"/>
              <a:gd name="connsiteX3" fmla="*/ 4285246 w 4363451"/>
              <a:gd name="connsiteY3" fmla="*/ 57150 h 3619500"/>
              <a:gd name="connsiteX4" fmla="*/ 0 w 4363451"/>
              <a:gd name="connsiteY4" fmla="*/ 0 h 3619500"/>
              <a:gd name="connsiteX5" fmla="*/ 110291 w 4363451"/>
              <a:gd name="connsiteY5" fmla="*/ 2003772 h 3619500"/>
              <a:gd name="connsiteX0" fmla="*/ 913396 w 4327778"/>
              <a:gd name="connsiteY0" fmla="*/ 3619500 h 3692641"/>
              <a:gd name="connsiteX1" fmla="*/ 913396 w 4327778"/>
              <a:gd name="connsiteY1" fmla="*/ 3619500 h 3692641"/>
              <a:gd name="connsiteX2" fmla="*/ 4316829 w 4327778"/>
              <a:gd name="connsiteY2" fmla="*/ 3692634 h 3692641"/>
              <a:gd name="connsiteX3" fmla="*/ 4285246 w 4327778"/>
              <a:gd name="connsiteY3" fmla="*/ 57150 h 3692641"/>
              <a:gd name="connsiteX4" fmla="*/ 0 w 4327778"/>
              <a:gd name="connsiteY4" fmla="*/ 0 h 3692641"/>
              <a:gd name="connsiteX5" fmla="*/ 110291 w 4327778"/>
              <a:gd name="connsiteY5" fmla="*/ 2003772 h 3692641"/>
              <a:gd name="connsiteX0" fmla="*/ 913396 w 4316828"/>
              <a:gd name="connsiteY0" fmla="*/ 3619500 h 3692643"/>
              <a:gd name="connsiteX1" fmla="*/ 913396 w 4316828"/>
              <a:gd name="connsiteY1" fmla="*/ 3619500 h 3692643"/>
              <a:gd name="connsiteX2" fmla="*/ 4316829 w 4316828"/>
              <a:gd name="connsiteY2" fmla="*/ 3692634 h 3692643"/>
              <a:gd name="connsiteX3" fmla="*/ 4145378 w 4316828"/>
              <a:gd name="connsiteY3" fmla="*/ 21284 h 3692643"/>
              <a:gd name="connsiteX4" fmla="*/ 0 w 4316828"/>
              <a:gd name="connsiteY4" fmla="*/ 0 h 3692643"/>
              <a:gd name="connsiteX5" fmla="*/ 110291 w 4316828"/>
              <a:gd name="connsiteY5" fmla="*/ 2003772 h 3692643"/>
              <a:gd name="connsiteX0" fmla="*/ 913396 w 4327778"/>
              <a:gd name="connsiteY0" fmla="*/ 3619500 h 3692641"/>
              <a:gd name="connsiteX1" fmla="*/ 913396 w 4327778"/>
              <a:gd name="connsiteY1" fmla="*/ 3619500 h 3692641"/>
              <a:gd name="connsiteX2" fmla="*/ 4316829 w 4327778"/>
              <a:gd name="connsiteY2" fmla="*/ 3692634 h 3692641"/>
              <a:gd name="connsiteX3" fmla="*/ 4285245 w 4327778"/>
              <a:gd name="connsiteY3" fmla="*/ 21284 h 3692641"/>
              <a:gd name="connsiteX4" fmla="*/ 0 w 4327778"/>
              <a:gd name="connsiteY4" fmla="*/ 0 h 3692641"/>
              <a:gd name="connsiteX5" fmla="*/ 110291 w 4327778"/>
              <a:gd name="connsiteY5" fmla="*/ 2003772 h 3692641"/>
              <a:gd name="connsiteX0" fmla="*/ 913396 w 4316828"/>
              <a:gd name="connsiteY0" fmla="*/ 3669955 h 3743097"/>
              <a:gd name="connsiteX1" fmla="*/ 913396 w 4316828"/>
              <a:gd name="connsiteY1" fmla="*/ 3669955 h 3743097"/>
              <a:gd name="connsiteX2" fmla="*/ 4316829 w 4316828"/>
              <a:gd name="connsiteY2" fmla="*/ 3743089 h 3743097"/>
              <a:gd name="connsiteX3" fmla="*/ 4192001 w 4316828"/>
              <a:gd name="connsiteY3" fmla="*/ 8 h 3743097"/>
              <a:gd name="connsiteX4" fmla="*/ 0 w 4316828"/>
              <a:gd name="connsiteY4" fmla="*/ 50455 h 3743097"/>
              <a:gd name="connsiteX5" fmla="*/ 110291 w 4316828"/>
              <a:gd name="connsiteY5" fmla="*/ 2054227 h 3743097"/>
              <a:gd name="connsiteX0" fmla="*/ 913396 w 4270206"/>
              <a:gd name="connsiteY0" fmla="*/ 3669955 h 3669956"/>
              <a:gd name="connsiteX1" fmla="*/ 913396 w 4270206"/>
              <a:gd name="connsiteY1" fmla="*/ 3669955 h 3669956"/>
              <a:gd name="connsiteX2" fmla="*/ 4270206 w 4270206"/>
              <a:gd name="connsiteY2" fmla="*/ 3384434 h 3669956"/>
              <a:gd name="connsiteX3" fmla="*/ 4192001 w 4270206"/>
              <a:gd name="connsiteY3" fmla="*/ 8 h 3669956"/>
              <a:gd name="connsiteX4" fmla="*/ 0 w 4270206"/>
              <a:gd name="connsiteY4" fmla="*/ 50455 h 3669956"/>
              <a:gd name="connsiteX5" fmla="*/ 110291 w 4270206"/>
              <a:gd name="connsiteY5" fmla="*/ 2054227 h 3669956"/>
              <a:gd name="connsiteX0" fmla="*/ 913396 w 4316828"/>
              <a:gd name="connsiteY0" fmla="*/ 3669955 h 3669954"/>
              <a:gd name="connsiteX1" fmla="*/ 913396 w 4316828"/>
              <a:gd name="connsiteY1" fmla="*/ 3669955 h 3669954"/>
              <a:gd name="connsiteX2" fmla="*/ 4316828 w 4316828"/>
              <a:gd name="connsiteY2" fmla="*/ 3635493 h 3669954"/>
              <a:gd name="connsiteX3" fmla="*/ 4192001 w 4316828"/>
              <a:gd name="connsiteY3" fmla="*/ 8 h 3669954"/>
              <a:gd name="connsiteX4" fmla="*/ 0 w 4316828"/>
              <a:gd name="connsiteY4" fmla="*/ 50455 h 3669954"/>
              <a:gd name="connsiteX5" fmla="*/ 110291 w 4316828"/>
              <a:gd name="connsiteY5" fmla="*/ 2054227 h 36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828" h="3669954">
                <a:moveTo>
                  <a:pt x="913396" y="3669955"/>
                </a:moveTo>
                <a:lnTo>
                  <a:pt x="913396" y="3669955"/>
                </a:lnTo>
                <a:lnTo>
                  <a:pt x="4316828" y="3635493"/>
                </a:lnTo>
                <a:cubicBezTo>
                  <a:pt x="4183478" y="3641843"/>
                  <a:pt x="4325351" y="-6342"/>
                  <a:pt x="4192001" y="8"/>
                </a:cubicBezTo>
                <a:lnTo>
                  <a:pt x="0" y="50455"/>
                </a:lnTo>
                <a:lnTo>
                  <a:pt x="110291" y="2054227"/>
                </a:lnTo>
              </a:path>
            </a:pathLst>
          </a:custGeom>
          <a:noFill/>
          <a:ln w="165100">
            <a:solidFill>
              <a:srgbClr val="0000FF">
                <a:alpha val="61000"/>
              </a:srgb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151060" y="5711215"/>
            <a:ext cx="188685" cy="4022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151060" y="4937706"/>
            <a:ext cx="188685" cy="4022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02990" y="56863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</a:t>
            </a:r>
            <a:r>
              <a:rPr lang="en-US" altLang="ja-JP" b="1" baseline="-25000" dirty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en-US" altLang="ja-JP" b="1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</a:t>
            </a:r>
            <a:endParaRPr kumimoji="1" lang="ja-JP" altLang="en-US" b="1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502990" y="531371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</a:t>
            </a:r>
            <a:r>
              <a:rPr lang="en-US" altLang="ja-JP" b="1" baseline="-25000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b="1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2129" y="1835107"/>
            <a:ext cx="2671950" cy="107721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Gas </a:t>
            </a:r>
            <a:r>
              <a:rPr kumimoji="1" lang="en-US" altLang="ja-JP" sz="3200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phase</a:t>
            </a:r>
          </a:p>
          <a:p>
            <a:r>
              <a:rPr lang="en-US" altLang="ja-JP" sz="3200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purification</a:t>
            </a:r>
            <a:endParaRPr kumimoji="1" lang="ja-JP" altLang="en-US" sz="2000" b="1" dirty="0" smtClean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2809899" y="2277452"/>
            <a:ext cx="1736701" cy="2890006"/>
          </a:xfrm>
          <a:custGeom>
            <a:avLst/>
            <a:gdLst>
              <a:gd name="connsiteX0" fmla="*/ 247650 w 1828800"/>
              <a:gd name="connsiteY0" fmla="*/ 1314450 h 1314450"/>
              <a:gd name="connsiteX1" fmla="*/ 247650 w 1828800"/>
              <a:gd name="connsiteY1" fmla="*/ 1314450 h 1314450"/>
              <a:gd name="connsiteX2" fmla="*/ 1828800 w 1828800"/>
              <a:gd name="connsiteY2" fmla="*/ 1295400 h 1314450"/>
              <a:gd name="connsiteX3" fmla="*/ 1638300 w 1828800"/>
              <a:gd name="connsiteY3" fmla="*/ 0 h 1314450"/>
              <a:gd name="connsiteX4" fmla="*/ 476250 w 1828800"/>
              <a:gd name="connsiteY4" fmla="*/ 38100 h 1314450"/>
              <a:gd name="connsiteX5" fmla="*/ 0 w 1828800"/>
              <a:gd name="connsiteY5" fmla="*/ 533400 h 1314450"/>
              <a:gd name="connsiteX0" fmla="*/ 247650 w 3625209"/>
              <a:gd name="connsiteY0" fmla="*/ 3562363 h 3562363"/>
              <a:gd name="connsiteX1" fmla="*/ 247650 w 3625209"/>
              <a:gd name="connsiteY1" fmla="*/ 3562363 h 3562363"/>
              <a:gd name="connsiteX2" fmla="*/ 1828800 w 3625209"/>
              <a:gd name="connsiteY2" fmla="*/ 3543313 h 3562363"/>
              <a:gd name="connsiteX3" fmla="*/ 1638300 w 3625209"/>
              <a:gd name="connsiteY3" fmla="*/ 2247913 h 3562363"/>
              <a:gd name="connsiteX4" fmla="*/ 3619500 w 3625209"/>
              <a:gd name="connsiteY4" fmla="*/ 13 h 3562363"/>
              <a:gd name="connsiteX5" fmla="*/ 476250 w 3625209"/>
              <a:gd name="connsiteY5" fmla="*/ 2286013 h 3562363"/>
              <a:gd name="connsiteX6" fmla="*/ 0 w 3625209"/>
              <a:gd name="connsiteY6" fmla="*/ 2781313 h 3562363"/>
              <a:gd name="connsiteX0" fmla="*/ 247650 w 3790950"/>
              <a:gd name="connsiteY0" fmla="*/ 3562364 h 3562364"/>
              <a:gd name="connsiteX1" fmla="*/ 247650 w 3790950"/>
              <a:gd name="connsiteY1" fmla="*/ 3562364 h 3562364"/>
              <a:gd name="connsiteX2" fmla="*/ 1828800 w 3790950"/>
              <a:gd name="connsiteY2" fmla="*/ 3543314 h 3562364"/>
              <a:gd name="connsiteX3" fmla="*/ 3790950 w 3790950"/>
              <a:gd name="connsiteY3" fmla="*/ 2057414 h 3562364"/>
              <a:gd name="connsiteX4" fmla="*/ 3619500 w 3790950"/>
              <a:gd name="connsiteY4" fmla="*/ 14 h 3562364"/>
              <a:gd name="connsiteX5" fmla="*/ 476250 w 3790950"/>
              <a:gd name="connsiteY5" fmla="*/ 2286014 h 3562364"/>
              <a:gd name="connsiteX6" fmla="*/ 0 w 3790950"/>
              <a:gd name="connsiteY6" fmla="*/ 2781314 h 3562364"/>
              <a:gd name="connsiteX0" fmla="*/ 247650 w 3790950"/>
              <a:gd name="connsiteY0" fmla="*/ 3619500 h 3619500"/>
              <a:gd name="connsiteX1" fmla="*/ 247650 w 3790950"/>
              <a:gd name="connsiteY1" fmla="*/ 3619500 h 3619500"/>
              <a:gd name="connsiteX2" fmla="*/ 1828800 w 3790950"/>
              <a:gd name="connsiteY2" fmla="*/ 3600450 h 3619500"/>
              <a:gd name="connsiteX3" fmla="*/ 3790950 w 3790950"/>
              <a:gd name="connsiteY3" fmla="*/ 2114550 h 3619500"/>
              <a:gd name="connsiteX4" fmla="*/ 3619500 w 3790950"/>
              <a:gd name="connsiteY4" fmla="*/ 57150 h 3619500"/>
              <a:gd name="connsiteX5" fmla="*/ 2038350 w 3790950"/>
              <a:gd name="connsiteY5" fmla="*/ 0 h 3619500"/>
              <a:gd name="connsiteX6" fmla="*/ 0 w 3790950"/>
              <a:gd name="connsiteY6" fmla="*/ 2838450 h 3619500"/>
              <a:gd name="connsiteX0" fmla="*/ 0 w 3543300"/>
              <a:gd name="connsiteY0" fmla="*/ 3619500 h 3619500"/>
              <a:gd name="connsiteX1" fmla="*/ 0 w 3543300"/>
              <a:gd name="connsiteY1" fmla="*/ 3619500 h 3619500"/>
              <a:gd name="connsiteX2" fmla="*/ 1581150 w 3543300"/>
              <a:gd name="connsiteY2" fmla="*/ 3600450 h 3619500"/>
              <a:gd name="connsiteX3" fmla="*/ 3543300 w 3543300"/>
              <a:gd name="connsiteY3" fmla="*/ 2114550 h 3619500"/>
              <a:gd name="connsiteX4" fmla="*/ 3371850 w 3543300"/>
              <a:gd name="connsiteY4" fmla="*/ 57150 h 3619500"/>
              <a:gd name="connsiteX5" fmla="*/ 1790700 w 3543300"/>
              <a:gd name="connsiteY5" fmla="*/ 0 h 3619500"/>
              <a:gd name="connsiteX6" fmla="*/ 1714500 w 3543300"/>
              <a:gd name="connsiteY6" fmla="*/ 1143000 h 3619500"/>
              <a:gd name="connsiteX0" fmla="*/ 0 w 3543300"/>
              <a:gd name="connsiteY0" fmla="*/ 3619500 h 3619500"/>
              <a:gd name="connsiteX1" fmla="*/ 0 w 3543300"/>
              <a:gd name="connsiteY1" fmla="*/ 3619500 h 3619500"/>
              <a:gd name="connsiteX2" fmla="*/ 3543300 w 3543300"/>
              <a:gd name="connsiteY2" fmla="*/ 2114550 h 3619500"/>
              <a:gd name="connsiteX3" fmla="*/ 3371850 w 3543300"/>
              <a:gd name="connsiteY3" fmla="*/ 57150 h 3619500"/>
              <a:gd name="connsiteX4" fmla="*/ 1790700 w 3543300"/>
              <a:gd name="connsiteY4" fmla="*/ 0 h 3619500"/>
              <a:gd name="connsiteX5" fmla="*/ 1714500 w 3543300"/>
              <a:gd name="connsiteY5" fmla="*/ 1143000 h 3619500"/>
              <a:gd name="connsiteX0" fmla="*/ 0 w 3450055"/>
              <a:gd name="connsiteY0" fmla="*/ 3619500 h 3641883"/>
              <a:gd name="connsiteX1" fmla="*/ 0 w 3450055"/>
              <a:gd name="connsiteY1" fmla="*/ 3619500 h 3641883"/>
              <a:gd name="connsiteX2" fmla="*/ 3450055 w 3450055"/>
              <a:gd name="connsiteY2" fmla="*/ 3262247 h 3641883"/>
              <a:gd name="connsiteX3" fmla="*/ 3371850 w 3450055"/>
              <a:gd name="connsiteY3" fmla="*/ 57150 h 3641883"/>
              <a:gd name="connsiteX4" fmla="*/ 1790700 w 3450055"/>
              <a:gd name="connsiteY4" fmla="*/ 0 h 3641883"/>
              <a:gd name="connsiteX5" fmla="*/ 1714500 w 3450055"/>
              <a:gd name="connsiteY5" fmla="*/ 1143000 h 3641883"/>
              <a:gd name="connsiteX0" fmla="*/ 913396 w 4363451"/>
              <a:gd name="connsiteY0" fmla="*/ 3619500 h 3641883"/>
              <a:gd name="connsiteX1" fmla="*/ 913396 w 4363451"/>
              <a:gd name="connsiteY1" fmla="*/ 3619500 h 3641883"/>
              <a:gd name="connsiteX2" fmla="*/ 4363451 w 4363451"/>
              <a:gd name="connsiteY2" fmla="*/ 3262247 h 3641883"/>
              <a:gd name="connsiteX3" fmla="*/ 4285246 w 4363451"/>
              <a:gd name="connsiteY3" fmla="*/ 57150 h 3641883"/>
              <a:gd name="connsiteX4" fmla="*/ 0 w 4363451"/>
              <a:gd name="connsiteY4" fmla="*/ 0 h 3641883"/>
              <a:gd name="connsiteX5" fmla="*/ 2627896 w 4363451"/>
              <a:gd name="connsiteY5" fmla="*/ 1143000 h 3641883"/>
              <a:gd name="connsiteX0" fmla="*/ 913396 w 4363451"/>
              <a:gd name="connsiteY0" fmla="*/ 3619500 h 3641883"/>
              <a:gd name="connsiteX1" fmla="*/ 913396 w 4363451"/>
              <a:gd name="connsiteY1" fmla="*/ 3619500 h 3641883"/>
              <a:gd name="connsiteX2" fmla="*/ 4363451 w 4363451"/>
              <a:gd name="connsiteY2" fmla="*/ 3262247 h 3641883"/>
              <a:gd name="connsiteX3" fmla="*/ 4285246 w 4363451"/>
              <a:gd name="connsiteY3" fmla="*/ 57150 h 3641883"/>
              <a:gd name="connsiteX4" fmla="*/ 0 w 4363451"/>
              <a:gd name="connsiteY4" fmla="*/ 0 h 3641883"/>
              <a:gd name="connsiteX5" fmla="*/ 110291 w 4363451"/>
              <a:gd name="connsiteY5" fmla="*/ 2003772 h 3641883"/>
              <a:gd name="connsiteX0" fmla="*/ 913396 w 4363451"/>
              <a:gd name="connsiteY0" fmla="*/ 3619500 h 3619500"/>
              <a:gd name="connsiteX1" fmla="*/ 913396 w 4363451"/>
              <a:gd name="connsiteY1" fmla="*/ 3619500 h 3619500"/>
              <a:gd name="connsiteX2" fmla="*/ 4363451 w 4363451"/>
              <a:gd name="connsiteY2" fmla="*/ 3262247 h 3619500"/>
              <a:gd name="connsiteX3" fmla="*/ 4285246 w 4363451"/>
              <a:gd name="connsiteY3" fmla="*/ 57150 h 3619500"/>
              <a:gd name="connsiteX4" fmla="*/ 0 w 4363451"/>
              <a:gd name="connsiteY4" fmla="*/ 0 h 3619500"/>
              <a:gd name="connsiteX5" fmla="*/ 110291 w 4363451"/>
              <a:gd name="connsiteY5" fmla="*/ 2003772 h 3619500"/>
              <a:gd name="connsiteX0" fmla="*/ 913396 w 4363451"/>
              <a:gd name="connsiteY0" fmla="*/ 3619500 h 3703239"/>
              <a:gd name="connsiteX1" fmla="*/ 913396 w 4363451"/>
              <a:gd name="connsiteY1" fmla="*/ 3619500 h 3703239"/>
              <a:gd name="connsiteX2" fmla="*/ 4363451 w 4363451"/>
              <a:gd name="connsiteY2" fmla="*/ 3549172 h 3703239"/>
              <a:gd name="connsiteX3" fmla="*/ 4285246 w 4363451"/>
              <a:gd name="connsiteY3" fmla="*/ 57150 h 3703239"/>
              <a:gd name="connsiteX4" fmla="*/ 0 w 4363451"/>
              <a:gd name="connsiteY4" fmla="*/ 0 h 3703239"/>
              <a:gd name="connsiteX5" fmla="*/ 110291 w 4363451"/>
              <a:gd name="connsiteY5" fmla="*/ 2003772 h 3703239"/>
              <a:gd name="connsiteX0" fmla="*/ 913396 w 4363451"/>
              <a:gd name="connsiteY0" fmla="*/ 3619500 h 3619500"/>
              <a:gd name="connsiteX1" fmla="*/ 913396 w 4363451"/>
              <a:gd name="connsiteY1" fmla="*/ 3619500 h 3619500"/>
              <a:gd name="connsiteX2" fmla="*/ 4363451 w 4363451"/>
              <a:gd name="connsiteY2" fmla="*/ 3549172 h 3619500"/>
              <a:gd name="connsiteX3" fmla="*/ 4285246 w 4363451"/>
              <a:gd name="connsiteY3" fmla="*/ 57150 h 3619500"/>
              <a:gd name="connsiteX4" fmla="*/ 0 w 4363451"/>
              <a:gd name="connsiteY4" fmla="*/ 0 h 3619500"/>
              <a:gd name="connsiteX5" fmla="*/ 110291 w 4363451"/>
              <a:gd name="connsiteY5" fmla="*/ 2003772 h 3619500"/>
              <a:gd name="connsiteX0" fmla="*/ 913396 w 4327778"/>
              <a:gd name="connsiteY0" fmla="*/ 3619500 h 3692641"/>
              <a:gd name="connsiteX1" fmla="*/ 913396 w 4327778"/>
              <a:gd name="connsiteY1" fmla="*/ 3619500 h 3692641"/>
              <a:gd name="connsiteX2" fmla="*/ 4316829 w 4327778"/>
              <a:gd name="connsiteY2" fmla="*/ 3692634 h 3692641"/>
              <a:gd name="connsiteX3" fmla="*/ 4285246 w 4327778"/>
              <a:gd name="connsiteY3" fmla="*/ 57150 h 3692641"/>
              <a:gd name="connsiteX4" fmla="*/ 0 w 4327778"/>
              <a:gd name="connsiteY4" fmla="*/ 0 h 3692641"/>
              <a:gd name="connsiteX5" fmla="*/ 110291 w 4327778"/>
              <a:gd name="connsiteY5" fmla="*/ 2003772 h 3692641"/>
              <a:gd name="connsiteX0" fmla="*/ 913396 w 4316828"/>
              <a:gd name="connsiteY0" fmla="*/ 3619500 h 3692643"/>
              <a:gd name="connsiteX1" fmla="*/ 913396 w 4316828"/>
              <a:gd name="connsiteY1" fmla="*/ 3619500 h 3692643"/>
              <a:gd name="connsiteX2" fmla="*/ 4316829 w 4316828"/>
              <a:gd name="connsiteY2" fmla="*/ 3692634 h 3692643"/>
              <a:gd name="connsiteX3" fmla="*/ 4145378 w 4316828"/>
              <a:gd name="connsiteY3" fmla="*/ 21284 h 3692643"/>
              <a:gd name="connsiteX4" fmla="*/ 0 w 4316828"/>
              <a:gd name="connsiteY4" fmla="*/ 0 h 3692643"/>
              <a:gd name="connsiteX5" fmla="*/ 110291 w 4316828"/>
              <a:gd name="connsiteY5" fmla="*/ 2003772 h 3692643"/>
              <a:gd name="connsiteX0" fmla="*/ 913396 w 4327778"/>
              <a:gd name="connsiteY0" fmla="*/ 3619500 h 3692641"/>
              <a:gd name="connsiteX1" fmla="*/ 913396 w 4327778"/>
              <a:gd name="connsiteY1" fmla="*/ 3619500 h 3692641"/>
              <a:gd name="connsiteX2" fmla="*/ 4316829 w 4327778"/>
              <a:gd name="connsiteY2" fmla="*/ 3692634 h 3692641"/>
              <a:gd name="connsiteX3" fmla="*/ 4285245 w 4327778"/>
              <a:gd name="connsiteY3" fmla="*/ 21284 h 3692641"/>
              <a:gd name="connsiteX4" fmla="*/ 0 w 4327778"/>
              <a:gd name="connsiteY4" fmla="*/ 0 h 3692641"/>
              <a:gd name="connsiteX5" fmla="*/ 110291 w 4327778"/>
              <a:gd name="connsiteY5" fmla="*/ 2003772 h 3692641"/>
              <a:gd name="connsiteX0" fmla="*/ 913396 w 4316828"/>
              <a:gd name="connsiteY0" fmla="*/ 3669955 h 3743097"/>
              <a:gd name="connsiteX1" fmla="*/ 913396 w 4316828"/>
              <a:gd name="connsiteY1" fmla="*/ 3669955 h 3743097"/>
              <a:gd name="connsiteX2" fmla="*/ 4316829 w 4316828"/>
              <a:gd name="connsiteY2" fmla="*/ 3743089 h 3743097"/>
              <a:gd name="connsiteX3" fmla="*/ 4192001 w 4316828"/>
              <a:gd name="connsiteY3" fmla="*/ 8 h 3743097"/>
              <a:gd name="connsiteX4" fmla="*/ 0 w 4316828"/>
              <a:gd name="connsiteY4" fmla="*/ 50455 h 3743097"/>
              <a:gd name="connsiteX5" fmla="*/ 110291 w 4316828"/>
              <a:gd name="connsiteY5" fmla="*/ 2054227 h 3743097"/>
              <a:gd name="connsiteX0" fmla="*/ 913396 w 4270206"/>
              <a:gd name="connsiteY0" fmla="*/ 3669955 h 3669956"/>
              <a:gd name="connsiteX1" fmla="*/ 913396 w 4270206"/>
              <a:gd name="connsiteY1" fmla="*/ 3669955 h 3669956"/>
              <a:gd name="connsiteX2" fmla="*/ 4270206 w 4270206"/>
              <a:gd name="connsiteY2" fmla="*/ 3384434 h 3669956"/>
              <a:gd name="connsiteX3" fmla="*/ 4192001 w 4270206"/>
              <a:gd name="connsiteY3" fmla="*/ 8 h 3669956"/>
              <a:gd name="connsiteX4" fmla="*/ 0 w 4270206"/>
              <a:gd name="connsiteY4" fmla="*/ 50455 h 3669956"/>
              <a:gd name="connsiteX5" fmla="*/ 110291 w 4270206"/>
              <a:gd name="connsiteY5" fmla="*/ 2054227 h 3669956"/>
              <a:gd name="connsiteX0" fmla="*/ 913396 w 4316828"/>
              <a:gd name="connsiteY0" fmla="*/ 3669955 h 3669954"/>
              <a:gd name="connsiteX1" fmla="*/ 913396 w 4316828"/>
              <a:gd name="connsiteY1" fmla="*/ 3669955 h 3669954"/>
              <a:gd name="connsiteX2" fmla="*/ 4316828 w 4316828"/>
              <a:gd name="connsiteY2" fmla="*/ 3635493 h 3669954"/>
              <a:gd name="connsiteX3" fmla="*/ 4192001 w 4316828"/>
              <a:gd name="connsiteY3" fmla="*/ 8 h 3669954"/>
              <a:gd name="connsiteX4" fmla="*/ 0 w 4316828"/>
              <a:gd name="connsiteY4" fmla="*/ 50455 h 3669954"/>
              <a:gd name="connsiteX5" fmla="*/ 110291 w 4316828"/>
              <a:gd name="connsiteY5" fmla="*/ 2054227 h 3669954"/>
              <a:gd name="connsiteX0" fmla="*/ 913396 w 4195818"/>
              <a:gd name="connsiteY0" fmla="*/ 5486021 h 5486022"/>
              <a:gd name="connsiteX1" fmla="*/ 913396 w 4195818"/>
              <a:gd name="connsiteY1" fmla="*/ 5486021 h 5486022"/>
              <a:gd name="connsiteX2" fmla="*/ 1053266 w 4195818"/>
              <a:gd name="connsiteY2" fmla="*/ 0 h 5486022"/>
              <a:gd name="connsiteX3" fmla="*/ 4192001 w 4195818"/>
              <a:gd name="connsiteY3" fmla="*/ 1816074 h 5486022"/>
              <a:gd name="connsiteX4" fmla="*/ 0 w 4195818"/>
              <a:gd name="connsiteY4" fmla="*/ 1866521 h 5486022"/>
              <a:gd name="connsiteX5" fmla="*/ 110291 w 4195818"/>
              <a:gd name="connsiteY5" fmla="*/ 3870293 h 5486022"/>
              <a:gd name="connsiteX0" fmla="*/ 913396 w 5096400"/>
              <a:gd name="connsiteY0" fmla="*/ 5486021 h 5486020"/>
              <a:gd name="connsiteX1" fmla="*/ 913396 w 5096400"/>
              <a:gd name="connsiteY1" fmla="*/ 5486021 h 5486020"/>
              <a:gd name="connsiteX2" fmla="*/ 1053266 w 5096400"/>
              <a:gd name="connsiteY2" fmla="*/ 0 h 5486020"/>
              <a:gd name="connsiteX3" fmla="*/ 5093365 w 5096400"/>
              <a:gd name="connsiteY3" fmla="*/ 46708 h 5486020"/>
              <a:gd name="connsiteX4" fmla="*/ 0 w 5096400"/>
              <a:gd name="connsiteY4" fmla="*/ 1866521 h 5486020"/>
              <a:gd name="connsiteX5" fmla="*/ 110291 w 5096400"/>
              <a:gd name="connsiteY5" fmla="*/ 3870293 h 5486020"/>
              <a:gd name="connsiteX0" fmla="*/ 913396 w 5536353"/>
              <a:gd name="connsiteY0" fmla="*/ 5486021 h 5486022"/>
              <a:gd name="connsiteX1" fmla="*/ 913396 w 5536353"/>
              <a:gd name="connsiteY1" fmla="*/ 5486021 h 5486022"/>
              <a:gd name="connsiteX2" fmla="*/ 1053266 w 5536353"/>
              <a:gd name="connsiteY2" fmla="*/ 0 h 5486022"/>
              <a:gd name="connsiteX3" fmla="*/ 5093365 w 5536353"/>
              <a:gd name="connsiteY3" fmla="*/ 46708 h 5486022"/>
              <a:gd name="connsiteX4" fmla="*/ 5052027 w 5536353"/>
              <a:gd name="connsiteY4" fmla="*/ 1471800 h 5486022"/>
              <a:gd name="connsiteX5" fmla="*/ 0 w 5536353"/>
              <a:gd name="connsiteY5" fmla="*/ 1866521 h 5486022"/>
              <a:gd name="connsiteX6" fmla="*/ 110291 w 5536353"/>
              <a:gd name="connsiteY6" fmla="*/ 3870293 h 5486022"/>
              <a:gd name="connsiteX0" fmla="*/ 803105 w 5426062"/>
              <a:gd name="connsiteY0" fmla="*/ 5486021 h 5486020"/>
              <a:gd name="connsiteX1" fmla="*/ 803105 w 5426062"/>
              <a:gd name="connsiteY1" fmla="*/ 5486021 h 5486020"/>
              <a:gd name="connsiteX2" fmla="*/ 942975 w 5426062"/>
              <a:gd name="connsiteY2" fmla="*/ 0 h 5486020"/>
              <a:gd name="connsiteX3" fmla="*/ 4983074 w 5426062"/>
              <a:gd name="connsiteY3" fmla="*/ 46708 h 5486020"/>
              <a:gd name="connsiteX4" fmla="*/ 4941736 w 5426062"/>
              <a:gd name="connsiteY4" fmla="*/ 1471800 h 5486020"/>
              <a:gd name="connsiteX5" fmla="*/ 1350542 w 5426062"/>
              <a:gd name="connsiteY5" fmla="*/ 1364403 h 5486020"/>
              <a:gd name="connsiteX6" fmla="*/ 0 w 5426062"/>
              <a:gd name="connsiteY6" fmla="*/ 3870293 h 5486020"/>
              <a:gd name="connsiteX0" fmla="*/ -1 w 4622956"/>
              <a:gd name="connsiteY0" fmla="*/ 5486021 h 5486022"/>
              <a:gd name="connsiteX1" fmla="*/ -1 w 4622956"/>
              <a:gd name="connsiteY1" fmla="*/ 5486021 h 5486022"/>
              <a:gd name="connsiteX2" fmla="*/ 139869 w 4622956"/>
              <a:gd name="connsiteY2" fmla="*/ 0 h 5486022"/>
              <a:gd name="connsiteX3" fmla="*/ 4179968 w 4622956"/>
              <a:gd name="connsiteY3" fmla="*/ 46708 h 5486022"/>
              <a:gd name="connsiteX4" fmla="*/ 4138630 w 4622956"/>
              <a:gd name="connsiteY4" fmla="*/ 1471800 h 5486022"/>
              <a:gd name="connsiteX5" fmla="*/ 547436 w 4622956"/>
              <a:gd name="connsiteY5" fmla="*/ 1364403 h 5486022"/>
              <a:gd name="connsiteX6" fmla="*/ 502319 w 4622956"/>
              <a:gd name="connsiteY6" fmla="*/ 5065810 h 5486022"/>
              <a:gd name="connsiteX0" fmla="*/ -1 w 4891726"/>
              <a:gd name="connsiteY0" fmla="*/ 5486021 h 5486020"/>
              <a:gd name="connsiteX1" fmla="*/ -1 w 4891726"/>
              <a:gd name="connsiteY1" fmla="*/ 5486021 h 5486020"/>
              <a:gd name="connsiteX2" fmla="*/ 139869 w 4891726"/>
              <a:gd name="connsiteY2" fmla="*/ 0 h 5486020"/>
              <a:gd name="connsiteX3" fmla="*/ 4179968 w 4891726"/>
              <a:gd name="connsiteY3" fmla="*/ 46708 h 5486020"/>
              <a:gd name="connsiteX4" fmla="*/ 4138630 w 4891726"/>
              <a:gd name="connsiteY4" fmla="*/ 1471800 h 5486020"/>
              <a:gd name="connsiteX5" fmla="*/ 547436 w 4891726"/>
              <a:gd name="connsiteY5" fmla="*/ 1364403 h 5486020"/>
              <a:gd name="connsiteX6" fmla="*/ 502319 w 4891726"/>
              <a:gd name="connsiteY6" fmla="*/ 5065810 h 5486020"/>
              <a:gd name="connsiteX0" fmla="*/ -1 w 4194873"/>
              <a:gd name="connsiteY0" fmla="*/ 5486021 h 5486022"/>
              <a:gd name="connsiteX1" fmla="*/ -1 w 4194873"/>
              <a:gd name="connsiteY1" fmla="*/ 5486021 h 5486022"/>
              <a:gd name="connsiteX2" fmla="*/ 139869 w 4194873"/>
              <a:gd name="connsiteY2" fmla="*/ 0 h 5486022"/>
              <a:gd name="connsiteX3" fmla="*/ 4179968 w 4194873"/>
              <a:gd name="connsiteY3" fmla="*/ 46708 h 5486022"/>
              <a:gd name="connsiteX4" fmla="*/ 4138630 w 4194873"/>
              <a:gd name="connsiteY4" fmla="*/ 1471800 h 5486022"/>
              <a:gd name="connsiteX5" fmla="*/ 547436 w 4194873"/>
              <a:gd name="connsiteY5" fmla="*/ 1364403 h 5486022"/>
              <a:gd name="connsiteX6" fmla="*/ 502319 w 4194873"/>
              <a:gd name="connsiteY6" fmla="*/ 5065810 h 5486022"/>
              <a:gd name="connsiteX0" fmla="*/ -1 w 4258235"/>
              <a:gd name="connsiteY0" fmla="*/ 5486021 h 5486020"/>
              <a:gd name="connsiteX1" fmla="*/ -1 w 4258235"/>
              <a:gd name="connsiteY1" fmla="*/ 5486021 h 5486020"/>
              <a:gd name="connsiteX2" fmla="*/ 139869 w 4258235"/>
              <a:gd name="connsiteY2" fmla="*/ 0 h 5486020"/>
              <a:gd name="connsiteX3" fmla="*/ 4179968 w 4258235"/>
              <a:gd name="connsiteY3" fmla="*/ 46708 h 5486020"/>
              <a:gd name="connsiteX4" fmla="*/ 4231875 w 4258235"/>
              <a:gd name="connsiteY4" fmla="*/ 1423980 h 5486020"/>
              <a:gd name="connsiteX5" fmla="*/ 547436 w 4258235"/>
              <a:gd name="connsiteY5" fmla="*/ 1364403 h 5486020"/>
              <a:gd name="connsiteX6" fmla="*/ 502319 w 4258235"/>
              <a:gd name="connsiteY6" fmla="*/ 5065810 h 5486020"/>
              <a:gd name="connsiteX0" fmla="*/ -1 w 4258235"/>
              <a:gd name="connsiteY0" fmla="*/ 5486021 h 5486022"/>
              <a:gd name="connsiteX1" fmla="*/ -1 w 4258235"/>
              <a:gd name="connsiteY1" fmla="*/ 5486021 h 5486022"/>
              <a:gd name="connsiteX2" fmla="*/ 139869 w 4258235"/>
              <a:gd name="connsiteY2" fmla="*/ 0 h 5486022"/>
              <a:gd name="connsiteX3" fmla="*/ 4179968 w 4258235"/>
              <a:gd name="connsiteY3" fmla="*/ 46708 h 5486022"/>
              <a:gd name="connsiteX4" fmla="*/ 4231875 w 4258235"/>
              <a:gd name="connsiteY4" fmla="*/ 1423980 h 5486022"/>
              <a:gd name="connsiteX5" fmla="*/ 547436 w 4258235"/>
              <a:gd name="connsiteY5" fmla="*/ 1364403 h 5486022"/>
              <a:gd name="connsiteX6" fmla="*/ 502319 w 4258235"/>
              <a:gd name="connsiteY6" fmla="*/ 5065810 h 5486022"/>
              <a:gd name="connsiteX0" fmla="*/ -1 w 4231874"/>
              <a:gd name="connsiteY0" fmla="*/ 5486021 h 5486020"/>
              <a:gd name="connsiteX1" fmla="*/ -1 w 4231874"/>
              <a:gd name="connsiteY1" fmla="*/ 5486021 h 5486020"/>
              <a:gd name="connsiteX2" fmla="*/ 139869 w 4231874"/>
              <a:gd name="connsiteY2" fmla="*/ 0 h 5486020"/>
              <a:gd name="connsiteX3" fmla="*/ 4179968 w 4231874"/>
              <a:gd name="connsiteY3" fmla="*/ 46708 h 5486020"/>
              <a:gd name="connsiteX4" fmla="*/ 4231875 w 4231874"/>
              <a:gd name="connsiteY4" fmla="*/ 1423980 h 5486020"/>
              <a:gd name="connsiteX5" fmla="*/ 547436 w 4231874"/>
              <a:gd name="connsiteY5" fmla="*/ 1364403 h 5486020"/>
              <a:gd name="connsiteX6" fmla="*/ 502319 w 4231874"/>
              <a:gd name="connsiteY6" fmla="*/ 5065810 h 5486020"/>
              <a:gd name="connsiteX0" fmla="*/ 18467 w 4250342"/>
              <a:gd name="connsiteY0" fmla="*/ 5441026 h 5441027"/>
              <a:gd name="connsiteX1" fmla="*/ 18467 w 4250342"/>
              <a:gd name="connsiteY1" fmla="*/ 5441026 h 5441027"/>
              <a:gd name="connsiteX2" fmla="*/ 2930 w 4250342"/>
              <a:gd name="connsiteY2" fmla="*/ 2826 h 5441027"/>
              <a:gd name="connsiteX3" fmla="*/ 4198436 w 4250342"/>
              <a:gd name="connsiteY3" fmla="*/ 1713 h 5441027"/>
              <a:gd name="connsiteX4" fmla="*/ 4250343 w 4250342"/>
              <a:gd name="connsiteY4" fmla="*/ 1378985 h 5441027"/>
              <a:gd name="connsiteX5" fmla="*/ 565904 w 4250342"/>
              <a:gd name="connsiteY5" fmla="*/ 1319408 h 5441027"/>
              <a:gd name="connsiteX6" fmla="*/ 520787 w 4250342"/>
              <a:gd name="connsiteY6" fmla="*/ 5020815 h 544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0342" h="5441027">
                <a:moveTo>
                  <a:pt x="18467" y="5441026"/>
                </a:moveTo>
                <a:lnTo>
                  <a:pt x="18467" y="5441026"/>
                </a:lnTo>
                <a:cubicBezTo>
                  <a:pt x="15877" y="4534659"/>
                  <a:pt x="8109" y="1815559"/>
                  <a:pt x="2930" y="2826"/>
                </a:cubicBezTo>
                <a:cubicBezTo>
                  <a:pt x="-130420" y="9176"/>
                  <a:pt x="4331786" y="-4637"/>
                  <a:pt x="4198436" y="1713"/>
                </a:cubicBezTo>
                <a:cubicBezTo>
                  <a:pt x="4215737" y="644116"/>
                  <a:pt x="4233042" y="664850"/>
                  <a:pt x="4250343" y="1378985"/>
                </a:cubicBezTo>
                <a:lnTo>
                  <a:pt x="565904" y="1319408"/>
                </a:lnTo>
                <a:lnTo>
                  <a:pt x="520787" y="5020815"/>
                </a:lnTo>
              </a:path>
            </a:pathLst>
          </a:custGeom>
          <a:noFill/>
          <a:ln w="165100">
            <a:solidFill>
              <a:srgbClr val="FF00FF">
                <a:alpha val="61000"/>
              </a:srgb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14292" y="2112850"/>
            <a:ext cx="736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b="1" baseline="-250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</a:t>
            </a:r>
          </a:p>
          <a:p>
            <a:r>
              <a:rPr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</a:t>
            </a:r>
            <a:r>
              <a:rPr lang="en-US" altLang="ja-JP" b="1" baseline="-250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</a:t>
            </a:r>
          </a:p>
          <a:p>
            <a:r>
              <a:rPr kumimoji="1"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</a:t>
            </a:r>
            <a:r>
              <a:rPr kumimoji="1" lang="en-US" altLang="ja-JP" b="1" baseline="-250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O,</a:t>
            </a:r>
          </a:p>
          <a:p>
            <a:r>
              <a:rPr lang="en-US" altLang="ja-JP" b="1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etc.</a:t>
            </a:r>
            <a:endParaRPr kumimoji="1" lang="ja-JP" altLang="en-US" b="1" dirty="0" smtClean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879246" y="2806795"/>
            <a:ext cx="501156" cy="4008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8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483161" y="806352"/>
            <a:ext cx="9437585" cy="6302376"/>
            <a:chOff x="483161" y="1012824"/>
            <a:chExt cx="9437585" cy="6302376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483161" y="1012824"/>
              <a:ext cx="9437585" cy="6302376"/>
              <a:chOff x="719138" y="1012825"/>
              <a:chExt cx="8640762" cy="5532438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138" y="1012825"/>
                <a:ext cx="8640762" cy="5532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" name="直線矢印コネクタ 7"/>
              <p:cNvCxnSpPr/>
              <p:nvPr/>
            </p:nvCxnSpPr>
            <p:spPr>
              <a:xfrm>
                <a:off x="1130709" y="2094270"/>
                <a:ext cx="1730477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>
                <a:off x="1130709" y="1724938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l-GR" altLang="ja-JP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μ</a:t>
                </a:r>
                <a:r>
                  <a:rPr kumimoji="1" lang="en-US" altLang="ja-JP" baseline="30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+</a:t>
                </a:r>
                <a:r>
                  <a:rPr kumimoji="1" lang="en-US" altLang="ja-JP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 beam</a:t>
                </a:r>
                <a:endParaRPr kumimoji="1" lang="ja-JP" alt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cxnSp>
            <p:nvCxnSpPr>
              <p:cNvPr id="11" name="直線矢印コネクタ 10"/>
              <p:cNvCxnSpPr/>
              <p:nvPr/>
            </p:nvCxnSpPr>
            <p:spPr>
              <a:xfrm>
                <a:off x="1151062" y="4862051"/>
                <a:ext cx="1730477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>
                <a:off x="5314336" y="2062004"/>
                <a:ext cx="1730477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>
                <a:off x="5333999" y="4862051"/>
                <a:ext cx="1730477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直線矢印コネクタ 19"/>
            <p:cNvCxnSpPr/>
            <p:nvPr/>
          </p:nvCxnSpPr>
          <p:spPr>
            <a:xfrm>
              <a:off x="7295534" y="5397739"/>
              <a:ext cx="0" cy="5802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6943943" y="5564351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spectrometer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17</a:t>
            </a:fld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90260" y="1325180"/>
            <a:ext cx="3223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Uniform B-field</a:t>
            </a:r>
            <a:endParaRPr kumimoji="1" lang="ja-JP" altLang="en-US" sz="3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89598" y="4344764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Gradient </a:t>
            </a:r>
            <a:r>
              <a:rPr kumimoji="1" lang="en-US" altLang="ja-JP" sz="32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B-field</a:t>
            </a:r>
            <a:endParaRPr kumimoji="1" lang="ja-JP" altLang="en-US" sz="3200" b="1" dirty="0" smtClean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83457" y="6538451"/>
            <a:ext cx="256993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e</a:t>
            </a:r>
            <a:r>
              <a:rPr kumimoji="1"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quickly swept out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34964" y="6399952"/>
            <a:ext cx="44069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Constant bending radius independent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of emission angles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>
            <a:off x="4758813" y="3333135"/>
            <a:ext cx="855406" cy="462117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65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420465" y="1109663"/>
            <a:ext cx="3441290" cy="5480085"/>
          </a:xfrm>
        </p:spPr>
        <p:txBody>
          <a:bodyPr/>
          <a:lstStyle/>
          <a:p>
            <a:pPr marL="144000" indent="-180000"/>
            <a:r>
              <a:rPr kumimoji="1" lang="en-US" altLang="ja-JP" sz="1800" dirty="0" smtClean="0"/>
              <a:t>16 modules</a:t>
            </a:r>
          </a:p>
          <a:p>
            <a:pPr marL="360000" lvl="1" indent="-216000"/>
            <a:r>
              <a:rPr kumimoji="1" lang="en-US" altLang="ja-JP" sz="1600" dirty="0" smtClean="0"/>
              <a:t>Aligned concentrically (10.5°)</a:t>
            </a:r>
          </a:p>
          <a:p>
            <a:pPr marL="360000" lvl="1" indent="-216000"/>
            <a:r>
              <a:rPr kumimoji="1" lang="en-US" altLang="ja-JP" sz="1600" dirty="0" smtClean="0"/>
              <a:t>2 layers per module</a:t>
            </a:r>
          </a:p>
          <a:p>
            <a:pPr marL="360000" lvl="1" indent="-216000"/>
            <a:endParaRPr kumimoji="1" lang="en-US" altLang="ja-JP" sz="1600" dirty="0"/>
          </a:p>
          <a:p>
            <a:pPr marL="0" indent="-287640"/>
            <a:r>
              <a:rPr kumimoji="1" lang="en-US" altLang="ja-JP" sz="1800" dirty="0" smtClean="0"/>
              <a:t>12.5 μm thick cathode foil       	    with vernier pattern</a:t>
            </a:r>
            <a:endParaRPr kumimoji="1" lang="en-US" altLang="ja-JP" sz="1600" dirty="0" smtClean="0"/>
          </a:p>
          <a:p>
            <a:pPr marL="0" indent="-287640">
              <a:spcAft>
                <a:spcPts val="1200"/>
              </a:spcAft>
            </a:pPr>
            <a:r>
              <a:rPr kumimoji="1" lang="en-US" altLang="ja-JP" sz="1800" dirty="0" smtClean="0"/>
              <a:t>He:ethane</a:t>
            </a:r>
            <a:r>
              <a:rPr kumimoji="1" lang="en-US" altLang="ja-JP" sz="1800" dirty="0"/>
              <a:t> </a:t>
            </a:r>
            <a:r>
              <a:rPr kumimoji="1" lang="en-US" altLang="ja-JP" sz="1800" dirty="0" smtClean="0"/>
              <a:t>= 50:50</a:t>
            </a:r>
          </a:p>
          <a:p>
            <a:pPr marL="0" indent="-287640"/>
            <a:r>
              <a:rPr kumimoji="1" lang="en-US" altLang="ja-JP" sz="1800" u="sng" dirty="0" smtClean="0"/>
              <a:t>Ultra low mass chamber</a:t>
            </a:r>
          </a:p>
          <a:p>
            <a:pPr marL="431640" lvl="1" indent="-287640"/>
            <a:r>
              <a:rPr kumimoji="1" lang="en-US" altLang="ja-JP" sz="1600" dirty="0" smtClean="0"/>
              <a:t>Multiple scatter limits the performance</a:t>
            </a:r>
          </a:p>
          <a:p>
            <a:pPr marL="431640" lvl="1" indent="-287640"/>
            <a:r>
              <a:rPr kumimoji="1" lang="en-US" altLang="ja-JP" sz="1600" dirty="0"/>
              <a:t>S</a:t>
            </a:r>
            <a:r>
              <a:rPr kumimoji="1" lang="en-US" altLang="ja-JP" sz="1600" dirty="0" smtClean="0"/>
              <a:t>uppress γ BG source</a:t>
            </a:r>
          </a:p>
          <a:p>
            <a:pPr marL="431640" lvl="1" indent="-287640"/>
            <a:r>
              <a:rPr kumimoji="1" lang="en-US" altLang="ja-JP" sz="1600" dirty="0" smtClean="0"/>
              <a:t>In total, along e</a:t>
            </a:r>
            <a:r>
              <a:rPr kumimoji="1" lang="en-US" altLang="ja-JP" sz="1600" baseline="30000" dirty="0" smtClean="0"/>
              <a:t>+</a:t>
            </a:r>
            <a:r>
              <a:rPr kumimoji="1" lang="en-US" altLang="ja-JP" sz="1600" dirty="0" smtClean="0"/>
              <a:t> trajectory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~2.0×10</a:t>
            </a:r>
            <a:r>
              <a:rPr kumimoji="1" lang="en-US" altLang="ja-JP" sz="2000" baseline="30000" dirty="0" smtClean="0">
                <a:solidFill>
                  <a:srgbClr val="FF0000"/>
                </a:solidFill>
              </a:rPr>
              <a:t>-3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X</a:t>
            </a:r>
            <a:r>
              <a:rPr kumimoji="1" lang="en-US" altLang="ja-JP" sz="2000" baseline="-25000" dirty="0" smtClean="0">
                <a:solidFill>
                  <a:srgbClr val="FF0000"/>
                </a:solidFill>
              </a:rPr>
              <a:t>0</a:t>
            </a:r>
          </a:p>
          <a:p>
            <a:pPr marL="431640" lvl="1" indent="-287640"/>
            <a:endParaRPr kumimoji="1" lang="en-US" altLang="ja-JP" sz="1800" baseline="-25000" dirty="0">
              <a:solidFill>
                <a:srgbClr val="FF0000"/>
              </a:solidFill>
            </a:endParaRPr>
          </a:p>
          <a:p>
            <a:pPr marL="0" indent="-287640"/>
            <a:r>
              <a:rPr kumimoji="1" lang="en-US" altLang="ja-JP" sz="1800" dirty="0" smtClean="0"/>
              <a:t>Tracking with </a:t>
            </a:r>
            <a:r>
              <a:rPr kumimoji="1" lang="en-US" altLang="ja-JP" sz="1800" dirty="0" err="1" smtClean="0"/>
              <a:t>Kalman</a:t>
            </a:r>
            <a:r>
              <a:rPr kumimoji="1" lang="en-US" altLang="ja-JP" sz="1800" dirty="0"/>
              <a:t> </a:t>
            </a:r>
            <a:r>
              <a:rPr kumimoji="1" lang="en-US" altLang="ja-JP" sz="1800" dirty="0" smtClean="0"/>
              <a:t>filter</a:t>
            </a:r>
          </a:p>
          <a:p>
            <a:pPr marL="431640" lvl="1" indent="-287640">
              <a:spcAft>
                <a:spcPts val="600"/>
              </a:spcAft>
            </a:pPr>
            <a:r>
              <a:rPr kumimoji="1" lang="en-US" altLang="ja-JP" sz="1600" dirty="0" smtClean="0"/>
              <a:t>Reconstruct e</a:t>
            </a:r>
            <a:r>
              <a:rPr kumimoji="1" lang="en-US" altLang="ja-JP" sz="1600" baseline="30000" dirty="0" smtClean="0"/>
              <a:t>+</a:t>
            </a:r>
            <a:r>
              <a:rPr kumimoji="1" lang="en-US" altLang="ja-JP" sz="1600" dirty="0" smtClean="0"/>
              <a:t> momentum vector on target</a:t>
            </a:r>
          </a:p>
          <a:p>
            <a:pPr marL="863640" lvl="2" indent="-287640"/>
            <a:r>
              <a:rPr kumimoji="1" lang="en-US" altLang="ja-JP" sz="2400" dirty="0" smtClean="0"/>
              <a:t>σ</a:t>
            </a:r>
            <a:r>
              <a:rPr kumimoji="1" lang="en-US" altLang="ja-JP" sz="2400" baseline="-25000" dirty="0" smtClean="0"/>
              <a:t>E</a:t>
            </a:r>
            <a:r>
              <a:rPr kumimoji="1" lang="en-US" altLang="ja-JP" sz="2400" dirty="0" smtClean="0"/>
              <a:t>/E = 0.7 %</a:t>
            </a:r>
          </a:p>
          <a:p>
            <a:pPr marL="863640" lvl="2" indent="-287640"/>
            <a:r>
              <a:rPr kumimoji="1" lang="en-US" altLang="ja-JP" sz="2400" dirty="0" err="1" smtClean="0"/>
              <a:t>σ</a:t>
            </a:r>
            <a:r>
              <a:rPr kumimoji="1" lang="en-US" altLang="ja-JP" sz="2400" baseline="-25000" dirty="0" err="1" smtClean="0"/>
              <a:t>θ</a:t>
            </a:r>
            <a:r>
              <a:rPr kumimoji="1" lang="en-US" altLang="ja-JP" sz="2400" dirty="0" smtClean="0"/>
              <a:t> ~ 18 </a:t>
            </a:r>
            <a:r>
              <a:rPr kumimoji="1" lang="en-US" altLang="ja-JP" sz="2400" dirty="0" err="1" smtClean="0"/>
              <a:t>mrad</a:t>
            </a:r>
            <a:endParaRPr kumimoji="1" lang="en-US" altLang="ja-JP" sz="2400" dirty="0" smtClean="0"/>
          </a:p>
          <a:p>
            <a:pPr marL="863640" lvl="2" indent="-287640"/>
            <a:r>
              <a:rPr kumimoji="1" lang="en-US" altLang="ja-JP" sz="2400" dirty="0" err="1" smtClean="0"/>
              <a:t>σ</a:t>
            </a:r>
            <a:r>
              <a:rPr kumimoji="1" lang="en-US" altLang="ja-JP" sz="2400" baseline="-25000" dirty="0" err="1" smtClean="0"/>
              <a:t>φ</a:t>
            </a:r>
            <a:r>
              <a:rPr kumimoji="1" lang="en-US" altLang="ja-JP" sz="2400" dirty="0" smtClean="0"/>
              <a:t> ~ 10 </a:t>
            </a:r>
            <a:r>
              <a:rPr kumimoji="1" lang="en-US" altLang="ja-JP" sz="2400" dirty="0" err="1" smtClean="0"/>
              <a:t>mrad</a:t>
            </a:r>
            <a:endParaRPr kumimoji="1" lang="en-US" altLang="ja-JP" sz="24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Drift chamber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18</a:t>
            </a:fld>
            <a:endParaRPr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5" y="1109663"/>
            <a:ext cx="5759450" cy="533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円弧 6"/>
          <p:cNvSpPr/>
          <p:nvPr/>
        </p:nvSpPr>
        <p:spPr>
          <a:xfrm>
            <a:off x="2865020" y="3588773"/>
            <a:ext cx="2011779" cy="1907459"/>
          </a:xfrm>
          <a:prstGeom prst="arc">
            <a:avLst>
              <a:gd name="adj1" fmla="val 14486049"/>
              <a:gd name="adj2" fmla="val 11951141"/>
            </a:avLst>
          </a:prstGeom>
          <a:ln w="101600" cmpd="sng">
            <a:solidFill>
              <a:srgbClr val="00FFFF">
                <a:alpha val="55000"/>
              </a:srgb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33257" y="2351207"/>
            <a:ext cx="1277016" cy="646331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C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Stopping</a:t>
            </a:r>
          </a:p>
          <a:p>
            <a:r>
              <a:rPr kumimoji="1" lang="en-US" altLang="ja-JP" b="1" dirty="0" smtClean="0">
                <a:solidFill>
                  <a:srgbClr val="FF66C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Target</a:t>
            </a:r>
            <a:endParaRPr kumimoji="1" lang="ja-JP" altLang="en-US" b="1" dirty="0" smtClean="0">
              <a:solidFill>
                <a:srgbClr val="FF66CC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1" name="直線矢印コネクタ 10"/>
          <p:cNvCxnSpPr>
            <a:stCxn id="9" idx="1"/>
          </p:cNvCxnSpPr>
          <p:nvPr/>
        </p:nvCxnSpPr>
        <p:spPr>
          <a:xfrm flipH="1">
            <a:off x="3415631" y="2674373"/>
            <a:ext cx="317626" cy="83574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415847" y="2894543"/>
            <a:ext cx="1449174" cy="584775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Helium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atmosphere</a:t>
            </a:r>
            <a:endParaRPr kumimoji="1" lang="ja-JP" altLang="en-US" sz="160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5905" y="5829284"/>
            <a:ext cx="1587294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Magnet coil</a:t>
            </a:r>
            <a:endParaRPr kumimoji="1" lang="ja-JP" altLang="en-US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9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Timing </a:t>
            </a:r>
            <a:r>
              <a:rPr kumimoji="1" lang="en-US" altLang="ja-JP" dirty="0" smtClean="0"/>
              <a:t>counter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0" y="1146392"/>
            <a:ext cx="3430588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33066" y="4980637"/>
            <a:ext cx="3053625" cy="646331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4×4×80cm</a:t>
            </a:r>
            <a:r>
              <a:rPr kumimoji="1" lang="en-US" altLang="ja-JP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bar(BC404) </a:t>
            </a:r>
            <a:endParaRPr lang="en-US" altLang="ja-JP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 fine-mesh PMTs</a:t>
            </a:r>
            <a:endParaRPr kumimoji="1" lang="ja-JP" altLang="en-US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9" name="直線矢印コネクタ 8"/>
          <p:cNvCxnSpPr>
            <a:stCxn id="20" idx="2"/>
          </p:cNvCxnSpPr>
          <p:nvPr/>
        </p:nvCxnSpPr>
        <p:spPr>
          <a:xfrm>
            <a:off x="2340784" y="2233025"/>
            <a:ext cx="0" cy="441063"/>
          </a:xfrm>
          <a:prstGeom prst="straightConnector1">
            <a:avLst/>
          </a:prstGeom>
          <a:ln w="19050">
            <a:solidFill>
              <a:srgbClr val="00FF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735490" y="18636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beam-</a:t>
            </a:r>
            <a:r>
              <a:rPr kumimoji="1" lang="en-US" altLang="ja-JP" dirty="0" err="1" smtClean="0">
                <a:solidFill>
                  <a:srgbClr val="00FF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dir</a:t>
            </a:r>
            <a:endParaRPr kumimoji="1" lang="ja-JP" altLang="en-US" dirty="0" smtClean="0">
              <a:solidFill>
                <a:srgbClr val="00FF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5490" y="1419100"/>
            <a:ext cx="185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</a:t>
            </a:r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×6mm</a:t>
            </a:r>
            <a:r>
              <a:rPr lang="en-US" altLang="ja-JP" baseline="30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fiber </a:t>
            </a:r>
            <a:endParaRPr lang="en-US" altLang="ja-JP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 APDs</a:t>
            </a:r>
            <a:endParaRPr kumimoji="1" lang="ja-JP" altLang="en-US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1505" name="直線矢印コネクタ 21504"/>
          <p:cNvCxnSpPr/>
          <p:nvPr/>
        </p:nvCxnSpPr>
        <p:spPr>
          <a:xfrm>
            <a:off x="1054249" y="2065431"/>
            <a:ext cx="333487" cy="415019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1054249" y="4793346"/>
            <a:ext cx="247426" cy="18729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834" y="3309869"/>
            <a:ext cx="7286214" cy="421039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8889329" y="3384847"/>
            <a:ext cx="2382592" cy="398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19</a:t>
            </a:fld>
            <a:endParaRPr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292300" y="1065238"/>
            <a:ext cx="5647766" cy="3132007"/>
          </a:xfrm>
        </p:spPr>
        <p:txBody>
          <a:bodyPr/>
          <a:lstStyle/>
          <a:p>
            <a:r>
              <a:rPr kumimoji="1" lang="en-US" altLang="ja-JP" sz="1800" dirty="0" smtClean="0"/>
              <a:t>e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 time measured by a set of 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timing counter</a:t>
            </a:r>
          </a:p>
          <a:p>
            <a:pPr lvl="1"/>
            <a:r>
              <a:rPr kumimoji="1" lang="en-US" altLang="ja-JP" sz="1600" dirty="0" smtClean="0"/>
              <a:t>Two layers of plastic scintillator</a:t>
            </a:r>
          </a:p>
          <a:p>
            <a:pPr lvl="1"/>
            <a:r>
              <a:rPr kumimoji="1" lang="en-US" altLang="ja-JP" sz="1600" dirty="0" smtClean="0"/>
              <a:t>(z-measuring </a:t>
            </a:r>
            <a:r>
              <a:rPr kumimoji="1" lang="en-US" altLang="ja-JP" sz="1600" dirty="0" smtClean="0"/>
              <a:t>fiber counter is not used in </a:t>
            </a:r>
            <a:r>
              <a:rPr kumimoji="1" lang="en-US" altLang="ja-JP" sz="1600" dirty="0" smtClean="0"/>
              <a:t>2008)</a:t>
            </a:r>
            <a:endParaRPr kumimoji="1" lang="en-US" altLang="ja-JP" sz="1600" dirty="0" smtClean="0"/>
          </a:p>
          <a:p>
            <a:pPr lvl="1">
              <a:spcAft>
                <a:spcPts val="1800"/>
              </a:spcAft>
            </a:pPr>
            <a:r>
              <a:rPr kumimoji="1" lang="en-US" altLang="ja-JP" sz="2000" dirty="0" err="1" smtClean="0"/>
              <a:t>σ</a:t>
            </a:r>
            <a:r>
              <a:rPr kumimoji="1" lang="en-US" altLang="ja-JP" sz="2000" baseline="-25000" dirty="0" err="1" smtClean="0"/>
              <a:t>TC</a:t>
            </a:r>
            <a:r>
              <a:rPr kumimoji="1" lang="en-US" altLang="ja-JP" sz="2000" dirty="0" smtClean="0"/>
              <a:t> ~ 65 </a:t>
            </a:r>
            <a:r>
              <a:rPr kumimoji="1" lang="en-US" altLang="ja-JP" sz="2000" dirty="0" err="1" smtClean="0"/>
              <a:t>psec</a:t>
            </a:r>
            <a:endParaRPr kumimoji="1" lang="en-US" altLang="ja-JP" sz="1800" dirty="0" smtClean="0"/>
          </a:p>
          <a:p>
            <a:r>
              <a:rPr kumimoji="1" lang="en-US" altLang="ja-JP" sz="1800" dirty="0" smtClean="0"/>
              <a:t>Reconstruct muon decay time</a:t>
            </a:r>
          </a:p>
          <a:p>
            <a:pPr lvl="1"/>
            <a:r>
              <a:rPr kumimoji="1" lang="en-US" altLang="ja-JP" sz="1600" dirty="0" smtClean="0"/>
              <a:t>TC hit time - e</a:t>
            </a:r>
            <a:r>
              <a:rPr kumimoji="1" lang="en-US" altLang="ja-JP" sz="1600" baseline="30000" dirty="0" smtClean="0"/>
              <a:t>+ </a:t>
            </a:r>
            <a:r>
              <a:rPr kumimoji="1" lang="en-US" altLang="ja-JP" sz="1600" dirty="0" smtClean="0"/>
              <a:t>flight length from DC</a:t>
            </a:r>
          </a:p>
          <a:p>
            <a:pPr lvl="1"/>
            <a:r>
              <a:rPr kumimoji="1" lang="en-US" altLang="ja-JP" sz="1600" dirty="0" err="1" smtClean="0"/>
              <a:t>LXe</a:t>
            </a:r>
            <a:r>
              <a:rPr kumimoji="1" lang="en-US" altLang="ja-JP" sz="1600" dirty="0" smtClean="0"/>
              <a:t> hit time - γ flight length (line)</a:t>
            </a:r>
          </a:p>
          <a:p>
            <a:pPr lvl="1">
              <a:spcAft>
                <a:spcPts val="1200"/>
              </a:spcAft>
            </a:pPr>
            <a:r>
              <a:rPr kumimoji="1" lang="en-US" altLang="ja-JP" sz="1800" b="1" dirty="0" smtClean="0"/>
              <a:t>t</a:t>
            </a:r>
            <a:r>
              <a:rPr kumimoji="1" lang="en-US" altLang="ja-JP" sz="1800" b="1" baseline="-25000" dirty="0" smtClean="0"/>
              <a:t>eγ</a:t>
            </a:r>
            <a:r>
              <a:rPr kumimoji="1" lang="ja-JP" altLang="en-US" sz="1800" b="1" dirty="0"/>
              <a:t> </a:t>
            </a:r>
            <a:r>
              <a:rPr kumimoji="1" lang="en-US" altLang="ja-JP" sz="1800" b="1" dirty="0" smtClean="0"/>
              <a:t>= </a:t>
            </a:r>
            <a:r>
              <a:rPr kumimoji="1" lang="en-US" altLang="ja-JP" sz="1800" b="1" dirty="0" err="1" smtClean="0"/>
              <a:t>t</a:t>
            </a:r>
            <a:r>
              <a:rPr kumimoji="1" lang="en-US" altLang="ja-JP" sz="1800" b="1" baseline="-25000" dirty="0" err="1" smtClean="0"/>
              <a:t>e</a:t>
            </a:r>
            <a:r>
              <a:rPr kumimoji="1" lang="en-US" altLang="ja-JP" sz="1800" b="1" baseline="-25000" dirty="0" smtClean="0"/>
              <a:t>+</a:t>
            </a:r>
            <a:r>
              <a:rPr kumimoji="1" lang="en-US" altLang="ja-JP" sz="1800" b="1" dirty="0" smtClean="0"/>
              <a:t> </a:t>
            </a:r>
            <a:r>
              <a:rPr kumimoji="1" lang="ja-JP" altLang="en-US" sz="1800" b="1" dirty="0" smtClean="0"/>
              <a:t>－ </a:t>
            </a:r>
            <a:r>
              <a:rPr kumimoji="1" lang="en-US" altLang="ja-JP" sz="1800" b="1" dirty="0" err="1" smtClean="0"/>
              <a:t>t</a:t>
            </a:r>
            <a:r>
              <a:rPr kumimoji="1" lang="en-US" altLang="ja-JP" sz="1800" b="1" baseline="-25000" dirty="0" err="1" smtClean="0"/>
              <a:t>γ</a:t>
            </a:r>
            <a:endParaRPr kumimoji="1" lang="en-US" altLang="ja-JP" sz="1800" b="1" baseline="-25000" dirty="0"/>
          </a:p>
          <a:p>
            <a:r>
              <a:rPr kumimoji="1" lang="en-US" altLang="ja-JP" sz="1800" dirty="0" smtClean="0"/>
              <a:t>Total resolution : </a:t>
            </a:r>
            <a:r>
              <a:rPr kumimoji="1" lang="en-US" altLang="ja-JP" sz="2800" dirty="0" err="1" smtClean="0"/>
              <a:t>σ</a:t>
            </a:r>
            <a:r>
              <a:rPr kumimoji="1" lang="en-US" altLang="ja-JP" sz="2800" baseline="-25000" dirty="0" err="1" smtClean="0"/>
              <a:t>teγ</a:t>
            </a:r>
            <a:r>
              <a:rPr kumimoji="1" lang="en-US" altLang="ja-JP" sz="2800" dirty="0" smtClean="0"/>
              <a:t> = 148 psec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023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75249" y="1515649"/>
            <a:ext cx="9128159" cy="5242630"/>
          </a:xfrm>
        </p:spPr>
        <p:txBody>
          <a:bodyPr/>
          <a:lstStyle/>
          <a:p>
            <a:pPr marL="107640" indent="0">
              <a:buNone/>
            </a:pPr>
            <a:r>
              <a:rPr kumimoji="1" lang="en-US" altLang="ja-JP" sz="3200" i="1" dirty="0" smtClean="0"/>
              <a:t>μ</a:t>
            </a:r>
            <a:r>
              <a:rPr kumimoji="1" lang="en-US" altLang="ja-JP" sz="3200" i="1" baseline="30000" dirty="0" smtClean="0"/>
              <a:t>+</a:t>
            </a:r>
            <a:r>
              <a:rPr kumimoji="1" lang="ja-JP" altLang="en-US" sz="3200" i="1" dirty="0" smtClean="0"/>
              <a:t>→</a:t>
            </a:r>
            <a:r>
              <a:rPr kumimoji="1" lang="en-US" altLang="ja-JP" sz="3200" i="1" dirty="0" err="1" smtClean="0"/>
              <a:t>e</a:t>
            </a:r>
            <a:r>
              <a:rPr kumimoji="1" lang="en-US" altLang="ja-JP" sz="3200" i="1" baseline="30000" dirty="0" err="1" smtClean="0"/>
              <a:t>+</a:t>
            </a:r>
            <a:r>
              <a:rPr kumimoji="1" lang="en-US" altLang="ja-JP" sz="3200" i="1" dirty="0" err="1" smtClean="0"/>
              <a:t>γ</a:t>
            </a:r>
            <a:r>
              <a:rPr kumimoji="1" lang="en-US" altLang="ja-JP" sz="3200" i="1" dirty="0" smtClean="0"/>
              <a:t> </a:t>
            </a:r>
            <a:r>
              <a:rPr kumimoji="1" lang="en-US" altLang="ja-JP" sz="3200" dirty="0" smtClean="0"/>
              <a:t>search experiment, MEG started physics data taking in 2008. </a:t>
            </a:r>
          </a:p>
          <a:p>
            <a:pPr marL="107640" indent="0">
              <a:buNone/>
            </a:pPr>
            <a:r>
              <a:rPr kumimoji="1" lang="en-US" altLang="ja-JP" sz="3200" dirty="0" smtClean="0"/>
              <a:t>We analyzed the first 3 months data. </a:t>
            </a:r>
          </a:p>
          <a:p>
            <a:pPr marL="107640" indent="0">
              <a:buNone/>
            </a:pPr>
            <a:r>
              <a:rPr kumimoji="1" lang="en-US" altLang="ja-JP" sz="3200" dirty="0" smtClean="0"/>
              <a:t>The analysis and the result are presented. </a:t>
            </a: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72415" y="4016423"/>
            <a:ext cx="50309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MEG experiment and apparatus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RUN2008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Analysis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Detector analysis &amp; performance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ja-JP" sz="2000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en-US" altLang="ja-JP" sz="2000" i="1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ja-JP" altLang="en-US" sz="2000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lang="en-US" altLang="ja-JP" sz="2000" i="1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lang="en-US" altLang="ja-JP" sz="2000" i="1" baseline="30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2000" i="1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lang="en-US" altLang="ja-JP" sz="2000" i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search analysis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Discussion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Status &amp; prospect</a:t>
            </a:r>
            <a:endParaRPr kumimoji="1" lang="en-US" altLang="ja-JP" sz="2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Conclusion</a:t>
            </a:r>
            <a:endParaRPr kumimoji="1" lang="ja-JP" altLang="en-US" sz="2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66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0" y="812337"/>
            <a:ext cx="9708964" cy="639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Calibrations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20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745506" y="161365"/>
            <a:ext cx="2140772" cy="65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 rot="268090">
            <a:off x="6425134" y="142973"/>
            <a:ext cx="37064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Established</a:t>
            </a:r>
          </a:p>
        </p:txBody>
      </p:sp>
    </p:spTree>
    <p:extLst>
      <p:ext uri="{BB962C8B-B14F-4D97-AF65-F5344CB8AC3E}">
        <p14:creationId xmlns:p14="http://schemas.microsoft.com/office/powerpoint/2010/main" val="3144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Calibration1: </a:t>
            </a:r>
            <a:r>
              <a:rPr kumimoji="1" lang="en-US" altLang="ja-JP" dirty="0" smtClean="0"/>
              <a:t>CW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pic>
        <p:nvPicPr>
          <p:cNvPr id="9" name="図 8"/>
          <p:cNvPicPr/>
          <p:nvPr/>
        </p:nvPicPr>
        <p:blipFill>
          <a:blip r:embed="rId2"/>
          <a:stretch>
            <a:fillRect/>
          </a:stretch>
        </p:blipFill>
        <p:spPr>
          <a:xfrm>
            <a:off x="3917880" y="3849300"/>
            <a:ext cx="5506560" cy="3551040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 rot="20894653">
            <a:off x="7890480" y="4819860"/>
            <a:ext cx="1258200" cy="766440"/>
          </a:xfrm>
          <a:custGeom>
            <a:avLst/>
            <a:gdLst/>
            <a:ahLst/>
            <a:cxnLst/>
            <a:rect l="0" t="0" r="r" b="b"/>
            <a:pathLst>
              <a:path w="3495" h="2129">
                <a:moveTo>
                  <a:pt x="1747" y="0"/>
                </a:moveTo>
                <a:cubicBezTo>
                  <a:pt x="783" y="0"/>
                  <a:pt x="0" y="476"/>
                  <a:pt x="0" y="1064"/>
                </a:cubicBezTo>
                <a:cubicBezTo>
                  <a:pt x="0" y="1652"/>
                  <a:pt x="783" y="2128"/>
                  <a:pt x="1747" y="2128"/>
                </a:cubicBezTo>
                <a:cubicBezTo>
                  <a:pt x="2712" y="2128"/>
                  <a:pt x="3494" y="1652"/>
                  <a:pt x="3494" y="1064"/>
                </a:cubicBezTo>
                <a:cubicBezTo>
                  <a:pt x="3494" y="476"/>
                  <a:pt x="2712" y="0"/>
                  <a:pt x="1747" y="0"/>
                </a:cubicBezTo>
              </a:path>
            </a:pathLst>
          </a:custGeom>
          <a:solidFill>
            <a:srgbClr val="99CCFF"/>
          </a:solidFill>
        </p:spPr>
      </p:sp>
      <p:sp>
        <p:nvSpPr>
          <p:cNvPr id="11" name="Freeform 3"/>
          <p:cNvSpPr/>
          <p:nvPr/>
        </p:nvSpPr>
        <p:spPr>
          <a:xfrm rot="21024227">
            <a:off x="7890480" y="4819860"/>
            <a:ext cx="1258200" cy="766440"/>
          </a:xfrm>
          <a:custGeom>
            <a:avLst/>
            <a:gdLst/>
            <a:ahLst/>
            <a:cxnLst/>
            <a:rect l="0" t="0" r="r" b="b"/>
            <a:pathLst>
              <a:path w="3495" h="2129">
                <a:moveTo>
                  <a:pt x="1747" y="0"/>
                </a:moveTo>
                <a:cubicBezTo>
                  <a:pt x="783" y="0"/>
                  <a:pt x="0" y="476"/>
                  <a:pt x="0" y="1064"/>
                </a:cubicBezTo>
                <a:cubicBezTo>
                  <a:pt x="0" y="1652"/>
                  <a:pt x="783" y="2128"/>
                  <a:pt x="1747" y="2128"/>
                </a:cubicBezTo>
                <a:cubicBezTo>
                  <a:pt x="2712" y="2128"/>
                  <a:pt x="3494" y="1652"/>
                  <a:pt x="3494" y="1064"/>
                </a:cubicBezTo>
                <a:cubicBezTo>
                  <a:pt x="3494" y="476"/>
                  <a:pt x="2712" y="0"/>
                  <a:pt x="1747" y="0"/>
                </a:cubicBezTo>
              </a:path>
            </a:pathLst>
          </a:custGeom>
          <a:ln w="35640">
            <a:solidFill>
              <a:srgbClr val="000000"/>
            </a:solidFill>
            <a:round/>
          </a:ln>
        </p:spPr>
      </p:sp>
      <p:sp>
        <p:nvSpPr>
          <p:cNvPr id="16" name="Rectangle 12"/>
          <p:cNvSpPr/>
          <p:nvPr/>
        </p:nvSpPr>
        <p:spPr>
          <a:xfrm>
            <a:off x="7388280" y="6834420"/>
            <a:ext cx="2587320" cy="4633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Rectangle 14"/>
          <p:cNvSpPr/>
          <p:nvPr/>
        </p:nvSpPr>
        <p:spPr>
          <a:xfrm rot="20132845">
            <a:off x="8119800" y="4740660"/>
            <a:ext cx="566280" cy="30456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rgbClr val="000000"/>
            </a:solidFill>
          </a:ln>
        </p:spPr>
      </p:sp>
      <p:sp>
        <p:nvSpPr>
          <p:cNvPr id="19" name="TextShape 15"/>
          <p:cNvSpPr txBox="1"/>
          <p:nvPr/>
        </p:nvSpPr>
        <p:spPr>
          <a:xfrm>
            <a:off x="5032800" y="6885900"/>
            <a:ext cx="352296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Cockcroft-Walton accelerator</a:t>
            </a:r>
            <a:endParaRPr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6115050" y="5203080"/>
            <a:ext cx="2287890" cy="5502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8526660" y="4911030"/>
            <a:ext cx="1287600" cy="3102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四角形吹き出し 19"/>
          <p:cNvSpPr/>
          <p:nvPr/>
        </p:nvSpPr>
        <p:spPr>
          <a:xfrm>
            <a:off x="6430780" y="1723868"/>
            <a:ext cx="3574800" cy="2744532"/>
          </a:xfrm>
          <a:prstGeom prst="wedgeRectCallout">
            <a:avLst>
              <a:gd name="adj1" fmla="val -31978"/>
              <a:gd name="adj2" fmla="val 8386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41" y="1764816"/>
            <a:ext cx="3484859" cy="2613644"/>
          </a:xfrm>
          <a:prstGeom prst="rect">
            <a:avLst/>
          </a:prstGeom>
        </p:spPr>
      </p:pic>
      <p:sp>
        <p:nvSpPr>
          <p:cNvPr id="23" name="四角形吹き出し 22"/>
          <p:cNvSpPr/>
          <p:nvPr/>
        </p:nvSpPr>
        <p:spPr>
          <a:xfrm>
            <a:off x="751900" y="3729380"/>
            <a:ext cx="2635878" cy="3267270"/>
          </a:xfrm>
          <a:prstGeom prst="wedgeRectCallout">
            <a:avLst>
              <a:gd name="adj1" fmla="val 127028"/>
              <a:gd name="adj2" fmla="val 1524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" name="図 6"/>
          <p:cNvPicPr/>
          <p:nvPr/>
        </p:nvPicPr>
        <p:blipFill>
          <a:blip r:embed="rId4"/>
          <a:stretch>
            <a:fillRect/>
          </a:stretch>
        </p:blipFill>
        <p:spPr>
          <a:xfrm>
            <a:off x="811860" y="3819680"/>
            <a:ext cx="2520000" cy="313200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21</a:t>
            </a:fld>
            <a:endParaRPr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17.6 MeV γ</a:t>
            </a:r>
            <a:r>
              <a:rPr kumimoji="1" lang="en-US" altLang="ja-JP" dirty="0" smtClean="0"/>
              <a:t> from Li(</a:t>
            </a:r>
            <a:r>
              <a:rPr kumimoji="1" lang="en-US" altLang="ja-JP" dirty="0" err="1" smtClean="0"/>
              <a:t>p,γ</a:t>
            </a:r>
            <a:r>
              <a:rPr kumimoji="1" lang="en-US" altLang="ja-JP" dirty="0" smtClean="0"/>
              <a:t>)Be reaction</a:t>
            </a:r>
          </a:p>
          <a:p>
            <a:pPr lvl="1"/>
            <a:r>
              <a:rPr kumimoji="1" lang="en-US" altLang="ja-JP" dirty="0" smtClean="0"/>
              <a:t>Prepared dedicated </a:t>
            </a:r>
            <a:r>
              <a:rPr kumimoji="1" lang="en-US" altLang="ja-JP" dirty="0" smtClean="0">
                <a:solidFill>
                  <a:srgbClr val="0000FF"/>
                </a:solidFill>
              </a:rPr>
              <a:t>Cockcroft-Walton accelerator</a:t>
            </a:r>
          </a:p>
          <a:p>
            <a:pPr lvl="1"/>
            <a:r>
              <a:rPr kumimoji="1" lang="en-US" altLang="ja-JP" dirty="0" smtClean="0"/>
              <a:t>Shoot </a:t>
            </a:r>
            <a:r>
              <a:rPr kumimoji="1" lang="en-US" altLang="ja-JP" b="1" i="1" dirty="0" smtClean="0"/>
              <a:t>p </a:t>
            </a:r>
            <a:r>
              <a:rPr kumimoji="1" lang="en-US" altLang="ja-JP" dirty="0" smtClean="0"/>
              <a:t>beam from opposite side</a:t>
            </a:r>
          </a:p>
          <a:p>
            <a:pPr lvl="1"/>
            <a:r>
              <a:rPr kumimoji="1" lang="en-US" altLang="ja-JP" dirty="0" smtClean="0"/>
              <a:t>Easy to switch (20min)</a:t>
            </a:r>
          </a:p>
          <a:p>
            <a:pPr lvl="1"/>
            <a:r>
              <a:rPr kumimoji="1" lang="en-US" altLang="ja-JP" dirty="0" smtClean="0"/>
              <a:t>3 times per week</a:t>
            </a:r>
          </a:p>
          <a:p>
            <a:r>
              <a:rPr kumimoji="1" lang="en-US" altLang="ja-JP" dirty="0" smtClean="0"/>
              <a:t>Non-uniformity calibration</a:t>
            </a:r>
          </a:p>
          <a:p>
            <a:r>
              <a:rPr kumimoji="1" lang="en-US" altLang="ja-JP" dirty="0" smtClean="0"/>
              <a:t>Light yield monitor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900349" y="463519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beam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58904" y="556867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 beam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7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6707040" cy="396861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55MeV high-energy γ</a:t>
            </a:r>
            <a:r>
              <a:rPr kumimoji="1" lang="en-US" altLang="ja-JP" dirty="0" smtClean="0"/>
              <a:t> from </a:t>
            </a:r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decay</a:t>
            </a:r>
          </a:p>
          <a:p>
            <a:pPr lvl="1"/>
            <a:r>
              <a:rPr kumimoji="1" lang="en-US" altLang="ja-JP" dirty="0" smtClean="0"/>
              <a:t>Evaluate resolutions</a:t>
            </a:r>
          </a:p>
          <a:p>
            <a:pPr lvl="2"/>
            <a:r>
              <a:rPr kumimoji="1" lang="en-US" altLang="ja-JP" dirty="0" smtClean="0"/>
              <a:t>(energy, position, time)</a:t>
            </a:r>
          </a:p>
          <a:p>
            <a:pPr lvl="1"/>
            <a:r>
              <a:rPr kumimoji="1" lang="en-US" altLang="ja-JP" dirty="0" smtClean="0"/>
              <a:t>Calibrate energy scale</a:t>
            </a:r>
          </a:p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from same </a:t>
            </a:r>
            <a:r>
              <a:rPr kumimoji="1" lang="en-US" altLang="ja-JP" dirty="0" err="1" smtClean="0"/>
              <a:t>beamline</a:t>
            </a:r>
            <a:r>
              <a:rPr kumimoji="1" lang="en-US" altLang="ja-JP" dirty="0" smtClean="0"/>
              <a:t> as μ</a:t>
            </a:r>
            <a:r>
              <a:rPr kumimoji="1" lang="en-US" altLang="ja-JP" baseline="30000" dirty="0" smtClean="0"/>
              <a:t>+</a:t>
            </a:r>
          </a:p>
          <a:p>
            <a:pPr lvl="1"/>
            <a:r>
              <a:rPr kumimoji="1" lang="en-US" altLang="ja-JP" dirty="0" smtClean="0"/>
              <a:t>LH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target</a:t>
            </a:r>
            <a:endParaRPr kumimoji="1" lang="en-US" altLang="ja-JP" baseline="30000" dirty="0"/>
          </a:p>
          <a:p>
            <a:pPr lvl="1"/>
            <a:r>
              <a:rPr kumimoji="1" lang="en-US" altLang="ja-JP" dirty="0" smtClean="0"/>
              <a:t>Take several days for setup</a:t>
            </a:r>
            <a:endParaRPr kumimoji="1" lang="en-US" altLang="ja-JP" baseline="30000" dirty="0" smtClean="0"/>
          </a:p>
          <a:p>
            <a:pPr lvl="1"/>
            <a:r>
              <a:rPr kumimoji="1" lang="en-US" altLang="ja-JP" dirty="0" smtClean="0"/>
              <a:t>Conducted at beg. &amp; end of physics run</a:t>
            </a:r>
          </a:p>
          <a:p>
            <a:r>
              <a:rPr kumimoji="1" lang="en-US" altLang="ja-JP" dirty="0" smtClean="0"/>
              <a:t>Tag back-to-back </a:t>
            </a:r>
            <a:r>
              <a:rPr kumimoji="1" lang="en-US" altLang="ja-JP" dirty="0" err="1" smtClean="0"/>
              <a:t>γs</a:t>
            </a:r>
            <a:r>
              <a:rPr kumimoji="1" lang="en-US" altLang="ja-JP" dirty="0" smtClean="0"/>
              <a:t> with </a:t>
            </a:r>
            <a:r>
              <a:rPr kumimoji="1" lang="en-US" altLang="ja-JP" dirty="0" err="1" smtClean="0"/>
              <a:t>NaI</a:t>
            </a:r>
            <a:r>
              <a:rPr kumimoji="1" lang="en-US" altLang="ja-JP" dirty="0" smtClean="0"/>
              <a:t> detector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Calibration2: </a:t>
            </a:r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22</a:t>
            </a:fld>
            <a:endParaRPr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35" y="3492639"/>
            <a:ext cx="2768450" cy="3691267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6207502" y="-127475"/>
            <a:ext cx="3789150" cy="3656362"/>
            <a:chOff x="5926170" y="0"/>
            <a:chExt cx="3789150" cy="365636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6170" y="0"/>
              <a:ext cx="3352620" cy="3656362"/>
            </a:xfrm>
            <a:prstGeom prst="rect">
              <a:avLst/>
            </a:prstGeom>
          </p:spPr>
        </p:pic>
        <p:sp>
          <p:nvSpPr>
            <p:cNvPr id="9" name="Line 5"/>
            <p:cNvSpPr/>
            <p:nvPr/>
          </p:nvSpPr>
          <p:spPr>
            <a:xfrm>
              <a:off x="7507440" y="1670760"/>
              <a:ext cx="468000" cy="8280"/>
            </a:xfrm>
            <a:prstGeom prst="line">
              <a:avLst/>
            </a:prstGeom>
            <a:ln w="18000">
              <a:solidFill>
                <a:srgbClr val="FF0000"/>
              </a:solidFill>
              <a:round/>
              <a:tailEnd type="triangle" w="med" len="med"/>
            </a:ln>
          </p:spPr>
        </p:sp>
        <p:sp>
          <p:nvSpPr>
            <p:cNvPr id="10" name="TextShape 6"/>
            <p:cNvSpPr txBox="1"/>
            <p:nvPr/>
          </p:nvSpPr>
          <p:spPr>
            <a:xfrm>
              <a:off x="7673400" y="1219320"/>
              <a:ext cx="276840" cy="37080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r>
                <a:rPr lang="en-US" b="1">
                  <a:solidFill>
                    <a:srgbClr val="FF0000"/>
                  </a:solidFill>
                  <a:latin typeface="Symbol"/>
                </a:rPr>
                <a:t>g</a:t>
              </a:r>
              <a:endParaRPr/>
            </a:p>
          </p:txBody>
        </p:sp>
        <p:sp>
          <p:nvSpPr>
            <p:cNvPr id="11" name="Line 7"/>
            <p:cNvSpPr/>
            <p:nvPr/>
          </p:nvSpPr>
          <p:spPr>
            <a:xfrm flipH="1">
              <a:off x="7064280" y="1670760"/>
              <a:ext cx="443520" cy="8280"/>
            </a:xfrm>
            <a:prstGeom prst="line">
              <a:avLst/>
            </a:prstGeom>
            <a:ln w="18000">
              <a:solidFill>
                <a:srgbClr val="FF0000"/>
              </a:solidFill>
              <a:round/>
              <a:tailEnd type="triangle" w="med" len="med"/>
            </a:ln>
          </p:spPr>
        </p:sp>
        <p:sp>
          <p:nvSpPr>
            <p:cNvPr id="12" name="TextShape 8"/>
            <p:cNvSpPr txBox="1"/>
            <p:nvPr/>
          </p:nvSpPr>
          <p:spPr>
            <a:xfrm>
              <a:off x="7196760" y="1211400"/>
              <a:ext cx="276840" cy="37080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r>
                <a:rPr lang="en-US" b="1">
                  <a:solidFill>
                    <a:srgbClr val="FF0000"/>
                  </a:solidFill>
                  <a:latin typeface="Symbol"/>
                </a:rPr>
                <a:t>g</a:t>
              </a:r>
              <a:endParaRPr/>
            </a:p>
          </p:txBody>
        </p:sp>
        <p:sp>
          <p:nvSpPr>
            <p:cNvPr id="13" name="TextShape 9"/>
            <p:cNvSpPr txBox="1"/>
            <p:nvPr/>
          </p:nvSpPr>
          <p:spPr>
            <a:xfrm>
              <a:off x="7317000" y="2146680"/>
              <a:ext cx="2398320" cy="35568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r>
                <a:rPr lang="en-US" b="1">
                  <a:solidFill>
                    <a:srgbClr val="FF9966"/>
                  </a:solidFill>
                </a:rPr>
                <a:t>Tag back-to-back</a:t>
              </a:r>
              <a:endParaRPr/>
            </a:p>
          </p:txBody>
        </p:sp>
        <p:sp>
          <p:nvSpPr>
            <p:cNvPr id="14" name="TextShape 10"/>
            <p:cNvSpPr txBox="1"/>
            <p:nvPr/>
          </p:nvSpPr>
          <p:spPr>
            <a:xfrm>
              <a:off x="8017200" y="1744560"/>
              <a:ext cx="558720" cy="35568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r>
                <a:rPr lang="en-US"/>
                <a:t>NaI</a:t>
              </a:r>
              <a:endParaRPr/>
            </a:p>
          </p:txBody>
        </p:sp>
        <p:sp>
          <p:nvSpPr>
            <p:cNvPr id="16" name="Line 12"/>
            <p:cNvSpPr/>
            <p:nvPr/>
          </p:nvSpPr>
          <p:spPr>
            <a:xfrm flipH="1">
              <a:off x="7602480" y="1219320"/>
              <a:ext cx="138960" cy="37080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17" name="TextShape 4"/>
            <p:cNvSpPr txBox="1"/>
            <p:nvPr/>
          </p:nvSpPr>
          <p:spPr>
            <a:xfrm>
              <a:off x="6951694" y="2877669"/>
              <a:ext cx="2763626" cy="51329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txBody>
            <a:bodyPr lIns="0" tIns="0" rIns="0" bIns="0"/>
            <a:lstStyle/>
            <a:p>
              <a:pPr>
                <a:lnSpc>
                  <a:spcPct val="106000"/>
                </a:lnSpc>
              </a:pPr>
              <a:r>
                <a:rPr lang="en-GB" sz="2800" dirty="0" smtClean="0">
                  <a:latin typeface="Symbol"/>
                </a:rPr>
                <a:t> </a:t>
              </a:r>
              <a:r>
                <a:rPr lang="en-GB" sz="2800" baseline="30000" dirty="0"/>
                <a:t>-</a:t>
              </a:r>
              <a:r>
                <a:rPr lang="en-GB" sz="2400" dirty="0"/>
                <a:t> p → </a:t>
              </a:r>
              <a:r>
                <a:rPr lang="en-GB" sz="2800" dirty="0">
                  <a:latin typeface="Symbol"/>
                </a:rPr>
                <a:t></a:t>
              </a:r>
              <a:r>
                <a:rPr lang="en-GB" sz="2400" baseline="30000" dirty="0"/>
                <a:t>0</a:t>
              </a:r>
              <a:r>
                <a:rPr lang="en-GB" sz="2400" dirty="0"/>
                <a:t> n →</a:t>
              </a:r>
              <a:r>
                <a:rPr lang="en-GB" sz="2800" dirty="0"/>
                <a:t>  </a:t>
              </a:r>
              <a:r>
                <a:rPr lang="en-GB" sz="2800" b="1" dirty="0">
                  <a:latin typeface="Symbol"/>
                </a:rPr>
                <a:t></a:t>
              </a:r>
              <a:r>
                <a:rPr lang="en-GB" sz="2800" dirty="0">
                  <a:latin typeface="Bitstream Vera Sans"/>
                </a:rPr>
                <a:t> n </a:t>
              </a:r>
              <a:endParaRPr sz="2000" dirty="0"/>
            </a:p>
          </p:txBody>
        </p:sp>
        <p:sp>
          <p:nvSpPr>
            <p:cNvPr id="21" name="TextShape 11"/>
            <p:cNvSpPr txBox="1"/>
            <p:nvPr/>
          </p:nvSpPr>
          <p:spPr>
            <a:xfrm>
              <a:off x="7710718" y="1015740"/>
              <a:ext cx="637920" cy="35568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r>
                <a:rPr lang="en-US" dirty="0"/>
                <a:t>LH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endParaRPr dirty="0"/>
            </a:p>
          </p:txBody>
        </p: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50" y="4410574"/>
            <a:ext cx="2932155" cy="250997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904878" y="6863654"/>
            <a:ext cx="2430226" cy="3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gamma energy (MeV)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97074" y="637691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55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MeV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56623" y="6348941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83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MeV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6550" y="6521808"/>
            <a:ext cx="2880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NaI</a:t>
            </a:r>
            <a:r>
              <a:rPr lang="en-US" altLang="ja-JP" sz="22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detector mover</a:t>
            </a:r>
            <a:endParaRPr kumimoji="1" lang="ja-JP" altLang="en-US" sz="220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29664" y="4280152"/>
            <a:ext cx="6126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180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48540" y="5027213"/>
            <a:ext cx="612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170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973390" y="5496214"/>
            <a:ext cx="2135291" cy="33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opening angle (</a:t>
            </a:r>
            <a:r>
              <a:rPr kumimoji="1"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deg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37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18418" y="3055172"/>
            <a:ext cx="7824368" cy="1135377"/>
          </a:xfrm>
        </p:spPr>
        <p:txBody>
          <a:bodyPr/>
          <a:lstStyle/>
          <a:p>
            <a:r>
              <a:rPr kumimoji="1" lang="en-US" altLang="ja-JP" sz="4800" dirty="0" smtClean="0"/>
              <a:t>RUN 2008</a:t>
            </a:r>
            <a:endParaRPr kumimoji="1" lang="ja-JP" altLang="en-US" sz="4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4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2008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32" name="Line 2"/>
          <p:cNvSpPr/>
          <p:nvPr/>
        </p:nvSpPr>
        <p:spPr>
          <a:xfrm>
            <a:off x="936000" y="2052000"/>
            <a:ext cx="8640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3" name="Line 3"/>
          <p:cNvSpPr/>
          <p:nvPr/>
        </p:nvSpPr>
        <p:spPr>
          <a:xfrm>
            <a:off x="756000" y="2412000"/>
            <a:ext cx="2160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4" name="TextShape 4"/>
          <p:cNvSpPr txBox="1"/>
          <p:nvPr/>
        </p:nvSpPr>
        <p:spPr>
          <a:xfrm>
            <a:off x="938160" y="2416320"/>
            <a:ext cx="179784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400"/>
              <a:t>Maintenance  </a:t>
            </a:r>
            <a:endParaRPr sz="2400"/>
          </a:p>
        </p:txBody>
      </p:sp>
      <p:sp>
        <p:nvSpPr>
          <p:cNvPr id="35" name="Line 5"/>
          <p:cNvSpPr/>
          <p:nvPr/>
        </p:nvSpPr>
        <p:spPr>
          <a:xfrm>
            <a:off x="108000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6" name="Line 6"/>
          <p:cNvSpPr/>
          <p:nvPr/>
        </p:nvSpPr>
        <p:spPr>
          <a:xfrm>
            <a:off x="201204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7" name="Line 7"/>
          <p:cNvSpPr/>
          <p:nvPr/>
        </p:nvSpPr>
        <p:spPr>
          <a:xfrm>
            <a:off x="294408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8" name="Line 8"/>
          <p:cNvSpPr/>
          <p:nvPr/>
        </p:nvSpPr>
        <p:spPr>
          <a:xfrm>
            <a:off x="387612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9" name="Line 9"/>
          <p:cNvSpPr/>
          <p:nvPr/>
        </p:nvSpPr>
        <p:spPr>
          <a:xfrm>
            <a:off x="480816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0" name="Line 10"/>
          <p:cNvSpPr/>
          <p:nvPr/>
        </p:nvSpPr>
        <p:spPr>
          <a:xfrm>
            <a:off x="574056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1" name="Line 11"/>
          <p:cNvSpPr/>
          <p:nvPr/>
        </p:nvSpPr>
        <p:spPr>
          <a:xfrm>
            <a:off x="667260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2" name="Line 12"/>
          <p:cNvSpPr/>
          <p:nvPr/>
        </p:nvSpPr>
        <p:spPr>
          <a:xfrm>
            <a:off x="760464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3" name="Line 13"/>
          <p:cNvSpPr/>
          <p:nvPr/>
        </p:nvSpPr>
        <p:spPr>
          <a:xfrm>
            <a:off x="853668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4" name="Line 14"/>
          <p:cNvSpPr/>
          <p:nvPr/>
        </p:nvSpPr>
        <p:spPr>
          <a:xfrm>
            <a:off x="9468000" y="1897920"/>
            <a:ext cx="0" cy="53740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5" name="TextShape 15"/>
          <p:cNvSpPr txBox="1"/>
          <p:nvPr/>
        </p:nvSpPr>
        <p:spPr>
          <a:xfrm>
            <a:off x="1296000" y="1696320"/>
            <a:ext cx="65016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Apr.</a:t>
            </a:r>
            <a:endParaRPr/>
          </a:p>
        </p:txBody>
      </p:sp>
      <p:sp>
        <p:nvSpPr>
          <p:cNvPr id="46" name="TextShape 16"/>
          <p:cNvSpPr txBox="1"/>
          <p:nvPr/>
        </p:nvSpPr>
        <p:spPr>
          <a:xfrm>
            <a:off x="2124000" y="1696320"/>
            <a:ext cx="65304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May</a:t>
            </a:r>
            <a:endParaRPr/>
          </a:p>
        </p:txBody>
      </p:sp>
      <p:sp>
        <p:nvSpPr>
          <p:cNvPr id="47" name="TextShape 17"/>
          <p:cNvSpPr txBox="1"/>
          <p:nvPr/>
        </p:nvSpPr>
        <p:spPr>
          <a:xfrm>
            <a:off x="3024360" y="1696320"/>
            <a:ext cx="67752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June</a:t>
            </a:r>
            <a:endParaRPr/>
          </a:p>
        </p:txBody>
      </p:sp>
      <p:sp>
        <p:nvSpPr>
          <p:cNvPr id="48" name="TextShape 18"/>
          <p:cNvSpPr txBox="1"/>
          <p:nvPr/>
        </p:nvSpPr>
        <p:spPr>
          <a:xfrm>
            <a:off x="4032360" y="1696320"/>
            <a:ext cx="59220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July</a:t>
            </a:r>
            <a:endParaRPr/>
          </a:p>
        </p:txBody>
      </p:sp>
      <p:sp>
        <p:nvSpPr>
          <p:cNvPr id="49" name="TextShape 19"/>
          <p:cNvSpPr txBox="1"/>
          <p:nvPr/>
        </p:nvSpPr>
        <p:spPr>
          <a:xfrm>
            <a:off x="4885560" y="1696320"/>
            <a:ext cx="70056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Aug.</a:t>
            </a:r>
            <a:endParaRPr/>
          </a:p>
        </p:txBody>
      </p:sp>
      <p:sp>
        <p:nvSpPr>
          <p:cNvPr id="50" name="TextShape 20"/>
          <p:cNvSpPr txBox="1"/>
          <p:nvPr/>
        </p:nvSpPr>
        <p:spPr>
          <a:xfrm>
            <a:off x="5857920" y="1696320"/>
            <a:ext cx="68364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Sep.</a:t>
            </a:r>
            <a:endParaRPr/>
          </a:p>
        </p:txBody>
      </p:sp>
      <p:sp>
        <p:nvSpPr>
          <p:cNvPr id="51" name="TextShape 21"/>
          <p:cNvSpPr txBox="1"/>
          <p:nvPr/>
        </p:nvSpPr>
        <p:spPr>
          <a:xfrm>
            <a:off x="6758280" y="1696320"/>
            <a:ext cx="64872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Oct.</a:t>
            </a:r>
            <a:endParaRPr/>
          </a:p>
        </p:txBody>
      </p:sp>
      <p:sp>
        <p:nvSpPr>
          <p:cNvPr id="52" name="TextShape 22"/>
          <p:cNvSpPr txBox="1"/>
          <p:nvPr/>
        </p:nvSpPr>
        <p:spPr>
          <a:xfrm>
            <a:off x="7730640" y="1696320"/>
            <a:ext cx="70056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Nov.</a:t>
            </a:r>
            <a:endParaRPr/>
          </a:p>
        </p:txBody>
      </p:sp>
      <p:sp>
        <p:nvSpPr>
          <p:cNvPr id="53" name="TextShape 23"/>
          <p:cNvSpPr txBox="1"/>
          <p:nvPr/>
        </p:nvSpPr>
        <p:spPr>
          <a:xfrm>
            <a:off x="8667000" y="1696320"/>
            <a:ext cx="69588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Dec.</a:t>
            </a:r>
            <a:endParaRPr/>
          </a:p>
        </p:txBody>
      </p:sp>
      <p:sp>
        <p:nvSpPr>
          <p:cNvPr id="54" name="Line 24"/>
          <p:cNvSpPr/>
          <p:nvPr/>
        </p:nvSpPr>
        <p:spPr>
          <a:xfrm>
            <a:off x="2736000" y="2931480"/>
            <a:ext cx="1080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55" name="Line 25"/>
          <p:cNvSpPr/>
          <p:nvPr/>
        </p:nvSpPr>
        <p:spPr>
          <a:xfrm>
            <a:off x="3816000" y="3758400"/>
            <a:ext cx="900000" cy="0"/>
          </a:xfrm>
          <a:prstGeom prst="line">
            <a:avLst/>
          </a:prstGeom>
          <a:ln w="72000">
            <a:solidFill>
              <a:srgbClr val="008000"/>
            </a:solidFill>
            <a:round/>
            <a:tailEnd type="triangle" w="med" len="med"/>
          </a:ln>
        </p:spPr>
      </p:sp>
      <p:sp>
        <p:nvSpPr>
          <p:cNvPr id="56" name="Line 26"/>
          <p:cNvSpPr/>
          <p:nvPr/>
        </p:nvSpPr>
        <p:spPr>
          <a:xfrm>
            <a:off x="4716000" y="3220920"/>
            <a:ext cx="1080000" cy="0"/>
          </a:xfrm>
          <a:prstGeom prst="line">
            <a:avLst/>
          </a:prstGeom>
          <a:ln w="7200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7" name="Line 27"/>
          <p:cNvSpPr/>
          <p:nvPr/>
        </p:nvSpPr>
        <p:spPr>
          <a:xfrm>
            <a:off x="6156000" y="4791600"/>
            <a:ext cx="2880000" cy="0"/>
          </a:xfrm>
          <a:prstGeom prst="line">
            <a:avLst/>
          </a:prstGeom>
          <a:ln w="1080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8" name="Line 28"/>
          <p:cNvSpPr/>
          <p:nvPr/>
        </p:nvSpPr>
        <p:spPr>
          <a:xfrm>
            <a:off x="8997900" y="3220920"/>
            <a:ext cx="360000" cy="0"/>
          </a:xfrm>
          <a:prstGeom prst="line">
            <a:avLst/>
          </a:prstGeom>
          <a:ln w="7200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9" name="Line 29"/>
          <p:cNvSpPr/>
          <p:nvPr/>
        </p:nvSpPr>
        <p:spPr>
          <a:xfrm>
            <a:off x="5796000" y="3758400"/>
            <a:ext cx="360000" cy="0"/>
          </a:xfrm>
          <a:prstGeom prst="line">
            <a:avLst/>
          </a:prstGeom>
          <a:ln w="72000">
            <a:solidFill>
              <a:srgbClr val="008000"/>
            </a:solidFill>
            <a:round/>
            <a:tailEnd type="triangle" w="med" len="med"/>
          </a:ln>
        </p:spPr>
      </p:sp>
      <p:sp>
        <p:nvSpPr>
          <p:cNvPr id="60" name="TextShape 30"/>
          <p:cNvSpPr txBox="1"/>
          <p:nvPr/>
        </p:nvSpPr>
        <p:spPr>
          <a:xfrm>
            <a:off x="2556000" y="2936520"/>
            <a:ext cx="1445760" cy="408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400"/>
              <a:t>installation</a:t>
            </a:r>
            <a:endParaRPr sz="2400"/>
          </a:p>
        </p:txBody>
      </p:sp>
      <p:sp>
        <p:nvSpPr>
          <p:cNvPr id="61" name="TextShape 31"/>
          <p:cNvSpPr txBox="1"/>
          <p:nvPr/>
        </p:nvSpPr>
        <p:spPr>
          <a:xfrm>
            <a:off x="3278160" y="3923640"/>
            <a:ext cx="1626840" cy="998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/>
              <a:t>Conditioning</a:t>
            </a:r>
            <a:endParaRPr sz="2400"/>
          </a:p>
          <a:p>
            <a:pPr algn="ctr"/>
            <a:r>
              <a:rPr lang="en-US" sz="2400"/>
              <a:t>&amp;</a:t>
            </a:r>
            <a:endParaRPr sz="2400"/>
          </a:p>
          <a:p>
            <a:pPr algn="ctr"/>
            <a:r>
              <a:rPr lang="en-US" sz="2400"/>
              <a:t>Michel run</a:t>
            </a:r>
            <a:endParaRPr sz="2400"/>
          </a:p>
        </p:txBody>
      </p:sp>
      <p:sp>
        <p:nvSpPr>
          <p:cNvPr id="62" name="TextShape 32"/>
          <p:cNvSpPr txBox="1"/>
          <p:nvPr/>
        </p:nvSpPr>
        <p:spPr>
          <a:xfrm>
            <a:off x="4732573" y="3239573"/>
            <a:ext cx="900000" cy="4467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800" dirty="0" smtClean="0">
                <a:latin typeface="Symbol"/>
              </a:rPr>
              <a:t>p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</a:t>
            </a:r>
            <a:r>
              <a:rPr lang="en-US" sz="2800" dirty="0"/>
              <a:t>run</a:t>
            </a:r>
            <a:endParaRPr sz="2800" dirty="0"/>
          </a:p>
        </p:txBody>
      </p:sp>
      <p:sp>
        <p:nvSpPr>
          <p:cNvPr id="63" name="TextShape 33"/>
          <p:cNvSpPr txBox="1"/>
          <p:nvPr/>
        </p:nvSpPr>
        <p:spPr>
          <a:xfrm>
            <a:off x="5515920" y="3840120"/>
            <a:ext cx="1715400" cy="7034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400"/>
              <a:t>Trigger setup</a:t>
            </a:r>
            <a:endParaRPr sz="2400"/>
          </a:p>
          <a:p>
            <a:r>
              <a:rPr lang="en-US" sz="2400"/>
              <a:t>BG study</a:t>
            </a:r>
            <a:endParaRPr sz="2400"/>
          </a:p>
        </p:txBody>
      </p:sp>
      <p:sp>
        <p:nvSpPr>
          <p:cNvPr id="64" name="TextShape 34"/>
          <p:cNvSpPr txBox="1"/>
          <p:nvPr/>
        </p:nvSpPr>
        <p:spPr>
          <a:xfrm>
            <a:off x="8637900" y="3304080"/>
            <a:ext cx="900000" cy="4467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800" dirty="0" smtClean="0">
                <a:latin typeface="Symbol"/>
              </a:rPr>
              <a:t>p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</a:t>
            </a:r>
            <a:r>
              <a:rPr lang="en-US" sz="2800" dirty="0"/>
              <a:t>run</a:t>
            </a:r>
            <a:endParaRPr sz="2800" dirty="0"/>
          </a:p>
        </p:txBody>
      </p:sp>
      <p:sp>
        <p:nvSpPr>
          <p:cNvPr id="65" name="TextShape 35"/>
          <p:cNvSpPr txBox="1"/>
          <p:nvPr/>
        </p:nvSpPr>
        <p:spPr>
          <a:xfrm>
            <a:off x="6482867" y="4998240"/>
            <a:ext cx="1663560" cy="40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200" b="1" dirty="0">
                <a:solidFill>
                  <a:srgbClr val="FF0000"/>
                </a:solidFill>
              </a:rPr>
              <a:t>Physics run</a:t>
            </a:r>
            <a:endParaRPr sz="3200" dirty="0"/>
          </a:p>
        </p:txBody>
      </p:sp>
      <p:sp>
        <p:nvSpPr>
          <p:cNvPr id="66" name="Rectangle 36"/>
          <p:cNvSpPr/>
          <p:nvPr/>
        </p:nvSpPr>
        <p:spPr>
          <a:xfrm>
            <a:off x="513000" y="5724000"/>
            <a:ext cx="9078840" cy="161928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7" name="TextShape 37"/>
          <p:cNvSpPr txBox="1"/>
          <p:nvPr/>
        </p:nvSpPr>
        <p:spPr>
          <a:xfrm>
            <a:off x="396360" y="1620000"/>
            <a:ext cx="81468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/>
              <a:t>2008</a:t>
            </a:r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72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2008 Data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25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1778000" y="3166532"/>
            <a:ext cx="7042000" cy="4109667"/>
          </a:xfrm>
          <a:prstGeom prst="rect">
            <a:avLst/>
          </a:prstGeom>
        </p:spPr>
      </p:pic>
      <p:sp>
        <p:nvSpPr>
          <p:cNvPr id="8" name="TextShape 3"/>
          <p:cNvSpPr txBox="1"/>
          <p:nvPr/>
        </p:nvSpPr>
        <p:spPr>
          <a:xfrm>
            <a:off x="2899800" y="3527280"/>
            <a:ext cx="2680200" cy="612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>
                <a:solidFill>
                  <a:srgbClr val="999999"/>
                </a:solidFill>
              </a:rPr>
              <a:t>Programmed</a:t>
            </a:r>
            <a:endParaRPr/>
          </a:p>
          <a:p>
            <a:r>
              <a:rPr lang="en-US">
                <a:solidFill>
                  <a:srgbClr val="999999"/>
                </a:solidFill>
              </a:rPr>
              <a:t>Accelerator shutdown</a:t>
            </a:r>
            <a:endParaRPr/>
          </a:p>
        </p:txBody>
      </p:sp>
      <p:sp>
        <p:nvSpPr>
          <p:cNvPr id="9" name="TextShape 4"/>
          <p:cNvSpPr txBox="1"/>
          <p:nvPr/>
        </p:nvSpPr>
        <p:spPr>
          <a:xfrm>
            <a:off x="5400000" y="5404320"/>
            <a:ext cx="97308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>
                <a:solidFill>
                  <a:srgbClr val="00AE00"/>
                </a:solidFill>
              </a:rPr>
              <a:t>RD run</a:t>
            </a:r>
            <a:endParaRPr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5951340" cy="2325661"/>
          </a:xfrm>
        </p:spPr>
        <p:txBody>
          <a:bodyPr/>
          <a:lstStyle/>
          <a:p>
            <a:r>
              <a:rPr kumimoji="1" lang="en-US" altLang="ja-JP" dirty="0" smtClean="0"/>
              <a:t>The first 3 months data of MEG</a:t>
            </a:r>
          </a:p>
          <a:p>
            <a:pPr lvl="1"/>
            <a:r>
              <a:rPr kumimoji="1" lang="en-US" altLang="ja-JP" dirty="0" smtClean="0"/>
              <a:t>Normal physics data-taking</a:t>
            </a:r>
          </a:p>
          <a:p>
            <a:pPr lvl="2"/>
            <a:r>
              <a:rPr kumimoji="1" lang="en-US" altLang="ja-JP" b="1" dirty="0" smtClean="0">
                <a:solidFill>
                  <a:srgbClr val="FF0000"/>
                </a:solidFill>
              </a:rPr>
              <a:t>MEG run</a:t>
            </a:r>
            <a:r>
              <a:rPr kumimoji="1" lang="en-US" altLang="ja-JP" dirty="0" smtClean="0"/>
              <a:t> w/ 11 mixed trigger</a:t>
            </a:r>
          </a:p>
          <a:p>
            <a:pPr lvl="2"/>
            <a:r>
              <a:rPr kumimoji="1" lang="en-US" altLang="ja-JP" dirty="0" smtClean="0"/>
              <a:t>Daily LED calibration w/ beam </a:t>
            </a:r>
          </a:p>
          <a:p>
            <a:pPr lvl="2"/>
            <a:r>
              <a:rPr kumimoji="1" lang="en-US" altLang="ja-JP" dirty="0" smtClean="0"/>
              <a:t>3/week Full calibration sets</a:t>
            </a:r>
          </a:p>
          <a:p>
            <a:pPr lvl="2"/>
            <a:r>
              <a:rPr kumimoji="1" lang="en-US" altLang="ja-JP" dirty="0" smtClean="0"/>
              <a:t>24h/week </a:t>
            </a:r>
            <a:r>
              <a:rPr kumimoji="1" lang="en-US" altLang="ja-JP" b="1" dirty="0" smtClean="0">
                <a:solidFill>
                  <a:srgbClr val="00B050"/>
                </a:solidFill>
              </a:rPr>
              <a:t>RD (low-intensity) run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60197"/>
              </p:ext>
            </p:extLst>
          </p:nvPr>
        </p:nvGraphicFramePr>
        <p:xfrm>
          <a:off x="5741322" y="1174937"/>
          <a:ext cx="4249362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0000"/>
                <a:gridCol w="2209362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Stopping rate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3.0×10</a:t>
                      </a:r>
                      <a:r>
                        <a:rPr kumimoji="1" lang="en-US" altLang="ja-JP" sz="2000" baseline="30000" dirty="0" smtClean="0"/>
                        <a:t>7</a:t>
                      </a:r>
                      <a:r>
                        <a:rPr kumimoji="1" lang="en-US" altLang="ja-JP" sz="2000" dirty="0" smtClean="0"/>
                        <a:t>μ</a:t>
                      </a:r>
                      <a:r>
                        <a:rPr kumimoji="1" lang="en-US" altLang="ja-JP" sz="2000" baseline="30000" dirty="0" smtClean="0"/>
                        <a:t>+</a:t>
                      </a:r>
                      <a:r>
                        <a:rPr kumimoji="1" lang="en-US" altLang="ja-JP" sz="2000" dirty="0" smtClean="0"/>
                        <a:t>/sec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Trigger rate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6.5 Hz,</a:t>
                      </a:r>
                      <a:r>
                        <a:rPr kumimoji="1" lang="en-US" altLang="ja-JP" sz="2000" baseline="0" dirty="0" smtClean="0"/>
                        <a:t> 9 MB/sec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Live</a:t>
                      </a:r>
                      <a:r>
                        <a:rPr kumimoji="1" lang="en-US" altLang="ja-JP" sz="2000" baseline="0" dirty="0" smtClean="0"/>
                        <a:t> time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3.3×10</a:t>
                      </a:r>
                      <a:r>
                        <a:rPr kumimoji="1" lang="en-US" altLang="ja-JP" sz="2000" baseline="30000" dirty="0" smtClean="0"/>
                        <a:t>6</a:t>
                      </a:r>
                      <a:r>
                        <a:rPr kumimoji="1" lang="en-US" altLang="ja-JP" sz="2000" dirty="0" smtClean="0"/>
                        <a:t> sec (85%)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Total</a:t>
                      </a:r>
                      <a:r>
                        <a:rPr kumimoji="1" lang="ja-JP" altLang="en-US" sz="2000" baseline="0" dirty="0" smtClean="0"/>
                        <a:t> </a:t>
                      </a:r>
                      <a:r>
                        <a:rPr kumimoji="1" lang="en-US" altLang="ja-JP" sz="2000" baseline="0" dirty="0" smtClean="0"/>
                        <a:t>μ</a:t>
                      </a:r>
                      <a:r>
                        <a:rPr kumimoji="1" lang="en-US" altLang="ja-JP" sz="2000" baseline="30000" dirty="0" smtClean="0"/>
                        <a:t>+</a:t>
                      </a:r>
                      <a:r>
                        <a:rPr kumimoji="1" lang="en-US" altLang="ja-JP" sz="2000" baseline="0" dirty="0" smtClean="0"/>
                        <a:t> on target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9.5×10</a:t>
                      </a:r>
                      <a:r>
                        <a:rPr kumimoji="1" lang="en-US" altLang="ja-JP" sz="2000" baseline="30000" dirty="0" smtClean="0"/>
                        <a:t>13</a:t>
                      </a:r>
                      <a:endParaRPr kumimoji="1" lang="ja-JP" alt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9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DCH frequently discharged</a:t>
            </a:r>
          </a:p>
          <a:p>
            <a:pPr lvl="1"/>
            <a:r>
              <a:rPr kumimoji="1" lang="en-US" altLang="ja-JP" dirty="0" smtClean="0"/>
              <a:t>After a few months,</a:t>
            </a:r>
          </a:p>
          <a:p>
            <a:pPr lvl="2"/>
            <a:r>
              <a:rPr kumimoji="1" lang="en-US" altLang="ja-JP" dirty="0" smtClean="0"/>
              <a:t>Gradually some chambers started to discharge</a:t>
            </a:r>
          </a:p>
          <a:p>
            <a:pPr lvl="1"/>
            <a:r>
              <a:rPr kumimoji="1" lang="en-US" altLang="ja-JP" dirty="0" smtClean="0"/>
              <a:t>Inside </a:t>
            </a:r>
            <a:r>
              <a:rPr kumimoji="1" lang="en-US" altLang="ja-JP" dirty="0" smtClean="0"/>
              <a:t>magnet is filled with pure-Helium</a:t>
            </a:r>
          </a:p>
          <a:p>
            <a:pPr lvl="2"/>
            <a:r>
              <a:rPr kumimoji="1" lang="en-US" altLang="ja-JP" dirty="0" smtClean="0"/>
              <a:t>DCH-outside is exposed in He atmosphere (HV line)</a:t>
            </a:r>
            <a:endParaRPr kumimoji="1" lang="en-US" altLang="ja-JP" dirty="0"/>
          </a:p>
          <a:p>
            <a:r>
              <a:rPr kumimoji="1" lang="en-US" altLang="ja-JP" dirty="0" smtClean="0"/>
              <a:t>Finally</a:t>
            </a:r>
            <a:r>
              <a:rPr kumimoji="1" lang="en-US" altLang="ja-JP" dirty="0" smtClean="0"/>
              <a:t>, out of 32 planes,</a:t>
            </a:r>
          </a:p>
          <a:p>
            <a:pPr lvl="1"/>
            <a:r>
              <a:rPr kumimoji="1" lang="en-US" altLang="ja-JP" dirty="0" smtClean="0"/>
              <a:t>18 planes were operational</a:t>
            </a:r>
          </a:p>
          <a:p>
            <a:pPr lvl="1"/>
            <a:r>
              <a:rPr kumimoji="1" lang="en-US" altLang="ja-JP" dirty="0" smtClean="0"/>
              <a:t>Only 12 planes worked at nominal voltage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DCH discharge problem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26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0" y="4275138"/>
            <a:ext cx="49339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20360" y="3985188"/>
            <a:ext cx="4905720" cy="3056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74023" y="6680194"/>
            <a:ext cx="464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Helium permeated into HV line slowly...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79134" y="3061858"/>
            <a:ext cx="292105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Degradation of e</a:t>
            </a:r>
            <a:r>
              <a:rPr kumimoji="1"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measurement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kumimoji="1" lang="en-US" altLang="ja-JP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efficiency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/ resolution)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5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Lower than expected</a:t>
            </a:r>
          </a:p>
          <a:p>
            <a:r>
              <a:rPr kumimoji="1" lang="en-US" altLang="ja-JP" dirty="0" smtClean="0"/>
              <a:t>Recover by purification</a:t>
            </a:r>
          </a:p>
          <a:p>
            <a:r>
              <a:rPr kumimoji="1" lang="en-US" altLang="ja-JP" dirty="0" smtClean="0"/>
              <a:t>Decrease by (possible) leak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Variation of </a:t>
            </a:r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light yield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27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296640" y="3211650"/>
            <a:ext cx="7092000" cy="37764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57848" y="1524000"/>
            <a:ext cx="446115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Confirmed light yield monitoring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using several kinds of daily calibration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78247" y="2472986"/>
            <a:ext cx="8559203" cy="73866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 decided to continue purification in parallel with DAQ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(gas phase: continuously, liquid phase: intermittently(beam shutdown))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6515100" y="2170331"/>
            <a:ext cx="342900" cy="302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4343400" y="3390900"/>
            <a:ext cx="0" cy="3200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343400" y="4076700"/>
            <a:ext cx="971550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1378247" y="5505450"/>
            <a:ext cx="241003" cy="647700"/>
          </a:xfrm>
          <a:prstGeom prst="straightConnector1">
            <a:avLst/>
          </a:prstGeom>
          <a:ln w="57150">
            <a:solidFill>
              <a:srgbClr val="FF006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343400" y="3644384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purification</a:t>
            </a:r>
            <a:endParaRPr kumimoji="1" lang="ja-JP" altLang="en-US" dirty="0" smtClean="0">
              <a:solidFill>
                <a:srgbClr val="FF006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2190750" y="4762500"/>
            <a:ext cx="95250" cy="3373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78247" y="4457700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nergy scale measurement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54836" y="3459718"/>
            <a:ext cx="2894190" cy="83099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Monitor Li(</a:t>
            </a:r>
            <a:r>
              <a:rPr kumimoji="1" lang="en-US" altLang="ja-JP" sz="2400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p,γ</a:t>
            </a:r>
            <a:r>
              <a:rPr kumimoji="1" lang="en-US" altLang="ja-JP" sz="2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)Be </a:t>
            </a:r>
          </a:p>
          <a:p>
            <a:r>
              <a:rPr kumimoji="1" lang="en-US" altLang="ja-JP" sz="2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17.6MeV line</a:t>
            </a:r>
            <a:endParaRPr kumimoji="1" lang="ja-JP" altLang="en-US" sz="24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88640" y="4324350"/>
            <a:ext cx="238860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Finally, keep overall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energy scale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uncertainty under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0.4%</a:t>
            </a:r>
            <a:endParaRPr kumimoji="1" lang="ja-JP" altLang="en-US" sz="28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20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18418" y="3055172"/>
            <a:ext cx="7824368" cy="1135377"/>
          </a:xfrm>
        </p:spPr>
        <p:txBody>
          <a:bodyPr/>
          <a:lstStyle/>
          <a:p>
            <a:r>
              <a:rPr kumimoji="1" lang="en-US" altLang="ja-JP" sz="4800" dirty="0" smtClean="0"/>
              <a:t>Analysis</a:t>
            </a:r>
            <a:endParaRPr kumimoji="1" lang="ja-JP" altLang="en-US" sz="4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04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72" y="1396181"/>
            <a:ext cx="5119542" cy="398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4136059" cy="5693040"/>
          </a:xfrm>
        </p:spPr>
        <p:txBody>
          <a:bodyPr/>
          <a:lstStyle/>
          <a:p>
            <a:r>
              <a:rPr kumimoji="1" lang="en-US" altLang="ja-JP" sz="2000" dirty="0" smtClean="0"/>
              <a:t>Blind analysis</a:t>
            </a:r>
          </a:p>
          <a:p>
            <a:pPr lvl="1"/>
            <a:r>
              <a:rPr kumimoji="1" lang="en-US" altLang="ja-JP" sz="1800" dirty="0" smtClean="0"/>
              <a:t>Hidden parameters: (</a:t>
            </a:r>
            <a:r>
              <a:rPr kumimoji="1" lang="en-US" altLang="ja-JP" sz="1800" b="1" dirty="0" smtClean="0"/>
              <a:t>E</a:t>
            </a:r>
            <a:r>
              <a:rPr kumimoji="1" lang="en-US" altLang="ja-JP" sz="1800" b="1" baseline="-25000" dirty="0" smtClean="0"/>
              <a:t>γ</a:t>
            </a:r>
            <a:r>
              <a:rPr kumimoji="1" lang="en-US" altLang="ja-JP" sz="1800" b="1" dirty="0" smtClean="0"/>
              <a:t>, t</a:t>
            </a:r>
            <a:r>
              <a:rPr kumimoji="1" lang="en-US" altLang="ja-JP" sz="1800" b="1" baseline="-25000" dirty="0" smtClean="0"/>
              <a:t>eγ</a:t>
            </a:r>
            <a:r>
              <a:rPr kumimoji="1" lang="en-US" altLang="ja-JP" sz="1800" dirty="0" smtClean="0"/>
              <a:t>)</a:t>
            </a:r>
          </a:p>
          <a:p>
            <a:pPr lvl="1"/>
            <a:r>
              <a:rPr kumimoji="1" lang="en-US" altLang="ja-JP" sz="1800" dirty="0" smtClean="0"/>
              <a:t>Any study </a:t>
            </a:r>
            <a:r>
              <a:rPr kumimoji="1" lang="en-US" altLang="ja-JP" sz="1400" dirty="0" smtClean="0"/>
              <a:t>(calibration, BG estimation, performance evaluation)</a:t>
            </a:r>
            <a:r>
              <a:rPr kumimoji="1" lang="en-US" altLang="ja-JP" sz="1800" dirty="0" smtClean="0"/>
              <a:t> can be done with events outside the box</a:t>
            </a:r>
          </a:p>
          <a:p>
            <a:r>
              <a:rPr kumimoji="1" lang="en-US" altLang="ja-JP" sz="2000" dirty="0" smtClean="0"/>
              <a:t>Sideband</a:t>
            </a:r>
          </a:p>
          <a:p>
            <a:pPr lvl="1"/>
            <a:r>
              <a:rPr kumimoji="1" lang="en-US" altLang="ja-JP" sz="1800" dirty="0" smtClean="0"/>
              <a:t>Accidental BG can be studied with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off-time sideband</a:t>
            </a:r>
          </a:p>
          <a:p>
            <a:pPr lvl="1"/>
            <a:r>
              <a:rPr kumimoji="1" lang="en-US" altLang="ja-JP" sz="1800" dirty="0" smtClean="0"/>
              <a:t>Radiative muon decay(RMD) can be studied with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low-energy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γ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sideband</a:t>
            </a:r>
          </a:p>
          <a:p>
            <a:r>
              <a:rPr kumimoji="1" lang="en-US" altLang="ja-JP" sz="2000" dirty="0" smtClean="0"/>
              <a:t>Normalization</a:t>
            </a:r>
          </a:p>
          <a:p>
            <a:pPr lvl="1"/>
            <a:r>
              <a:rPr kumimoji="1" lang="en-US" altLang="ja-JP" sz="1800" dirty="0" smtClean="0"/>
              <a:t>Count unbiased Michel sample mixed in physics data</a:t>
            </a:r>
          </a:p>
          <a:p>
            <a:r>
              <a:rPr kumimoji="1" lang="en-US" altLang="ja-JP" sz="2000" dirty="0" smtClean="0"/>
              <a:t>Wide analysis region for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likelihood fitting</a:t>
            </a:r>
          </a:p>
          <a:p>
            <a:pPr lvl="1"/>
            <a:r>
              <a:rPr kumimoji="1" lang="en-US" altLang="ja-JP" sz="1800" dirty="0" smtClean="0"/>
              <a:t>Estimate Sig &amp; BG simultaneously.</a:t>
            </a:r>
          </a:p>
          <a:p>
            <a:pPr lvl="1"/>
            <a:r>
              <a:rPr kumimoji="1" lang="en-US" altLang="ja-JP" sz="1800" dirty="0" smtClean="0"/>
              <a:t>PDFs mostly from data</a:t>
            </a:r>
            <a:endParaRPr kumimoji="1" lang="ja-JP" altLang="en-US" sz="18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Analysis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29</a:t>
            </a:fld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7678994" y="4788310"/>
            <a:ext cx="186812" cy="10597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678994" y="5956201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RMD peak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479458" y="3991897"/>
            <a:ext cx="0" cy="1326281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104700" y="5379577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Random coincidence</a:t>
            </a:r>
            <a:endParaRPr kumimoji="1" lang="ja-JP" altLang="en-US" dirty="0" smtClean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7580671" y="2989672"/>
            <a:ext cx="191729" cy="462116"/>
          </a:xfrm>
          <a:prstGeom prst="ellipse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16367" y="2553498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kumimoji="1" lang="ja-JP" altLang="en-US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kumimoji="1" lang="en-US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</a:p>
          <a:p>
            <a:r>
              <a:rPr kumimoji="1" lang="en-US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should be here</a:t>
            </a:r>
            <a:endParaRPr kumimoji="1" lang="ja-JP" altLang="en-US" sz="1400" spc="-100" dirty="0" smtClean="0">
              <a:solidFill>
                <a:srgbClr val="33CC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6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/>
          <p:nvPr/>
        </p:nvPicPr>
        <p:blipFill>
          <a:blip r:embed="rId2"/>
          <a:stretch>
            <a:fillRect/>
          </a:stretch>
        </p:blipFill>
        <p:spPr>
          <a:xfrm>
            <a:off x="6722773" y="542078"/>
            <a:ext cx="4785918" cy="404519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Subject of research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</a:t>
            </a:fld>
            <a:endParaRPr lang="ja-JP" altLang="en-US" dirty="0"/>
          </a:p>
        </p:txBody>
      </p:sp>
      <p:pic>
        <p:nvPicPr>
          <p:cNvPr id="10" name="図 9"/>
          <p:cNvPicPr/>
          <p:nvPr/>
        </p:nvPicPr>
        <p:blipFill>
          <a:blip r:embed="rId3"/>
          <a:stretch>
            <a:fillRect/>
          </a:stretch>
        </p:blipFill>
        <p:spPr>
          <a:xfrm>
            <a:off x="6080788" y="4793638"/>
            <a:ext cx="1800000" cy="1962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90921" y="5658344"/>
            <a:ext cx="2556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Normal </a:t>
            </a:r>
            <a:r>
              <a:rPr kumimoji="1"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muon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decay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(Michel decay)</a:t>
            </a:r>
          </a:p>
          <a:p>
            <a:endParaRPr kumimoji="1" lang="en-US" altLang="ja-JP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32502" y="6520845"/>
            <a:ext cx="344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Lepton flavors are conserved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48" y="4601671"/>
            <a:ext cx="1920965" cy="2063063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2929183" y="4909067"/>
            <a:ext cx="2486531" cy="2035870"/>
            <a:chOff x="1678358" y="5152850"/>
            <a:chExt cx="3240088" cy="2314575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358" y="5152850"/>
              <a:ext cx="3240088" cy="231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3860664" y="5429320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GUT</a:t>
              </a:r>
              <a:endParaRPr kumimoji="1" lang="ja-JP" altLang="en-US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H="1">
              <a:off x="3543768" y="5703994"/>
              <a:ext cx="507122" cy="3329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976828" y="6026153"/>
              <a:ext cx="484428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×</a:t>
              </a:r>
              <a:endParaRPr kumimoji="1" lang="ja-JP" altLang="en-US" sz="28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5284" y="1065239"/>
            <a:ext cx="6296124" cy="569304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Lepton-flavor violating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decay : </a:t>
            </a:r>
            <a:r>
              <a:rPr kumimoji="1" lang="en-US" altLang="ja-JP" i="1" dirty="0" smtClean="0"/>
              <a:t>μ</a:t>
            </a:r>
            <a:r>
              <a:rPr kumimoji="1" lang="ja-JP" altLang="en-US" i="1" dirty="0" smtClean="0"/>
              <a:t>→</a:t>
            </a:r>
            <a:r>
              <a:rPr kumimoji="1" lang="en-US" altLang="ja-JP" i="1" dirty="0" err="1" smtClean="0"/>
              <a:t>eγ</a:t>
            </a:r>
            <a:endParaRPr kumimoji="1" lang="en-US" altLang="ja-JP" i="1" dirty="0" smtClean="0"/>
          </a:p>
          <a:p>
            <a:pPr lvl="1"/>
            <a:r>
              <a:rPr kumimoji="1" lang="en-US" altLang="ja-JP" dirty="0" smtClean="0"/>
              <a:t>charged LFV : Forbidden in SM</a:t>
            </a:r>
          </a:p>
          <a:p>
            <a:pPr lvl="1"/>
            <a:r>
              <a:rPr kumimoji="1" lang="en-US" altLang="ja-JP" dirty="0" smtClean="0"/>
              <a:t>Out of experimental reach with finite</a:t>
            </a:r>
            <a:r>
              <a:rPr kumimoji="1" lang="en-US" altLang="ja-JP" dirty="0" smtClean="0">
                <a:latin typeface="Symbol" pitchFamily="18" charset="2"/>
              </a:rPr>
              <a:t> n</a:t>
            </a:r>
            <a:r>
              <a:rPr kumimoji="1" lang="en-US" altLang="ja-JP" dirty="0" smtClean="0"/>
              <a:t> mass (BR&lt;10</a:t>
            </a:r>
            <a:r>
              <a:rPr kumimoji="1" lang="en-US" altLang="ja-JP" baseline="30000" dirty="0" smtClean="0"/>
              <a:t>-54</a:t>
            </a:r>
            <a:r>
              <a:rPr kumimoji="1"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Clear probe to new physics beyond SM</a:t>
            </a:r>
          </a:p>
          <a:p>
            <a:pPr lvl="2"/>
            <a:r>
              <a:rPr kumimoji="1" lang="en-US" altLang="ja-JP" dirty="0" smtClean="0"/>
              <a:t>Large BR is predicted in many new physics models</a:t>
            </a:r>
          </a:p>
          <a:p>
            <a:pPr lvl="3"/>
            <a:r>
              <a:rPr kumimoji="1" lang="en-US" altLang="ja-JP" dirty="0" smtClean="0"/>
              <a:t>SUSY-seesaw, SUSY-GUT…</a:t>
            </a:r>
          </a:p>
          <a:p>
            <a:r>
              <a:rPr kumimoji="1" lang="en-US" altLang="ja-JP" i="1" dirty="0" smtClean="0"/>
              <a:t>μ</a:t>
            </a:r>
            <a:r>
              <a:rPr kumimoji="1" lang="ja-JP" altLang="en-US" i="1" dirty="0" smtClean="0"/>
              <a:t>→</a:t>
            </a:r>
            <a:r>
              <a:rPr kumimoji="1" lang="en-US" altLang="ja-JP" i="1" dirty="0" err="1" smtClean="0"/>
              <a:t>eγ</a:t>
            </a:r>
            <a:r>
              <a:rPr kumimoji="1" lang="en-US" altLang="ja-JP" dirty="0" smtClean="0"/>
              <a:t> decay</a:t>
            </a:r>
          </a:p>
          <a:p>
            <a:pPr marL="576000" lvl="1" indent="0">
              <a:buNone/>
            </a:pPr>
            <a:endParaRPr kumimoji="1" lang="ja-JP" altLang="en-US" dirty="0"/>
          </a:p>
        </p:txBody>
      </p:sp>
      <p:sp>
        <p:nvSpPr>
          <p:cNvPr id="12" name="円形吹き出し 11"/>
          <p:cNvSpPr/>
          <p:nvPr/>
        </p:nvSpPr>
        <p:spPr>
          <a:xfrm>
            <a:off x="2665379" y="4793638"/>
            <a:ext cx="3014141" cy="2266729"/>
          </a:xfrm>
          <a:prstGeom prst="wedgeEllipseCallout">
            <a:avLst>
              <a:gd name="adj1" fmla="val -69460"/>
              <a:gd name="adj2" fmla="val -19624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151134" y="145179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CKM</a:t>
            </a:r>
            <a:endParaRPr kumimoji="1" lang="ja-JP" altLang="en-US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80788" y="4424943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Symbol" pitchFamily="18" charset="2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dirty="0" smtClean="0">
                <a:solidFill>
                  <a:srgbClr val="00B05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oscillation</a:t>
            </a:r>
            <a:endParaRPr kumimoji="1" lang="ja-JP" altLang="en-US" dirty="0" smtClean="0">
              <a:solidFill>
                <a:srgbClr val="00B05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4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60" y="1267698"/>
            <a:ext cx="71151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3564481"/>
            <a:ext cx="9011880" cy="3471020"/>
          </a:xfrm>
        </p:spPr>
        <p:txBody>
          <a:bodyPr/>
          <a:lstStyle/>
          <a:p>
            <a:r>
              <a:rPr kumimoji="1" lang="en-US" altLang="ja-JP" sz="2000" b="1" dirty="0" smtClean="0"/>
              <a:t>Extended unbinned maximum likelihood fit</a:t>
            </a:r>
            <a:r>
              <a:rPr kumimoji="1" lang="en-US" altLang="ja-JP" sz="1800" dirty="0" smtClean="0"/>
              <a:t> on number of events</a:t>
            </a:r>
          </a:p>
          <a:p>
            <a:pPr lvl="1">
              <a:spcAft>
                <a:spcPts val="600"/>
              </a:spcAft>
            </a:pPr>
            <a:r>
              <a:rPr kumimoji="1" lang="en-US" altLang="ja-JP" sz="1600" dirty="0" smtClean="0"/>
              <a:t>3 fit parameters :</a:t>
            </a:r>
            <a:r>
              <a:rPr kumimoji="1" lang="en-US" altLang="ja-JP" sz="1800" dirty="0" smtClean="0"/>
              <a:t> 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(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N</a:t>
            </a:r>
            <a:r>
              <a:rPr kumimoji="1" lang="en-US" altLang="ja-JP" sz="2400" b="1" i="1" baseline="-25000" dirty="0" smtClean="0">
                <a:solidFill>
                  <a:srgbClr val="0000FF"/>
                </a:solidFill>
              </a:rPr>
              <a:t>sig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, N</a:t>
            </a:r>
            <a:r>
              <a:rPr kumimoji="1" lang="en-US" altLang="ja-JP" sz="2400" b="1" i="1" baseline="-25000" dirty="0" smtClean="0">
                <a:solidFill>
                  <a:srgbClr val="0000FF"/>
                </a:solidFill>
              </a:rPr>
              <a:t>RMD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, N</a:t>
            </a:r>
            <a:r>
              <a:rPr kumimoji="1" lang="en-US" altLang="ja-JP" sz="2400" b="1" i="1" baseline="-25000" dirty="0" smtClean="0">
                <a:solidFill>
                  <a:srgbClr val="0000FF"/>
                </a:solidFill>
              </a:rPr>
              <a:t>BG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)</a:t>
            </a:r>
            <a:r>
              <a:rPr kumimoji="1" lang="en-US" altLang="ja-JP" sz="1800" dirty="0" smtClean="0"/>
              <a:t>, </a:t>
            </a:r>
            <a:r>
              <a:rPr kumimoji="1" lang="en-US" altLang="ja-JP" sz="1800" i="1" dirty="0" smtClean="0"/>
              <a:t>N=N</a:t>
            </a:r>
            <a:r>
              <a:rPr kumimoji="1" lang="en-US" altLang="ja-JP" sz="1800" i="1" baseline="-25000" dirty="0" smtClean="0"/>
              <a:t>sig</a:t>
            </a:r>
            <a:r>
              <a:rPr kumimoji="1" lang="en-US" altLang="ja-JP" sz="1800" i="1" dirty="0" smtClean="0"/>
              <a:t>+N</a:t>
            </a:r>
            <a:r>
              <a:rPr kumimoji="1" lang="en-US" altLang="ja-JP" sz="1800" i="1" baseline="-25000" dirty="0" smtClean="0"/>
              <a:t>RMD</a:t>
            </a:r>
            <a:r>
              <a:rPr kumimoji="1" lang="en-US" altLang="ja-JP" sz="1800" i="1" dirty="0" smtClean="0"/>
              <a:t>+N</a:t>
            </a:r>
            <a:r>
              <a:rPr kumimoji="1" lang="en-US" altLang="ja-JP" sz="1800" i="1" baseline="-25000" dirty="0" smtClean="0"/>
              <a:t>BG</a:t>
            </a:r>
            <a:endParaRPr kumimoji="1" lang="en-US" altLang="ja-JP" sz="1600" i="1" baseline="-25000" dirty="0" smtClean="0"/>
          </a:p>
          <a:p>
            <a:pPr lvl="1">
              <a:spcAft>
                <a:spcPts val="2400"/>
              </a:spcAft>
            </a:pPr>
            <a:r>
              <a:rPr kumimoji="1" lang="en-US" altLang="ja-JP" sz="1600" dirty="0" smtClean="0"/>
              <a:t>5 observables : </a:t>
            </a:r>
            <a:r>
              <a:rPr kumimoji="1" lang="en-US" altLang="ja-JP" sz="1600" b="1" i="1" dirty="0" smtClean="0"/>
              <a:t>x</a:t>
            </a:r>
            <a:r>
              <a:rPr kumimoji="1" lang="en-US" altLang="ja-JP" sz="1600" dirty="0" smtClean="0"/>
              <a:t> =</a:t>
            </a:r>
            <a:r>
              <a:rPr kumimoji="1" lang="en-US" altLang="ja-JP" sz="2000" dirty="0" smtClean="0"/>
              <a:t> 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(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E</a:t>
            </a:r>
            <a:r>
              <a:rPr kumimoji="1" lang="en-US" altLang="ja-JP" sz="2800" b="1" i="1" baseline="-25000" dirty="0" smtClean="0">
                <a:solidFill>
                  <a:srgbClr val="0000FF"/>
                </a:solidFill>
              </a:rPr>
              <a:t>γ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, E</a:t>
            </a:r>
            <a:r>
              <a:rPr kumimoji="1" lang="en-US" altLang="ja-JP" sz="2800" b="1" i="1" baseline="-25000" dirty="0" smtClean="0">
                <a:solidFill>
                  <a:srgbClr val="0000FF"/>
                </a:solidFill>
              </a:rPr>
              <a:t>e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, t</a:t>
            </a:r>
            <a:r>
              <a:rPr kumimoji="1" lang="en-US" altLang="ja-JP" sz="2800" b="1" i="1" baseline="-25000" dirty="0" smtClean="0">
                <a:solidFill>
                  <a:srgbClr val="0000FF"/>
                </a:solidFill>
              </a:rPr>
              <a:t>eγ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, θ</a:t>
            </a:r>
            <a:r>
              <a:rPr kumimoji="1" lang="en-US" altLang="ja-JP" sz="2800" b="1" i="1" baseline="-25000" dirty="0" smtClean="0">
                <a:solidFill>
                  <a:srgbClr val="0000FF"/>
                </a:solidFill>
              </a:rPr>
              <a:t>eγ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, φ</a:t>
            </a:r>
            <a:r>
              <a:rPr kumimoji="1" lang="en-US" altLang="ja-JP" sz="2800" b="1" i="1" baseline="-25000" dirty="0" smtClean="0">
                <a:solidFill>
                  <a:srgbClr val="0000FF"/>
                </a:solidFill>
              </a:rPr>
              <a:t>eγ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)</a:t>
            </a:r>
            <a:endParaRPr kumimoji="1" lang="en-US" altLang="ja-JP" sz="1600" b="1" dirty="0" smtClean="0">
              <a:solidFill>
                <a:srgbClr val="0000FF"/>
              </a:solidFill>
            </a:endParaRPr>
          </a:p>
          <a:p>
            <a:pPr lvl="1"/>
            <a:endParaRPr kumimoji="1" lang="en-US" altLang="ja-JP" sz="1600" dirty="0" smtClean="0"/>
          </a:p>
          <a:p>
            <a:pPr lvl="1"/>
            <a:r>
              <a:rPr kumimoji="1" lang="en-US" altLang="ja-JP" sz="1600" dirty="0" smtClean="0"/>
              <a:t>Probability density functions (PDFs) for each event type </a:t>
            </a:r>
            <a:r>
              <a:rPr kumimoji="1" lang="en-US" altLang="ja-JP" sz="1800" dirty="0" smtClean="0"/>
              <a:t>(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S, R, B</a:t>
            </a:r>
            <a:r>
              <a:rPr kumimoji="1" lang="en-US" altLang="ja-JP" sz="1800" dirty="0" smtClean="0"/>
              <a:t>)</a:t>
            </a:r>
            <a:endParaRPr kumimoji="1" lang="en-US" altLang="ja-JP" sz="1600" dirty="0" smtClean="0"/>
          </a:p>
          <a:p>
            <a:pPr lvl="2">
              <a:lnSpc>
                <a:spcPts val="0"/>
              </a:lnSpc>
              <a:spcBef>
                <a:spcPts val="1200"/>
              </a:spcBef>
            </a:pPr>
            <a:r>
              <a:rPr kumimoji="1" lang="en-US" altLang="ja-JP" sz="1400" dirty="0" smtClean="0"/>
              <a:t>Extract</a:t>
            </a:r>
            <a:r>
              <a:rPr kumimoji="1" lang="en-US" altLang="ja-JP" sz="1400" dirty="0" smtClean="0">
                <a:solidFill>
                  <a:srgbClr val="3399FF"/>
                </a:solidFill>
              </a:rPr>
              <a:t> </a:t>
            </a:r>
            <a:r>
              <a:rPr kumimoji="1" lang="en-US" altLang="ja-JP" sz="1400" dirty="0" smtClean="0">
                <a:solidFill>
                  <a:srgbClr val="0066FF"/>
                </a:solidFill>
              </a:rPr>
              <a:t>PDF from data</a:t>
            </a:r>
          </a:p>
          <a:p>
            <a:pPr lvl="1">
              <a:spcAft>
                <a:spcPts val="600"/>
              </a:spcAft>
            </a:pPr>
            <a:r>
              <a:rPr kumimoji="1" lang="en-US" altLang="ja-JP" sz="1600" dirty="0" smtClean="0"/>
              <a:t>Fit in 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wide region </a:t>
            </a:r>
            <a:r>
              <a:rPr kumimoji="1" lang="en-US" altLang="ja-JP" sz="1600" dirty="0" smtClean="0"/>
              <a:t>(10σ) to </a:t>
            </a:r>
            <a:r>
              <a:rPr kumimoji="1" lang="en-US" altLang="ja-JP" sz="1600" dirty="0" smtClean="0">
                <a:solidFill>
                  <a:srgbClr val="0066FF"/>
                </a:solidFill>
              </a:rPr>
              <a:t>extract signal &amp; background simultaneously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Likelihood fit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30</a:t>
            </a:fld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027410" y="4392809"/>
            <a:ext cx="167148" cy="0"/>
          </a:xfrm>
          <a:prstGeom prst="straightConnector1">
            <a:avLst/>
          </a:prstGeom>
          <a:ln cap="sq">
            <a:solidFill>
              <a:schemeClr val="tx1"/>
            </a:solidFill>
            <a:miter lim="800000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右中かっこ 8"/>
          <p:cNvSpPr/>
          <p:nvPr/>
        </p:nvSpPr>
        <p:spPr>
          <a:xfrm rot="16200000" flipH="1">
            <a:off x="6171461" y="4159295"/>
            <a:ext cx="152401" cy="12356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95093" y="4807107"/>
            <a:ext cx="359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relative angle (inverse e</a:t>
            </a:r>
            <a:r>
              <a:rPr kumimoji="1" lang="en-US" altLang="ja-JP" sz="1200" spc="-5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1200" spc="-5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2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direction</a:t>
            </a:r>
            <a:r>
              <a:rPr lang="ja-JP" altLang="en-US" sz="12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－</a:t>
            </a:r>
            <a:r>
              <a:rPr lang="en-US" altLang="ja-JP" sz="12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 </a:t>
            </a:r>
            <a:r>
              <a:rPr lang="en-US" altLang="ja-JP" sz="1200" spc="-5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direction )</a:t>
            </a:r>
            <a:endParaRPr kumimoji="1" lang="ja-JP" altLang="en-US" sz="1200" spc="-5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997036" y="1666279"/>
            <a:ext cx="226141" cy="18681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223177" y="1421130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ja-JP" altLang="en-US" sz="14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lang="en-US" altLang="ja-JP" sz="14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 signal</a:t>
            </a:r>
            <a:endParaRPr kumimoji="1" lang="ja-JP" altLang="en-US" sz="1400" dirty="0" smtClean="0">
              <a:solidFill>
                <a:srgbClr val="33CC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469031" y="2456329"/>
            <a:ext cx="133470" cy="220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602501" y="2676520"/>
            <a:ext cx="2113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Radiative muon decay</a:t>
            </a:r>
            <a:endParaRPr kumimoji="1" lang="ja-JP" altLang="en-US" sz="14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659329" y="1557313"/>
            <a:ext cx="197223" cy="29577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856552" y="1358502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Accidental BG</a:t>
            </a:r>
            <a:endParaRPr kumimoji="1" lang="ja-JP" altLang="en-US" sz="1400" dirty="0" smtClean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22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87" y="3762411"/>
            <a:ext cx="4303712" cy="340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Gamma energy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31</a:t>
            </a:fld>
            <a:endParaRPr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8" y="152276"/>
            <a:ext cx="2442191" cy="39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4" y="2938949"/>
            <a:ext cx="4989832" cy="411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6532498" cy="2785544"/>
          </a:xfrm>
        </p:spPr>
        <p:txBody>
          <a:bodyPr/>
          <a:lstStyle/>
          <a:p>
            <a:r>
              <a:rPr kumimoji="1" lang="en-US" altLang="ja-JP" dirty="0" smtClean="0"/>
              <a:t>Calibrate position-dependent response using CW-Li 17MeV γ</a:t>
            </a:r>
          </a:p>
          <a:p>
            <a:r>
              <a:rPr kumimoji="1" lang="en-US" altLang="ja-JP" dirty="0" smtClean="0"/>
              <a:t>Measure response using </a:t>
            </a:r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-55MeV γ</a:t>
            </a:r>
          </a:p>
          <a:p>
            <a:pPr lvl="1"/>
            <a:r>
              <a:rPr kumimoji="1" lang="en-US" altLang="ja-JP" dirty="0" smtClean="0"/>
              <a:t>extract position dependently</a:t>
            </a:r>
          </a:p>
          <a:p>
            <a:r>
              <a:rPr kumimoji="1" lang="en-US" altLang="ja-JP" dirty="0" smtClean="0"/>
              <a:t>Cross check with BG shape fit</a:t>
            </a:r>
          </a:p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24947" y="67485"/>
            <a:ext cx="171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Entrance face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57590" y="521370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1" lang="en-US" altLang="ja-JP" sz="2400" baseline="300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</a:t>
            </a:r>
            <a:r>
              <a:rPr kumimoji="1" lang="en-US" altLang="ja-JP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55MeV</a:t>
            </a:r>
            <a:endParaRPr kumimoji="1" lang="ja-JP" altLang="en-US" sz="24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84964" y="5935480"/>
            <a:ext cx="1022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 fit</a:t>
            </a:r>
            <a:endParaRPr kumimoji="1" lang="ja-JP" altLang="en-US" sz="24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08613" y="1717851"/>
            <a:ext cx="2017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Response to</a:t>
            </a:r>
          </a:p>
          <a:p>
            <a:r>
              <a:rPr kumimoji="1" lang="en-US" altLang="ja-JP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CW-Li line</a:t>
            </a:r>
            <a:endParaRPr kumimoji="1" lang="ja-JP" altLang="en-US" sz="24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65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8" y="757401"/>
            <a:ext cx="54006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59783" y="1378039"/>
            <a:ext cx="3850517" cy="2360541"/>
          </a:xfrm>
        </p:spPr>
        <p:txBody>
          <a:bodyPr/>
          <a:lstStyle/>
          <a:p>
            <a:r>
              <a:rPr kumimoji="1" lang="en-US" altLang="ja-JP" dirty="0" smtClean="0"/>
              <a:t>Evaluate momentum response by fitting kinematical edge (52.8MeV) of Michel spectrum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momentum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32</a:t>
            </a:fld>
            <a:endParaRPr lang="ja-JP" altLang="en-US" dirty="0"/>
          </a:p>
        </p:txBody>
      </p:sp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92594" y="3808672"/>
            <a:ext cx="5040000" cy="3279600"/>
          </a:xfrm>
          <a:prstGeom prst="rect">
            <a:avLst/>
          </a:prstGeom>
        </p:spPr>
      </p:pic>
      <p:sp>
        <p:nvSpPr>
          <p:cNvPr id="9" name="TextShape 5"/>
          <p:cNvSpPr txBox="1"/>
          <p:nvPr/>
        </p:nvSpPr>
        <p:spPr>
          <a:xfrm>
            <a:off x="5768683" y="5559566"/>
            <a:ext cx="727920" cy="612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Data</a:t>
            </a:r>
            <a:endParaRPr/>
          </a:p>
          <a:p>
            <a:r>
              <a:rPr lang="en-US"/>
              <a:t>Fit</a:t>
            </a:r>
            <a:endParaRPr/>
          </a:p>
        </p:txBody>
      </p:sp>
      <p:sp>
        <p:nvSpPr>
          <p:cNvPr id="10" name="CustomShape 6"/>
          <p:cNvSpPr/>
          <p:nvPr/>
        </p:nvSpPr>
        <p:spPr>
          <a:xfrm>
            <a:off x="5594443" y="5681606"/>
            <a:ext cx="130680" cy="13068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11" name="Line 7"/>
          <p:cNvSpPr/>
          <p:nvPr/>
        </p:nvSpPr>
        <p:spPr>
          <a:xfrm>
            <a:off x="5568163" y="5995526"/>
            <a:ext cx="20916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</p:sp>
      <p:pic>
        <p:nvPicPr>
          <p:cNvPr id="12" name="図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82893" y="4918406"/>
            <a:ext cx="4402361" cy="1526400"/>
          </a:xfrm>
          <a:prstGeom prst="rect">
            <a:avLst/>
          </a:prstGeom>
        </p:spPr>
      </p:pic>
      <p:pic>
        <p:nvPicPr>
          <p:cNvPr id="14" name="図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19783" y="6481562"/>
            <a:ext cx="5157540" cy="6067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68418" y="1193373"/>
            <a:ext cx="294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tracking by </a:t>
            </a:r>
            <a:r>
              <a:rPr kumimoji="1"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Kalman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filter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7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619740" y="1236371"/>
            <a:ext cx="2955899" cy="5521908"/>
          </a:xfrm>
        </p:spPr>
        <p:txBody>
          <a:bodyPr/>
          <a:lstStyle/>
          <a:p>
            <a:r>
              <a:rPr kumimoji="1" lang="en-US" altLang="ja-JP" dirty="0" smtClean="0"/>
              <a:t>Evaluate angular resolution using 2-turn events</a:t>
            </a:r>
          </a:p>
          <a:p>
            <a:r>
              <a:rPr kumimoji="1" lang="en-US" altLang="ja-JP" dirty="0" smtClean="0"/>
              <a:t>See difference of reconstructed angles by individual turns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emission angle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33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2" y="918226"/>
            <a:ext cx="59721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4212045" y="4280400"/>
            <a:ext cx="5760000" cy="291960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 flipV="1">
            <a:off x="2871988" y="1629177"/>
            <a:ext cx="231820" cy="86932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2328928" y="1629177"/>
            <a:ext cx="150251" cy="779172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479179" y="1442434"/>
            <a:ext cx="39280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481326" y="94398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?</a:t>
            </a:r>
            <a:endParaRPr kumimoji="1" lang="ja-JP" altLang="en-US" sz="32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50088" y="5534138"/>
            <a:ext cx="22581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kumimoji="1" lang="en-US" altLang="ja-JP" sz="24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θ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= 18 </a:t>
            </a:r>
            <a:r>
              <a:rPr kumimoji="1"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mrad</a:t>
            </a:r>
            <a:endParaRPr kumimoji="1" lang="en-US" altLang="ja-JP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lang="en-US" altLang="ja-JP" sz="24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φ</a:t>
            </a:r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= 10 </a:t>
            </a:r>
            <a:r>
              <a:rPr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mrad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9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24103" y="4901409"/>
            <a:ext cx="9011880" cy="1814617"/>
          </a:xfrm>
        </p:spPr>
        <p:txBody>
          <a:bodyPr/>
          <a:lstStyle/>
          <a:p>
            <a:r>
              <a:rPr kumimoji="1" lang="en-US" altLang="ja-JP" dirty="0" smtClean="0"/>
              <a:t>Reconstruct μ-decay vertex as a point crossing 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track and target plane</a:t>
            </a:r>
          </a:p>
          <a:p>
            <a:r>
              <a:rPr kumimoji="1" lang="en-US" altLang="ja-JP" dirty="0" smtClean="0"/>
              <a:t>Evaluate resolution with</a:t>
            </a:r>
          </a:p>
          <a:p>
            <a:pPr lvl="1"/>
            <a:r>
              <a:rPr kumimoji="1" lang="en-US" altLang="ja-JP" dirty="0" smtClean="0"/>
              <a:t>Using holes on target</a:t>
            </a:r>
          </a:p>
          <a:p>
            <a:pPr lvl="1"/>
            <a:r>
              <a:rPr kumimoji="1" lang="en-US" altLang="ja-JP" dirty="0" smtClean="0"/>
              <a:t>Using 2-turn events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decay vertex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34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89575" y="277417"/>
            <a:ext cx="3240000" cy="1861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3" y="1208017"/>
            <a:ext cx="3376233" cy="26705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510" y="2168118"/>
            <a:ext cx="3090960" cy="251345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392" y="2168118"/>
            <a:ext cx="3090960" cy="2733291"/>
          </a:xfrm>
          <a:prstGeom prst="rect">
            <a:avLst/>
          </a:prstGeom>
        </p:spPr>
      </p:pic>
      <p:sp>
        <p:nvSpPr>
          <p:cNvPr id="11" name="屈折矢印 10"/>
          <p:cNvSpPr/>
          <p:nvPr/>
        </p:nvSpPr>
        <p:spPr>
          <a:xfrm rot="10800000">
            <a:off x="5318990" y="1004552"/>
            <a:ext cx="1043204" cy="1217978"/>
          </a:xfrm>
          <a:prstGeom prst="bentUpArrow">
            <a:avLst>
              <a:gd name="adj1" fmla="val 17694"/>
              <a:gd name="adj2" fmla="val 25000"/>
              <a:gd name="adj3" fmla="val 25000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屈折矢印 11"/>
          <p:cNvSpPr/>
          <p:nvPr/>
        </p:nvSpPr>
        <p:spPr>
          <a:xfrm rot="5400000">
            <a:off x="7286912" y="2084601"/>
            <a:ext cx="1019545" cy="685526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89575" y="5945859"/>
            <a:ext cx="21916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lang="en-US" altLang="ja-JP" sz="2400" baseline="-25000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x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= 4.5 mm</a:t>
            </a:r>
          </a:p>
          <a:p>
            <a:r>
              <a:rPr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lang="en-US" altLang="ja-JP" sz="24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y</a:t>
            </a:r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= 3.2 mm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41866" y="1213430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 stopping target</a:t>
            </a:r>
            <a:endParaRPr kumimoji="1" lang="ja-JP" altLang="en-US" sz="200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7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Gamma position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35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6632615" y="1659166"/>
            <a:ext cx="3375025" cy="2436914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7285166" y="939111"/>
            <a:ext cx="2162453" cy="921184"/>
            <a:chOff x="5400000" y="3384000"/>
            <a:chExt cx="1800000" cy="676800"/>
          </a:xfrm>
        </p:grpSpPr>
        <p:sp>
          <p:nvSpPr>
            <p:cNvPr id="8" name="CustomShape 8"/>
            <p:cNvSpPr/>
            <p:nvPr/>
          </p:nvSpPr>
          <p:spPr>
            <a:xfrm>
              <a:off x="5400000" y="3384000"/>
              <a:ext cx="1800000" cy="301320"/>
            </a:xfrm>
            <a:prstGeom prst="rect">
              <a:avLst/>
            </a:prstGeom>
            <a:solidFill>
              <a:srgbClr val="4C4C4C"/>
            </a:solidFill>
          </p:spPr>
        </p:sp>
        <p:sp>
          <p:nvSpPr>
            <p:cNvPr id="9" name="CustomShape 9"/>
            <p:cNvSpPr/>
            <p:nvPr/>
          </p:nvSpPr>
          <p:spPr>
            <a:xfrm>
              <a:off x="5400000" y="3759480"/>
              <a:ext cx="1800000" cy="301320"/>
            </a:xfrm>
            <a:prstGeom prst="rect">
              <a:avLst/>
            </a:prstGeom>
            <a:solidFill>
              <a:srgbClr val="4C4C4C"/>
            </a:solidFill>
          </p:spPr>
        </p:sp>
        <p:sp>
          <p:nvSpPr>
            <p:cNvPr id="10" name="CustomShape 10"/>
            <p:cNvSpPr/>
            <p:nvPr/>
          </p:nvSpPr>
          <p:spPr>
            <a:xfrm>
              <a:off x="5445720" y="3925440"/>
              <a:ext cx="824760" cy="75240"/>
            </a:xfrm>
            <a:prstGeom prst="roundRect">
              <a:avLst>
                <a:gd name="adj" fmla="val 10800"/>
              </a:avLst>
            </a:prstGeom>
            <a:solidFill>
              <a:srgbClr val="FFFFFF"/>
            </a:solidFill>
          </p:spPr>
        </p:sp>
        <p:sp>
          <p:nvSpPr>
            <p:cNvPr id="11" name="CustomShape 11"/>
            <p:cNvSpPr/>
            <p:nvPr/>
          </p:nvSpPr>
          <p:spPr>
            <a:xfrm>
              <a:off x="6330240" y="3549240"/>
              <a:ext cx="824760" cy="74880"/>
            </a:xfrm>
            <a:prstGeom prst="roundRect">
              <a:avLst>
                <a:gd name="adj" fmla="val 10800"/>
              </a:avLst>
            </a:prstGeom>
            <a:solidFill>
              <a:srgbClr val="FFFFFF"/>
            </a:solidFill>
          </p:spPr>
        </p:sp>
        <p:sp>
          <p:nvSpPr>
            <p:cNvPr id="12" name="CustomShape 12"/>
            <p:cNvSpPr/>
            <p:nvPr/>
          </p:nvSpPr>
          <p:spPr>
            <a:xfrm>
              <a:off x="5445720" y="3549240"/>
              <a:ext cx="824760" cy="74880"/>
            </a:xfrm>
            <a:prstGeom prst="roundRect">
              <a:avLst>
                <a:gd name="adj" fmla="val 10800"/>
              </a:avLst>
            </a:prstGeom>
            <a:solidFill>
              <a:srgbClr val="FFFFFF"/>
            </a:solidFill>
          </p:spPr>
        </p:sp>
        <p:sp>
          <p:nvSpPr>
            <p:cNvPr id="13" name="CustomShape 13"/>
            <p:cNvSpPr/>
            <p:nvPr/>
          </p:nvSpPr>
          <p:spPr>
            <a:xfrm>
              <a:off x="6330240" y="3925440"/>
              <a:ext cx="824760" cy="75240"/>
            </a:xfrm>
            <a:prstGeom prst="roundRect">
              <a:avLst>
                <a:gd name="adj" fmla="val 10800"/>
              </a:avLst>
            </a:prstGeom>
            <a:solidFill>
              <a:srgbClr val="FFFFFF"/>
            </a:solidFill>
          </p:spPr>
        </p:sp>
      </p:grpSp>
      <p:pic>
        <p:nvPicPr>
          <p:cNvPr id="14" name="図 13"/>
          <p:cNvPicPr/>
          <p:nvPr/>
        </p:nvPicPr>
        <p:blipFill>
          <a:blip r:embed="rId3"/>
          <a:stretch>
            <a:fillRect/>
          </a:stretch>
        </p:blipFill>
        <p:spPr>
          <a:xfrm>
            <a:off x="7230240" y="4283559"/>
            <a:ext cx="2950778" cy="2423241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641915" y="4283555"/>
            <a:ext cx="2950778" cy="2423241"/>
          </a:xfrm>
          <a:prstGeom prst="rect">
            <a:avLst/>
          </a:prstGeom>
        </p:spPr>
      </p:pic>
      <p:sp>
        <p:nvSpPr>
          <p:cNvPr id="16" name="TextShape 3"/>
          <p:cNvSpPr txBox="1"/>
          <p:nvPr/>
        </p:nvSpPr>
        <p:spPr>
          <a:xfrm>
            <a:off x="5571720" y="5867554"/>
            <a:ext cx="78876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200" b="1" dirty="0">
                <a:solidFill>
                  <a:srgbClr val="666666"/>
                </a:solidFill>
              </a:rPr>
              <a:t>Data</a:t>
            </a:r>
            <a:endParaRPr sz="3200" dirty="0"/>
          </a:p>
        </p:txBody>
      </p:sp>
      <p:sp>
        <p:nvSpPr>
          <p:cNvPr id="17" name="TextShape 4"/>
          <p:cNvSpPr txBox="1"/>
          <p:nvPr/>
        </p:nvSpPr>
        <p:spPr>
          <a:xfrm>
            <a:off x="8234280" y="5870160"/>
            <a:ext cx="57528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200" b="1" dirty="0">
                <a:solidFill>
                  <a:srgbClr val="666666"/>
                </a:solidFill>
              </a:rPr>
              <a:t>MC</a:t>
            </a:r>
            <a:endParaRPr sz="32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5736240" cy="5693040"/>
          </a:xfrm>
        </p:spPr>
        <p:txBody>
          <a:bodyPr/>
          <a:lstStyle/>
          <a:p>
            <a:r>
              <a:rPr kumimoji="1" lang="en-US" altLang="ja-JP" dirty="0" smtClean="0"/>
              <a:t>Evaluate resolution with</a:t>
            </a:r>
            <a:r>
              <a:rPr kumimoji="1" lang="en-US" altLang="ja-JP" dirty="0" smtClean="0">
                <a:latin typeface="Symbol" pitchFamily="18" charset="2"/>
              </a:rPr>
              <a:t> 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run with 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bricks</a:t>
            </a:r>
          </a:p>
          <a:p>
            <a:pPr lvl="1"/>
            <a:r>
              <a:rPr kumimoji="1" lang="en-US" altLang="ja-JP" dirty="0" smtClean="0"/>
              <a:t>Shadow of brick gives resolution and bias</a:t>
            </a:r>
          </a:p>
          <a:p>
            <a:pPr lvl="1"/>
            <a:r>
              <a:rPr kumimoji="1" lang="en-US" altLang="ja-JP" dirty="0" smtClean="0"/>
              <a:t>Results</a:t>
            </a:r>
          </a:p>
          <a:p>
            <a:pPr lvl="2"/>
            <a:r>
              <a:rPr kumimoji="1" lang="en-US" altLang="ja-JP" dirty="0" err="1" smtClean="0"/>
              <a:t>σxy</a:t>
            </a:r>
            <a:r>
              <a:rPr kumimoji="1" lang="en-US" altLang="ja-JP" dirty="0" smtClean="0"/>
              <a:t> = 4.5~5mm, bias(RMS)=0.7mm</a:t>
            </a:r>
          </a:p>
          <a:p>
            <a:pPr lvl="2"/>
            <a:r>
              <a:rPr kumimoji="1" lang="en-US" altLang="ja-JP" dirty="0" smtClean="0"/>
              <a:t>Compared with MC</a:t>
            </a:r>
          </a:p>
          <a:p>
            <a:pPr lvl="3"/>
            <a:r>
              <a:rPr kumimoji="1" lang="en-US" altLang="ja-JP" dirty="0" smtClean="0"/>
              <a:t>1.8mm worse (in quadrature) than MC  (</a:t>
            </a:r>
            <a:r>
              <a:rPr kumimoji="1" lang="ja-JP" altLang="en-US" dirty="0" smtClean="0"/>
              <a:t>← </a:t>
            </a:r>
            <a:r>
              <a:rPr kumimoji="1" lang="en-US" altLang="ja-JP" dirty="0" smtClean="0"/>
              <a:t>QE error)</a:t>
            </a:r>
          </a:p>
          <a:p>
            <a:r>
              <a:rPr kumimoji="1" lang="en-US" altLang="ja-JP" dirty="0" smtClean="0"/>
              <a:t>Detailed study with MC</a:t>
            </a:r>
          </a:p>
          <a:p>
            <a:pPr lvl="1"/>
            <a:r>
              <a:rPr kumimoji="1" lang="en-US" altLang="ja-JP" dirty="0" smtClean="0"/>
              <a:t>Take in the difference </a:t>
            </a:r>
          </a:p>
          <a:p>
            <a:pPr lvl="1"/>
            <a:r>
              <a:rPr kumimoji="1" lang="en-US" altLang="ja-JP" dirty="0" smtClean="0"/>
              <a:t>Resolution dependence               on relative position to PMT</a:t>
            </a:r>
          </a:p>
          <a:p>
            <a:pPr lvl="1"/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5609" y="6247417"/>
            <a:ext cx="19479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lang="en-US" altLang="ja-JP" sz="24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xy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~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5 mm</a:t>
            </a:r>
          </a:p>
          <a:p>
            <a:r>
              <a:rPr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σ</a:t>
            </a:r>
            <a:r>
              <a:rPr lang="en-US" altLang="ja-JP" sz="2400" baseline="-25000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~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6 mm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屈折矢印 19"/>
          <p:cNvSpPr/>
          <p:nvPr/>
        </p:nvSpPr>
        <p:spPr>
          <a:xfrm rot="10800000">
            <a:off x="6239807" y="2820471"/>
            <a:ext cx="785611" cy="1622733"/>
          </a:xfrm>
          <a:prstGeom prst="bentUpArrow">
            <a:avLst>
              <a:gd name="adj1" fmla="val 33197"/>
              <a:gd name="adj2" fmla="val 25000"/>
              <a:gd name="adj3" fmla="val 34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5958314" y="3265207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project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9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5422006"/>
            <a:ext cx="9011880" cy="1336272"/>
          </a:xfrm>
        </p:spPr>
        <p:txBody>
          <a:bodyPr/>
          <a:lstStyle/>
          <a:p>
            <a:r>
              <a:rPr kumimoji="1" lang="en-US" altLang="ja-JP" dirty="0" smtClean="0"/>
              <a:t>Not able to measure gamma direction</a:t>
            </a:r>
          </a:p>
          <a:p>
            <a:pPr lvl="1"/>
            <a:r>
              <a:rPr kumimoji="1" lang="en-US" altLang="ja-JP" dirty="0" smtClean="0"/>
              <a:t>Direction of the line b/w μ-vertex and γ interaction point</a:t>
            </a:r>
          </a:p>
          <a:p>
            <a:r>
              <a:rPr kumimoji="1" lang="en-US" altLang="ja-JP" dirty="0" smtClean="0"/>
              <a:t>Combined resolution: </a:t>
            </a:r>
            <a:r>
              <a:rPr kumimoji="1" lang="en-US" altLang="ja-JP" dirty="0" err="1" smtClean="0"/>
              <a:t>σ</a:t>
            </a:r>
            <a:r>
              <a:rPr kumimoji="1" lang="en-US" altLang="ja-JP" baseline="-25000" dirty="0" err="1" smtClean="0"/>
              <a:t>θeγ</a:t>
            </a:r>
            <a:r>
              <a:rPr kumimoji="1" lang="en-US" altLang="ja-JP" dirty="0" smtClean="0"/>
              <a:t> = 20.6mrad, </a:t>
            </a:r>
            <a:r>
              <a:rPr kumimoji="1" lang="en-US" altLang="ja-JP" dirty="0" err="1" smtClean="0"/>
              <a:t>σ</a:t>
            </a:r>
            <a:r>
              <a:rPr kumimoji="1" lang="en-US" altLang="ja-JP" baseline="-25000" dirty="0" err="1" smtClean="0"/>
              <a:t>φeγ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= 13.9mrad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Opening angle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36</a:t>
            </a:fld>
            <a:endParaRPr lang="ja-JP" altLang="en-US" dirty="0"/>
          </a:p>
        </p:txBody>
      </p:sp>
      <p:pic>
        <p:nvPicPr>
          <p:cNvPr id="7" name="図 6"/>
          <p:cNvPicPr/>
          <p:nvPr/>
        </p:nvPicPr>
        <p:blipFill>
          <a:blip r:embed="rId2"/>
          <a:stretch>
            <a:fillRect/>
          </a:stretch>
        </p:blipFill>
        <p:spPr>
          <a:xfrm>
            <a:off x="525960" y="1052640"/>
            <a:ext cx="9360000" cy="40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resolution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37</a:t>
            </a:fld>
            <a:endParaRPr lang="ja-JP" altLang="en-US" dirty="0"/>
          </a:p>
        </p:txBody>
      </p:sp>
      <p:pic>
        <p:nvPicPr>
          <p:cNvPr id="7" name="コンテンツ プレースホルダー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445" y="2041681"/>
            <a:ext cx="4781550" cy="4953399"/>
          </a:xfrm>
          <a:prstGeom prst="rect">
            <a:avLst/>
          </a:prstGeom>
        </p:spPr>
      </p:pic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563760" y="1065239"/>
            <a:ext cx="5983200" cy="22188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defPPr>
            <a:lvl1pPr marL="431640" marR="0" lvl="0" indent="-324000" algn="l" rtl="0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863280" marR="0" lvl="1" indent="-28728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34920" algn="l"/>
                <a:tab pos="483840" algn="l"/>
                <a:tab pos="933119" algn="l"/>
                <a:tab pos="1382400" algn="l"/>
                <a:tab pos="1831680" algn="l"/>
                <a:tab pos="2280960" algn="l"/>
                <a:tab pos="2730240" algn="l"/>
                <a:tab pos="3179520" algn="l"/>
                <a:tab pos="3628800" algn="l"/>
                <a:tab pos="4078080" algn="l"/>
                <a:tab pos="4527360" algn="l"/>
                <a:tab pos="4976640" algn="l"/>
                <a:tab pos="5425920" algn="l"/>
                <a:tab pos="5875200" algn="l"/>
                <a:tab pos="6324479" algn="l"/>
                <a:tab pos="6773760" algn="l"/>
                <a:tab pos="7223040" algn="l"/>
                <a:tab pos="7672320" algn="l"/>
                <a:tab pos="8121600" algn="l"/>
                <a:tab pos="8570880" algn="l"/>
              </a:tabLst>
              <a:defRPr lang="en-US" sz="22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295280" marR="0" lvl="2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52200" algn="l"/>
                <a:tab pos="501480" algn="l"/>
                <a:tab pos="950760" algn="l"/>
                <a:tab pos="1400040" algn="l"/>
                <a:tab pos="1849319" algn="l"/>
                <a:tab pos="2298600" algn="l"/>
                <a:tab pos="2747880" algn="l"/>
                <a:tab pos="3197160" algn="l"/>
                <a:tab pos="3646440" algn="l"/>
                <a:tab pos="4095720" algn="l"/>
                <a:tab pos="4545000" algn="l"/>
                <a:tab pos="4993920" algn="l"/>
                <a:tab pos="5443200" algn="l"/>
                <a:tab pos="5892479" algn="l"/>
                <a:tab pos="6341760" algn="l"/>
                <a:tab pos="6791040" algn="l"/>
                <a:tab pos="7240320" algn="l"/>
                <a:tab pos="7689600" algn="l"/>
                <a:tab pos="8138880" algn="l"/>
                <a:tab pos="85881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726919" marR="0" lvl="3" indent="-215640" algn="l" rtl="0" hangingPunct="0">
              <a:lnSpc>
                <a:spcPct val="97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9840" algn="l"/>
                <a:tab pos="518759" algn="l"/>
                <a:tab pos="968040" algn="l"/>
                <a:tab pos="1417320" algn="l"/>
                <a:tab pos="1866599" algn="l"/>
                <a:tab pos="2315880" algn="l"/>
                <a:tab pos="2765160" algn="l"/>
                <a:tab pos="3214440" algn="l"/>
                <a:tab pos="3663720" algn="l"/>
                <a:tab pos="4113000" algn="l"/>
                <a:tab pos="4562280" algn="l"/>
                <a:tab pos="5011560" algn="l"/>
                <a:tab pos="5460840" algn="l"/>
                <a:tab pos="5910120" algn="l"/>
                <a:tab pos="6359400" algn="l"/>
                <a:tab pos="6808680" algn="l"/>
                <a:tab pos="7257960" algn="l"/>
                <a:tab pos="7707240" algn="l"/>
                <a:tab pos="8156520" algn="l"/>
                <a:tab pos="86058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158919" marR="0" lvl="4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158919" marR="0" lvl="5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6pPr>
            <a:lvl7pPr marL="2158919" marR="0" lvl="6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7pPr>
            <a:lvl8pPr marL="2158919" marR="0" lvl="7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8pPr>
            <a:lvl9pPr marL="1944000" marR="0" lvl="8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9pPr>
          </a:lstStyle>
          <a:p>
            <a:r>
              <a:rPr lang="en-US" altLang="ja-JP" dirty="0"/>
              <a:t>Reconstruct </a:t>
            </a:r>
            <a:r>
              <a:rPr lang="en-US" altLang="ja-JP" dirty="0" err="1"/>
              <a:t>muon</a:t>
            </a:r>
            <a:r>
              <a:rPr lang="en-US" altLang="ja-JP" dirty="0"/>
              <a:t> decay time</a:t>
            </a:r>
          </a:p>
          <a:p>
            <a:pPr lvl="1"/>
            <a:r>
              <a:rPr lang="en-US" altLang="ja-JP" sz="2000" dirty="0"/>
              <a:t>TC hit time - e</a:t>
            </a:r>
            <a:r>
              <a:rPr lang="en-US" altLang="ja-JP" sz="2000" baseline="30000" dirty="0"/>
              <a:t>+ </a:t>
            </a:r>
            <a:r>
              <a:rPr lang="en-US" altLang="ja-JP" sz="2000" dirty="0"/>
              <a:t>flight length from DC</a:t>
            </a:r>
          </a:p>
          <a:p>
            <a:pPr lvl="1"/>
            <a:r>
              <a:rPr lang="en-US" altLang="ja-JP" sz="2000" dirty="0" err="1"/>
              <a:t>LXe</a:t>
            </a:r>
            <a:r>
              <a:rPr lang="en-US" altLang="ja-JP" sz="2000" dirty="0"/>
              <a:t> hit time - γ flight length (line)</a:t>
            </a:r>
          </a:p>
          <a:p>
            <a:pPr lvl="1">
              <a:spcAft>
                <a:spcPts val="1200"/>
              </a:spcAft>
            </a:pPr>
            <a:r>
              <a:rPr lang="en-US" altLang="ja-JP" sz="2400" b="1" dirty="0" err="1"/>
              <a:t>t</a:t>
            </a:r>
            <a:r>
              <a:rPr lang="en-US" altLang="ja-JP" sz="2400" b="1" baseline="-25000" dirty="0" err="1"/>
              <a:t>eγ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= </a:t>
            </a:r>
            <a:r>
              <a:rPr lang="en-US" altLang="ja-JP" sz="2400" b="1" dirty="0" err="1"/>
              <a:t>t</a:t>
            </a:r>
            <a:r>
              <a:rPr lang="en-US" altLang="ja-JP" sz="2400" b="1" baseline="-25000" dirty="0" err="1"/>
              <a:t>e</a:t>
            </a:r>
            <a:r>
              <a:rPr lang="en-US" altLang="ja-JP" sz="2400" b="1" baseline="-25000" dirty="0"/>
              <a:t>+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－ </a:t>
            </a:r>
            <a:r>
              <a:rPr lang="en-US" altLang="ja-JP" sz="2400" b="1" dirty="0" err="1" smtClean="0"/>
              <a:t>t</a:t>
            </a:r>
            <a:r>
              <a:rPr lang="en-US" altLang="ja-JP" sz="2400" b="1" baseline="-25000" dirty="0" err="1" smtClean="0"/>
              <a:t>γ</a:t>
            </a:r>
            <a:endParaRPr lang="en-US" altLang="ja-JP" sz="2400" b="1" baseline="-25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46960" y="2037164"/>
            <a:ext cx="351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peak of 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radiative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muon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decay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00886" y="4477311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Accidental 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background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15200" y="2406496"/>
            <a:ext cx="288020" cy="65867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6697014" y="4052845"/>
            <a:ext cx="38759" cy="42446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100886" y="5634231"/>
            <a:ext cx="190308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Physics data</a:t>
            </a:r>
          </a:p>
          <a:p>
            <a:r>
              <a:rPr lang="en-US" altLang="ja-JP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low-</a:t>
            </a:r>
            <a:r>
              <a:rPr lang="en-US" altLang="ja-JP" sz="2000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r>
              <a:rPr lang="en-US" altLang="ja-JP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region</a:t>
            </a:r>
            <a:endParaRPr kumimoji="1" lang="en-US" altLang="ja-JP" sz="20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コンテンツ プレースホルダー 1"/>
          <p:cNvSpPr txBox="1">
            <a:spLocks/>
          </p:cNvSpPr>
          <p:nvPr/>
        </p:nvSpPr>
        <p:spPr>
          <a:xfrm>
            <a:off x="563759" y="2943408"/>
            <a:ext cx="4085513" cy="22188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defPPr>
            <a:lvl1pPr marL="431640" marR="0" lvl="0" indent="-324000" algn="l" rtl="0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863280" marR="0" lvl="1" indent="-28728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34920" algn="l"/>
                <a:tab pos="483840" algn="l"/>
                <a:tab pos="933119" algn="l"/>
                <a:tab pos="1382400" algn="l"/>
                <a:tab pos="1831680" algn="l"/>
                <a:tab pos="2280960" algn="l"/>
                <a:tab pos="2730240" algn="l"/>
                <a:tab pos="3179520" algn="l"/>
                <a:tab pos="3628800" algn="l"/>
                <a:tab pos="4078080" algn="l"/>
                <a:tab pos="4527360" algn="l"/>
                <a:tab pos="4976640" algn="l"/>
                <a:tab pos="5425920" algn="l"/>
                <a:tab pos="5875200" algn="l"/>
                <a:tab pos="6324479" algn="l"/>
                <a:tab pos="6773760" algn="l"/>
                <a:tab pos="7223040" algn="l"/>
                <a:tab pos="7672320" algn="l"/>
                <a:tab pos="8121600" algn="l"/>
                <a:tab pos="8570880" algn="l"/>
              </a:tabLst>
              <a:defRPr lang="en-US" sz="22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295280" marR="0" lvl="2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52200" algn="l"/>
                <a:tab pos="501480" algn="l"/>
                <a:tab pos="950760" algn="l"/>
                <a:tab pos="1400040" algn="l"/>
                <a:tab pos="1849319" algn="l"/>
                <a:tab pos="2298600" algn="l"/>
                <a:tab pos="2747880" algn="l"/>
                <a:tab pos="3197160" algn="l"/>
                <a:tab pos="3646440" algn="l"/>
                <a:tab pos="4095720" algn="l"/>
                <a:tab pos="4545000" algn="l"/>
                <a:tab pos="4993920" algn="l"/>
                <a:tab pos="5443200" algn="l"/>
                <a:tab pos="5892479" algn="l"/>
                <a:tab pos="6341760" algn="l"/>
                <a:tab pos="6791040" algn="l"/>
                <a:tab pos="7240320" algn="l"/>
                <a:tab pos="7689600" algn="l"/>
                <a:tab pos="8138880" algn="l"/>
                <a:tab pos="85881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726919" marR="0" lvl="3" indent="-215640" algn="l" rtl="0" hangingPunct="0">
              <a:lnSpc>
                <a:spcPct val="97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9840" algn="l"/>
                <a:tab pos="518759" algn="l"/>
                <a:tab pos="968040" algn="l"/>
                <a:tab pos="1417320" algn="l"/>
                <a:tab pos="1866599" algn="l"/>
                <a:tab pos="2315880" algn="l"/>
                <a:tab pos="2765160" algn="l"/>
                <a:tab pos="3214440" algn="l"/>
                <a:tab pos="3663720" algn="l"/>
                <a:tab pos="4113000" algn="l"/>
                <a:tab pos="4562280" algn="l"/>
                <a:tab pos="5011560" algn="l"/>
                <a:tab pos="5460840" algn="l"/>
                <a:tab pos="5910120" algn="l"/>
                <a:tab pos="6359400" algn="l"/>
                <a:tab pos="6808680" algn="l"/>
                <a:tab pos="7257960" algn="l"/>
                <a:tab pos="7707240" algn="l"/>
                <a:tab pos="8156520" algn="l"/>
                <a:tab pos="86058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158919" marR="0" lvl="4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158919" marR="0" lvl="5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6pPr>
            <a:lvl7pPr marL="2158919" marR="0" lvl="6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7pPr>
            <a:lvl8pPr marL="2158919" marR="0" lvl="7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8pPr>
            <a:lvl9pPr marL="1944000" marR="0" lvl="8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9pPr>
          </a:lstStyle>
          <a:p>
            <a:r>
              <a:rPr lang="en-US" altLang="ja-JP" sz="2400" dirty="0" smtClean="0"/>
              <a:t>Observe RMD peak in normal intensity data</a:t>
            </a:r>
          </a:p>
          <a:p>
            <a:r>
              <a:rPr lang="en-US" altLang="ja-JP" dirty="0" smtClean="0"/>
              <a:t>Total resolution</a:t>
            </a:r>
          </a:p>
          <a:p>
            <a:pPr lvl="1"/>
            <a:r>
              <a:rPr lang="en-US" altLang="ja-JP" dirty="0" smtClean="0"/>
              <a:t>small correction for </a:t>
            </a:r>
            <a:r>
              <a:rPr lang="en-US" altLang="ja-JP" dirty="0" err="1" smtClean="0"/>
              <a:t>E</a:t>
            </a:r>
            <a:r>
              <a:rPr lang="en-US" altLang="ja-JP" baseline="-25000" dirty="0" err="1" smtClean="0"/>
              <a:t>γ</a:t>
            </a:r>
            <a:endParaRPr lang="en-US" altLang="ja-JP" baseline="-25000" dirty="0" smtClean="0"/>
          </a:p>
          <a:p>
            <a:pPr lvl="1"/>
            <a:r>
              <a:rPr lang="en-US" altLang="ja-JP" sz="2400" dirty="0" err="1" smtClean="0"/>
              <a:t>σ</a:t>
            </a:r>
            <a:r>
              <a:rPr lang="en-US" altLang="ja-JP" sz="2400" baseline="-25000" dirty="0" err="1" smtClean="0"/>
              <a:t>teγ</a:t>
            </a:r>
            <a:r>
              <a:rPr lang="en-US" altLang="ja-JP" sz="2400" dirty="0" smtClean="0"/>
              <a:t> = </a:t>
            </a:r>
            <a:r>
              <a:rPr lang="en-US" altLang="ja-JP" sz="2800" dirty="0" smtClean="0"/>
              <a:t>148±27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ps</a:t>
            </a:r>
            <a:endParaRPr lang="en-US" altLang="ja-JP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4971" y="5880452"/>
            <a:ext cx="5253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RMD peak is a powerful time calibration tool,</a:t>
            </a:r>
          </a:p>
          <a:p>
            <a:pPr algn="r"/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measure all detector contribution at once,</a:t>
            </a:r>
          </a:p>
          <a:p>
            <a:pPr algn="r"/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 situ monitoring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4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Background rate</a:t>
            </a:r>
          </a:p>
          <a:p>
            <a:pPr lvl="1"/>
            <a:r>
              <a:rPr kumimoji="1" lang="en-US" altLang="ja-JP" dirty="0" smtClean="0"/>
              <a:t>Measure with self-trigger data</a:t>
            </a:r>
          </a:p>
          <a:p>
            <a:pPr lvl="1"/>
            <a:r>
              <a:rPr kumimoji="1" lang="en-US" altLang="ja-JP" dirty="0" smtClean="0"/>
              <a:t>Compare with MC</a:t>
            </a:r>
          </a:p>
          <a:p>
            <a:pPr lvl="2"/>
            <a:r>
              <a:rPr kumimoji="1" lang="en-US" altLang="ja-JP" dirty="0" smtClean="0"/>
              <a:t>Reproduce well the rate and shape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I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38</a:t>
            </a:fld>
            <a:endParaRPr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7" y="2537138"/>
            <a:ext cx="7113760" cy="42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456868" y="1687132"/>
            <a:ext cx="2643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MC</a:t>
            </a: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3.7×10</a:t>
            </a:r>
            <a:r>
              <a:rPr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7 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en-US" altLang="ja-JP" baseline="30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decay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/sec</a:t>
            </a:r>
          </a:p>
          <a:p>
            <a:r>
              <a:rPr kumimoji="1"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Convolve 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response</a:t>
            </a:r>
            <a:endParaRPr lang="en-US" altLang="ja-JP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Uncertainty ~7%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02207" y="5323336"/>
            <a:ext cx="110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Not a fit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94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86" y="1365161"/>
            <a:ext cx="5045439" cy="475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4510516" cy="5693040"/>
          </a:xfrm>
        </p:spPr>
        <p:txBody>
          <a:bodyPr/>
          <a:lstStyle/>
          <a:p>
            <a:r>
              <a:rPr kumimoji="1" lang="en-US" altLang="ja-JP" dirty="0" smtClean="0"/>
              <a:t>Background level</a:t>
            </a:r>
          </a:p>
          <a:p>
            <a:pPr lvl="1"/>
            <a:r>
              <a:rPr kumimoji="1" lang="en-US" altLang="ja-JP" dirty="0" smtClean="0"/>
              <a:t>Difficult to get feeling of BG with likelihood analysis</a:t>
            </a:r>
          </a:p>
          <a:p>
            <a:pPr marL="576000" lvl="1" indent="0">
              <a:buNone/>
            </a:pP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Define </a:t>
            </a:r>
            <a:r>
              <a:rPr kumimoji="1" lang="en-US" altLang="ja-JP" dirty="0" smtClean="0">
                <a:solidFill>
                  <a:srgbClr val="FF0066"/>
                </a:solidFill>
              </a:rPr>
              <a:t>signal box</a:t>
            </a:r>
            <a:r>
              <a:rPr kumimoji="1" lang="en-US" altLang="ja-JP" dirty="0" smtClean="0"/>
              <a:t> by         	resolution (1.64σ)</a:t>
            </a:r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 smtClean="0"/>
              <a:t>Accidental BG</a:t>
            </a:r>
          </a:p>
          <a:p>
            <a:pPr lvl="2"/>
            <a:r>
              <a:rPr kumimoji="1" lang="en-US" altLang="ja-JP" dirty="0" smtClean="0"/>
              <a:t>Estimate using sideband</a:t>
            </a:r>
          </a:p>
          <a:p>
            <a:pPr lvl="2"/>
            <a:r>
              <a:rPr kumimoji="1" lang="en-US" altLang="ja-JP" dirty="0" smtClean="0"/>
              <a:t>Wider time &amp; angle window</a:t>
            </a:r>
          </a:p>
          <a:p>
            <a:pPr lvl="2"/>
            <a:r>
              <a:rPr kumimoji="1" lang="en-US" altLang="ja-JP" b="1" dirty="0" smtClean="0"/>
              <a:t>0.95±0.15</a:t>
            </a:r>
            <a:r>
              <a:rPr kumimoji="1" lang="en-US" altLang="ja-JP" dirty="0" smtClean="0"/>
              <a:t> events </a:t>
            </a:r>
          </a:p>
          <a:p>
            <a:pPr lvl="2"/>
            <a:endParaRPr kumimoji="1" lang="en-US" altLang="ja-JP" dirty="0"/>
          </a:p>
          <a:p>
            <a:pPr lvl="1"/>
            <a:r>
              <a:rPr kumimoji="1" lang="en-US" altLang="ja-JP" dirty="0" smtClean="0"/>
              <a:t>RMD events</a:t>
            </a:r>
          </a:p>
          <a:p>
            <a:pPr lvl="2"/>
            <a:r>
              <a:rPr kumimoji="1" lang="en-US" altLang="ja-JP" b="1" dirty="0" smtClean="0"/>
              <a:t>0.02±0.004</a:t>
            </a:r>
            <a:r>
              <a:rPr kumimoji="1" lang="en-US" altLang="ja-JP" dirty="0" smtClean="0"/>
              <a:t> events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II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39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15955" y="6100224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* wider window for angle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2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6" y="2070007"/>
            <a:ext cx="4194980" cy="533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ja-JP" i="1" dirty="0" smtClean="0"/>
              <a:t>μ</a:t>
            </a:r>
            <a:r>
              <a:rPr kumimoji="1" lang="ja-JP" altLang="en-US" i="1" dirty="0" smtClean="0"/>
              <a:t> → </a:t>
            </a:r>
            <a:r>
              <a:rPr kumimoji="1" lang="en-US" altLang="ja-JP" i="1" dirty="0" smtClean="0"/>
              <a:t>eγ</a:t>
            </a:r>
            <a:r>
              <a:rPr kumimoji="1" lang="en-US" altLang="ja-JP" dirty="0" smtClean="0"/>
              <a:t> search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53525" y="2145550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History of</a:t>
            </a:r>
            <a:r>
              <a: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lang="ja-JP" altLang="en-US" i="1" dirty="0" smtClean="0"/>
              <a:t>→</a:t>
            </a:r>
            <a:r>
              <a:rPr lang="en-US" altLang="ja-JP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search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76581" y="6170685"/>
            <a:ext cx="2940665" cy="1072586"/>
          </a:xfrm>
          <a:prstGeom prst="rect">
            <a:avLst/>
          </a:prstGeom>
          <a:gradFill>
            <a:gsLst>
              <a:gs pos="9000">
                <a:srgbClr val="FFFF66">
                  <a:alpha val="27843"/>
                </a:srgbClr>
              </a:gs>
              <a:gs pos="22000">
                <a:srgbClr val="FFFF66">
                  <a:alpha val="60000"/>
                </a:srgbClr>
              </a:gs>
              <a:gs pos="100000">
                <a:srgbClr val="FFFF66">
                  <a:alpha val="14902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9626613" y="6170685"/>
            <a:ext cx="294001" cy="626301"/>
          </a:xfrm>
          <a:prstGeom prst="rect">
            <a:avLst/>
          </a:pr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92368" y="646358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MEG</a:t>
            </a:r>
            <a:endParaRPr kumimoji="1" lang="ja-JP" altLang="en-US" dirty="0" smtClean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76581" y="6483835"/>
            <a:ext cx="1957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Predicted by SUSY-GUT</a:t>
            </a:r>
            <a:endParaRPr kumimoji="1" lang="ja-JP" altLang="en-US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181351"/>
            <a:ext cx="5887143" cy="4510270"/>
          </a:xfrm>
        </p:spPr>
        <p:txBody>
          <a:bodyPr/>
          <a:lstStyle/>
          <a:p>
            <a:r>
              <a:rPr kumimoji="1" lang="en-US" altLang="ja-JP" dirty="0" smtClean="0"/>
              <a:t>Existing experimental upper limit</a:t>
            </a:r>
          </a:p>
          <a:p>
            <a:pPr lvl="1">
              <a:spcAft>
                <a:spcPts val="1200"/>
              </a:spcAft>
            </a:pPr>
            <a:r>
              <a:rPr kumimoji="1" lang="en-US" altLang="ja-JP" sz="2400" dirty="0">
                <a:latin typeface="Script MT Bold" pitchFamily="66" charset="0"/>
              </a:rPr>
              <a:t>B</a:t>
            </a:r>
            <a:r>
              <a:rPr kumimoji="1" lang="en-US" altLang="ja-JP" sz="2400" dirty="0"/>
              <a:t>(</a:t>
            </a:r>
            <a:r>
              <a:rPr kumimoji="1" lang="en-US" altLang="ja-JP" sz="2400" i="1" dirty="0"/>
              <a:t>μ</a:t>
            </a:r>
            <a:r>
              <a:rPr kumimoji="1" lang="ja-JP" altLang="en-US" sz="2400" i="1" dirty="0"/>
              <a:t>→</a:t>
            </a:r>
            <a:r>
              <a:rPr kumimoji="1" lang="en-US" altLang="ja-JP" sz="2400" i="1" dirty="0"/>
              <a:t>eγ</a:t>
            </a:r>
            <a:r>
              <a:rPr kumimoji="1" lang="en-US" altLang="ja-JP" sz="2400" dirty="0" smtClean="0"/>
              <a:t>)&lt;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1.2×10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</a:rPr>
              <a:t>-11    </a:t>
            </a:r>
            <a:r>
              <a:rPr kumimoji="1" lang="en-US" altLang="ja-JP" sz="2400" b="1" baseline="-25000" dirty="0" smtClean="0">
                <a:solidFill>
                  <a:srgbClr val="FF0000"/>
                </a:solidFill>
              </a:rPr>
              <a:t>(90%CL)</a:t>
            </a:r>
            <a:endParaRPr kumimoji="1" lang="en-US" altLang="ja-JP" sz="2400" b="1" baseline="-25000" dirty="0" smtClean="0">
              <a:solidFill>
                <a:srgbClr val="FF0000"/>
              </a:solidFill>
            </a:endParaRPr>
          </a:p>
          <a:p>
            <a:pPr marL="576000" lvl="1" indent="0">
              <a:spcAft>
                <a:spcPts val="1200"/>
              </a:spcAft>
              <a:buNone/>
            </a:pPr>
            <a:r>
              <a:rPr kumimoji="1" lang="en-US" altLang="ja-JP" sz="2400" b="1" baseline="300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</a:rPr>
              <a:t>                              </a:t>
            </a:r>
            <a:r>
              <a:rPr kumimoji="1" lang="en-US" altLang="ja-JP" sz="2400" baseline="30000" dirty="0" smtClean="0"/>
              <a:t>(1999, MEGA@LAMPF)</a:t>
            </a:r>
          </a:p>
          <a:p>
            <a:r>
              <a:rPr kumimoji="1" lang="en-US" altLang="ja-JP" dirty="0" smtClean="0"/>
              <a:t>A </a:t>
            </a:r>
            <a:r>
              <a:rPr kumimoji="1" lang="en-US" altLang="ja-JP" i="1" dirty="0" smtClean="0"/>
              <a:t>μ</a:t>
            </a:r>
            <a:r>
              <a:rPr kumimoji="1" lang="ja-JP" altLang="en-US" i="1" dirty="0" smtClean="0"/>
              <a:t>→</a:t>
            </a:r>
            <a:r>
              <a:rPr kumimoji="1" lang="en-US" altLang="ja-JP" i="1" dirty="0" smtClean="0"/>
              <a:t>eγ</a:t>
            </a:r>
            <a:r>
              <a:rPr kumimoji="1" lang="en-US" altLang="ja-JP" dirty="0" smtClean="0"/>
              <a:t> signal is a </a:t>
            </a:r>
            <a:r>
              <a:rPr kumimoji="1" lang="en-US" altLang="ja-JP" u="sng" dirty="0" smtClean="0"/>
              <a:t>clear evidence</a:t>
            </a:r>
            <a:r>
              <a:rPr kumimoji="1" lang="en-US" altLang="ja-JP" dirty="0" smtClean="0"/>
              <a:t> for new physics</a:t>
            </a:r>
          </a:p>
          <a:p>
            <a:pPr lvl="1">
              <a:spcAft>
                <a:spcPts val="1200"/>
              </a:spcAft>
            </a:pPr>
            <a:r>
              <a:rPr kumimoji="1" lang="en-US" altLang="ja-JP" sz="2000" dirty="0" smtClean="0"/>
              <a:t>No SM background, no hadronic</a:t>
            </a: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uncertainty.</a:t>
            </a:r>
          </a:p>
          <a:p>
            <a:r>
              <a:rPr kumimoji="1" lang="en-US" altLang="ja-JP" dirty="0" smtClean="0"/>
              <a:t>MEG aims at searching down to O(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10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-13</a:t>
            </a:r>
            <a:r>
              <a:rPr kumimoji="1" lang="en-US" altLang="ja-JP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00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III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40</a:t>
            </a:fld>
            <a:endParaRPr lang="ja-JP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49" y="1262128"/>
            <a:ext cx="5263642" cy="416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2" y="1654932"/>
            <a:ext cx="4562047" cy="364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8946"/>
            <a:ext cx="9011880" cy="798492"/>
          </a:xfrm>
        </p:spPr>
        <p:txBody>
          <a:bodyPr/>
          <a:lstStyle/>
          <a:p>
            <a:r>
              <a:rPr kumimoji="1" lang="en-US" altLang="ja-JP" dirty="0" smtClean="0"/>
              <a:t>Obtain BG PDF from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time-sideband</a:t>
            </a:r>
            <a:r>
              <a:rPr kumimoji="1" lang="en-US" altLang="ja-JP" dirty="0" smtClean="0"/>
              <a:t> data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29554" y="2047740"/>
            <a:ext cx="139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Positron</a:t>
            </a:r>
            <a:endParaRPr kumimoji="1" lang="ja-JP" altLang="en-US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75937" y="2032714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Gamma</a:t>
            </a:r>
            <a:endParaRPr kumimoji="1" lang="ja-JP" altLang="en-US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570431" y="5589474"/>
            <a:ext cx="9011880" cy="11461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defPPr>
            <a:lvl1pPr marL="431640" marR="0" lvl="0" indent="-324000" algn="l" rtl="0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863280" marR="0" lvl="1" indent="-28728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34920" algn="l"/>
                <a:tab pos="483840" algn="l"/>
                <a:tab pos="933119" algn="l"/>
                <a:tab pos="1382400" algn="l"/>
                <a:tab pos="1831680" algn="l"/>
                <a:tab pos="2280960" algn="l"/>
                <a:tab pos="2730240" algn="l"/>
                <a:tab pos="3179520" algn="l"/>
                <a:tab pos="3628800" algn="l"/>
                <a:tab pos="4078080" algn="l"/>
                <a:tab pos="4527360" algn="l"/>
                <a:tab pos="4976640" algn="l"/>
                <a:tab pos="5425920" algn="l"/>
                <a:tab pos="5875200" algn="l"/>
                <a:tab pos="6324479" algn="l"/>
                <a:tab pos="6773760" algn="l"/>
                <a:tab pos="7223040" algn="l"/>
                <a:tab pos="7672320" algn="l"/>
                <a:tab pos="8121600" algn="l"/>
                <a:tab pos="8570880" algn="l"/>
              </a:tabLst>
              <a:defRPr lang="en-US" sz="22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295280" marR="0" lvl="2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52200" algn="l"/>
                <a:tab pos="501480" algn="l"/>
                <a:tab pos="950760" algn="l"/>
                <a:tab pos="1400040" algn="l"/>
                <a:tab pos="1849319" algn="l"/>
                <a:tab pos="2298600" algn="l"/>
                <a:tab pos="2747880" algn="l"/>
                <a:tab pos="3197160" algn="l"/>
                <a:tab pos="3646440" algn="l"/>
                <a:tab pos="4095720" algn="l"/>
                <a:tab pos="4545000" algn="l"/>
                <a:tab pos="4993920" algn="l"/>
                <a:tab pos="5443200" algn="l"/>
                <a:tab pos="5892479" algn="l"/>
                <a:tab pos="6341760" algn="l"/>
                <a:tab pos="6791040" algn="l"/>
                <a:tab pos="7240320" algn="l"/>
                <a:tab pos="7689600" algn="l"/>
                <a:tab pos="8138880" algn="l"/>
                <a:tab pos="85881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726919" marR="0" lvl="3" indent="-215640" algn="l" rtl="0" hangingPunct="0">
              <a:lnSpc>
                <a:spcPct val="97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9840" algn="l"/>
                <a:tab pos="518759" algn="l"/>
                <a:tab pos="968040" algn="l"/>
                <a:tab pos="1417320" algn="l"/>
                <a:tab pos="1866599" algn="l"/>
                <a:tab pos="2315880" algn="l"/>
                <a:tab pos="2765160" algn="l"/>
                <a:tab pos="3214440" algn="l"/>
                <a:tab pos="3663720" algn="l"/>
                <a:tab pos="4113000" algn="l"/>
                <a:tab pos="4562280" algn="l"/>
                <a:tab pos="5011560" algn="l"/>
                <a:tab pos="5460840" algn="l"/>
                <a:tab pos="5910120" algn="l"/>
                <a:tab pos="6359400" algn="l"/>
                <a:tab pos="6808680" algn="l"/>
                <a:tab pos="7257960" algn="l"/>
                <a:tab pos="7707240" algn="l"/>
                <a:tab pos="8156520" algn="l"/>
                <a:tab pos="86058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158919" marR="0" lvl="4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158919" marR="0" lvl="5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6pPr>
            <a:lvl7pPr marL="2158919" marR="0" lvl="6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7pPr>
            <a:lvl8pPr marL="2158919" marR="0" lvl="7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8pPr>
            <a:lvl9pPr marL="1944000" marR="0" lvl="8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9pPr>
          </a:lstStyle>
          <a:p>
            <a:pPr lvl="1"/>
            <a:r>
              <a:rPr kumimoji="1" lang="en-US" altLang="ja-JP" dirty="0" smtClean="0"/>
              <a:t>Smooth function of fitted </a:t>
            </a:r>
            <a:r>
              <a:rPr kumimoji="1" lang="en-US" altLang="ja-JP" dirty="0" smtClean="0">
                <a:solidFill>
                  <a:srgbClr val="FF0066"/>
                </a:solidFill>
              </a:rPr>
              <a:t>MC spectrum</a:t>
            </a:r>
            <a:r>
              <a:rPr kumimoji="1" lang="ja-JP" altLang="en-US" dirty="0" smtClean="0">
                <a:solidFill>
                  <a:srgbClr val="FF0066"/>
                </a:solidFill>
              </a:rPr>
              <a:t>⊗</a:t>
            </a:r>
            <a:r>
              <a:rPr kumimoji="1" lang="en-US" altLang="ja-JP" dirty="0" smtClean="0">
                <a:solidFill>
                  <a:srgbClr val="FF0066"/>
                </a:solidFill>
              </a:rPr>
              <a:t>response</a:t>
            </a:r>
            <a:r>
              <a:rPr kumimoji="1" lang="en-US" altLang="ja-JP" dirty="0" smtClean="0"/>
              <a:t> as PDF</a:t>
            </a:r>
          </a:p>
          <a:p>
            <a:pPr lvl="2"/>
            <a:r>
              <a:rPr lang="en-US" altLang="ja-JP" dirty="0" smtClean="0"/>
              <a:t>Reduce systematic error from low statistics at high energy</a:t>
            </a:r>
          </a:p>
          <a:p>
            <a:pPr lvl="1"/>
            <a:r>
              <a:rPr lang="en-US" altLang="ja-JP" dirty="0" smtClean="0"/>
              <a:t>Position dependent (γ)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611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Number of </a:t>
            </a:r>
            <a:r>
              <a:rPr kumimoji="1" lang="en-US" altLang="ja-JP" dirty="0" err="1" smtClean="0"/>
              <a:t>muons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41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96872" y="3579555"/>
            <a:ext cx="70871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cript MT Bold" pitchFamily="66" charset="0"/>
                <a:ea typeface="メイリオ" pitchFamily="50" charset="-128"/>
                <a:cs typeface="メイリオ" pitchFamily="50" charset="-128"/>
              </a:rPr>
              <a:t>  B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(μ</a:t>
            </a:r>
            <a:r>
              <a:rPr kumimoji="1" lang="en-US" altLang="ja-JP" sz="28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kumimoji="1" lang="en-US" altLang="ja-JP" sz="28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2800" baseline="30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kumimoji="1" lang="en-US" altLang="ja-JP" sz="28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 = </a:t>
            </a:r>
            <a:r>
              <a:rPr kumimoji="1" lang="en-US" altLang="ja-JP" sz="2800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sz="2800" i="1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/ 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(5.2 ± 0.5)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×10</a:t>
            </a:r>
            <a:r>
              <a:rPr lang="en-US" altLang="ja-JP" sz="2800" baseline="30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 </a:t>
            </a:r>
            <a:endParaRPr kumimoji="1" lang="ja-JP" altLang="en-US" sz="2800" baseline="300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8336" y="3228649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Normalization factor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70" y="4420756"/>
            <a:ext cx="4954992" cy="164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78" y="1906356"/>
            <a:ext cx="6844093" cy="7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直線コネクタ 16"/>
          <p:cNvCxnSpPr/>
          <p:nvPr/>
        </p:nvCxnSpPr>
        <p:spPr>
          <a:xfrm>
            <a:off x="5796366" y="2637834"/>
            <a:ext cx="1557471" cy="0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59" y="1065239"/>
            <a:ext cx="9108275" cy="5693040"/>
          </a:xfrm>
        </p:spPr>
        <p:txBody>
          <a:bodyPr/>
          <a:lstStyle/>
          <a:p>
            <a:r>
              <a:rPr kumimoji="1" lang="en-US" altLang="ja-JP" sz="1800" dirty="0" smtClean="0"/>
              <a:t>Normalize signal events by </a:t>
            </a:r>
            <a:r>
              <a:rPr kumimoji="1" lang="en-US" altLang="ja-JP" sz="1800" dirty="0"/>
              <a:t>#</a:t>
            </a:r>
            <a:r>
              <a:rPr kumimoji="1" lang="en-US" altLang="ja-JP" sz="1800" dirty="0" smtClean="0"/>
              <a:t> of muon decays counted in control samples</a:t>
            </a:r>
          </a:p>
          <a:p>
            <a:pPr lvl="1"/>
            <a:r>
              <a:rPr kumimoji="1" lang="en-US" altLang="ja-JP" sz="1800" dirty="0" smtClean="0"/>
              <a:t>Normalization channel 1: 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Count Michel e</a:t>
            </a:r>
            <a:r>
              <a:rPr kumimoji="1" lang="en-US" altLang="ja-JP" sz="1800" baseline="30000" dirty="0" smtClean="0">
                <a:solidFill>
                  <a:srgbClr val="0000FF"/>
                </a:solidFill>
              </a:rPr>
              <a:t>+</a:t>
            </a:r>
          </a:p>
          <a:p>
            <a:pPr lvl="2"/>
            <a:r>
              <a:rPr kumimoji="1" lang="en-US" altLang="ja-JP" sz="1600" dirty="0" smtClean="0"/>
              <a:t>Unbiased Michel trigger data mixed in physics run</a:t>
            </a:r>
          </a:p>
          <a:p>
            <a:pPr lvl="2"/>
            <a:endParaRPr kumimoji="1" lang="en-US" altLang="ja-JP" sz="1600" dirty="0"/>
          </a:p>
          <a:p>
            <a:pPr lvl="2"/>
            <a:endParaRPr kumimoji="1" lang="en-US" altLang="ja-JP" sz="1600" dirty="0" smtClean="0"/>
          </a:p>
          <a:p>
            <a:pPr lvl="2"/>
            <a:endParaRPr kumimoji="1" lang="en-US" altLang="ja-JP" sz="1600" dirty="0" smtClean="0"/>
          </a:p>
          <a:p>
            <a:pPr lvl="2"/>
            <a:r>
              <a:rPr kumimoji="1" lang="en-US" altLang="ja-JP" sz="1600" dirty="0" smtClean="0"/>
              <a:t>Insensitive </a:t>
            </a:r>
            <a:r>
              <a:rPr kumimoji="1" lang="en-US" altLang="ja-JP" sz="1600" dirty="0"/>
              <a:t>to beam-rate or detector-condition variations</a:t>
            </a:r>
          </a:p>
          <a:p>
            <a:pPr lvl="2"/>
            <a:endParaRPr kumimoji="1" lang="en-US" altLang="ja-JP" sz="1600" dirty="0" smtClean="0"/>
          </a:p>
          <a:p>
            <a:pPr lvl="2"/>
            <a:endParaRPr kumimoji="1" lang="en-US" altLang="ja-JP" sz="1600" dirty="0"/>
          </a:p>
          <a:p>
            <a:pPr lvl="2"/>
            <a:endParaRPr kumimoji="1" lang="en-US" altLang="ja-JP" sz="1600" dirty="0" smtClean="0"/>
          </a:p>
          <a:p>
            <a:pPr marL="576000" lvl="1" indent="0">
              <a:spcAft>
                <a:spcPts val="1200"/>
              </a:spcAft>
              <a:buNone/>
            </a:pPr>
            <a:endParaRPr kumimoji="1" lang="en-US" altLang="ja-JP" sz="1800" dirty="0" smtClean="0"/>
          </a:p>
          <a:p>
            <a:pPr marL="576000" lvl="1" indent="0">
              <a:buNone/>
            </a:pPr>
            <a:endParaRPr kumimoji="1" lang="en-US" altLang="ja-JP" sz="1800" dirty="0" smtClean="0"/>
          </a:p>
          <a:p>
            <a:r>
              <a:rPr kumimoji="1" lang="en-US" altLang="ja-JP" sz="2000" dirty="0" smtClean="0"/>
              <a:t>Cross check with other methods</a:t>
            </a:r>
          </a:p>
          <a:p>
            <a:pPr lvl="1"/>
            <a:r>
              <a:rPr kumimoji="1" lang="en-US" altLang="ja-JP" sz="1800" dirty="0" smtClean="0"/>
              <a:t>channel 2: 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Count RMD events</a:t>
            </a:r>
          </a:p>
          <a:p>
            <a:pPr lvl="2">
              <a:spcAft>
                <a:spcPts val="0"/>
              </a:spcAft>
            </a:pPr>
            <a:r>
              <a:rPr kumimoji="1" lang="en-US" altLang="ja-JP" sz="1600" dirty="0" smtClean="0"/>
              <a:t>In </a:t>
            </a:r>
            <a:r>
              <a:rPr kumimoji="1" lang="en-US" altLang="ja-JP" sz="1600" dirty="0" err="1" smtClean="0"/>
              <a:t>E</a:t>
            </a:r>
            <a:r>
              <a:rPr kumimoji="1" lang="en-US" altLang="ja-JP" sz="1600" baseline="-25000" dirty="0" err="1" smtClean="0"/>
              <a:t>γ</a:t>
            </a:r>
            <a:r>
              <a:rPr kumimoji="1" lang="en-US" altLang="ja-JP" sz="1600" dirty="0" smtClean="0"/>
              <a:t>-sideband</a:t>
            </a:r>
            <a:endParaRPr kumimoji="1" lang="en-US" altLang="ja-JP" sz="1600" dirty="0"/>
          </a:p>
          <a:p>
            <a:pPr lvl="1"/>
            <a:r>
              <a:rPr kumimoji="1" lang="en-US" altLang="ja-JP" sz="1800" dirty="0" smtClean="0"/>
              <a:t>channel 3: </a:t>
            </a:r>
            <a:r>
              <a:rPr kumimoji="1" lang="en-US" altLang="ja-JP" sz="1800" dirty="0">
                <a:solidFill>
                  <a:srgbClr val="0000FF"/>
                </a:solidFill>
              </a:rPr>
              <a:t>A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ccidental BG rate</a:t>
            </a:r>
          </a:p>
          <a:p>
            <a:pPr lvl="2">
              <a:spcAft>
                <a:spcPts val="0"/>
              </a:spcAft>
            </a:pPr>
            <a:r>
              <a:rPr kumimoji="1" lang="en-US" altLang="ja-JP" sz="1600" dirty="0" smtClean="0"/>
              <a:t>In time-sideband</a:t>
            </a:r>
          </a:p>
          <a:p>
            <a:pPr lvl="1"/>
            <a:r>
              <a:rPr kumimoji="1" lang="en-US" altLang="ja-JP" sz="1800" dirty="0" smtClean="0"/>
              <a:t>Those three methods are complementary</a:t>
            </a:r>
          </a:p>
          <a:p>
            <a:pPr lvl="2"/>
            <a:r>
              <a:rPr kumimoji="1" lang="en-US" altLang="ja-JP" sz="1600" dirty="0" smtClean="0"/>
              <a:t>Most of the </a:t>
            </a:r>
            <a:r>
              <a:rPr kumimoji="1" lang="en-US" altLang="ja-JP" sz="1600" dirty="0" smtClean="0">
                <a:solidFill>
                  <a:srgbClr val="00B0F0"/>
                </a:solidFill>
              </a:rPr>
              <a:t>systematics are independent</a:t>
            </a:r>
            <a:r>
              <a:rPr kumimoji="1" lang="en-US" altLang="ja-JP" sz="1600" dirty="0" smtClean="0"/>
              <a:t>.</a:t>
            </a:r>
          </a:p>
          <a:p>
            <a:pPr lvl="2"/>
            <a:r>
              <a:rPr kumimoji="1" lang="en-US" altLang="ja-JP" sz="1600" dirty="0" smtClean="0"/>
              <a:t>Consistency check </a:t>
            </a:r>
            <a:r>
              <a:rPr kumimoji="1" lang="ja-JP" altLang="en-US" sz="1600" dirty="0" smtClean="0"/>
              <a:t>→</a:t>
            </a:r>
            <a:r>
              <a:rPr kumimoji="1" lang="en-US" altLang="ja-JP" sz="1600" dirty="0" smtClean="0"/>
              <a:t> good agreement</a:t>
            </a:r>
          </a:p>
        </p:txBody>
      </p:sp>
    </p:spTree>
    <p:extLst>
      <p:ext uri="{BB962C8B-B14F-4D97-AF65-F5344CB8AC3E}">
        <p14:creationId xmlns:p14="http://schemas.microsoft.com/office/powerpoint/2010/main" val="22046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Gamma efficiency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42</a:t>
            </a:fld>
            <a:endParaRPr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33" y="4303038"/>
            <a:ext cx="3931857" cy="325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3" name="グループ化 2052"/>
          <p:cNvGrpSpPr/>
          <p:nvPr/>
        </p:nvGrpSpPr>
        <p:grpSpPr>
          <a:xfrm>
            <a:off x="5049006" y="2568425"/>
            <a:ext cx="5291383" cy="1734613"/>
            <a:chOff x="5049006" y="2632865"/>
            <a:chExt cx="5291383" cy="1734613"/>
          </a:xfrm>
        </p:grpSpPr>
        <p:grpSp>
          <p:nvGrpSpPr>
            <p:cNvPr id="2048" name="グループ化 2047"/>
            <p:cNvGrpSpPr/>
            <p:nvPr/>
          </p:nvGrpSpPr>
          <p:grpSpPr>
            <a:xfrm>
              <a:off x="5049006" y="2632865"/>
              <a:ext cx="5291383" cy="1734613"/>
              <a:chOff x="5049006" y="2632865"/>
              <a:chExt cx="5291383" cy="1734613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9006" y="2677076"/>
                <a:ext cx="5291383" cy="1690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1" name="正方形/長方形 30"/>
              <p:cNvSpPr/>
              <p:nvPr/>
            </p:nvSpPr>
            <p:spPr>
              <a:xfrm>
                <a:off x="5049006" y="2632865"/>
                <a:ext cx="991186" cy="161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cxnSp>
          <p:nvCxnSpPr>
            <p:cNvPr id="30" name="直線矢印コネクタ 29"/>
            <p:cNvCxnSpPr/>
            <p:nvPr/>
          </p:nvCxnSpPr>
          <p:spPr>
            <a:xfrm>
              <a:off x="8122500" y="3308633"/>
              <a:ext cx="5063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>
            <a:off x="6361990" y="274014"/>
            <a:ext cx="2963762" cy="2741961"/>
            <a:chOff x="6552046" y="334851"/>
            <a:chExt cx="3082972" cy="297378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2046" y="334851"/>
              <a:ext cx="2726743" cy="2973782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 flipV="1">
              <a:off x="7915417" y="1661376"/>
              <a:ext cx="521594" cy="128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 flipV="1">
              <a:off x="7301633" y="1661376"/>
              <a:ext cx="471622" cy="257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8628845" y="175443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Na</a:t>
              </a:r>
              <a:r>
                <a:rPr lang="en-US" altLang="ja-JP" dirty="0" err="1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122501" y="1283321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γ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380188" y="1339128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γ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8122501" y="1087648"/>
              <a:ext cx="1156290" cy="11204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790300" y="2109645"/>
              <a:ext cx="8447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Tag</a:t>
              </a:r>
              <a:endParaRPr kumimoji="1" lang="ja-JP" altLang="en-US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349099" y="1633816"/>
              <a:ext cx="502244" cy="767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b="1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?</a:t>
              </a:r>
              <a:endParaRPr kumimoji="1" lang="ja-JP" altLang="en-US" sz="28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659874" y="2307744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pitchFamily="18" charset="2"/>
                  <a:ea typeface="メイリオ" pitchFamily="50" charset="-128"/>
                  <a:cs typeface="メイリオ" pitchFamily="50" charset="-128"/>
                </a:rPr>
                <a:t>p</a:t>
              </a:r>
              <a:r>
                <a:rPr kumimoji="1" lang="en-US" altLang="ja-JP" baseline="30000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0</a:t>
              </a:r>
              <a:r>
                <a: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→</a:t>
              </a:r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2γ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59" y="1065239"/>
            <a:ext cx="6146133" cy="5693040"/>
          </a:xfrm>
        </p:spPr>
        <p:txBody>
          <a:bodyPr/>
          <a:lstStyle/>
          <a:p>
            <a:r>
              <a:rPr kumimoji="1" lang="en-US" altLang="ja-JP" dirty="0" smtClean="0"/>
              <a:t>Detection efficiency</a:t>
            </a:r>
          </a:p>
          <a:p>
            <a:pPr lvl="1"/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2γ: </a:t>
            </a:r>
            <a:r>
              <a:rPr kumimoji="1" lang="en-US" altLang="ja-JP" dirty="0" err="1" smtClean="0"/>
              <a:t>NaI</a:t>
            </a:r>
            <a:r>
              <a:rPr kumimoji="1" lang="en-US" altLang="ja-JP" dirty="0" smtClean="0"/>
              <a:t> single trigger</a:t>
            </a:r>
          </a:p>
          <a:p>
            <a:pPr lvl="1"/>
            <a:r>
              <a:rPr kumimoji="1" lang="en-US" altLang="ja-JP" dirty="0" smtClean="0"/>
              <a:t>MC</a:t>
            </a:r>
          </a:p>
          <a:p>
            <a:pPr lvl="1"/>
            <a:r>
              <a:rPr kumimoji="1" lang="en-US" altLang="ja-JP" dirty="0" smtClean="0"/>
              <a:t>μ data single spectrum</a:t>
            </a:r>
          </a:p>
          <a:p>
            <a:pPr lvl="1"/>
            <a:r>
              <a:rPr kumimoji="1" lang="en-US" altLang="ja-JP" dirty="0" smtClean="0"/>
              <a:t>In analysis region</a:t>
            </a:r>
          </a:p>
          <a:p>
            <a:pPr marL="1079280" lvl="2" indent="0">
              <a:buNone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(46&lt;</a:t>
            </a:r>
            <a:r>
              <a:rPr kumimoji="1" lang="en-US" altLang="ja-JP" dirty="0" err="1" smtClean="0"/>
              <a:t>E</a:t>
            </a:r>
            <a:r>
              <a:rPr kumimoji="1" lang="en-US" altLang="ja-JP" baseline="-25000" dirty="0" err="1" smtClean="0"/>
              <a:t>γ</a:t>
            </a:r>
            <a:r>
              <a:rPr kumimoji="1" lang="en-US" altLang="ja-JP" dirty="0" smtClean="0"/>
              <a:t>&lt;60 MeV)</a:t>
            </a:r>
          </a:p>
          <a:p>
            <a:pPr lvl="2"/>
            <a:r>
              <a:rPr kumimoji="1" lang="en-US" altLang="ja-JP" dirty="0" err="1" smtClean="0"/>
              <a:t>ε</a:t>
            </a:r>
            <a:r>
              <a:rPr kumimoji="1" lang="en-US" altLang="ja-JP" baseline="-25000" dirty="0" err="1" smtClean="0"/>
              <a:t>det</a:t>
            </a:r>
            <a:r>
              <a:rPr kumimoji="1" lang="en-US" altLang="ja-JP" dirty="0" smtClean="0"/>
              <a:t> = 66%</a:t>
            </a:r>
          </a:p>
          <a:p>
            <a:pPr lvl="2"/>
            <a:endParaRPr kumimoji="1" lang="en-US" altLang="ja-JP" dirty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Analysis efficiency</a:t>
            </a:r>
          </a:p>
          <a:p>
            <a:pPr lvl="1"/>
            <a:r>
              <a:rPr kumimoji="1" lang="en-US" altLang="ja-JP" dirty="0" smtClean="0"/>
              <a:t>Inefficiency by cuts</a:t>
            </a:r>
          </a:p>
          <a:p>
            <a:pPr lvl="2"/>
            <a:r>
              <a:rPr kumimoji="1" lang="en-US" altLang="ja-JP" dirty="0" smtClean="0"/>
              <a:t>(pileup cut, CR cut)</a:t>
            </a:r>
          </a:p>
          <a:p>
            <a:pPr lvl="2"/>
            <a:r>
              <a:rPr kumimoji="1" lang="en-US" altLang="ja-JP" dirty="0" smtClean="0"/>
              <a:t>5.5%</a:t>
            </a:r>
          </a:p>
        </p:txBody>
      </p:sp>
      <p:sp>
        <p:nvSpPr>
          <p:cNvPr id="2054" name="右中かっこ 2053"/>
          <p:cNvSpPr/>
          <p:nvPr/>
        </p:nvSpPr>
        <p:spPr>
          <a:xfrm>
            <a:off x="4829577" y="1420762"/>
            <a:ext cx="128789" cy="968616"/>
          </a:xfrm>
          <a:prstGeom prst="rightBrace">
            <a:avLst>
              <a:gd name="adj1" fmla="val 306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5" name="テキスト ボックス 2054"/>
          <p:cNvSpPr txBox="1"/>
          <p:nvPr/>
        </p:nvSpPr>
        <p:spPr>
          <a:xfrm>
            <a:off x="4958366" y="1624801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Consistent</a:t>
            </a:r>
          </a:p>
          <a:p>
            <a:r>
              <a:rPr lang="en-US" altLang="ja-JP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within 5%</a:t>
            </a:r>
            <a:endParaRPr kumimoji="1" lang="ja-JP" altLang="en-US" dirty="0" smtClean="0">
              <a:solidFill>
                <a:srgbClr val="00B0F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56" name="テキスト ボックス 2055"/>
          <p:cNvSpPr txBox="1"/>
          <p:nvPr/>
        </p:nvSpPr>
        <p:spPr>
          <a:xfrm>
            <a:off x="1454662" y="5847008"/>
            <a:ext cx="33105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ε</a:t>
            </a:r>
            <a:r>
              <a:rPr kumimoji="1" lang="en-US" altLang="ja-JP" sz="32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kumimoji="1" lang="en-US" altLang="ja-JP" sz="3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= (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63±4</a:t>
            </a:r>
            <a:r>
              <a:rPr kumimoji="1" lang="en-US" altLang="ja-JP" sz="3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 %</a:t>
            </a:r>
            <a:endParaRPr kumimoji="1" lang="ja-JP" altLang="en-US" sz="3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57" name="テキスト ボックス 2056"/>
          <p:cNvSpPr txBox="1"/>
          <p:nvPr/>
        </p:nvSpPr>
        <p:spPr>
          <a:xfrm>
            <a:off x="6130344" y="3347224"/>
            <a:ext cx="1931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Interact with material </a:t>
            </a:r>
          </a:p>
          <a:p>
            <a:r>
              <a:rPr kumimoji="1" lang="en-US" altLang="ja-JP" sz="14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before</a:t>
            </a:r>
            <a:r>
              <a:rPr lang="en-US" altLang="ja-JP" sz="1400" spc="-5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400" spc="-5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active volume</a:t>
            </a:r>
            <a:endParaRPr kumimoji="1" lang="ja-JP" altLang="en-US" sz="1400" spc="-5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059" name="直線矢印コネクタ 2058"/>
          <p:cNvCxnSpPr/>
          <p:nvPr/>
        </p:nvCxnSpPr>
        <p:spPr>
          <a:xfrm>
            <a:off x="6645498" y="3774831"/>
            <a:ext cx="274286" cy="15388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テキスト ボックス 2064"/>
          <p:cNvSpPr txBox="1"/>
          <p:nvPr/>
        </p:nvSpPr>
        <p:spPr>
          <a:xfrm>
            <a:off x="8273266" y="4765182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MC</a:t>
            </a:r>
            <a:endParaRPr kumimoji="1" lang="ja-JP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9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4" y="2402053"/>
            <a:ext cx="54006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Expected upper limit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(90%CL)</a:t>
            </a:r>
            <a:r>
              <a:rPr kumimoji="1" lang="en-US" altLang="ja-JP" sz="2000" dirty="0" smtClean="0"/>
              <a:t> on ensemble of toy-experiments</a:t>
            </a:r>
          </a:p>
          <a:p>
            <a:pPr lvl="1"/>
            <a:r>
              <a:rPr kumimoji="1" lang="en-US" altLang="ja-JP" dirty="0" smtClean="0"/>
              <a:t>Null signal assumption</a:t>
            </a:r>
          </a:p>
          <a:p>
            <a:pPr lvl="1"/>
            <a:r>
              <a:rPr kumimoji="1" lang="en-US" altLang="ja-JP" dirty="0" smtClean="0"/>
              <a:t>Toy-experiment: generate events with </a:t>
            </a:r>
            <a:r>
              <a:rPr kumimoji="1" lang="en-US" altLang="ja-JP" dirty="0" smtClean="0">
                <a:solidFill>
                  <a:srgbClr val="0000FF"/>
                </a:solidFill>
              </a:rPr>
              <a:t>obtained PDFs</a:t>
            </a:r>
          </a:p>
          <a:p>
            <a:pPr lvl="1"/>
            <a:r>
              <a:rPr kumimoji="1" lang="en-US" altLang="ja-JP" dirty="0" smtClean="0"/>
              <a:t>Repeat toy-experiments and calculate UL in the same way as real data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Sensitivity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43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29531" y="5758878"/>
            <a:ext cx="554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Sensitivity of RUN2008 : </a:t>
            </a:r>
            <a:r>
              <a:rPr lang="en-US" altLang="ja-JP" sz="36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1.3×10</a:t>
            </a:r>
            <a:r>
              <a:rPr lang="en-US" altLang="ja-JP" sz="3600" baseline="30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kumimoji="1" lang="ja-JP" altLang="en-US" baseline="300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6666" y="6442210"/>
            <a:ext cx="465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c.f. Existing best upper limit: 1.2×10</a:t>
            </a:r>
            <a:r>
              <a:rPr kumimoji="1" lang="en-US" altLang="ja-JP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kumimoji="1" lang="ja-JP" altLang="en-US" baseline="30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40311" y="3059857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800 experiments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40311" y="3429189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&lt;</a:t>
            </a:r>
            <a:r>
              <a:rPr kumimoji="1"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UL&gt;=6.5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46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1" y="1582063"/>
            <a:ext cx="5119542" cy="398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9011880" cy="615819"/>
          </a:xfrm>
        </p:spPr>
        <p:txBody>
          <a:bodyPr/>
          <a:lstStyle/>
          <a:p>
            <a:r>
              <a:rPr kumimoji="1" lang="en-US" altLang="ja-JP" dirty="0" smtClean="0"/>
              <a:t>Analyzed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real data</a:t>
            </a:r>
            <a:r>
              <a:rPr kumimoji="1" lang="en-US" altLang="ja-JP" dirty="0" smtClean="0"/>
              <a:t> but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off-timing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Sideband analysis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44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1360" y="2063364"/>
            <a:ext cx="45690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No signal in sidebands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Our dominant BG is accidental one</a:t>
            </a:r>
          </a:p>
          <a:p>
            <a:pPr marL="285750" indent="-285750">
              <a:buFont typeface="Arial" pitchFamily="34" charset="0"/>
              <a:buChar char="•"/>
            </a:pPr>
            <a:endParaRPr kumimoji="1" lang="en-US" altLang="ja-JP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 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Good test of our sensitivity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0592" y="4742582"/>
            <a:ext cx="338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Results of likelihood analysis</a:t>
            </a:r>
            <a:endParaRPr kumimoji="1" lang="ja-JP" altLang="en-US" u="sng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21057" y="5251322"/>
            <a:ext cx="4939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Script MT Bold" pitchFamily="66" charset="0"/>
                <a:ea typeface="メイリオ" pitchFamily="50" charset="-128"/>
                <a:cs typeface="メイリオ" pitchFamily="50" charset="-128"/>
              </a:rPr>
              <a:t>B</a:t>
            </a:r>
            <a:r>
              <a:rPr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(μ</a:t>
            </a:r>
            <a:r>
              <a: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)&lt;</a:t>
            </a: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0.9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×10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2.0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×10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lang="ja-JP" alt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34702" y="6060252"/>
            <a:ext cx="352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consistent with the sensitivity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7580671" y="3124968"/>
            <a:ext cx="191729" cy="462116"/>
          </a:xfrm>
          <a:prstGeom prst="ellipse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16367" y="2688794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kumimoji="1" lang="ja-JP" altLang="en-US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→</a:t>
            </a:r>
            <a:r>
              <a:rPr kumimoji="1" lang="en-US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</a:p>
          <a:p>
            <a:r>
              <a:rPr kumimoji="1" lang="en-US" altLang="ja-JP" sz="1400" spc="-100" dirty="0" smtClean="0">
                <a:solidFill>
                  <a:srgbClr val="33CC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should be here</a:t>
            </a:r>
            <a:endParaRPr kumimoji="1" lang="ja-JP" altLang="en-US" sz="1400" spc="-100" dirty="0" smtClean="0">
              <a:solidFill>
                <a:srgbClr val="33CC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03412" y="5967919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Fit to here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6581104" y="3696237"/>
            <a:ext cx="849598" cy="2215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7580671" y="3573761"/>
            <a:ext cx="1176963" cy="23376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18418" y="3055172"/>
            <a:ext cx="7824368" cy="1135377"/>
          </a:xfrm>
        </p:spPr>
        <p:txBody>
          <a:bodyPr/>
          <a:lstStyle/>
          <a:p>
            <a:r>
              <a:rPr kumimoji="1" lang="en-US" altLang="ja-JP" sz="4800" dirty="0" smtClean="0"/>
              <a:t>Result</a:t>
            </a:r>
            <a:endParaRPr kumimoji="1" lang="ja-JP" altLang="en-US" sz="4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45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73378" y="4994755"/>
            <a:ext cx="381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Opened the blind box …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38719" y="265320"/>
            <a:ext cx="9126498" cy="76248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Fit to data (projected distributions)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46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31" y="3816852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4" y="3816852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91" y="4665726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28" y="929178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5" y="929180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110467" y="634983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2148" y="113869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96678" y="1261169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46220" y="5647991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θ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59129" y="5605832"/>
            <a:ext cx="809837" cy="58477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φ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3210" y="3306840"/>
            <a:ext cx="13340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Total</a:t>
            </a:r>
          </a:p>
          <a:p>
            <a:r>
              <a:rPr lang="en-US" altLang="ja-JP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Accidental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Radiative</a:t>
            </a:r>
          </a:p>
          <a:p>
            <a:r>
              <a:rPr lang="en-US" altLang="ja-JP" dirty="0" smtClean="0">
                <a:solidFill>
                  <a:srgbClr val="00B05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00B05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6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38719" y="265320"/>
            <a:ext cx="9126498" cy="76248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Fit to data (likelihood function)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47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31" y="3816852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4" y="3816852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91" y="4665726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28" y="929178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5" y="929180"/>
            <a:ext cx="3567894" cy="28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110467" y="6349833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2148" y="113869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96678" y="1261169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46220" y="5647991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θ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59129" y="5605832"/>
            <a:ext cx="809837" cy="58477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ja-JP" sz="3200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φ</a:t>
            </a:r>
            <a:r>
              <a:rPr kumimoji="1" lang="en-US" altLang="ja-JP" sz="3200" i="1" baseline="-25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eγ</a:t>
            </a:r>
            <a:endParaRPr kumimoji="1" lang="ja-JP" altLang="en-US" sz="3200" i="1" baseline="-250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61806" y="4201349"/>
            <a:ext cx="3201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sz="2000" b="1" i="1" baseline="-25000" dirty="0" err="1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2000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     N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RMD </a:t>
            </a:r>
            <a:r>
              <a:rPr kumimoji="1" lang="en-US" altLang="ja-JP" sz="2000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    N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</a:t>
            </a:r>
            <a:r>
              <a:rPr kumimoji="1" lang="en-US" altLang="ja-JP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 </a:t>
            </a:r>
            <a:endParaRPr kumimoji="1" lang="ja-JP" altLang="en-US" b="1" i="1" dirty="0" smtClean="0">
              <a:solidFill>
                <a:srgbClr val="00B0F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41475"/>
            <a:ext cx="54006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925443" y="2305112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1,1.645,2 σ</a:t>
            </a:r>
            <a:r>
              <a:rPr lang="ja-JP" altLang="en-US" dirty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contours</a:t>
            </a:r>
            <a:endParaRPr kumimoji="1" lang="ja-JP" altLang="en-US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54" y="5873577"/>
            <a:ext cx="5019675" cy="790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375287" y="6359014"/>
            <a:ext cx="3201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sz="2000" b="1" i="1" baseline="-25000" dirty="0" err="1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2000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     N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RMD </a:t>
            </a:r>
            <a:r>
              <a:rPr kumimoji="1" lang="en-US" altLang="ja-JP" sz="2000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,     N</a:t>
            </a:r>
            <a:r>
              <a:rPr kumimoji="1" lang="en-US" altLang="ja-JP" sz="2000" b="1" i="1" baseline="-25000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</a:t>
            </a:r>
            <a:r>
              <a:rPr kumimoji="1" lang="en-US" altLang="ja-JP" b="1" i="1" dirty="0" smtClean="0">
                <a:solidFill>
                  <a:srgbClr val="00B0F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  </a:t>
            </a:r>
            <a:endParaRPr kumimoji="1" lang="ja-JP" altLang="en-US" b="1" i="1" dirty="0" smtClean="0">
              <a:solidFill>
                <a:srgbClr val="00B0F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1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Set confidence region with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Frequentist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approach</a:t>
            </a:r>
          </a:p>
          <a:p>
            <a:pPr lvl="1"/>
            <a:r>
              <a:rPr kumimoji="1" lang="en-US" altLang="ja-JP" dirty="0" smtClean="0"/>
              <a:t>Feldman-Cousins method in (</a:t>
            </a:r>
            <a:r>
              <a:rPr kumimoji="1" lang="en-US" altLang="ja-JP" i="1" dirty="0" err="1" smtClean="0"/>
              <a:t>N</a:t>
            </a:r>
            <a:r>
              <a:rPr kumimoji="1" lang="en-US" altLang="ja-JP" i="1" baseline="-25000" dirty="0" err="1" smtClean="0"/>
              <a:t>sig</a:t>
            </a:r>
            <a:r>
              <a:rPr kumimoji="1" lang="en-US" altLang="ja-JP" i="1" dirty="0" err="1" smtClean="0"/>
              <a:t>,N</a:t>
            </a:r>
            <a:r>
              <a:rPr kumimoji="1" lang="en-US" altLang="ja-JP" i="1" baseline="-25000" dirty="0" err="1" smtClean="0"/>
              <a:t>RMD</a:t>
            </a:r>
            <a:r>
              <a:rPr kumimoji="1" lang="en-US" altLang="ja-JP" dirty="0" smtClean="0"/>
              <a:t>) 2D plane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Upper limit on </a:t>
            </a:r>
            <a:r>
              <a:rPr kumimoji="1" lang="en-US" altLang="ja-JP" dirty="0" err="1" smtClean="0"/>
              <a:t>Nsig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48</a:t>
            </a:fld>
            <a:endParaRPr lang="ja-JP" altLang="en-US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1572424" y="1939680"/>
            <a:ext cx="7503360" cy="3419876"/>
            <a:chOff x="986140" y="2155414"/>
            <a:chExt cx="7503360" cy="341987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825" y="2155414"/>
              <a:ext cx="5400675" cy="336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/>
                <p:cNvSpPr txBox="1"/>
                <p:nvPr/>
              </p:nvSpPr>
              <p:spPr>
                <a:xfrm rot="5400000">
                  <a:off x="2927834" y="4794467"/>
                  <a:ext cx="792205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4400" i="1" smtClean="0">
                            <a:latin typeface="Cambria Math"/>
                            <a:ea typeface="メイリオ" pitchFamily="50" charset="-128"/>
                            <a:cs typeface="メイリオ" pitchFamily="50" charset="-128"/>
                          </a:rPr>
                          <m:t>≈</m:t>
                        </m:r>
                      </m:oMath>
                    </m:oMathPara>
                  </a14:m>
                  <a:endParaRPr kumimoji="1" lang="ja-JP" altLang="en-US" sz="3600" dirty="0" smtClean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endParaRPr>
                </a:p>
              </p:txBody>
            </p:sp>
          </mc:Choice>
          <mc:Fallback xmlns=""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27834" y="4794467"/>
                  <a:ext cx="792205" cy="76944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グループ化 11"/>
            <p:cNvGrpSpPr/>
            <p:nvPr/>
          </p:nvGrpSpPr>
          <p:grpSpPr>
            <a:xfrm>
              <a:off x="986140" y="2157660"/>
              <a:ext cx="2180509" cy="3362325"/>
              <a:chOff x="1077845" y="2793910"/>
              <a:chExt cx="2592634" cy="3362325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845" y="2793910"/>
                <a:ext cx="2592634" cy="336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円/楕円 10"/>
              <p:cNvSpPr/>
              <p:nvPr/>
            </p:nvSpPr>
            <p:spPr>
              <a:xfrm>
                <a:off x="1415381" y="3696511"/>
                <a:ext cx="86902" cy="8251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2321701" y="4388815"/>
                <a:ext cx="86902" cy="8251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3213403" y="5173520"/>
                <a:ext cx="86902" cy="8251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4197662" y="3913871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4684598" y="3586768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5175252" y="3423218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5662189" y="3248516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6643496" y="3003818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617369" y="2810531"/>
              <a:ext cx="86902" cy="8251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986140" y="2967590"/>
              <a:ext cx="7002394" cy="3622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6919587" y="2967589"/>
              <a:ext cx="0" cy="2112135"/>
            </a:xfrm>
            <a:prstGeom prst="straightConnector1">
              <a:avLst/>
            </a:prstGeom>
            <a:ln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2538731" y="1953565"/>
            <a:ext cx="322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Scan on </a:t>
            </a:r>
            <a:r>
              <a:rPr kumimoji="1" lang="en-US" altLang="ja-JP" i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i="1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RD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best-fit value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86625" y="5069348"/>
            <a:ext cx="6078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sz="2000" i="1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endParaRPr kumimoji="1" lang="ja-JP" altLang="en-US" sz="2000" i="1" baseline="-25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51401" y="5782615"/>
            <a:ext cx="681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confidence interval contains  </a:t>
            </a:r>
            <a:r>
              <a:rPr kumimoji="1" lang="en-US" altLang="ja-JP" sz="2400" i="1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kumimoji="1" lang="en-US" altLang="ja-JP" sz="2400" i="1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= 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upper limit is given as </a:t>
            </a:r>
            <a:r>
              <a:rPr lang="en-US" altLang="ja-JP" sz="2400" i="1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sz="2400" i="1" baseline="-25000" dirty="0" err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</a:t>
            </a:r>
            <a:r>
              <a:rPr lang="en-US" altLang="ja-JP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&lt; 14.5</a:t>
            </a:r>
            <a:endParaRPr kumimoji="1" lang="ja-JP" altLang="en-US" sz="24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1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4458195" cy="5693040"/>
          </a:xfrm>
        </p:spPr>
        <p:txBody>
          <a:bodyPr/>
          <a:lstStyle/>
          <a:p>
            <a:r>
              <a:rPr kumimoji="1" lang="en-US" altLang="ja-JP" dirty="0" smtClean="0"/>
              <a:t>Estimate the impact of systematics by performing fit with alternative parameters</a:t>
            </a:r>
          </a:p>
          <a:p>
            <a:pPr lvl="1"/>
            <a:r>
              <a:rPr kumimoji="1" lang="en-US" altLang="ja-JP" dirty="0" smtClean="0"/>
              <a:t>See the variation of the best-fit </a:t>
            </a:r>
            <a:r>
              <a:rPr kumimoji="1" lang="en-US" altLang="ja-JP" i="1" dirty="0" err="1" smtClean="0"/>
              <a:t>N</a:t>
            </a:r>
            <a:r>
              <a:rPr kumimoji="1" lang="en-US" altLang="ja-JP" i="1" baseline="-25000" dirty="0" err="1" smtClean="0"/>
              <a:t>sig</a:t>
            </a:r>
            <a:r>
              <a:rPr kumimoji="1" lang="en-US" altLang="ja-JP" dirty="0" smtClean="0"/>
              <a:t> value</a:t>
            </a:r>
          </a:p>
          <a:p>
            <a:pPr lvl="1"/>
            <a:endParaRPr kumimoji="1" lang="en-US" altLang="ja-JP" dirty="0"/>
          </a:p>
          <a:p>
            <a:pPr lvl="1"/>
            <a:r>
              <a:rPr kumimoji="1" lang="en-US" altLang="ja-JP" dirty="0" smtClean="0"/>
              <a:t>UL : 14.5 </a:t>
            </a:r>
            <a:r>
              <a:rPr kumimoji="1" lang="ja-JP" altLang="en-US" dirty="0" smtClean="0"/>
              <a:t>→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14.7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Systematic uncertainties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49</a:t>
            </a:fld>
            <a:endParaRPr lang="ja-JP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55" y="868744"/>
            <a:ext cx="4778778" cy="32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25" y="4124694"/>
            <a:ext cx="73056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コネクタ 7"/>
          <p:cNvCxnSpPr/>
          <p:nvPr/>
        </p:nvCxnSpPr>
        <p:spPr>
          <a:xfrm flipH="1">
            <a:off x="5525037" y="2975020"/>
            <a:ext cx="2073498" cy="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5525038" y="2912734"/>
            <a:ext cx="2442169" cy="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959256" y="2927314"/>
            <a:ext cx="1" cy="825703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613696" y="928266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ex) </a:t>
            </a:r>
            <a:r>
              <a:rPr kumimoji="1" lang="en-US" altLang="ja-JP" sz="24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sz="2400" baseline="-25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scale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7184" y="5090878"/>
            <a:ext cx="2638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Precision of 55MeV peak :0.08%</a:t>
            </a:r>
          </a:p>
          <a:p>
            <a:pPr algn="r"/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Trace of light yield         :0.3%</a:t>
            </a:r>
          </a:p>
          <a:p>
            <a:pPr algn="r"/>
            <a:r>
              <a:rPr kumimoji="1" lang="en-US" altLang="ja-JP" sz="12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Uncert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of gain shift corr. : 0.2%</a:t>
            </a:r>
          </a:p>
          <a:p>
            <a:pPr algn="r"/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Total : 0.4%</a:t>
            </a:r>
            <a:endParaRPr kumimoji="1" lang="ja-JP" altLang="en-US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12939" y="6731687"/>
            <a:ext cx="1160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Gamma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: 6%</a:t>
            </a:r>
          </a:p>
          <a:p>
            <a:pPr algn="r"/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Positron: 7%</a:t>
            </a:r>
            <a:endParaRPr kumimoji="1"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993162" y="4936331"/>
            <a:ext cx="862885" cy="128789"/>
          </a:xfrm>
          <a:custGeom>
            <a:avLst/>
            <a:gdLst>
              <a:gd name="connsiteX0" fmla="*/ 862885 w 862885"/>
              <a:gd name="connsiteY0" fmla="*/ 0 h 128789"/>
              <a:gd name="connsiteX1" fmla="*/ 0 w 862885"/>
              <a:gd name="connsiteY1" fmla="*/ 12879 h 128789"/>
              <a:gd name="connsiteX2" fmla="*/ 0 w 862885"/>
              <a:gd name="connsiteY2" fmla="*/ 128789 h 1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2885" h="128789">
                <a:moveTo>
                  <a:pt x="862885" y="0"/>
                </a:moveTo>
                <a:lnTo>
                  <a:pt x="0" y="12879"/>
                </a:lnTo>
                <a:lnTo>
                  <a:pt x="0" y="128789"/>
                </a:ln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1993162" y="6641535"/>
            <a:ext cx="862885" cy="128789"/>
          </a:xfrm>
          <a:custGeom>
            <a:avLst/>
            <a:gdLst>
              <a:gd name="connsiteX0" fmla="*/ 862885 w 862885"/>
              <a:gd name="connsiteY0" fmla="*/ 0 h 128789"/>
              <a:gd name="connsiteX1" fmla="*/ 0 w 862885"/>
              <a:gd name="connsiteY1" fmla="*/ 12879 h 128789"/>
              <a:gd name="connsiteX2" fmla="*/ 0 w 862885"/>
              <a:gd name="connsiteY2" fmla="*/ 128789 h 1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2885" h="128789">
                <a:moveTo>
                  <a:pt x="862885" y="0"/>
                </a:moveTo>
                <a:lnTo>
                  <a:pt x="0" y="12879"/>
                </a:lnTo>
                <a:lnTo>
                  <a:pt x="0" y="128789"/>
                </a:ln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88" y="766230"/>
            <a:ext cx="2160588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1" y="914105"/>
            <a:ext cx="1800225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734831" y="761208"/>
            <a:ext cx="2975741" cy="2467323"/>
            <a:chOff x="1182907" y="1058906"/>
            <a:chExt cx="2975741" cy="246732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907" y="1058906"/>
              <a:ext cx="2975741" cy="246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943617" y="2421104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</a:t>
              </a:r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 rest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6" y="3987434"/>
            <a:ext cx="3802198" cy="35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04" y="3987434"/>
            <a:ext cx="3774742" cy="351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011154" y="2492738"/>
            <a:ext cx="2269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</a:p>
          <a:p>
            <a:pPr marL="36000" indent="-144000">
              <a:buFont typeface="Arial" pitchFamily="34" charset="0"/>
              <a:buChar char="•"/>
            </a:pP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Back-to-back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Time coincidence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Signal &amp; Background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49738" y="2299993"/>
            <a:ext cx="28754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Physics BG</a:t>
            </a:r>
            <a:endParaRPr kumimoji="1" lang="en-US" altLang="ja-JP" b="1" u="sng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Radiative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muon decay)</a:t>
            </a:r>
            <a:endParaRPr kumimoji="1" lang="en-US" altLang="ja-JP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&lt;52.8MeV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Any angle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Time coincidence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41460" y="2254054"/>
            <a:ext cx="1877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Accidental BG</a:t>
            </a:r>
            <a:endParaRPr kumimoji="1" lang="en-US" altLang="ja-JP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&lt;52.8MeV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Any angle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Random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8878126" y="1697592"/>
            <a:ext cx="1177447" cy="387676"/>
          </a:xfrm>
          <a:prstGeom prst="wedgeRoundRectCallout">
            <a:avLst>
              <a:gd name="adj1" fmla="val -34663"/>
              <a:gd name="adj2" fmla="val 94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Dominant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03700" y="5302685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</a:t>
            </a:r>
            <a:endParaRPr kumimoji="1" lang="ja-JP" altLang="en-US" sz="72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75842" y="4928070"/>
            <a:ext cx="27350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lang="en-US" altLang="ja-JP" sz="2000" b="1" baseline="30000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2000" b="1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single spectrum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(Michel decay)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55288" y="4477437"/>
            <a:ext cx="28754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l-GR" altLang="ja-JP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lang="ja-JP" altLang="en-US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single spectrum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(Radiative muon decay)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4886185" y="4320231"/>
            <a:ext cx="317515" cy="277169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下矢印 20"/>
          <p:cNvSpPr/>
          <p:nvPr/>
        </p:nvSpPr>
        <p:spPr>
          <a:xfrm>
            <a:off x="8845947" y="5902849"/>
            <a:ext cx="317515" cy="385111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6259" y="445177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581265" y="55268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1528175" y="3416282"/>
            <a:ext cx="8304757" cy="4105293"/>
          </a:xfrm>
          <a:custGeom>
            <a:avLst/>
            <a:gdLst>
              <a:gd name="connsiteX0" fmla="*/ 0 w 8304757"/>
              <a:gd name="connsiteY0" fmla="*/ 585862 h 3515104"/>
              <a:gd name="connsiteX1" fmla="*/ 585862 w 8304757"/>
              <a:gd name="connsiteY1" fmla="*/ 0 h 3515104"/>
              <a:gd name="connsiteX2" fmla="*/ 4844442 w 8304757"/>
              <a:gd name="connsiteY2" fmla="*/ 0 h 3515104"/>
              <a:gd name="connsiteX3" fmla="*/ 6969186 w 8304757"/>
              <a:gd name="connsiteY3" fmla="*/ -304338 h 3515104"/>
              <a:gd name="connsiteX4" fmla="*/ 6920631 w 8304757"/>
              <a:gd name="connsiteY4" fmla="*/ 0 h 3515104"/>
              <a:gd name="connsiteX5" fmla="*/ 7718895 w 8304757"/>
              <a:gd name="connsiteY5" fmla="*/ 0 h 3515104"/>
              <a:gd name="connsiteX6" fmla="*/ 8304757 w 8304757"/>
              <a:gd name="connsiteY6" fmla="*/ 585862 h 3515104"/>
              <a:gd name="connsiteX7" fmla="*/ 8304757 w 8304757"/>
              <a:gd name="connsiteY7" fmla="*/ 585851 h 3515104"/>
              <a:gd name="connsiteX8" fmla="*/ 8304757 w 8304757"/>
              <a:gd name="connsiteY8" fmla="*/ 585851 h 3515104"/>
              <a:gd name="connsiteX9" fmla="*/ 8304757 w 8304757"/>
              <a:gd name="connsiteY9" fmla="*/ 1464627 h 3515104"/>
              <a:gd name="connsiteX10" fmla="*/ 8304757 w 8304757"/>
              <a:gd name="connsiteY10" fmla="*/ 2929242 h 3515104"/>
              <a:gd name="connsiteX11" fmla="*/ 7718895 w 8304757"/>
              <a:gd name="connsiteY11" fmla="*/ 3515104 h 3515104"/>
              <a:gd name="connsiteX12" fmla="*/ 6920631 w 8304757"/>
              <a:gd name="connsiteY12" fmla="*/ 3515104 h 3515104"/>
              <a:gd name="connsiteX13" fmla="*/ 4844442 w 8304757"/>
              <a:gd name="connsiteY13" fmla="*/ 3515104 h 3515104"/>
              <a:gd name="connsiteX14" fmla="*/ 4844442 w 8304757"/>
              <a:gd name="connsiteY14" fmla="*/ 3515104 h 3515104"/>
              <a:gd name="connsiteX15" fmla="*/ 585862 w 8304757"/>
              <a:gd name="connsiteY15" fmla="*/ 3515104 h 3515104"/>
              <a:gd name="connsiteX16" fmla="*/ 0 w 8304757"/>
              <a:gd name="connsiteY16" fmla="*/ 2929242 h 3515104"/>
              <a:gd name="connsiteX17" fmla="*/ 0 w 8304757"/>
              <a:gd name="connsiteY17" fmla="*/ 1464627 h 3515104"/>
              <a:gd name="connsiteX18" fmla="*/ 0 w 8304757"/>
              <a:gd name="connsiteY18" fmla="*/ 585851 h 3515104"/>
              <a:gd name="connsiteX19" fmla="*/ 0 w 8304757"/>
              <a:gd name="connsiteY19" fmla="*/ 585851 h 3515104"/>
              <a:gd name="connsiteX20" fmla="*/ 0 w 8304757"/>
              <a:gd name="connsiteY20" fmla="*/ 585862 h 3515104"/>
              <a:gd name="connsiteX0" fmla="*/ 0 w 8304757"/>
              <a:gd name="connsiteY0" fmla="*/ 890200 h 3819442"/>
              <a:gd name="connsiteX1" fmla="*/ 585862 w 8304757"/>
              <a:gd name="connsiteY1" fmla="*/ 304338 h 3819442"/>
              <a:gd name="connsiteX2" fmla="*/ 6234831 w 8304757"/>
              <a:gd name="connsiteY2" fmla="*/ 279286 h 3819442"/>
              <a:gd name="connsiteX3" fmla="*/ 6969186 w 8304757"/>
              <a:gd name="connsiteY3" fmla="*/ 0 h 3819442"/>
              <a:gd name="connsiteX4" fmla="*/ 6920631 w 8304757"/>
              <a:gd name="connsiteY4" fmla="*/ 304338 h 3819442"/>
              <a:gd name="connsiteX5" fmla="*/ 7718895 w 8304757"/>
              <a:gd name="connsiteY5" fmla="*/ 304338 h 3819442"/>
              <a:gd name="connsiteX6" fmla="*/ 8304757 w 8304757"/>
              <a:gd name="connsiteY6" fmla="*/ 890200 h 3819442"/>
              <a:gd name="connsiteX7" fmla="*/ 8304757 w 8304757"/>
              <a:gd name="connsiteY7" fmla="*/ 890189 h 3819442"/>
              <a:gd name="connsiteX8" fmla="*/ 8304757 w 8304757"/>
              <a:gd name="connsiteY8" fmla="*/ 890189 h 3819442"/>
              <a:gd name="connsiteX9" fmla="*/ 8304757 w 8304757"/>
              <a:gd name="connsiteY9" fmla="*/ 1768965 h 3819442"/>
              <a:gd name="connsiteX10" fmla="*/ 8304757 w 8304757"/>
              <a:gd name="connsiteY10" fmla="*/ 3233580 h 3819442"/>
              <a:gd name="connsiteX11" fmla="*/ 7718895 w 8304757"/>
              <a:gd name="connsiteY11" fmla="*/ 3819442 h 3819442"/>
              <a:gd name="connsiteX12" fmla="*/ 6920631 w 8304757"/>
              <a:gd name="connsiteY12" fmla="*/ 3819442 h 3819442"/>
              <a:gd name="connsiteX13" fmla="*/ 4844442 w 8304757"/>
              <a:gd name="connsiteY13" fmla="*/ 3819442 h 3819442"/>
              <a:gd name="connsiteX14" fmla="*/ 4844442 w 8304757"/>
              <a:gd name="connsiteY14" fmla="*/ 3819442 h 3819442"/>
              <a:gd name="connsiteX15" fmla="*/ 585862 w 8304757"/>
              <a:gd name="connsiteY15" fmla="*/ 3819442 h 3819442"/>
              <a:gd name="connsiteX16" fmla="*/ 0 w 8304757"/>
              <a:gd name="connsiteY16" fmla="*/ 3233580 h 3819442"/>
              <a:gd name="connsiteX17" fmla="*/ 0 w 8304757"/>
              <a:gd name="connsiteY17" fmla="*/ 1768965 h 3819442"/>
              <a:gd name="connsiteX18" fmla="*/ 0 w 8304757"/>
              <a:gd name="connsiteY18" fmla="*/ 890189 h 3819442"/>
              <a:gd name="connsiteX19" fmla="*/ 0 w 8304757"/>
              <a:gd name="connsiteY19" fmla="*/ 890189 h 3819442"/>
              <a:gd name="connsiteX20" fmla="*/ 0 w 8304757"/>
              <a:gd name="connsiteY20" fmla="*/ 890200 h 3819442"/>
              <a:gd name="connsiteX0" fmla="*/ 0 w 8304757"/>
              <a:gd name="connsiteY0" fmla="*/ 877674 h 3806916"/>
              <a:gd name="connsiteX1" fmla="*/ 585862 w 8304757"/>
              <a:gd name="connsiteY1" fmla="*/ 291812 h 3806916"/>
              <a:gd name="connsiteX2" fmla="*/ 6234831 w 8304757"/>
              <a:gd name="connsiteY2" fmla="*/ 266760 h 3806916"/>
              <a:gd name="connsiteX3" fmla="*/ 6593405 w 8304757"/>
              <a:gd name="connsiteY3" fmla="*/ 0 h 3806916"/>
              <a:gd name="connsiteX4" fmla="*/ 6920631 w 8304757"/>
              <a:gd name="connsiteY4" fmla="*/ 291812 h 3806916"/>
              <a:gd name="connsiteX5" fmla="*/ 7718895 w 8304757"/>
              <a:gd name="connsiteY5" fmla="*/ 291812 h 3806916"/>
              <a:gd name="connsiteX6" fmla="*/ 8304757 w 8304757"/>
              <a:gd name="connsiteY6" fmla="*/ 877674 h 3806916"/>
              <a:gd name="connsiteX7" fmla="*/ 8304757 w 8304757"/>
              <a:gd name="connsiteY7" fmla="*/ 877663 h 3806916"/>
              <a:gd name="connsiteX8" fmla="*/ 8304757 w 8304757"/>
              <a:gd name="connsiteY8" fmla="*/ 877663 h 3806916"/>
              <a:gd name="connsiteX9" fmla="*/ 8304757 w 8304757"/>
              <a:gd name="connsiteY9" fmla="*/ 1756439 h 3806916"/>
              <a:gd name="connsiteX10" fmla="*/ 8304757 w 8304757"/>
              <a:gd name="connsiteY10" fmla="*/ 3221054 h 3806916"/>
              <a:gd name="connsiteX11" fmla="*/ 7718895 w 8304757"/>
              <a:gd name="connsiteY11" fmla="*/ 3806916 h 3806916"/>
              <a:gd name="connsiteX12" fmla="*/ 6920631 w 8304757"/>
              <a:gd name="connsiteY12" fmla="*/ 3806916 h 3806916"/>
              <a:gd name="connsiteX13" fmla="*/ 4844442 w 8304757"/>
              <a:gd name="connsiteY13" fmla="*/ 3806916 h 3806916"/>
              <a:gd name="connsiteX14" fmla="*/ 4844442 w 8304757"/>
              <a:gd name="connsiteY14" fmla="*/ 3806916 h 3806916"/>
              <a:gd name="connsiteX15" fmla="*/ 585862 w 8304757"/>
              <a:gd name="connsiteY15" fmla="*/ 3806916 h 3806916"/>
              <a:gd name="connsiteX16" fmla="*/ 0 w 8304757"/>
              <a:gd name="connsiteY16" fmla="*/ 3221054 h 3806916"/>
              <a:gd name="connsiteX17" fmla="*/ 0 w 8304757"/>
              <a:gd name="connsiteY17" fmla="*/ 1756439 h 3806916"/>
              <a:gd name="connsiteX18" fmla="*/ 0 w 8304757"/>
              <a:gd name="connsiteY18" fmla="*/ 877663 h 3806916"/>
              <a:gd name="connsiteX19" fmla="*/ 0 w 8304757"/>
              <a:gd name="connsiteY19" fmla="*/ 877663 h 3806916"/>
              <a:gd name="connsiteX20" fmla="*/ 0 w 8304757"/>
              <a:gd name="connsiteY20" fmla="*/ 877674 h 3806916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6234831 w 8304757"/>
              <a:gd name="connsiteY2" fmla="*/ 341916 h 3882072"/>
              <a:gd name="connsiteX3" fmla="*/ 7495279 w 8304757"/>
              <a:gd name="connsiteY3" fmla="*/ 0 h 3882072"/>
              <a:gd name="connsiteX4" fmla="*/ 6920631 w 8304757"/>
              <a:gd name="connsiteY4" fmla="*/ 366968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6234831 w 8304757"/>
              <a:gd name="connsiteY2" fmla="*/ 341916 h 3882072"/>
              <a:gd name="connsiteX3" fmla="*/ 7495279 w 8304757"/>
              <a:gd name="connsiteY3" fmla="*/ 0 h 3882072"/>
              <a:gd name="connsiteX4" fmla="*/ 7659666 w 8304757"/>
              <a:gd name="connsiteY4" fmla="*/ 379494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7362173 w 8304757"/>
              <a:gd name="connsiteY2" fmla="*/ 341916 h 3882072"/>
              <a:gd name="connsiteX3" fmla="*/ 7495279 w 8304757"/>
              <a:gd name="connsiteY3" fmla="*/ 0 h 3882072"/>
              <a:gd name="connsiteX4" fmla="*/ 7659666 w 8304757"/>
              <a:gd name="connsiteY4" fmla="*/ 379494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27778 h 3857020"/>
              <a:gd name="connsiteX1" fmla="*/ 585862 w 8304757"/>
              <a:gd name="connsiteY1" fmla="*/ 341916 h 3857020"/>
              <a:gd name="connsiteX2" fmla="*/ 7362173 w 8304757"/>
              <a:gd name="connsiteY2" fmla="*/ 316864 h 3857020"/>
              <a:gd name="connsiteX3" fmla="*/ 7269810 w 8304757"/>
              <a:gd name="connsiteY3" fmla="*/ 0 h 3857020"/>
              <a:gd name="connsiteX4" fmla="*/ 7659666 w 8304757"/>
              <a:gd name="connsiteY4" fmla="*/ 354442 h 3857020"/>
              <a:gd name="connsiteX5" fmla="*/ 7718895 w 8304757"/>
              <a:gd name="connsiteY5" fmla="*/ 341916 h 3857020"/>
              <a:gd name="connsiteX6" fmla="*/ 8304757 w 8304757"/>
              <a:gd name="connsiteY6" fmla="*/ 927778 h 3857020"/>
              <a:gd name="connsiteX7" fmla="*/ 8304757 w 8304757"/>
              <a:gd name="connsiteY7" fmla="*/ 927767 h 3857020"/>
              <a:gd name="connsiteX8" fmla="*/ 8304757 w 8304757"/>
              <a:gd name="connsiteY8" fmla="*/ 927767 h 3857020"/>
              <a:gd name="connsiteX9" fmla="*/ 8304757 w 8304757"/>
              <a:gd name="connsiteY9" fmla="*/ 1806543 h 3857020"/>
              <a:gd name="connsiteX10" fmla="*/ 8304757 w 8304757"/>
              <a:gd name="connsiteY10" fmla="*/ 3271158 h 3857020"/>
              <a:gd name="connsiteX11" fmla="*/ 7718895 w 8304757"/>
              <a:gd name="connsiteY11" fmla="*/ 3857020 h 3857020"/>
              <a:gd name="connsiteX12" fmla="*/ 6920631 w 8304757"/>
              <a:gd name="connsiteY12" fmla="*/ 3857020 h 3857020"/>
              <a:gd name="connsiteX13" fmla="*/ 4844442 w 8304757"/>
              <a:gd name="connsiteY13" fmla="*/ 3857020 h 3857020"/>
              <a:gd name="connsiteX14" fmla="*/ 4844442 w 8304757"/>
              <a:gd name="connsiteY14" fmla="*/ 3857020 h 3857020"/>
              <a:gd name="connsiteX15" fmla="*/ 585862 w 8304757"/>
              <a:gd name="connsiteY15" fmla="*/ 3857020 h 3857020"/>
              <a:gd name="connsiteX16" fmla="*/ 0 w 8304757"/>
              <a:gd name="connsiteY16" fmla="*/ 3271158 h 3857020"/>
              <a:gd name="connsiteX17" fmla="*/ 0 w 8304757"/>
              <a:gd name="connsiteY17" fmla="*/ 1806543 h 3857020"/>
              <a:gd name="connsiteX18" fmla="*/ 0 w 8304757"/>
              <a:gd name="connsiteY18" fmla="*/ 927767 h 3857020"/>
              <a:gd name="connsiteX19" fmla="*/ 0 w 8304757"/>
              <a:gd name="connsiteY19" fmla="*/ 927767 h 3857020"/>
              <a:gd name="connsiteX20" fmla="*/ 0 w 8304757"/>
              <a:gd name="connsiteY20" fmla="*/ 927778 h 385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04757" h="3857020">
                <a:moveTo>
                  <a:pt x="0" y="927778"/>
                </a:moveTo>
                <a:cubicBezTo>
                  <a:pt x="0" y="604215"/>
                  <a:pt x="262299" y="341916"/>
                  <a:pt x="585862" y="341916"/>
                </a:cubicBezTo>
                <a:lnTo>
                  <a:pt x="7362173" y="316864"/>
                </a:lnTo>
                <a:lnTo>
                  <a:pt x="7269810" y="0"/>
                </a:lnTo>
                <a:lnTo>
                  <a:pt x="7659666" y="354442"/>
                </a:lnTo>
                <a:lnTo>
                  <a:pt x="7718895" y="341916"/>
                </a:lnTo>
                <a:cubicBezTo>
                  <a:pt x="8042458" y="341916"/>
                  <a:pt x="8304757" y="604215"/>
                  <a:pt x="8304757" y="927778"/>
                </a:cubicBezTo>
                <a:lnTo>
                  <a:pt x="8304757" y="927767"/>
                </a:lnTo>
                <a:lnTo>
                  <a:pt x="8304757" y="927767"/>
                </a:lnTo>
                <a:lnTo>
                  <a:pt x="8304757" y="1806543"/>
                </a:lnTo>
                <a:lnTo>
                  <a:pt x="8304757" y="3271158"/>
                </a:lnTo>
                <a:cubicBezTo>
                  <a:pt x="8304757" y="3594721"/>
                  <a:pt x="8042458" y="3857020"/>
                  <a:pt x="7718895" y="3857020"/>
                </a:cubicBezTo>
                <a:lnTo>
                  <a:pt x="6920631" y="3857020"/>
                </a:lnTo>
                <a:lnTo>
                  <a:pt x="4844442" y="3857020"/>
                </a:lnTo>
                <a:lnTo>
                  <a:pt x="4844442" y="3857020"/>
                </a:lnTo>
                <a:lnTo>
                  <a:pt x="585862" y="3857020"/>
                </a:lnTo>
                <a:cubicBezTo>
                  <a:pt x="262299" y="3857020"/>
                  <a:pt x="0" y="3594721"/>
                  <a:pt x="0" y="3271158"/>
                </a:cubicBezTo>
                <a:lnTo>
                  <a:pt x="0" y="1806543"/>
                </a:lnTo>
                <a:lnTo>
                  <a:pt x="0" y="927767"/>
                </a:lnTo>
                <a:lnTo>
                  <a:pt x="0" y="927767"/>
                </a:lnTo>
                <a:lnTo>
                  <a:pt x="0" y="92777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46080" y="3818684"/>
            <a:ext cx="530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∝ 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kumimoji="1" lang="en-US" altLang="ja-JP" sz="28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δω/4</a:t>
            </a:r>
            <a:r>
              <a:rPr kumimoji="1" lang="en-US" altLang="ja-JP" sz="2800" dirty="0" smtClean="0"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δt</a:t>
            </a:r>
            <a:endParaRPr kumimoji="1" lang="ja-JP" altLang="en-US" sz="2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5140200" y="3818684"/>
            <a:ext cx="551145" cy="523220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5731205" y="3819017"/>
            <a:ext cx="551145" cy="523220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フリーフォーム 24"/>
          <p:cNvSpPr/>
          <p:nvPr/>
        </p:nvSpPr>
        <p:spPr>
          <a:xfrm>
            <a:off x="5135671" y="4384457"/>
            <a:ext cx="345304" cy="425885"/>
          </a:xfrm>
          <a:custGeom>
            <a:avLst/>
            <a:gdLst>
              <a:gd name="connsiteX0" fmla="*/ 338203 w 345304"/>
              <a:gd name="connsiteY0" fmla="*/ 0 h 425885"/>
              <a:gd name="connsiteX1" fmla="*/ 300625 w 345304"/>
              <a:gd name="connsiteY1" fmla="*/ 275572 h 425885"/>
              <a:gd name="connsiteX2" fmla="*/ 0 w 345304"/>
              <a:gd name="connsiteY2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304" h="425885">
                <a:moveTo>
                  <a:pt x="338203" y="0"/>
                </a:moveTo>
                <a:cubicBezTo>
                  <a:pt x="347597" y="102295"/>
                  <a:pt x="356992" y="204591"/>
                  <a:pt x="300625" y="275572"/>
                </a:cubicBezTo>
                <a:cubicBezTo>
                  <a:pt x="244258" y="346553"/>
                  <a:pt x="122129" y="386219"/>
                  <a:pt x="0" y="425885"/>
                </a:cubicBezTo>
              </a:path>
            </a:pathLst>
          </a:custGeom>
          <a:noFill/>
          <a:ln w="57150">
            <a:solidFill>
              <a:srgbClr val="FF66CC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 flipH="1">
            <a:off x="6095649" y="4342237"/>
            <a:ext cx="373402" cy="353982"/>
          </a:xfrm>
          <a:custGeom>
            <a:avLst/>
            <a:gdLst>
              <a:gd name="connsiteX0" fmla="*/ 338203 w 345304"/>
              <a:gd name="connsiteY0" fmla="*/ 0 h 425885"/>
              <a:gd name="connsiteX1" fmla="*/ 300625 w 345304"/>
              <a:gd name="connsiteY1" fmla="*/ 275572 h 425885"/>
              <a:gd name="connsiteX2" fmla="*/ 0 w 345304"/>
              <a:gd name="connsiteY2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304" h="425885">
                <a:moveTo>
                  <a:pt x="338203" y="0"/>
                </a:moveTo>
                <a:cubicBezTo>
                  <a:pt x="347597" y="102295"/>
                  <a:pt x="356992" y="204591"/>
                  <a:pt x="300625" y="275572"/>
                </a:cubicBezTo>
                <a:cubicBezTo>
                  <a:pt x="244258" y="346553"/>
                  <a:pt x="122129" y="386219"/>
                  <a:pt x="0" y="425885"/>
                </a:cubicBezTo>
              </a:path>
            </a:pathLst>
          </a:custGeom>
          <a:noFill/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858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18418" y="3055172"/>
            <a:ext cx="7824368" cy="1135377"/>
          </a:xfrm>
        </p:spPr>
        <p:txBody>
          <a:bodyPr/>
          <a:lstStyle/>
          <a:p>
            <a:r>
              <a:rPr kumimoji="1" lang="en-US" altLang="ja-JP" sz="4800" dirty="0" smtClean="0"/>
              <a:t>Discussion</a:t>
            </a:r>
            <a:endParaRPr kumimoji="1" lang="ja-JP" altLang="en-US" sz="4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50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28356" y="4546948"/>
            <a:ext cx="883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Why the obtained UL is much larger than the sensitivity?</a:t>
            </a:r>
            <a:endParaRPr kumimoji="1" lang="ja-JP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4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2910625"/>
            <a:ext cx="9011880" cy="1918952"/>
          </a:xfrm>
        </p:spPr>
        <p:txBody>
          <a:bodyPr/>
          <a:lstStyle/>
          <a:p>
            <a:r>
              <a:rPr kumimoji="1" lang="en-US" altLang="ja-JP" dirty="0" smtClean="0"/>
              <a:t>Rank events by event-type likelihood ratio </a:t>
            </a:r>
            <a:r>
              <a:rPr kumimoji="1" lang="en-US" altLang="ja-JP" i="1" dirty="0">
                <a:solidFill>
                  <a:srgbClr val="FF0000"/>
                </a:solidFill>
              </a:rPr>
              <a:t>S/B</a:t>
            </a:r>
            <a:endParaRPr kumimoji="1" lang="en-US" altLang="ja-JP" i="1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/>
              <a:t>Found the most signal-like event is double-pileup event</a:t>
            </a:r>
          </a:p>
          <a:p>
            <a:pPr lvl="1"/>
            <a:r>
              <a:rPr kumimoji="1" lang="en-US" altLang="ja-JP" dirty="0" smtClean="0"/>
              <a:t>Pileup elimination only worked on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pileup γ</a:t>
            </a:r>
          </a:p>
          <a:p>
            <a:pPr lvl="1"/>
            <a:r>
              <a:rPr kumimoji="1" lang="en-US" altLang="ja-JP" dirty="0" smtClean="0"/>
              <a:t>If we eliminate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one as well, then </a:t>
            </a:r>
            <a:r>
              <a:rPr kumimoji="1" lang="en-US" altLang="ja-JP" dirty="0" err="1" smtClean="0"/>
              <a:t>E</a:t>
            </a:r>
            <a:r>
              <a:rPr kumimoji="1" lang="en-US" altLang="ja-JP" baseline="-25000" dirty="0" err="1" smtClean="0"/>
              <a:t>γ</a:t>
            </a:r>
            <a:r>
              <a:rPr kumimoji="1" lang="en-US" altLang="ja-JP" dirty="0" smtClean="0"/>
              <a:t> was 47.7 MeV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Candidate events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51</a:t>
            </a:fld>
            <a:endParaRPr lang="ja-JP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1" y="872459"/>
            <a:ext cx="7717551" cy="203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5" y="4386717"/>
            <a:ext cx="4019729" cy="28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69" y="4751829"/>
            <a:ext cx="5303457" cy="268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コネクタ 7"/>
          <p:cNvCxnSpPr/>
          <p:nvPr/>
        </p:nvCxnSpPr>
        <p:spPr>
          <a:xfrm>
            <a:off x="3245476" y="1700011"/>
            <a:ext cx="489397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246987" y="1710743"/>
            <a:ext cx="489397" cy="0"/>
          </a:xfrm>
          <a:prstGeom prst="line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7302321" y="1094704"/>
            <a:ext cx="721217" cy="42500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394074" y="6910557"/>
            <a:ext cx="68159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800" i="1" dirty="0"/>
              <a:t>S/B</a:t>
            </a:r>
            <a:endParaRPr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04563" y="498412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lang="ja-JP" altLang="en-US" sz="2400" dirty="0">
              <a:solidFill>
                <a:srgbClr val="00B05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02358" y="5922136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</a:t>
            </a:r>
            <a:endParaRPr lang="ja-JP" altLang="en-US" sz="2400" dirty="0">
              <a:solidFill>
                <a:srgbClr val="FF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6936" y="5406981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Data</a:t>
            </a:r>
            <a:endParaRPr lang="ja-JP" altLang="en-US" sz="2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36384" y="4386717"/>
            <a:ext cx="482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Most likely, this event is an accidental BG</a:t>
            </a:r>
            <a:endParaRPr kumimoji="1" lang="ja-JP" altLang="en-US" dirty="0" smtClean="0">
              <a:solidFill>
                <a:srgbClr val="0000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59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4060612" cy="2513035"/>
          </a:xfrm>
        </p:spPr>
        <p:txBody>
          <a:bodyPr/>
          <a:lstStyle/>
          <a:p>
            <a:r>
              <a:rPr kumimoji="1" lang="en-US" altLang="ja-JP" dirty="0" smtClean="0"/>
              <a:t>Investigate impact of the event</a:t>
            </a:r>
          </a:p>
          <a:p>
            <a:pPr lvl="1"/>
            <a:r>
              <a:rPr kumimoji="1" lang="en-US" altLang="ja-JP" dirty="0" smtClean="0"/>
              <a:t>Set lower threshold for pileup search</a:t>
            </a:r>
          </a:p>
          <a:p>
            <a:pPr lvl="1"/>
            <a:r>
              <a:rPr kumimoji="1" lang="en-US" altLang="ja-JP" dirty="0" smtClean="0"/>
              <a:t>to eliminate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pileup</a:t>
            </a:r>
          </a:p>
          <a:p>
            <a:pPr lvl="1"/>
            <a:r>
              <a:rPr kumimoji="1" lang="en-US" altLang="ja-JP" dirty="0" smtClean="0"/>
              <a:t>Repeat the analysis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38719" y="265320"/>
            <a:ext cx="7568154" cy="76248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Impact of the candidate event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52</a:t>
            </a:fld>
            <a:endParaRPr lang="ja-JP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27" y="1276192"/>
            <a:ext cx="5323798" cy="41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6" y="3687562"/>
            <a:ext cx="3707863" cy="58397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5" y="4490109"/>
            <a:ext cx="3707863" cy="5591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下矢印 6"/>
          <p:cNvSpPr/>
          <p:nvPr/>
        </p:nvSpPr>
        <p:spPr>
          <a:xfrm>
            <a:off x="2588654" y="4271533"/>
            <a:ext cx="463639" cy="218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790167" y="5447762"/>
            <a:ext cx="6009878" cy="16474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1640" marR="0" lvl="0" indent="-324000" algn="l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defPPr>
            <a:lvl1pPr marL="431640" marR="0" lvl="0" indent="-324000" algn="l" rtl="0" hangingPunct="0">
              <a:lnSpc>
                <a:spcPct val="97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7280" algn="l"/>
                <a:tab pos="466560" algn="l"/>
                <a:tab pos="915840" algn="l"/>
                <a:tab pos="1365120" algn="l"/>
                <a:tab pos="1814400" algn="l"/>
                <a:tab pos="2263680" algn="l"/>
                <a:tab pos="2712960" algn="l"/>
                <a:tab pos="3162239" algn="l"/>
                <a:tab pos="3611520" algn="l"/>
                <a:tab pos="4060800" algn="l"/>
                <a:tab pos="4510079" algn="l"/>
                <a:tab pos="4959000" algn="l"/>
                <a:tab pos="5408280" algn="l"/>
                <a:tab pos="5857560" algn="l"/>
                <a:tab pos="6306840" algn="l"/>
                <a:tab pos="6756120" algn="l"/>
                <a:tab pos="7205400" algn="l"/>
                <a:tab pos="7654679" algn="l"/>
                <a:tab pos="8103960" algn="l"/>
                <a:tab pos="85532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marL="863280" marR="0" lvl="1" indent="-287280" algn="l" rtl="0" hangingPunc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34920" algn="l"/>
                <a:tab pos="483840" algn="l"/>
                <a:tab pos="933119" algn="l"/>
                <a:tab pos="1382400" algn="l"/>
                <a:tab pos="1831680" algn="l"/>
                <a:tab pos="2280960" algn="l"/>
                <a:tab pos="2730240" algn="l"/>
                <a:tab pos="3179520" algn="l"/>
                <a:tab pos="3628800" algn="l"/>
                <a:tab pos="4078080" algn="l"/>
                <a:tab pos="4527360" algn="l"/>
                <a:tab pos="4976640" algn="l"/>
                <a:tab pos="5425920" algn="l"/>
                <a:tab pos="5875200" algn="l"/>
                <a:tab pos="6324479" algn="l"/>
                <a:tab pos="6773760" algn="l"/>
                <a:tab pos="7223040" algn="l"/>
                <a:tab pos="7672320" algn="l"/>
                <a:tab pos="8121600" algn="l"/>
                <a:tab pos="8570880" algn="l"/>
              </a:tabLst>
              <a:defRPr lang="en-US" sz="22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marL="1295280" marR="0" lvl="2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52200" algn="l"/>
                <a:tab pos="501480" algn="l"/>
                <a:tab pos="950760" algn="l"/>
                <a:tab pos="1400040" algn="l"/>
                <a:tab pos="1849319" algn="l"/>
                <a:tab pos="2298600" algn="l"/>
                <a:tab pos="2747880" algn="l"/>
                <a:tab pos="3197160" algn="l"/>
                <a:tab pos="3646440" algn="l"/>
                <a:tab pos="4095720" algn="l"/>
                <a:tab pos="4545000" algn="l"/>
                <a:tab pos="4993920" algn="l"/>
                <a:tab pos="5443200" algn="l"/>
                <a:tab pos="5892479" algn="l"/>
                <a:tab pos="6341760" algn="l"/>
                <a:tab pos="6791040" algn="l"/>
                <a:tab pos="7240320" algn="l"/>
                <a:tab pos="7689600" algn="l"/>
                <a:tab pos="8138880" algn="l"/>
                <a:tab pos="85881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marL="1726919" marR="0" lvl="3" indent="-215640" algn="l" rtl="0" hangingPunct="0">
              <a:lnSpc>
                <a:spcPct val="97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9840" algn="l"/>
                <a:tab pos="518759" algn="l"/>
                <a:tab pos="968040" algn="l"/>
                <a:tab pos="1417320" algn="l"/>
                <a:tab pos="1866599" algn="l"/>
                <a:tab pos="2315880" algn="l"/>
                <a:tab pos="2765160" algn="l"/>
                <a:tab pos="3214440" algn="l"/>
                <a:tab pos="3663720" algn="l"/>
                <a:tab pos="4113000" algn="l"/>
                <a:tab pos="4562280" algn="l"/>
                <a:tab pos="5011560" algn="l"/>
                <a:tab pos="5460840" algn="l"/>
                <a:tab pos="5910120" algn="l"/>
                <a:tab pos="6359400" algn="l"/>
                <a:tab pos="6808680" algn="l"/>
                <a:tab pos="7257960" algn="l"/>
                <a:tab pos="7707240" algn="l"/>
                <a:tab pos="8156520" algn="l"/>
                <a:tab pos="86058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marL="2158919" marR="0" lvl="4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2158919" marR="0" lvl="5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6pPr>
            <a:lvl7pPr marL="2158919" marR="0" lvl="6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7pPr>
            <a:lvl8pPr marL="2158919" marR="0" lvl="7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8pPr>
            <a:lvl9pPr marL="1944000" marR="0" lvl="8" indent="-216000" algn="l" rtl="0" hangingPunct="0">
              <a:lnSpc>
                <a:spcPct val="97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87120" algn="l"/>
                <a:tab pos="536400" algn="l"/>
                <a:tab pos="985680" algn="l"/>
                <a:tab pos="1434960" algn="l"/>
                <a:tab pos="1884240" algn="l"/>
                <a:tab pos="2333520" algn="l"/>
                <a:tab pos="2782800" algn="l"/>
                <a:tab pos="3232080" algn="l"/>
                <a:tab pos="3681359" algn="l"/>
                <a:tab pos="4130640" algn="l"/>
                <a:tab pos="4579920" algn="l"/>
                <a:tab pos="5029200" algn="l"/>
                <a:tab pos="5478120" algn="l"/>
                <a:tab pos="5927399" algn="l"/>
                <a:tab pos="6376680" algn="l"/>
                <a:tab pos="6825959" algn="l"/>
                <a:tab pos="7275240" algn="l"/>
                <a:tab pos="7724520" algn="l"/>
                <a:tab pos="8173799" algn="l"/>
                <a:tab pos="862308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4C4C4C"/>
                </a:solidFill>
                <a:latin typeface="Arial" pitchFamily="34"/>
                <a:ea typeface="VL Pゴシック" pitchFamily="2"/>
                <a:cs typeface="東風ゴシック" pitchFamily="2"/>
              </a:defRPr>
            </a:lvl9pPr>
          </a:lstStyle>
          <a:p>
            <a:pPr lvl="1"/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sig</a:t>
            </a:r>
            <a:r>
              <a:rPr lang="en-US" altLang="ja-JP" dirty="0" smtClean="0"/>
              <a:t> UL becomes 11.4  (</a:t>
            </a:r>
            <a:r>
              <a:rPr lang="ja-JP" altLang="en-US" dirty="0" smtClean="0"/>
              <a:t>←</a:t>
            </a:r>
            <a:r>
              <a:rPr lang="en-US" altLang="ja-JP" dirty="0" smtClean="0"/>
              <a:t>14.5)</a:t>
            </a:r>
          </a:p>
          <a:p>
            <a:pPr lvl="2"/>
            <a:r>
              <a:rPr kumimoji="1" lang="en-US" altLang="ja-JP" dirty="0" smtClean="0"/>
              <a:t>Probability of </a:t>
            </a:r>
            <a:r>
              <a:rPr kumimoji="1" lang="en-US" altLang="ja-JP" i="1" dirty="0" err="1" smtClean="0"/>
              <a:t>N</a:t>
            </a:r>
            <a:r>
              <a:rPr kumimoji="1" lang="en-US" altLang="ja-JP" i="1" baseline="-25000" dirty="0" err="1" smtClean="0"/>
              <a:t>sig</a:t>
            </a:r>
            <a:r>
              <a:rPr kumimoji="1" lang="en-US" altLang="ja-JP" dirty="0" smtClean="0"/>
              <a:t> UL &gt; 11.4 is 5%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19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" y="3003702"/>
            <a:ext cx="5708941" cy="31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5502189" cy="5693040"/>
          </a:xfrm>
        </p:spPr>
        <p:txBody>
          <a:bodyPr/>
          <a:lstStyle/>
          <a:p>
            <a:r>
              <a:rPr kumimoji="1" lang="en-US" altLang="ja-JP" dirty="0" smtClean="0"/>
              <a:t>For cross-check and better understanding BG, performed cut analysis</a:t>
            </a:r>
          </a:p>
          <a:p>
            <a:pPr lvl="1"/>
            <a:r>
              <a:rPr kumimoji="1" lang="en-US" altLang="ja-JP" dirty="0" smtClean="0"/>
              <a:t>Two signal boxes</a:t>
            </a:r>
          </a:p>
          <a:p>
            <a:pPr lvl="2"/>
            <a:r>
              <a:rPr kumimoji="1" lang="en-US" altLang="ja-JP" dirty="0" smtClean="0"/>
              <a:t>A : 1.64σ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box</a:t>
            </a:r>
          </a:p>
          <a:p>
            <a:pPr lvl="2"/>
            <a:r>
              <a:rPr kumimoji="1" lang="en-US" altLang="ja-JP" dirty="0" smtClean="0"/>
              <a:t>B ; Optimized box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Cut analysis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53</a:t>
            </a:fld>
            <a:endParaRPr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65" y="0"/>
            <a:ext cx="3900599" cy="376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22" y="3796663"/>
            <a:ext cx="3900599" cy="376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76" y="6347607"/>
            <a:ext cx="29813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2202287" y="6392577"/>
            <a:ext cx="2817215" cy="83643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2466" y="6046491"/>
            <a:ext cx="519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 are well consistent with the expectations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91718" y="194170"/>
            <a:ext cx="103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box A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62176" y="4107626"/>
            <a:ext cx="10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box B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748337" y="1320800"/>
            <a:ext cx="951831" cy="8234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791718" y="4802002"/>
            <a:ext cx="1908408" cy="1142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0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Discussion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4057449"/>
            <a:ext cx="75057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large UL is considered to be statistical fluctuation</a:t>
            </a:r>
          </a:p>
          <a:p>
            <a:pPr lvl="1"/>
            <a:r>
              <a:rPr kumimoji="1" lang="en-US" altLang="ja-JP" dirty="0" smtClean="0"/>
              <a:t>A very rare event is observed accidentally</a:t>
            </a:r>
          </a:p>
          <a:p>
            <a:pPr lvl="1"/>
            <a:r>
              <a:rPr kumimoji="1" lang="en-US" altLang="ja-JP" dirty="0" smtClean="0"/>
              <a:t>If we set different pileup threshold, then the result is well consistent with</a:t>
            </a:r>
          </a:p>
          <a:p>
            <a:pPr lvl="2"/>
            <a:r>
              <a:rPr kumimoji="1" lang="en-US" altLang="ja-JP" dirty="0" smtClean="0"/>
              <a:t>Null result</a:t>
            </a:r>
          </a:p>
          <a:p>
            <a:pPr lvl="2"/>
            <a:r>
              <a:rPr kumimoji="1" lang="en-US" altLang="ja-JP" dirty="0" smtClean="0"/>
              <a:t>Sensitivity</a:t>
            </a:r>
          </a:p>
          <a:p>
            <a:pPr lvl="2"/>
            <a:r>
              <a:rPr kumimoji="1" lang="en-US" altLang="ja-JP" dirty="0" smtClean="0"/>
              <a:t>Cut analysis</a:t>
            </a:r>
          </a:p>
          <a:p>
            <a:r>
              <a:rPr kumimoji="1" lang="en-US" altLang="ja-JP" dirty="0" smtClean="0"/>
              <a:t>Nevertheless, the obtained UL is statistically valid without any bias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35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963782" y="5473521"/>
            <a:ext cx="6017344" cy="666572"/>
          </a:xfrm>
        </p:spPr>
        <p:txBody>
          <a:bodyPr/>
          <a:lstStyle/>
          <a:p>
            <a:r>
              <a:rPr kumimoji="1" lang="en-US" altLang="ja-JP" dirty="0" smtClean="0"/>
              <a:t>MEGA UL                 : 1.2×10</a:t>
            </a:r>
            <a:r>
              <a:rPr kumimoji="1" lang="en-US" altLang="ja-JP" baseline="30000" dirty="0" smtClean="0"/>
              <a:t>-11</a:t>
            </a:r>
          </a:p>
          <a:p>
            <a:r>
              <a:rPr kumimoji="1" lang="en-US" altLang="ja-JP" dirty="0" smtClean="0"/>
              <a:t>MEG2008 sensitivity : 1.3×10</a:t>
            </a:r>
            <a:r>
              <a:rPr kumimoji="1" lang="en-US" altLang="ja-JP" baseline="30000" dirty="0" smtClean="0"/>
              <a:t>-11</a:t>
            </a:r>
            <a:endParaRPr kumimoji="1" lang="ja-JP" altLang="en-US" baseline="30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RUN2008 result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55</a:t>
            </a:fld>
            <a:endParaRPr lang="ja-JP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8" y="2125014"/>
            <a:ext cx="12612666" cy="11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664715" y="3368854"/>
            <a:ext cx="9415910" cy="858189"/>
            <a:chOff x="579550" y="2978799"/>
            <a:chExt cx="9415910" cy="85818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60" y="2978799"/>
              <a:ext cx="9296400" cy="81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579550" y="3017838"/>
              <a:ext cx="6941712" cy="819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4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グラフ 12"/>
          <p:cNvGraphicFramePr/>
          <p:nvPr>
            <p:extLst>
              <p:ext uri="{D42A27DB-BD31-4B8C-83A1-F6EECF244321}">
                <p14:modId xmlns:p14="http://schemas.microsoft.com/office/powerpoint/2010/main" val="1320787889"/>
              </p:ext>
            </p:extLst>
          </p:nvPr>
        </p:nvGraphicFramePr>
        <p:xfrm>
          <a:off x="6205951" y="3651820"/>
          <a:ext cx="3950280" cy="3560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&amp; prospect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56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691542" y="257733"/>
            <a:ext cx="3464689" cy="3912399"/>
            <a:chOff x="6573407" y="1133977"/>
            <a:chExt cx="3464689" cy="3912399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6573407" y="1133977"/>
              <a:ext cx="3464689" cy="3912399"/>
              <a:chOff x="6526084" y="3205806"/>
              <a:chExt cx="3464689" cy="3912399"/>
            </a:xfrm>
          </p:grpSpPr>
          <p:pic>
            <p:nvPicPr>
              <p:cNvPr id="1741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6084" y="3205806"/>
                <a:ext cx="3252816" cy="3912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8238379" y="4513221"/>
                <a:ext cx="755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2009</a:t>
                </a:r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8478821" y="5020796"/>
                <a:ext cx="1511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2009+2010</a:t>
                </a:r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723486" y="3859672"/>
                <a:ext cx="755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2008</a:t>
                </a:r>
                <a:endParaRPr kumimoji="1" lang="ja-JP" altLang="en-US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7054008" y="3352773"/>
                <a:ext cx="28496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MEG 90% limit</a:t>
                </a:r>
              </a:p>
              <a:p>
                <a:r>
                  <a:rPr lang="en-US" altLang="ja-JP" sz="1600" dirty="0" smtClean="0">
                    <a:solidFill>
                      <a:srgbClr val="0000FF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MEG sensitivity(expected)</a:t>
                </a:r>
                <a:endParaRPr kumimoji="1" lang="ja-JP" altLang="en-US" sz="1600" dirty="0" smtClean="0">
                  <a:solidFill>
                    <a:srgbClr val="0000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8582780" y="2133615"/>
              <a:ext cx="1132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MEGA limit</a:t>
              </a:r>
              <a:endParaRPr kumimoji="1"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338565" y="3740709"/>
              <a:ext cx="23743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u="sng" dirty="0">
                  <a:solidFill>
                    <a:srgbClr val="FF0000"/>
                  </a:solidFill>
                  <a:latin typeface="Script MT Bold" pitchFamily="66" charset="0"/>
                </a:rPr>
                <a:t>B &lt; </a:t>
              </a:r>
              <a:r>
                <a:rPr lang="en-US" altLang="ja-JP" sz="2800" u="sng" dirty="0">
                  <a:solidFill>
                    <a:srgbClr val="FF0000"/>
                  </a:solidFill>
                </a:rPr>
                <a:t>2.4×10</a:t>
              </a:r>
              <a:r>
                <a:rPr lang="en-US" altLang="ja-JP" sz="2800" u="sng" baseline="30000" dirty="0">
                  <a:solidFill>
                    <a:srgbClr val="FF0000"/>
                  </a:solidFill>
                </a:rPr>
                <a:t>-12</a:t>
              </a:r>
              <a:endParaRPr lang="ja-JP" altLang="en-US" sz="2800" dirty="0"/>
            </a:p>
          </p:txBody>
        </p:sp>
      </p:grp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616507" y="1081825"/>
            <a:ext cx="6192253" cy="5692462"/>
          </a:xfrm>
        </p:spPr>
        <p:txBody>
          <a:bodyPr/>
          <a:lstStyle/>
          <a:p>
            <a:r>
              <a:rPr kumimoji="1" lang="en-US" altLang="ja-JP" dirty="0" smtClean="0"/>
              <a:t>Before 2009 run,</a:t>
            </a:r>
          </a:p>
          <a:p>
            <a:pPr lvl="1"/>
            <a:r>
              <a:rPr kumimoji="1" lang="en-US" altLang="ja-JP" dirty="0" smtClean="0"/>
              <a:t>solved DCH discharge problem</a:t>
            </a:r>
          </a:p>
          <a:p>
            <a:pPr lvl="1"/>
            <a:r>
              <a:rPr kumimoji="1" lang="en-US" altLang="ja-JP" dirty="0" smtClean="0"/>
              <a:t>reached full </a:t>
            </a:r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light yield </a:t>
            </a: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stable</a:t>
            </a:r>
          </a:p>
          <a:p>
            <a:pPr lvl="1"/>
            <a:r>
              <a:rPr kumimoji="1" lang="en-US" altLang="ja-JP" dirty="0" smtClean="0"/>
              <a:t>improved trigger efficiency (66</a:t>
            </a:r>
            <a:r>
              <a:rPr kumimoji="1" lang="ja-JP" altLang="en-US" dirty="0" smtClean="0"/>
              <a:t>→</a:t>
            </a:r>
            <a:r>
              <a:rPr kumimoji="1" lang="en-US" altLang="ja-JP" dirty="0" smtClean="0"/>
              <a:t>91%)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dirty="0" smtClean="0"/>
              <a:t>Many improvement in analysis</a:t>
            </a:r>
          </a:p>
          <a:p>
            <a:pPr lvl="1"/>
            <a:r>
              <a:rPr kumimoji="1" lang="en-US" altLang="ja-JP" dirty="0" smtClean="0"/>
              <a:t>For the latest result, see talks in this meeting</a:t>
            </a:r>
          </a:p>
          <a:p>
            <a:pPr lvl="2"/>
            <a:r>
              <a:rPr kumimoji="1" lang="en-US" altLang="ja-JP" dirty="0" smtClean="0"/>
              <a:t>17pSE2-3: </a:t>
            </a:r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detector</a:t>
            </a:r>
          </a:p>
          <a:p>
            <a:pPr lvl="2"/>
            <a:r>
              <a:rPr kumimoji="1" lang="en-US" altLang="ja-JP" dirty="0" smtClean="0"/>
              <a:t>17pSH1: 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spectrometer</a:t>
            </a:r>
            <a:endParaRPr kumimoji="1" lang="en-US" altLang="ja-JP" dirty="0"/>
          </a:p>
          <a:p>
            <a:pPr lvl="2"/>
            <a:r>
              <a:rPr kumimoji="1" lang="en-US" altLang="ja-JP" dirty="0" smtClean="0"/>
              <a:t>19aSD1: Detector performance</a:t>
            </a:r>
          </a:p>
          <a:p>
            <a:pPr lvl="2"/>
            <a:r>
              <a:rPr kumimoji="1" lang="en-US" altLang="ja-JP" dirty="0" smtClean="0"/>
              <a:t>19aSD2: Physics analysis &amp; result</a:t>
            </a:r>
            <a:endParaRPr kumimoji="1" lang="en-US" altLang="ja-JP" dirty="0"/>
          </a:p>
          <a:p>
            <a:pPr lvl="2"/>
            <a:endParaRPr kumimoji="1" lang="en-US" altLang="ja-JP" dirty="0"/>
          </a:p>
          <a:p>
            <a:r>
              <a:rPr kumimoji="1" lang="en-US" altLang="ja-JP" dirty="0" smtClean="0"/>
              <a:t>MEG is running</a:t>
            </a:r>
          </a:p>
          <a:p>
            <a:pPr lvl="1"/>
            <a:r>
              <a:rPr kumimoji="1" lang="en-US" altLang="ja-JP" dirty="0" smtClean="0"/>
              <a:t>Run at least until the end of 2012</a:t>
            </a:r>
          </a:p>
          <a:p>
            <a:pPr lvl="1"/>
            <a:r>
              <a:rPr kumimoji="1" lang="en-US" altLang="ja-JP" dirty="0" smtClean="0"/>
              <a:t>to reach our goal of sensitivity             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 few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×10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-13</a:t>
            </a:r>
            <a:endParaRPr kumimoji="1" lang="en-US" altLang="ja-JP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38003" y="1362617"/>
            <a:ext cx="9128880" cy="5527580"/>
          </a:xfr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 started MEG data taking in Sep. 2008.</a:t>
            </a:r>
          </a:p>
          <a:p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Searched for lepton-flavor violating decay </a:t>
            </a:r>
            <a:r>
              <a:rPr lang="en-US" altLang="ja-JP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μ</a:t>
            </a:r>
            <a:r>
              <a:rPr lang="en-US" altLang="ja-JP" sz="2800" i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r>
              <a:rPr lang="ja-JP" alt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ja-JP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r>
              <a:rPr lang="en-US" altLang="ja-JP" sz="2800" i="1" baseline="30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r>
              <a:rPr lang="en-US" altLang="ja-JP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γ</a:t>
            </a:r>
            <a:r>
              <a:rPr kumimoji="1" lang="en-US" altLang="ja-JP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</a:t>
            </a:r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sensitivity 1.3×10</a:t>
            </a:r>
            <a:r>
              <a:rPr kumimoji="1" lang="en-US" altLang="ja-JP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-11</a:t>
            </a: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Observed some excess, but still consistent with null signal</a:t>
            </a:r>
            <a:endParaRPr kumimoji="1" lang="en-US" altLang="ja-JP" sz="2000" baseline="30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Set an upper limit:</a:t>
            </a:r>
          </a:p>
          <a:p>
            <a:endParaRPr kumimoji="1" lang="en-US" altLang="ja-JP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first result of MEG experiment</a:t>
            </a: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Could not give a record limit, but set an independent limit with a comparable sensitivity </a:t>
            </a:r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</a:p>
          <a:p>
            <a:pPr lvl="1"/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kumimoji="1" lang="en-US" altLang="ja-JP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MEG is putting more &amp; more stringent limit on new physics, with possibility of the discovery.</a:t>
            </a:r>
            <a:endParaRPr kumimoji="1" lang="en-US" altLang="ja-JP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57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986753" y="3367212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latin typeface="Script MT Bold" pitchFamily="66" charset="0"/>
                <a:ea typeface="メイリオ" pitchFamily="50" charset="-128"/>
                <a:cs typeface="メイリオ" pitchFamily="50" charset="-128"/>
              </a:rPr>
              <a:t>B</a:t>
            </a:r>
            <a:r>
              <a:rPr lang="en-US" altLang="ja-JP" sz="2800" i="1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(μ</a:t>
            </a:r>
            <a:r>
              <a:rPr lang="en-US" altLang="ja-JP" sz="2800" i="1" baseline="30000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+</a:t>
            </a:r>
            <a:r>
              <a:rPr lang="ja-JP" altLang="en-US" sz="2800" i="1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→</a:t>
            </a:r>
            <a:r>
              <a:rPr lang="en-US" altLang="ja-JP" sz="2800" i="1" dirty="0" err="1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e</a:t>
            </a:r>
            <a:r>
              <a:rPr lang="en-US" altLang="ja-JP" sz="2800" i="1" baseline="30000" dirty="0" err="1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2800" i="1" dirty="0" err="1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γ</a:t>
            </a:r>
            <a:r>
              <a:rPr lang="en-US" altLang="ja-JP" sz="2800" i="1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) </a:t>
            </a:r>
            <a:r>
              <a:rPr lang="en-US" altLang="ja-JP" sz="3600" i="1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&lt; 2.8×10</a:t>
            </a:r>
            <a:r>
              <a:rPr lang="en-US" altLang="ja-JP" sz="3600" i="1" baseline="30000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-11</a:t>
            </a:r>
            <a:r>
              <a:rPr lang="en-US" altLang="ja-JP" sz="2800" i="1" dirty="0" smtClean="0">
                <a:latin typeface="Century Schoolbook" pitchFamily="18" charset="0"/>
                <a:ea typeface="メイリオ" pitchFamily="50" charset="-128"/>
                <a:cs typeface="メイリオ" pitchFamily="50" charset="-128"/>
              </a:rPr>
              <a:t>   @ 90% C.L.</a:t>
            </a:r>
            <a:endParaRPr lang="ja-JP" altLang="en-US" sz="2800" i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325">
            <a:off x="238223" y="396028"/>
            <a:ext cx="5301717" cy="39825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58</a:t>
            </a:fld>
            <a:endParaRPr lang="ja-JP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763">
            <a:off x="4556713" y="2278861"/>
            <a:ext cx="5553031" cy="4898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99251" y="5860473"/>
            <a:ext cx="7824368" cy="1135377"/>
          </a:xfrm>
        </p:spPr>
        <p:txBody>
          <a:bodyPr/>
          <a:lstStyle/>
          <a:p>
            <a:r>
              <a:rPr kumimoji="1" lang="en-US" altLang="ja-JP" sz="4800" dirty="0" smtClean="0"/>
              <a:t>Thank you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02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Calibration1: PMT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59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36" y="781050"/>
            <a:ext cx="4429873" cy="62674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22" y="5944275"/>
            <a:ext cx="2438846" cy="951150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4"/>
          <a:stretch>
            <a:fillRect/>
          </a:stretch>
        </p:blipFill>
        <p:spPr>
          <a:xfrm>
            <a:off x="853530" y="4244819"/>
            <a:ext cx="5040000" cy="1699455"/>
          </a:xfrm>
          <a:prstGeom prst="rect">
            <a:avLst/>
          </a:prstGeom>
        </p:spPr>
      </p:pic>
      <p:sp>
        <p:nvSpPr>
          <p:cNvPr id="10" name="TextShape 8"/>
          <p:cNvSpPr txBox="1"/>
          <p:nvPr/>
        </p:nvSpPr>
        <p:spPr>
          <a:xfrm>
            <a:off x="1316490" y="4008300"/>
            <a:ext cx="427572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Typical PMT gain evolution</a:t>
            </a:r>
            <a:endParaRPr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6427590" cy="2217607"/>
          </a:xfrm>
        </p:spPr>
        <p:txBody>
          <a:bodyPr/>
          <a:lstStyle/>
          <a:p>
            <a:r>
              <a:rPr kumimoji="1" lang="en-US" altLang="ja-JP" dirty="0" smtClean="0"/>
              <a:t>LED, </a:t>
            </a:r>
            <a:r>
              <a:rPr kumimoji="1" lang="en-US" altLang="ja-JP" dirty="0" smtClean="0">
                <a:latin typeface="Symbol" pitchFamily="18" charset="2"/>
              </a:rPr>
              <a:t>a</a:t>
            </a:r>
            <a:r>
              <a:rPr kumimoji="1" lang="en-US" altLang="ja-JP" dirty="0" smtClean="0"/>
              <a:t> source inside </a:t>
            </a:r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volume</a:t>
            </a:r>
          </a:p>
          <a:p>
            <a:pPr lvl="1"/>
            <a:r>
              <a:rPr kumimoji="1" lang="en-US" altLang="ja-JP" dirty="0" smtClean="0"/>
              <a:t>frequent &amp; precise calibration</a:t>
            </a:r>
          </a:p>
          <a:p>
            <a:pPr lvl="2"/>
            <a:r>
              <a:rPr kumimoji="1" lang="en-US" altLang="ja-JP" dirty="0" smtClean="0"/>
              <a:t>daily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398423" y="5362896"/>
            <a:ext cx="881634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270013" y="537880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 month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683" y="4497049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1.8e6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0683" y="493986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1.5e6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2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88" y="766230"/>
            <a:ext cx="2160588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</a:t>
            </a:fld>
            <a:endParaRPr lang="ja-JP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1" y="914105"/>
            <a:ext cx="1800225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734831" y="761208"/>
            <a:ext cx="2975741" cy="2467323"/>
            <a:chOff x="1182907" y="1058906"/>
            <a:chExt cx="2975741" cy="246732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907" y="1058906"/>
              <a:ext cx="2975741" cy="246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943617" y="2421104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</a:t>
              </a:r>
              <a:r>
                <a:rPr kumimoji="1" lang="en-US" altLang="ja-JP" dirty="0" smtClean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 rest</a:t>
              </a:r>
              <a:endParaRPr kumimoji="1"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6" y="3987434"/>
            <a:ext cx="3802198" cy="35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04" y="3987434"/>
            <a:ext cx="3774742" cy="351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011154" y="2492738"/>
            <a:ext cx="2269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</a:p>
          <a:p>
            <a:pPr marL="36000" indent="-144000">
              <a:buFont typeface="Arial" pitchFamily="34" charset="0"/>
              <a:buChar char="•"/>
            </a:pP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Back-to-back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Time coincidence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Signal &amp; Background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49738" y="2299993"/>
            <a:ext cx="28754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Physics BG</a:t>
            </a:r>
            <a:endParaRPr kumimoji="1" lang="en-US" altLang="ja-JP" b="1" u="sng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Radiative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muon decay)</a:t>
            </a:r>
            <a:endParaRPr kumimoji="1" lang="en-US" altLang="ja-JP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&lt;52.8MeV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Any angle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Time coincidence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41460" y="2254054"/>
            <a:ext cx="1877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Accidental BG</a:t>
            </a:r>
            <a:endParaRPr kumimoji="1" lang="en-US" altLang="ja-JP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&lt;52.8MeV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Any angle</a:t>
            </a:r>
          </a:p>
          <a:p>
            <a:pPr marL="36000" indent="-144000">
              <a:buFont typeface="Arial" pitchFamily="34" charset="0"/>
              <a:buChar char="•"/>
            </a:pP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Random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8878126" y="1697592"/>
            <a:ext cx="1177447" cy="387676"/>
          </a:xfrm>
          <a:prstGeom prst="wedgeRoundRectCallout">
            <a:avLst>
              <a:gd name="adj1" fmla="val -34663"/>
              <a:gd name="adj2" fmla="val 94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Dominant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03700" y="5302685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×</a:t>
            </a:r>
            <a:endParaRPr kumimoji="1" lang="ja-JP" altLang="en-US" sz="72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75842" y="4928070"/>
            <a:ext cx="27350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lang="en-US" altLang="ja-JP" sz="2000" b="1" baseline="30000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2000" b="1" dirty="0" smtClean="0"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single spectrum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(Michel decay)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55288" y="4477437"/>
            <a:ext cx="28754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l-GR" altLang="ja-JP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lang="ja-JP" altLang="en-US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single spectrum</a:t>
            </a:r>
          </a:p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(Radiative muon decay)</a:t>
            </a:r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4886185" y="4320231"/>
            <a:ext cx="317515" cy="277169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下矢印 20"/>
          <p:cNvSpPr/>
          <p:nvPr/>
        </p:nvSpPr>
        <p:spPr>
          <a:xfrm>
            <a:off x="8845947" y="5902849"/>
            <a:ext cx="317515" cy="385111"/>
          </a:xfrm>
          <a:prstGeom prst="downArrow">
            <a:avLst>
              <a:gd name="adj1" fmla="val 2178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5014" y="445031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581265" y="55268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signal</a:t>
            </a:r>
            <a:endParaRPr kumimoji="1" lang="ja-JP" altLang="en-US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1528175" y="3416282"/>
            <a:ext cx="8304757" cy="4105293"/>
          </a:xfrm>
          <a:custGeom>
            <a:avLst/>
            <a:gdLst>
              <a:gd name="connsiteX0" fmla="*/ 0 w 8304757"/>
              <a:gd name="connsiteY0" fmla="*/ 585862 h 3515104"/>
              <a:gd name="connsiteX1" fmla="*/ 585862 w 8304757"/>
              <a:gd name="connsiteY1" fmla="*/ 0 h 3515104"/>
              <a:gd name="connsiteX2" fmla="*/ 4844442 w 8304757"/>
              <a:gd name="connsiteY2" fmla="*/ 0 h 3515104"/>
              <a:gd name="connsiteX3" fmla="*/ 6969186 w 8304757"/>
              <a:gd name="connsiteY3" fmla="*/ -304338 h 3515104"/>
              <a:gd name="connsiteX4" fmla="*/ 6920631 w 8304757"/>
              <a:gd name="connsiteY4" fmla="*/ 0 h 3515104"/>
              <a:gd name="connsiteX5" fmla="*/ 7718895 w 8304757"/>
              <a:gd name="connsiteY5" fmla="*/ 0 h 3515104"/>
              <a:gd name="connsiteX6" fmla="*/ 8304757 w 8304757"/>
              <a:gd name="connsiteY6" fmla="*/ 585862 h 3515104"/>
              <a:gd name="connsiteX7" fmla="*/ 8304757 w 8304757"/>
              <a:gd name="connsiteY7" fmla="*/ 585851 h 3515104"/>
              <a:gd name="connsiteX8" fmla="*/ 8304757 w 8304757"/>
              <a:gd name="connsiteY8" fmla="*/ 585851 h 3515104"/>
              <a:gd name="connsiteX9" fmla="*/ 8304757 w 8304757"/>
              <a:gd name="connsiteY9" fmla="*/ 1464627 h 3515104"/>
              <a:gd name="connsiteX10" fmla="*/ 8304757 w 8304757"/>
              <a:gd name="connsiteY10" fmla="*/ 2929242 h 3515104"/>
              <a:gd name="connsiteX11" fmla="*/ 7718895 w 8304757"/>
              <a:gd name="connsiteY11" fmla="*/ 3515104 h 3515104"/>
              <a:gd name="connsiteX12" fmla="*/ 6920631 w 8304757"/>
              <a:gd name="connsiteY12" fmla="*/ 3515104 h 3515104"/>
              <a:gd name="connsiteX13" fmla="*/ 4844442 w 8304757"/>
              <a:gd name="connsiteY13" fmla="*/ 3515104 h 3515104"/>
              <a:gd name="connsiteX14" fmla="*/ 4844442 w 8304757"/>
              <a:gd name="connsiteY14" fmla="*/ 3515104 h 3515104"/>
              <a:gd name="connsiteX15" fmla="*/ 585862 w 8304757"/>
              <a:gd name="connsiteY15" fmla="*/ 3515104 h 3515104"/>
              <a:gd name="connsiteX16" fmla="*/ 0 w 8304757"/>
              <a:gd name="connsiteY16" fmla="*/ 2929242 h 3515104"/>
              <a:gd name="connsiteX17" fmla="*/ 0 w 8304757"/>
              <a:gd name="connsiteY17" fmla="*/ 1464627 h 3515104"/>
              <a:gd name="connsiteX18" fmla="*/ 0 w 8304757"/>
              <a:gd name="connsiteY18" fmla="*/ 585851 h 3515104"/>
              <a:gd name="connsiteX19" fmla="*/ 0 w 8304757"/>
              <a:gd name="connsiteY19" fmla="*/ 585851 h 3515104"/>
              <a:gd name="connsiteX20" fmla="*/ 0 w 8304757"/>
              <a:gd name="connsiteY20" fmla="*/ 585862 h 3515104"/>
              <a:gd name="connsiteX0" fmla="*/ 0 w 8304757"/>
              <a:gd name="connsiteY0" fmla="*/ 890200 h 3819442"/>
              <a:gd name="connsiteX1" fmla="*/ 585862 w 8304757"/>
              <a:gd name="connsiteY1" fmla="*/ 304338 h 3819442"/>
              <a:gd name="connsiteX2" fmla="*/ 6234831 w 8304757"/>
              <a:gd name="connsiteY2" fmla="*/ 279286 h 3819442"/>
              <a:gd name="connsiteX3" fmla="*/ 6969186 w 8304757"/>
              <a:gd name="connsiteY3" fmla="*/ 0 h 3819442"/>
              <a:gd name="connsiteX4" fmla="*/ 6920631 w 8304757"/>
              <a:gd name="connsiteY4" fmla="*/ 304338 h 3819442"/>
              <a:gd name="connsiteX5" fmla="*/ 7718895 w 8304757"/>
              <a:gd name="connsiteY5" fmla="*/ 304338 h 3819442"/>
              <a:gd name="connsiteX6" fmla="*/ 8304757 w 8304757"/>
              <a:gd name="connsiteY6" fmla="*/ 890200 h 3819442"/>
              <a:gd name="connsiteX7" fmla="*/ 8304757 w 8304757"/>
              <a:gd name="connsiteY7" fmla="*/ 890189 h 3819442"/>
              <a:gd name="connsiteX8" fmla="*/ 8304757 w 8304757"/>
              <a:gd name="connsiteY8" fmla="*/ 890189 h 3819442"/>
              <a:gd name="connsiteX9" fmla="*/ 8304757 w 8304757"/>
              <a:gd name="connsiteY9" fmla="*/ 1768965 h 3819442"/>
              <a:gd name="connsiteX10" fmla="*/ 8304757 w 8304757"/>
              <a:gd name="connsiteY10" fmla="*/ 3233580 h 3819442"/>
              <a:gd name="connsiteX11" fmla="*/ 7718895 w 8304757"/>
              <a:gd name="connsiteY11" fmla="*/ 3819442 h 3819442"/>
              <a:gd name="connsiteX12" fmla="*/ 6920631 w 8304757"/>
              <a:gd name="connsiteY12" fmla="*/ 3819442 h 3819442"/>
              <a:gd name="connsiteX13" fmla="*/ 4844442 w 8304757"/>
              <a:gd name="connsiteY13" fmla="*/ 3819442 h 3819442"/>
              <a:gd name="connsiteX14" fmla="*/ 4844442 w 8304757"/>
              <a:gd name="connsiteY14" fmla="*/ 3819442 h 3819442"/>
              <a:gd name="connsiteX15" fmla="*/ 585862 w 8304757"/>
              <a:gd name="connsiteY15" fmla="*/ 3819442 h 3819442"/>
              <a:gd name="connsiteX16" fmla="*/ 0 w 8304757"/>
              <a:gd name="connsiteY16" fmla="*/ 3233580 h 3819442"/>
              <a:gd name="connsiteX17" fmla="*/ 0 w 8304757"/>
              <a:gd name="connsiteY17" fmla="*/ 1768965 h 3819442"/>
              <a:gd name="connsiteX18" fmla="*/ 0 w 8304757"/>
              <a:gd name="connsiteY18" fmla="*/ 890189 h 3819442"/>
              <a:gd name="connsiteX19" fmla="*/ 0 w 8304757"/>
              <a:gd name="connsiteY19" fmla="*/ 890189 h 3819442"/>
              <a:gd name="connsiteX20" fmla="*/ 0 w 8304757"/>
              <a:gd name="connsiteY20" fmla="*/ 890200 h 3819442"/>
              <a:gd name="connsiteX0" fmla="*/ 0 w 8304757"/>
              <a:gd name="connsiteY0" fmla="*/ 877674 h 3806916"/>
              <a:gd name="connsiteX1" fmla="*/ 585862 w 8304757"/>
              <a:gd name="connsiteY1" fmla="*/ 291812 h 3806916"/>
              <a:gd name="connsiteX2" fmla="*/ 6234831 w 8304757"/>
              <a:gd name="connsiteY2" fmla="*/ 266760 h 3806916"/>
              <a:gd name="connsiteX3" fmla="*/ 6593405 w 8304757"/>
              <a:gd name="connsiteY3" fmla="*/ 0 h 3806916"/>
              <a:gd name="connsiteX4" fmla="*/ 6920631 w 8304757"/>
              <a:gd name="connsiteY4" fmla="*/ 291812 h 3806916"/>
              <a:gd name="connsiteX5" fmla="*/ 7718895 w 8304757"/>
              <a:gd name="connsiteY5" fmla="*/ 291812 h 3806916"/>
              <a:gd name="connsiteX6" fmla="*/ 8304757 w 8304757"/>
              <a:gd name="connsiteY6" fmla="*/ 877674 h 3806916"/>
              <a:gd name="connsiteX7" fmla="*/ 8304757 w 8304757"/>
              <a:gd name="connsiteY7" fmla="*/ 877663 h 3806916"/>
              <a:gd name="connsiteX8" fmla="*/ 8304757 w 8304757"/>
              <a:gd name="connsiteY8" fmla="*/ 877663 h 3806916"/>
              <a:gd name="connsiteX9" fmla="*/ 8304757 w 8304757"/>
              <a:gd name="connsiteY9" fmla="*/ 1756439 h 3806916"/>
              <a:gd name="connsiteX10" fmla="*/ 8304757 w 8304757"/>
              <a:gd name="connsiteY10" fmla="*/ 3221054 h 3806916"/>
              <a:gd name="connsiteX11" fmla="*/ 7718895 w 8304757"/>
              <a:gd name="connsiteY11" fmla="*/ 3806916 h 3806916"/>
              <a:gd name="connsiteX12" fmla="*/ 6920631 w 8304757"/>
              <a:gd name="connsiteY12" fmla="*/ 3806916 h 3806916"/>
              <a:gd name="connsiteX13" fmla="*/ 4844442 w 8304757"/>
              <a:gd name="connsiteY13" fmla="*/ 3806916 h 3806916"/>
              <a:gd name="connsiteX14" fmla="*/ 4844442 w 8304757"/>
              <a:gd name="connsiteY14" fmla="*/ 3806916 h 3806916"/>
              <a:gd name="connsiteX15" fmla="*/ 585862 w 8304757"/>
              <a:gd name="connsiteY15" fmla="*/ 3806916 h 3806916"/>
              <a:gd name="connsiteX16" fmla="*/ 0 w 8304757"/>
              <a:gd name="connsiteY16" fmla="*/ 3221054 h 3806916"/>
              <a:gd name="connsiteX17" fmla="*/ 0 w 8304757"/>
              <a:gd name="connsiteY17" fmla="*/ 1756439 h 3806916"/>
              <a:gd name="connsiteX18" fmla="*/ 0 w 8304757"/>
              <a:gd name="connsiteY18" fmla="*/ 877663 h 3806916"/>
              <a:gd name="connsiteX19" fmla="*/ 0 w 8304757"/>
              <a:gd name="connsiteY19" fmla="*/ 877663 h 3806916"/>
              <a:gd name="connsiteX20" fmla="*/ 0 w 8304757"/>
              <a:gd name="connsiteY20" fmla="*/ 877674 h 3806916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6234831 w 8304757"/>
              <a:gd name="connsiteY2" fmla="*/ 341916 h 3882072"/>
              <a:gd name="connsiteX3" fmla="*/ 7495279 w 8304757"/>
              <a:gd name="connsiteY3" fmla="*/ 0 h 3882072"/>
              <a:gd name="connsiteX4" fmla="*/ 6920631 w 8304757"/>
              <a:gd name="connsiteY4" fmla="*/ 366968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6234831 w 8304757"/>
              <a:gd name="connsiteY2" fmla="*/ 341916 h 3882072"/>
              <a:gd name="connsiteX3" fmla="*/ 7495279 w 8304757"/>
              <a:gd name="connsiteY3" fmla="*/ 0 h 3882072"/>
              <a:gd name="connsiteX4" fmla="*/ 7659666 w 8304757"/>
              <a:gd name="connsiteY4" fmla="*/ 379494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52830 h 3882072"/>
              <a:gd name="connsiteX1" fmla="*/ 585862 w 8304757"/>
              <a:gd name="connsiteY1" fmla="*/ 366968 h 3882072"/>
              <a:gd name="connsiteX2" fmla="*/ 7362173 w 8304757"/>
              <a:gd name="connsiteY2" fmla="*/ 341916 h 3882072"/>
              <a:gd name="connsiteX3" fmla="*/ 7495279 w 8304757"/>
              <a:gd name="connsiteY3" fmla="*/ 0 h 3882072"/>
              <a:gd name="connsiteX4" fmla="*/ 7659666 w 8304757"/>
              <a:gd name="connsiteY4" fmla="*/ 379494 h 3882072"/>
              <a:gd name="connsiteX5" fmla="*/ 7718895 w 8304757"/>
              <a:gd name="connsiteY5" fmla="*/ 366968 h 3882072"/>
              <a:gd name="connsiteX6" fmla="*/ 8304757 w 8304757"/>
              <a:gd name="connsiteY6" fmla="*/ 952830 h 3882072"/>
              <a:gd name="connsiteX7" fmla="*/ 8304757 w 8304757"/>
              <a:gd name="connsiteY7" fmla="*/ 952819 h 3882072"/>
              <a:gd name="connsiteX8" fmla="*/ 8304757 w 8304757"/>
              <a:gd name="connsiteY8" fmla="*/ 952819 h 3882072"/>
              <a:gd name="connsiteX9" fmla="*/ 8304757 w 8304757"/>
              <a:gd name="connsiteY9" fmla="*/ 1831595 h 3882072"/>
              <a:gd name="connsiteX10" fmla="*/ 8304757 w 8304757"/>
              <a:gd name="connsiteY10" fmla="*/ 3296210 h 3882072"/>
              <a:gd name="connsiteX11" fmla="*/ 7718895 w 8304757"/>
              <a:gd name="connsiteY11" fmla="*/ 3882072 h 3882072"/>
              <a:gd name="connsiteX12" fmla="*/ 6920631 w 8304757"/>
              <a:gd name="connsiteY12" fmla="*/ 3882072 h 3882072"/>
              <a:gd name="connsiteX13" fmla="*/ 4844442 w 8304757"/>
              <a:gd name="connsiteY13" fmla="*/ 3882072 h 3882072"/>
              <a:gd name="connsiteX14" fmla="*/ 4844442 w 8304757"/>
              <a:gd name="connsiteY14" fmla="*/ 3882072 h 3882072"/>
              <a:gd name="connsiteX15" fmla="*/ 585862 w 8304757"/>
              <a:gd name="connsiteY15" fmla="*/ 3882072 h 3882072"/>
              <a:gd name="connsiteX16" fmla="*/ 0 w 8304757"/>
              <a:gd name="connsiteY16" fmla="*/ 3296210 h 3882072"/>
              <a:gd name="connsiteX17" fmla="*/ 0 w 8304757"/>
              <a:gd name="connsiteY17" fmla="*/ 1831595 h 3882072"/>
              <a:gd name="connsiteX18" fmla="*/ 0 w 8304757"/>
              <a:gd name="connsiteY18" fmla="*/ 952819 h 3882072"/>
              <a:gd name="connsiteX19" fmla="*/ 0 w 8304757"/>
              <a:gd name="connsiteY19" fmla="*/ 952819 h 3882072"/>
              <a:gd name="connsiteX20" fmla="*/ 0 w 8304757"/>
              <a:gd name="connsiteY20" fmla="*/ 952830 h 3882072"/>
              <a:gd name="connsiteX0" fmla="*/ 0 w 8304757"/>
              <a:gd name="connsiteY0" fmla="*/ 927778 h 3857020"/>
              <a:gd name="connsiteX1" fmla="*/ 585862 w 8304757"/>
              <a:gd name="connsiteY1" fmla="*/ 341916 h 3857020"/>
              <a:gd name="connsiteX2" fmla="*/ 7362173 w 8304757"/>
              <a:gd name="connsiteY2" fmla="*/ 316864 h 3857020"/>
              <a:gd name="connsiteX3" fmla="*/ 7269810 w 8304757"/>
              <a:gd name="connsiteY3" fmla="*/ 0 h 3857020"/>
              <a:gd name="connsiteX4" fmla="*/ 7659666 w 8304757"/>
              <a:gd name="connsiteY4" fmla="*/ 354442 h 3857020"/>
              <a:gd name="connsiteX5" fmla="*/ 7718895 w 8304757"/>
              <a:gd name="connsiteY5" fmla="*/ 341916 h 3857020"/>
              <a:gd name="connsiteX6" fmla="*/ 8304757 w 8304757"/>
              <a:gd name="connsiteY6" fmla="*/ 927778 h 3857020"/>
              <a:gd name="connsiteX7" fmla="*/ 8304757 w 8304757"/>
              <a:gd name="connsiteY7" fmla="*/ 927767 h 3857020"/>
              <a:gd name="connsiteX8" fmla="*/ 8304757 w 8304757"/>
              <a:gd name="connsiteY8" fmla="*/ 927767 h 3857020"/>
              <a:gd name="connsiteX9" fmla="*/ 8304757 w 8304757"/>
              <a:gd name="connsiteY9" fmla="*/ 1806543 h 3857020"/>
              <a:gd name="connsiteX10" fmla="*/ 8304757 w 8304757"/>
              <a:gd name="connsiteY10" fmla="*/ 3271158 h 3857020"/>
              <a:gd name="connsiteX11" fmla="*/ 7718895 w 8304757"/>
              <a:gd name="connsiteY11" fmla="*/ 3857020 h 3857020"/>
              <a:gd name="connsiteX12" fmla="*/ 6920631 w 8304757"/>
              <a:gd name="connsiteY12" fmla="*/ 3857020 h 3857020"/>
              <a:gd name="connsiteX13" fmla="*/ 4844442 w 8304757"/>
              <a:gd name="connsiteY13" fmla="*/ 3857020 h 3857020"/>
              <a:gd name="connsiteX14" fmla="*/ 4844442 w 8304757"/>
              <a:gd name="connsiteY14" fmla="*/ 3857020 h 3857020"/>
              <a:gd name="connsiteX15" fmla="*/ 585862 w 8304757"/>
              <a:gd name="connsiteY15" fmla="*/ 3857020 h 3857020"/>
              <a:gd name="connsiteX16" fmla="*/ 0 w 8304757"/>
              <a:gd name="connsiteY16" fmla="*/ 3271158 h 3857020"/>
              <a:gd name="connsiteX17" fmla="*/ 0 w 8304757"/>
              <a:gd name="connsiteY17" fmla="*/ 1806543 h 3857020"/>
              <a:gd name="connsiteX18" fmla="*/ 0 w 8304757"/>
              <a:gd name="connsiteY18" fmla="*/ 927767 h 3857020"/>
              <a:gd name="connsiteX19" fmla="*/ 0 w 8304757"/>
              <a:gd name="connsiteY19" fmla="*/ 927767 h 3857020"/>
              <a:gd name="connsiteX20" fmla="*/ 0 w 8304757"/>
              <a:gd name="connsiteY20" fmla="*/ 927778 h 385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04757" h="3857020">
                <a:moveTo>
                  <a:pt x="0" y="927778"/>
                </a:moveTo>
                <a:cubicBezTo>
                  <a:pt x="0" y="604215"/>
                  <a:pt x="262299" y="341916"/>
                  <a:pt x="585862" y="341916"/>
                </a:cubicBezTo>
                <a:lnTo>
                  <a:pt x="7362173" y="316864"/>
                </a:lnTo>
                <a:lnTo>
                  <a:pt x="7269810" y="0"/>
                </a:lnTo>
                <a:lnTo>
                  <a:pt x="7659666" y="354442"/>
                </a:lnTo>
                <a:lnTo>
                  <a:pt x="7718895" y="341916"/>
                </a:lnTo>
                <a:cubicBezTo>
                  <a:pt x="8042458" y="341916"/>
                  <a:pt x="8304757" y="604215"/>
                  <a:pt x="8304757" y="927778"/>
                </a:cubicBezTo>
                <a:lnTo>
                  <a:pt x="8304757" y="927767"/>
                </a:lnTo>
                <a:lnTo>
                  <a:pt x="8304757" y="927767"/>
                </a:lnTo>
                <a:lnTo>
                  <a:pt x="8304757" y="1806543"/>
                </a:lnTo>
                <a:lnTo>
                  <a:pt x="8304757" y="3271158"/>
                </a:lnTo>
                <a:cubicBezTo>
                  <a:pt x="8304757" y="3594721"/>
                  <a:pt x="8042458" y="3857020"/>
                  <a:pt x="7718895" y="3857020"/>
                </a:cubicBezTo>
                <a:lnTo>
                  <a:pt x="6920631" y="3857020"/>
                </a:lnTo>
                <a:lnTo>
                  <a:pt x="4844442" y="3857020"/>
                </a:lnTo>
                <a:lnTo>
                  <a:pt x="4844442" y="3857020"/>
                </a:lnTo>
                <a:lnTo>
                  <a:pt x="585862" y="3857020"/>
                </a:lnTo>
                <a:cubicBezTo>
                  <a:pt x="262299" y="3857020"/>
                  <a:pt x="0" y="3594721"/>
                  <a:pt x="0" y="3271158"/>
                </a:cubicBezTo>
                <a:lnTo>
                  <a:pt x="0" y="1806543"/>
                </a:lnTo>
                <a:lnTo>
                  <a:pt x="0" y="927767"/>
                </a:lnTo>
                <a:lnTo>
                  <a:pt x="0" y="927767"/>
                </a:lnTo>
                <a:lnTo>
                  <a:pt x="0" y="92777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>
            <a:off x="2677744" y="5754416"/>
            <a:ext cx="2331239" cy="6077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High rate e</a:t>
            </a:r>
            <a:r>
              <a:rPr kumimoji="1" lang="en-US" altLang="ja-JP" b="1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kumimoji="1"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measurement</a:t>
            </a:r>
            <a:endParaRPr kumimoji="1" lang="ja-JP" altLang="en-US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6455288" y="5754416"/>
            <a:ext cx="2376125" cy="6077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High resolution γ measurement</a:t>
            </a:r>
            <a:endParaRPr kumimoji="1" lang="ja-JP" altLang="en-US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178710" y="3608439"/>
            <a:ext cx="961490" cy="8859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46080" y="3818684"/>
            <a:ext cx="530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BG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∝ </a:t>
            </a:r>
            <a:r>
              <a:rPr kumimoji="1" lang="en-US" altLang="ja-JP" sz="28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kumimoji="1" lang="en-US" altLang="ja-JP" sz="2800" baseline="-25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kumimoji="1" lang="en-US" altLang="ja-JP" sz="2800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</a:t>
            </a:r>
            <a:r>
              <a:rPr kumimoji="1" lang="en-US" altLang="ja-JP" sz="28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δω/4</a:t>
            </a:r>
            <a:r>
              <a:rPr kumimoji="1" lang="en-US" altLang="ja-JP" sz="2800" dirty="0" smtClean="0"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δt</a:t>
            </a:r>
            <a:endParaRPr kumimoji="1" lang="ja-JP" altLang="en-US" sz="2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14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38719" y="265320"/>
            <a:ext cx="8976781" cy="76248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err="1" smtClean="0"/>
              <a:t>LXe</a:t>
            </a:r>
            <a:r>
              <a:rPr kumimoji="1" lang="en-US" altLang="ja-JP" dirty="0" smtClean="0"/>
              <a:t> PMT rate dependent gain shift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60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05650" y="6589067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December </a:t>
            </a:r>
            <a:r>
              <a:rPr kumimoji="1" lang="en-US" altLang="ja-JP" sz="2400" dirty="0" smtClean="0"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1" lang="en-US" altLang="ja-JP" sz="2400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</a:t>
            </a:r>
            <a:r>
              <a:rPr kumimoji="1" lang="en-US" altLang="ja-JP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run</a:t>
            </a:r>
            <a:endParaRPr kumimoji="1" lang="ja-JP" alt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6667500" y="6608674"/>
            <a:ext cx="438150" cy="34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図 8"/>
          <p:cNvPicPr/>
          <p:nvPr/>
        </p:nvPicPr>
        <p:blipFill>
          <a:blip r:embed="rId2"/>
          <a:stretch>
            <a:fillRect/>
          </a:stretch>
        </p:blipFill>
        <p:spPr>
          <a:xfrm>
            <a:off x="1237350" y="837150"/>
            <a:ext cx="5290200" cy="3340080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3"/>
          <a:stretch>
            <a:fillRect/>
          </a:stretch>
        </p:blipFill>
        <p:spPr>
          <a:xfrm>
            <a:off x="4915110" y="2516190"/>
            <a:ext cx="5290200" cy="2173680"/>
          </a:xfrm>
          <a:prstGeom prst="rect">
            <a:avLst/>
          </a:prstGeom>
        </p:spPr>
      </p:pic>
      <p:sp>
        <p:nvSpPr>
          <p:cNvPr id="12" name="Line 7"/>
          <p:cNvSpPr/>
          <p:nvPr/>
        </p:nvSpPr>
        <p:spPr>
          <a:xfrm>
            <a:off x="2346870" y="2429430"/>
            <a:ext cx="3970080" cy="0"/>
          </a:xfrm>
          <a:prstGeom prst="line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sp>
      <p:sp>
        <p:nvSpPr>
          <p:cNvPr id="13" name="TextShape 8"/>
          <p:cNvSpPr txBox="1"/>
          <p:nvPr/>
        </p:nvSpPr>
        <p:spPr>
          <a:xfrm>
            <a:off x="3814950" y="2520510"/>
            <a:ext cx="90144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10min</a:t>
            </a:r>
            <a:endParaRPr/>
          </a:p>
        </p:txBody>
      </p:sp>
      <p:sp>
        <p:nvSpPr>
          <p:cNvPr id="14" name="TextShape 9"/>
          <p:cNvSpPr txBox="1"/>
          <p:nvPr/>
        </p:nvSpPr>
        <p:spPr>
          <a:xfrm>
            <a:off x="7275630" y="2339430"/>
            <a:ext cx="197460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After correction</a:t>
            </a:r>
            <a:endParaRPr/>
          </a:p>
        </p:txBody>
      </p:sp>
      <p:sp>
        <p:nvSpPr>
          <p:cNvPr id="15" name="TextShape 10"/>
          <p:cNvSpPr txBox="1"/>
          <p:nvPr/>
        </p:nvSpPr>
        <p:spPr>
          <a:xfrm>
            <a:off x="6570390" y="3713550"/>
            <a:ext cx="543600" cy="380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>
                <a:solidFill>
                  <a:srgbClr val="0000FF"/>
                </a:solidFill>
              </a:rPr>
              <a:t>1%</a:t>
            </a:r>
            <a:endParaRPr/>
          </a:p>
        </p:txBody>
      </p:sp>
      <p:sp>
        <p:nvSpPr>
          <p:cNvPr id="16" name="Line 11"/>
          <p:cNvSpPr/>
          <p:nvPr/>
        </p:nvSpPr>
        <p:spPr>
          <a:xfrm flipV="1">
            <a:off x="6510630" y="3568830"/>
            <a:ext cx="0" cy="339840"/>
          </a:xfrm>
          <a:prstGeom prst="line">
            <a:avLst/>
          </a:prstGeom>
          <a:ln>
            <a:solidFill>
              <a:srgbClr val="0000FF"/>
            </a:solidFill>
            <a:tailEnd type="triangle" w="med" len="med"/>
          </a:ln>
        </p:spPr>
      </p:sp>
      <p:sp>
        <p:nvSpPr>
          <p:cNvPr id="17" name="Line 12"/>
          <p:cNvSpPr/>
          <p:nvPr/>
        </p:nvSpPr>
        <p:spPr>
          <a:xfrm>
            <a:off x="6506670" y="3153750"/>
            <a:ext cx="0" cy="307440"/>
          </a:xfrm>
          <a:prstGeom prst="line">
            <a:avLst/>
          </a:prstGeom>
          <a:ln>
            <a:solidFill>
              <a:srgbClr val="0000FF"/>
            </a:solidFill>
            <a:tailEnd type="triangle" w="med" len="med"/>
          </a:ln>
        </p:spPr>
      </p:sp>
      <p:sp>
        <p:nvSpPr>
          <p:cNvPr id="18" name="Line 13"/>
          <p:cNvSpPr/>
          <p:nvPr/>
        </p:nvSpPr>
        <p:spPr>
          <a:xfrm>
            <a:off x="5867310" y="4271190"/>
            <a:ext cx="3970080" cy="0"/>
          </a:xfrm>
          <a:prstGeom prst="line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sp>
      <p:sp>
        <p:nvSpPr>
          <p:cNvPr id="19" name="TextShape 14"/>
          <p:cNvSpPr txBox="1"/>
          <p:nvPr/>
        </p:nvSpPr>
        <p:spPr>
          <a:xfrm>
            <a:off x="7911750" y="3932430"/>
            <a:ext cx="125964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2 months</a:t>
            </a:r>
            <a:endParaRPr/>
          </a:p>
        </p:txBody>
      </p:sp>
      <p:sp>
        <p:nvSpPr>
          <p:cNvPr id="21" name="TextShape 16"/>
          <p:cNvSpPr txBox="1"/>
          <p:nvPr/>
        </p:nvSpPr>
        <p:spPr>
          <a:xfrm>
            <a:off x="3314550" y="1245030"/>
            <a:ext cx="126108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LED peak</a:t>
            </a:r>
            <a:endParaRPr/>
          </a:p>
        </p:txBody>
      </p:sp>
      <p:sp>
        <p:nvSpPr>
          <p:cNvPr id="22" name="TextShape 17"/>
          <p:cNvSpPr txBox="1"/>
          <p:nvPr/>
        </p:nvSpPr>
        <p:spPr>
          <a:xfrm>
            <a:off x="6486870" y="2686830"/>
            <a:ext cx="126108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LED peak</a:t>
            </a:r>
            <a:endParaRPr/>
          </a:p>
        </p:txBody>
      </p:sp>
      <p:sp>
        <p:nvSpPr>
          <p:cNvPr id="23" name="Line 18"/>
          <p:cNvSpPr/>
          <p:nvPr/>
        </p:nvSpPr>
        <p:spPr>
          <a:xfrm>
            <a:off x="2831430" y="2171670"/>
            <a:ext cx="0" cy="961560"/>
          </a:xfrm>
          <a:prstGeom prst="line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sp>
      <p:sp>
        <p:nvSpPr>
          <p:cNvPr id="24" name="TextShape 19"/>
          <p:cNvSpPr txBox="1"/>
          <p:nvPr/>
        </p:nvSpPr>
        <p:spPr>
          <a:xfrm>
            <a:off x="2145990" y="2601150"/>
            <a:ext cx="761400" cy="355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1.6%</a:t>
            </a:r>
            <a:endParaRPr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25660" y="4267199"/>
            <a:ext cx="9011880" cy="2778126"/>
          </a:xfrm>
        </p:spPr>
        <p:txBody>
          <a:bodyPr/>
          <a:lstStyle/>
          <a:p>
            <a:r>
              <a:rPr kumimoji="1" lang="en-US" altLang="ja-JP" dirty="0" smtClean="0"/>
              <a:t>Observed shift of PMT gain</a:t>
            </a:r>
          </a:p>
          <a:p>
            <a:pPr lvl="1"/>
            <a:r>
              <a:rPr kumimoji="1" lang="en-US" altLang="ja-JP" dirty="0" smtClean="0"/>
              <a:t>Time scale of some dozens of minutes</a:t>
            </a:r>
          </a:p>
          <a:p>
            <a:pPr lvl="1"/>
            <a:r>
              <a:rPr kumimoji="1" lang="en-US" altLang="ja-JP" dirty="0" smtClean="0"/>
              <a:t>Rate dependent</a:t>
            </a:r>
          </a:p>
          <a:p>
            <a:pPr lvl="1"/>
            <a:r>
              <a:rPr kumimoji="1" lang="en-US" altLang="ja-JP" dirty="0" smtClean="0"/>
              <a:t>However, the amount of the shift is stable over long period</a:t>
            </a:r>
          </a:p>
          <a:p>
            <a:r>
              <a:rPr kumimoji="1" lang="en-US" altLang="ja-JP" dirty="0" smtClean="0"/>
              <a:t>Measure LED during beam on, correct with beam info</a:t>
            </a:r>
          </a:p>
          <a:p>
            <a:pPr lvl="1"/>
            <a:r>
              <a:rPr kumimoji="1" lang="en-US" altLang="ja-JP" dirty="0" smtClean="0"/>
              <a:t>Correct with precision of 0.1 %</a:t>
            </a:r>
          </a:p>
          <a:p>
            <a:pPr lvl="1"/>
            <a:r>
              <a:rPr kumimoji="1" lang="en-US" altLang="ja-JP" dirty="0" smtClean="0"/>
              <a:t>However, shift in </a:t>
            </a:r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run was unknown </a:t>
            </a:r>
          </a:p>
          <a:p>
            <a:pPr marL="1079280" lvl="2" indent="0">
              <a:buNone/>
            </a:pPr>
            <a:r>
              <a:rPr kumimoji="1" lang="ja-JP" altLang="en-US" dirty="0" smtClean="0"/>
              <a:t>→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Uncertainty of energy scale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7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/>
          <p:nvPr/>
        </p:nvPicPr>
        <p:blipFill>
          <a:blip r:embed="rId2"/>
          <a:stretch>
            <a:fillRect/>
          </a:stretch>
        </p:blipFill>
        <p:spPr>
          <a:xfrm>
            <a:off x="6455692" y="141667"/>
            <a:ext cx="3600000" cy="2733738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3"/>
          <a:stretch>
            <a:fillRect/>
          </a:stretch>
        </p:blipFill>
        <p:spPr>
          <a:xfrm>
            <a:off x="471590" y="2458672"/>
            <a:ext cx="6302697" cy="4226334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63760" y="1065239"/>
            <a:ext cx="5983200" cy="2218874"/>
          </a:xfrm>
        </p:spPr>
        <p:txBody>
          <a:bodyPr/>
          <a:lstStyle/>
          <a:p>
            <a:r>
              <a:rPr kumimoji="1" lang="en-US" altLang="ja-JP" dirty="0" smtClean="0"/>
              <a:t>Monitor &amp; correct t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 with RMD peak in low intensity run</a:t>
            </a:r>
          </a:p>
          <a:p>
            <a:pPr lvl="1"/>
            <a:r>
              <a:rPr kumimoji="1" lang="en-US" altLang="ja-JP" dirty="0" smtClean="0"/>
              <a:t>24 h/week, ×25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lower μ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intensity </a:t>
            </a:r>
          </a:p>
          <a:p>
            <a:pPr lvl="1"/>
            <a:r>
              <a:rPr kumimoji="1" lang="en-US" altLang="ja-JP" dirty="0" smtClean="0"/>
              <a:t>Much better S/N 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measurement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61</a:t>
            </a:fld>
            <a:endParaRPr lang="ja-JP" altLang="en-US" dirty="0"/>
          </a:p>
        </p:txBody>
      </p:sp>
      <p:pic>
        <p:nvPicPr>
          <p:cNvPr id="9" name="図 8"/>
          <p:cNvPicPr/>
          <p:nvPr/>
        </p:nvPicPr>
        <p:blipFill>
          <a:blip r:embed="rId4"/>
          <a:stretch>
            <a:fillRect/>
          </a:stretch>
        </p:blipFill>
        <p:spPr>
          <a:xfrm>
            <a:off x="7175692" y="4473533"/>
            <a:ext cx="2880000" cy="27648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774287" y="2975020"/>
            <a:ext cx="29878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Observe drift of t</a:t>
            </a:r>
            <a:r>
              <a:rPr kumimoji="1" lang="en-US" altLang="ja-JP" sz="2000" baseline="-25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due to change of </a:t>
            </a:r>
            <a:r>
              <a:rPr lang="en-US" altLang="ja-JP" sz="2000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LXe</a:t>
            </a:r>
            <a:r>
              <a:rPr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pulse shape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as improvement of purity</a:t>
            </a:r>
            <a:endParaRPr kumimoji="1" lang="ja-JP" altLang="en-US" sz="2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0157" y="6575796"/>
            <a:ext cx="600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Stability after the correction &lt; 20 </a:t>
            </a:r>
            <a:r>
              <a:rPr kumimoji="1" lang="en-US" altLang="ja-JP" sz="2400" u="sng" dirty="0" err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psec</a:t>
            </a:r>
            <a:endParaRPr kumimoji="1" lang="ja-JP" altLang="en-US" sz="2400" u="sng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右矢印 11"/>
          <p:cNvSpPr/>
          <p:nvPr/>
        </p:nvSpPr>
        <p:spPr>
          <a:xfrm rot="2291792">
            <a:off x="8268236" y="5473521"/>
            <a:ext cx="347456" cy="270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62116" y="5744799"/>
            <a:ext cx="74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Sep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Dec</a:t>
            </a:r>
            <a:endParaRPr kumimoji="1" lang="ja-JP" altLang="en-US" sz="24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873465" y="3587303"/>
            <a:ext cx="971550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873465" y="3154987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purification</a:t>
            </a:r>
            <a:endParaRPr kumimoji="1" lang="ja-JP" altLang="en-US" dirty="0" smtClean="0">
              <a:solidFill>
                <a:srgbClr val="FF006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62</a:t>
            </a:fld>
            <a:endParaRPr lang="ja-JP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6" y="274034"/>
            <a:ext cx="9401175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0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Detector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63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1" y="2416285"/>
            <a:ext cx="5040312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34" y="1093874"/>
            <a:ext cx="5040312" cy="50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2" y="1247775"/>
            <a:ext cx="50403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966586" y="1247775"/>
            <a:ext cx="1339492" cy="78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920619" y="1321322"/>
            <a:ext cx="1613770" cy="78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465121" y="6042472"/>
            <a:ext cx="414174" cy="40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247595" y="5664278"/>
            <a:ext cx="207087" cy="40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9209990" y="5853375"/>
            <a:ext cx="207087" cy="40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8929809" y="5475181"/>
            <a:ext cx="207087" cy="40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136896" y="5775136"/>
            <a:ext cx="447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x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36060" y="5884560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z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701864" y="5334312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y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48868" y="5523409"/>
            <a:ext cx="447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x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498926" y="2111265"/>
            <a:ext cx="101840" cy="415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3657600" y="3920647"/>
            <a:ext cx="2168634" cy="12526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弧 22"/>
          <p:cNvSpPr/>
          <p:nvPr/>
        </p:nvSpPr>
        <p:spPr>
          <a:xfrm>
            <a:off x="5010411" y="3620142"/>
            <a:ext cx="637196" cy="785072"/>
          </a:xfrm>
          <a:prstGeom prst="arc">
            <a:avLst>
              <a:gd name="adj1" fmla="val 21246312"/>
              <a:gd name="adj2" fmla="val 478516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564819" y="4012678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θ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9313533" y="3960313"/>
            <a:ext cx="767092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弧 31"/>
          <p:cNvSpPr/>
          <p:nvPr/>
        </p:nvSpPr>
        <p:spPr>
          <a:xfrm>
            <a:off x="7340252" y="2956143"/>
            <a:ext cx="2142422" cy="1941534"/>
          </a:xfrm>
          <a:prstGeom prst="arc">
            <a:avLst>
              <a:gd name="adj1" fmla="val 20355082"/>
              <a:gd name="adj2" fmla="val 174386"/>
            </a:avLst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429546" y="3427903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φ</a:t>
            </a:r>
            <a:endParaRPr kumimoji="1" lang="ja-JP" altLang="en-US" sz="3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7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64</a:t>
            </a:fld>
            <a:endParaRPr lang="ja-JP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8" y="223458"/>
            <a:ext cx="953452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65</a:t>
            </a:fld>
            <a:endParaRPr lang="ja-JP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5" y="156246"/>
            <a:ext cx="94392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1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66</a:t>
            </a:fld>
            <a:endParaRPr lang="ja-JP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" y="203200"/>
            <a:ext cx="9667875" cy="71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67</a:t>
            </a:fld>
            <a:endParaRPr lang="ja-JP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10579"/>
            <a:ext cx="96297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4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68</a:t>
            </a:fld>
            <a:endParaRPr lang="ja-JP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1" y="231821"/>
            <a:ext cx="9542574" cy="683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8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69</a:t>
            </a:fld>
            <a:endParaRPr lang="ja-JP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41299"/>
            <a:ext cx="9858375" cy="70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92220" y="1536969"/>
            <a:ext cx="8583419" cy="5221309"/>
          </a:xfrm>
        </p:spPr>
        <p:txBody>
          <a:bodyPr/>
          <a:lstStyle/>
          <a:p>
            <a:r>
              <a:rPr kumimoji="1" lang="en-US" altLang="ja-JP" sz="3600" b="1" dirty="0" smtClean="0">
                <a:solidFill>
                  <a:schemeClr val="accent2"/>
                </a:solidFill>
              </a:rPr>
              <a:t>High intensity DC μ</a:t>
            </a:r>
            <a:r>
              <a:rPr kumimoji="1" lang="en-US" altLang="ja-JP" sz="3600" b="1" baseline="30000" dirty="0" smtClean="0">
                <a:solidFill>
                  <a:schemeClr val="accent2"/>
                </a:solidFill>
              </a:rPr>
              <a:t>+</a:t>
            </a:r>
            <a:r>
              <a:rPr kumimoji="1" lang="en-US" altLang="ja-JP" sz="3600" b="1" dirty="0" smtClean="0">
                <a:solidFill>
                  <a:schemeClr val="accent2"/>
                </a:solidFill>
              </a:rPr>
              <a:t> beam</a:t>
            </a:r>
          </a:p>
          <a:p>
            <a:pPr lvl="1"/>
            <a:r>
              <a:rPr kumimoji="1" lang="en-US" altLang="ja-JP" dirty="0" smtClean="0"/>
              <a:t>&gt;10</a:t>
            </a:r>
            <a:r>
              <a:rPr kumimoji="1" lang="en-US" altLang="ja-JP" baseline="30000" dirty="0" smtClean="0"/>
              <a:t>7</a:t>
            </a:r>
            <a:r>
              <a:rPr kumimoji="1" lang="en-US" altLang="ja-JP" dirty="0" smtClean="0"/>
              <a:t>/sec</a:t>
            </a:r>
          </a:p>
          <a:p>
            <a:endParaRPr kumimoji="1" lang="en-US" altLang="ja-JP" dirty="0"/>
          </a:p>
          <a:p>
            <a:r>
              <a:rPr kumimoji="1" lang="en-US" altLang="ja-JP" sz="3600" b="1" dirty="0" smtClean="0">
                <a:solidFill>
                  <a:schemeClr val="accent3">
                    <a:lumMod val="50000"/>
                  </a:schemeClr>
                </a:solidFill>
              </a:rPr>
              <a:t>High rate tolerable detectors</a:t>
            </a:r>
          </a:p>
          <a:p>
            <a:pPr lvl="1"/>
            <a:r>
              <a:rPr kumimoji="1" lang="en-US" altLang="ja-JP" dirty="0" smtClean="0"/>
              <a:t>All of &gt;10</a:t>
            </a:r>
            <a:r>
              <a:rPr kumimoji="1" lang="en-US" altLang="ja-JP" baseline="30000" dirty="0" smtClean="0"/>
              <a:t>7</a:t>
            </a:r>
            <a:r>
              <a:rPr kumimoji="1" lang="en-US" altLang="ja-JP" dirty="0" smtClean="0"/>
              <a:t>/sec μ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generate e</a:t>
            </a:r>
            <a:r>
              <a:rPr kumimoji="1" lang="en-US" altLang="ja-JP" baseline="30000" dirty="0" smtClean="0"/>
              <a:t>+</a:t>
            </a:r>
          </a:p>
          <a:p>
            <a:pPr lvl="1"/>
            <a:r>
              <a:rPr kumimoji="1" lang="en-US" altLang="ja-JP" dirty="0" smtClean="0"/>
              <a:t>Pileup of </a:t>
            </a:r>
            <a:r>
              <a:rPr kumimoji="1" lang="en-US" altLang="ja-JP" dirty="0" err="1" smtClean="0"/>
              <a:t>γs</a:t>
            </a:r>
            <a:r>
              <a:rPr kumimoji="1" lang="en-US" altLang="ja-JP" dirty="0" smtClean="0"/>
              <a:t> become a source of high energy BG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sz="3600" b="1" dirty="0" smtClean="0">
                <a:solidFill>
                  <a:schemeClr val="tx2"/>
                </a:solidFill>
              </a:rPr>
              <a:t>High resolution detectors</a:t>
            </a:r>
          </a:p>
          <a:p>
            <a:pPr lvl="1"/>
            <a:r>
              <a:rPr kumimoji="1" lang="en-US" altLang="ja-JP" dirty="0" smtClean="0"/>
              <a:t>γ energy measurement is the most important</a:t>
            </a:r>
          </a:p>
          <a:p>
            <a:pPr lvl="1"/>
            <a:r>
              <a:rPr kumimoji="1" lang="en-US" altLang="ja-JP" dirty="0" smtClean="0"/>
              <a:t>Angle and time measurements are also effective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Requirements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45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70</a:t>
            </a:fld>
            <a:endParaRPr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96214"/>
            <a:ext cx="970597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1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71</a:t>
            </a:fld>
            <a:endParaRPr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98584"/>
            <a:ext cx="95916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5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72</a:t>
            </a:fld>
            <a:endParaRPr lang="ja-JP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4" y="210578"/>
            <a:ext cx="953452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73</a:t>
            </a:fld>
            <a:endParaRPr lang="ja-JP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77253"/>
            <a:ext cx="96107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5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74</a:t>
            </a:fld>
            <a:endParaRPr lang="ja-JP" alt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6" y="168587"/>
            <a:ext cx="95535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3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75</a:t>
            </a:fld>
            <a:endParaRPr lang="ja-JP" alt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" y="197163"/>
            <a:ext cx="947737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7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76</a:t>
            </a:fld>
            <a:endParaRPr lang="ja-JP" alt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93486"/>
            <a:ext cx="95345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8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performance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77</a:t>
            </a:fld>
            <a:endParaRPr lang="ja-JP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6" y="845721"/>
            <a:ext cx="5275970" cy="663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411558" y="4700653"/>
            <a:ext cx="34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improvement by waveform digitizer upgrade in 2010</a:t>
            </a:r>
            <a:endParaRPr kumimoji="1" lang="ja-JP" altLang="en-US" dirty="0" smtClean="0">
              <a:solidFill>
                <a:schemeClr val="accent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右矢印 7"/>
          <p:cNvSpPr/>
          <p:nvPr/>
        </p:nvSpPr>
        <p:spPr>
          <a:xfrm rot="10800000">
            <a:off x="6022968" y="4787148"/>
            <a:ext cx="210431" cy="21515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右中かっこ 8"/>
          <p:cNvSpPr/>
          <p:nvPr/>
        </p:nvSpPr>
        <p:spPr>
          <a:xfrm>
            <a:off x="6072035" y="2926080"/>
            <a:ext cx="339523" cy="1667435"/>
          </a:xfrm>
          <a:prstGeom prst="rightBrace">
            <a:avLst>
              <a:gd name="adj1" fmla="val 3051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11558" y="3403932"/>
            <a:ext cx="34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kumimoji="1" lang="en-US" altLang="ja-JP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tracking slightly worse in 2010 due to noise problem</a:t>
            </a:r>
            <a:endParaRPr kumimoji="1" lang="ja-JP" alt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右矢印 11"/>
          <p:cNvSpPr/>
          <p:nvPr/>
        </p:nvSpPr>
        <p:spPr>
          <a:xfrm rot="10800000">
            <a:off x="6072036" y="1572405"/>
            <a:ext cx="210431" cy="21515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6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p,γ</a:t>
            </a:r>
            <a:r>
              <a:rPr kumimoji="1" lang="en-US" altLang="ja-JP" dirty="0" smtClean="0"/>
              <a:t>) reaction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78</a:t>
            </a:fld>
            <a:endParaRPr lang="ja-JP" alt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0" y="1186248"/>
            <a:ext cx="9678201" cy="548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79</a:t>
            </a:fld>
            <a:endParaRPr lang="ja-JP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51630"/>
            <a:ext cx="9667875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4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357782" y="2436819"/>
            <a:ext cx="9631792" cy="5035697"/>
            <a:chOff x="357781" y="2436818"/>
            <a:chExt cx="9725025" cy="5191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81" y="2436818"/>
              <a:ext cx="9725025" cy="519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 flipH="1" flipV="1">
              <a:off x="4053788" y="5019719"/>
              <a:ext cx="996696" cy="114640"/>
            </a:xfrm>
            <a:prstGeom prst="straightConnector1">
              <a:avLst/>
            </a:prstGeom>
            <a:ln w="28575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>
              <a:off x="5057746" y="2600369"/>
              <a:ext cx="3360688" cy="25293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フリーフォーム 18"/>
            <p:cNvSpPr/>
            <p:nvPr/>
          </p:nvSpPr>
          <p:spPr>
            <a:xfrm>
              <a:off x="5012940" y="5135880"/>
              <a:ext cx="261572" cy="285738"/>
            </a:xfrm>
            <a:custGeom>
              <a:avLst/>
              <a:gdLst>
                <a:gd name="connsiteX0" fmla="*/ 0 w 213360"/>
                <a:gd name="connsiteY0" fmla="*/ 0 h 220980"/>
                <a:gd name="connsiteX1" fmla="*/ 148590 w 213360"/>
                <a:gd name="connsiteY1" fmla="*/ 80010 h 220980"/>
                <a:gd name="connsiteX2" fmla="*/ 213360 w 213360"/>
                <a:gd name="connsiteY2" fmla="*/ 220980 h 220980"/>
                <a:gd name="connsiteX0" fmla="*/ 0 w 213360"/>
                <a:gd name="connsiteY0" fmla="*/ 0 h 220980"/>
                <a:gd name="connsiteX1" fmla="*/ 148590 w 213360"/>
                <a:gd name="connsiteY1" fmla="*/ 80010 h 220980"/>
                <a:gd name="connsiteX2" fmla="*/ 213360 w 213360"/>
                <a:gd name="connsiteY2" fmla="*/ 220980 h 220980"/>
                <a:gd name="connsiteX0" fmla="*/ 0 w 213360"/>
                <a:gd name="connsiteY0" fmla="*/ 0 h 220980"/>
                <a:gd name="connsiteX1" fmla="*/ 148590 w 213360"/>
                <a:gd name="connsiteY1" fmla="*/ 80010 h 220980"/>
                <a:gd name="connsiteX2" fmla="*/ 213360 w 213360"/>
                <a:gd name="connsiteY2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60" h="220980">
                  <a:moveTo>
                    <a:pt x="0" y="0"/>
                  </a:moveTo>
                  <a:cubicBezTo>
                    <a:pt x="89766" y="24915"/>
                    <a:pt x="99729" y="26555"/>
                    <a:pt x="148590" y="80010"/>
                  </a:cubicBezTo>
                  <a:cubicBezTo>
                    <a:pt x="197451" y="133465"/>
                    <a:pt x="198755" y="168910"/>
                    <a:pt x="213360" y="220980"/>
                  </a:cubicBezTo>
                </a:path>
              </a:pathLst>
            </a:cu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4613343" y="5365143"/>
              <a:ext cx="299565" cy="290075"/>
            </a:xfrm>
            <a:custGeom>
              <a:avLst/>
              <a:gdLst>
                <a:gd name="connsiteX0" fmla="*/ 244350 w 244350"/>
                <a:gd name="connsiteY0" fmla="*/ 214359 h 224334"/>
                <a:gd name="connsiteX1" fmla="*/ 197799 w 244350"/>
                <a:gd name="connsiteY1" fmla="*/ 84680 h 224334"/>
                <a:gd name="connsiteX2" fmla="*/ 71446 w 244350"/>
                <a:gd name="connsiteY2" fmla="*/ 1553 h 224334"/>
                <a:gd name="connsiteX3" fmla="*/ 4944 w 244350"/>
                <a:gd name="connsiteY3" fmla="*/ 38129 h 224334"/>
                <a:gd name="connsiteX4" fmla="*/ 14919 w 244350"/>
                <a:gd name="connsiteY4" fmla="*/ 131231 h 224334"/>
                <a:gd name="connsiteX5" fmla="*/ 94721 w 244350"/>
                <a:gd name="connsiteY5" fmla="*/ 224334 h 22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350" h="224334">
                  <a:moveTo>
                    <a:pt x="244350" y="214359"/>
                  </a:moveTo>
                  <a:cubicBezTo>
                    <a:pt x="235483" y="167253"/>
                    <a:pt x="226616" y="120148"/>
                    <a:pt x="197799" y="84680"/>
                  </a:cubicBezTo>
                  <a:cubicBezTo>
                    <a:pt x="168982" y="49212"/>
                    <a:pt x="103588" y="9311"/>
                    <a:pt x="71446" y="1553"/>
                  </a:cubicBezTo>
                  <a:cubicBezTo>
                    <a:pt x="39304" y="-6205"/>
                    <a:pt x="14365" y="16516"/>
                    <a:pt x="4944" y="38129"/>
                  </a:cubicBezTo>
                  <a:cubicBezTo>
                    <a:pt x="-4477" y="59742"/>
                    <a:pt x="-44" y="100197"/>
                    <a:pt x="14919" y="131231"/>
                  </a:cubicBezTo>
                  <a:cubicBezTo>
                    <a:pt x="29882" y="162265"/>
                    <a:pt x="62301" y="193299"/>
                    <a:pt x="94721" y="224334"/>
                  </a:cubicBezTo>
                </a:path>
              </a:pathLst>
            </a:cu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913236" y="6140870"/>
              <a:ext cx="716759" cy="1272652"/>
            </a:xfrm>
            <a:custGeom>
              <a:avLst/>
              <a:gdLst>
                <a:gd name="connsiteX0" fmla="*/ 495439 w 495439"/>
                <a:gd name="connsiteY0" fmla="*/ 67412 h 988462"/>
                <a:gd name="connsiteX1" fmla="*/ 408986 w 495439"/>
                <a:gd name="connsiteY1" fmla="*/ 60761 h 988462"/>
                <a:gd name="connsiteX2" fmla="*/ 295933 w 495439"/>
                <a:gd name="connsiteY2" fmla="*/ 4235 h 988462"/>
                <a:gd name="connsiteX3" fmla="*/ 365760 w 495439"/>
                <a:gd name="connsiteY3" fmla="*/ 190440 h 988462"/>
                <a:gd name="connsiteX4" fmla="*/ 299258 w 495439"/>
                <a:gd name="connsiteY4" fmla="*/ 576150 h 988462"/>
                <a:gd name="connsiteX5" fmla="*/ 0 w 495439"/>
                <a:gd name="connsiteY5" fmla="*/ 988462 h 988462"/>
                <a:gd name="connsiteX0" fmla="*/ 495439 w 495439"/>
                <a:gd name="connsiteY0" fmla="*/ 79418 h 1000468"/>
                <a:gd name="connsiteX1" fmla="*/ 408986 w 495439"/>
                <a:gd name="connsiteY1" fmla="*/ 72767 h 1000468"/>
                <a:gd name="connsiteX2" fmla="*/ 295933 w 495439"/>
                <a:gd name="connsiteY2" fmla="*/ 16241 h 1000468"/>
                <a:gd name="connsiteX3" fmla="*/ 365760 w 495439"/>
                <a:gd name="connsiteY3" fmla="*/ 202446 h 1000468"/>
                <a:gd name="connsiteX4" fmla="*/ 299258 w 495439"/>
                <a:gd name="connsiteY4" fmla="*/ 588156 h 1000468"/>
                <a:gd name="connsiteX5" fmla="*/ 0 w 495439"/>
                <a:gd name="connsiteY5" fmla="*/ 1000468 h 1000468"/>
                <a:gd name="connsiteX0" fmla="*/ 495439 w 495439"/>
                <a:gd name="connsiteY0" fmla="*/ 79418 h 1000468"/>
                <a:gd name="connsiteX1" fmla="*/ 408986 w 495439"/>
                <a:gd name="connsiteY1" fmla="*/ 72767 h 1000468"/>
                <a:gd name="connsiteX2" fmla="*/ 295933 w 495439"/>
                <a:gd name="connsiteY2" fmla="*/ 16241 h 1000468"/>
                <a:gd name="connsiteX3" fmla="*/ 365760 w 495439"/>
                <a:gd name="connsiteY3" fmla="*/ 202446 h 1000468"/>
                <a:gd name="connsiteX4" fmla="*/ 299258 w 495439"/>
                <a:gd name="connsiteY4" fmla="*/ 588156 h 1000468"/>
                <a:gd name="connsiteX5" fmla="*/ 0 w 495439"/>
                <a:gd name="connsiteY5" fmla="*/ 1000468 h 1000468"/>
                <a:gd name="connsiteX0" fmla="*/ 495439 w 495439"/>
                <a:gd name="connsiteY0" fmla="*/ 63177 h 984227"/>
                <a:gd name="connsiteX1" fmla="*/ 408986 w 495439"/>
                <a:gd name="connsiteY1" fmla="*/ 56526 h 984227"/>
                <a:gd name="connsiteX2" fmla="*/ 295933 w 495439"/>
                <a:gd name="connsiteY2" fmla="*/ 0 h 984227"/>
                <a:gd name="connsiteX3" fmla="*/ 365760 w 495439"/>
                <a:gd name="connsiteY3" fmla="*/ 186205 h 984227"/>
                <a:gd name="connsiteX4" fmla="*/ 299258 w 495439"/>
                <a:gd name="connsiteY4" fmla="*/ 571915 h 984227"/>
                <a:gd name="connsiteX5" fmla="*/ 0 w 495439"/>
                <a:gd name="connsiteY5" fmla="*/ 984227 h 984227"/>
                <a:gd name="connsiteX0" fmla="*/ 495439 w 495439"/>
                <a:gd name="connsiteY0" fmla="*/ 63177 h 984227"/>
                <a:gd name="connsiteX1" fmla="*/ 408986 w 495439"/>
                <a:gd name="connsiteY1" fmla="*/ 56526 h 984227"/>
                <a:gd name="connsiteX2" fmla="*/ 295933 w 495439"/>
                <a:gd name="connsiteY2" fmla="*/ 0 h 984227"/>
                <a:gd name="connsiteX3" fmla="*/ 356839 w 495439"/>
                <a:gd name="connsiteY3" fmla="*/ 186205 h 984227"/>
                <a:gd name="connsiteX4" fmla="*/ 299258 w 495439"/>
                <a:gd name="connsiteY4" fmla="*/ 571915 h 984227"/>
                <a:gd name="connsiteX5" fmla="*/ 0 w 495439"/>
                <a:gd name="connsiteY5" fmla="*/ 984227 h 984227"/>
                <a:gd name="connsiteX0" fmla="*/ 495439 w 495439"/>
                <a:gd name="connsiteY0" fmla="*/ 63177 h 984227"/>
                <a:gd name="connsiteX1" fmla="*/ 408986 w 495439"/>
                <a:gd name="connsiteY1" fmla="*/ 56526 h 984227"/>
                <a:gd name="connsiteX2" fmla="*/ 295933 w 495439"/>
                <a:gd name="connsiteY2" fmla="*/ 0 h 984227"/>
                <a:gd name="connsiteX3" fmla="*/ 356839 w 495439"/>
                <a:gd name="connsiteY3" fmla="*/ 186205 h 984227"/>
                <a:gd name="connsiteX4" fmla="*/ 294797 w 495439"/>
                <a:gd name="connsiteY4" fmla="*/ 567455 h 984227"/>
                <a:gd name="connsiteX5" fmla="*/ 0 w 495439"/>
                <a:gd name="connsiteY5" fmla="*/ 984227 h 984227"/>
                <a:gd name="connsiteX0" fmla="*/ 495439 w 495439"/>
                <a:gd name="connsiteY0" fmla="*/ 63177 h 984227"/>
                <a:gd name="connsiteX1" fmla="*/ 408986 w 495439"/>
                <a:gd name="connsiteY1" fmla="*/ 56526 h 984227"/>
                <a:gd name="connsiteX2" fmla="*/ 282551 w 495439"/>
                <a:gd name="connsiteY2" fmla="*/ 0 h 984227"/>
                <a:gd name="connsiteX3" fmla="*/ 356839 w 495439"/>
                <a:gd name="connsiteY3" fmla="*/ 186205 h 984227"/>
                <a:gd name="connsiteX4" fmla="*/ 294797 w 495439"/>
                <a:gd name="connsiteY4" fmla="*/ 567455 h 984227"/>
                <a:gd name="connsiteX5" fmla="*/ 0 w 495439"/>
                <a:gd name="connsiteY5" fmla="*/ 984227 h 984227"/>
                <a:gd name="connsiteX0" fmla="*/ 584649 w 584649"/>
                <a:gd name="connsiteY0" fmla="*/ 49796 h 984227"/>
                <a:gd name="connsiteX1" fmla="*/ 408986 w 584649"/>
                <a:gd name="connsiteY1" fmla="*/ 56526 h 984227"/>
                <a:gd name="connsiteX2" fmla="*/ 282551 w 584649"/>
                <a:gd name="connsiteY2" fmla="*/ 0 h 984227"/>
                <a:gd name="connsiteX3" fmla="*/ 356839 w 584649"/>
                <a:gd name="connsiteY3" fmla="*/ 186205 h 984227"/>
                <a:gd name="connsiteX4" fmla="*/ 294797 w 584649"/>
                <a:gd name="connsiteY4" fmla="*/ 567455 h 984227"/>
                <a:gd name="connsiteX5" fmla="*/ 0 w 584649"/>
                <a:gd name="connsiteY5" fmla="*/ 984227 h 984227"/>
                <a:gd name="connsiteX0" fmla="*/ 584649 w 584649"/>
                <a:gd name="connsiteY0" fmla="*/ 49796 h 984227"/>
                <a:gd name="connsiteX1" fmla="*/ 408986 w 584649"/>
                <a:gd name="connsiteY1" fmla="*/ 56526 h 984227"/>
                <a:gd name="connsiteX2" fmla="*/ 282551 w 584649"/>
                <a:gd name="connsiteY2" fmla="*/ 0 h 984227"/>
                <a:gd name="connsiteX3" fmla="*/ 356839 w 584649"/>
                <a:gd name="connsiteY3" fmla="*/ 186205 h 984227"/>
                <a:gd name="connsiteX4" fmla="*/ 294797 w 584649"/>
                <a:gd name="connsiteY4" fmla="*/ 567455 h 984227"/>
                <a:gd name="connsiteX5" fmla="*/ 0 w 584649"/>
                <a:gd name="connsiteY5" fmla="*/ 984227 h 9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649" h="984227">
                  <a:moveTo>
                    <a:pt x="584649" y="49796"/>
                  </a:moveTo>
                  <a:cubicBezTo>
                    <a:pt x="526095" y="74341"/>
                    <a:pt x="459336" y="64825"/>
                    <a:pt x="408986" y="56526"/>
                  </a:cubicBezTo>
                  <a:cubicBezTo>
                    <a:pt x="358636" y="48227"/>
                    <a:pt x="339077" y="28263"/>
                    <a:pt x="282551" y="0"/>
                  </a:cubicBezTo>
                  <a:cubicBezTo>
                    <a:pt x="318574" y="54864"/>
                    <a:pt x="354798" y="91629"/>
                    <a:pt x="356839" y="186205"/>
                  </a:cubicBezTo>
                  <a:cubicBezTo>
                    <a:pt x="358880" y="280781"/>
                    <a:pt x="354270" y="434451"/>
                    <a:pt x="294797" y="567455"/>
                  </a:cubicBezTo>
                  <a:cubicBezTo>
                    <a:pt x="235324" y="700459"/>
                    <a:pt x="119149" y="844573"/>
                    <a:pt x="0" y="984227"/>
                  </a:cubicBezTo>
                </a:path>
              </a:pathLst>
            </a:cu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891" y="1065239"/>
            <a:ext cx="10158608" cy="1535130"/>
          </a:xfrm>
        </p:spPr>
        <p:txBody>
          <a:bodyPr/>
          <a:lstStyle/>
          <a:p>
            <a:pPr indent="-252000"/>
            <a:r>
              <a:rPr kumimoji="1" lang="en-US" altLang="ja-JP" sz="2600" dirty="0" smtClean="0"/>
              <a:t>World’s most intense </a:t>
            </a:r>
            <a:r>
              <a:rPr kumimoji="1" lang="en-US" altLang="ja-JP" sz="2600" b="1" dirty="0" smtClean="0">
                <a:solidFill>
                  <a:srgbClr val="FF0000"/>
                </a:solidFill>
              </a:rPr>
              <a:t>DC muon beam</a:t>
            </a:r>
            <a:r>
              <a:rPr kumimoji="1" lang="en-US" altLang="ja-JP" sz="2600" dirty="0" smtClean="0"/>
              <a:t> @ PSI</a:t>
            </a:r>
          </a:p>
          <a:p>
            <a:pPr indent="-252000"/>
            <a:r>
              <a:rPr kumimoji="1" lang="en-US" altLang="ja-JP" sz="2600" dirty="0" smtClean="0"/>
              <a:t>High-rate tolerable e</a:t>
            </a:r>
            <a:r>
              <a:rPr kumimoji="1" lang="en-US" altLang="ja-JP" sz="2600" baseline="30000" dirty="0" smtClean="0"/>
              <a:t>+</a:t>
            </a:r>
            <a:r>
              <a:rPr kumimoji="1" lang="en-US" altLang="ja-JP" sz="2600" dirty="0" smtClean="0"/>
              <a:t> spectrometer with </a:t>
            </a:r>
            <a:r>
              <a:rPr kumimoji="1" lang="en-US" altLang="ja-JP" sz="2600" b="1" dirty="0" smtClean="0">
                <a:solidFill>
                  <a:srgbClr val="00CC00"/>
                </a:solidFill>
              </a:rPr>
              <a:t>gradient B-field</a:t>
            </a:r>
          </a:p>
          <a:p>
            <a:pPr indent="-252000"/>
            <a:r>
              <a:rPr kumimoji="1" lang="en-US" altLang="ja-JP" sz="2600" dirty="0" smtClean="0"/>
              <a:t>High performance γ-ray detector with </a:t>
            </a:r>
            <a:r>
              <a:rPr kumimoji="1" lang="en-US" altLang="ja-JP" sz="2600" b="1" dirty="0" smtClean="0">
                <a:solidFill>
                  <a:srgbClr val="0000FF"/>
                </a:solidFill>
              </a:rPr>
              <a:t>Liquid Xenon</a:t>
            </a:r>
            <a:endParaRPr kumimoji="1" lang="ja-JP" altLang="en-US" sz="2600" b="1" dirty="0">
              <a:solidFill>
                <a:srgbClr val="0000FF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MEG Experiment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57870" y="7131833"/>
            <a:ext cx="3214562" cy="384328"/>
          </a:xfrm>
        </p:spPr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250560" y="7151760"/>
            <a:ext cx="4900680" cy="240480"/>
          </a:xfrm>
        </p:spPr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370577" y="7083081"/>
            <a:ext cx="574371" cy="272880"/>
          </a:xfrm>
        </p:spPr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8</a:t>
            </a:fld>
            <a:endParaRPr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6" y="2604558"/>
            <a:ext cx="6270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4" y="2604558"/>
            <a:ext cx="6270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2" y="2604558"/>
            <a:ext cx="42068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76" y="2604558"/>
            <a:ext cx="6270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64" y="2604558"/>
            <a:ext cx="6270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78812" y="3025246"/>
            <a:ext cx="284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~60 collaborators</a:t>
            </a:r>
            <a:endParaRPr kumimoji="1" lang="ja-JP" altLang="en-US" sz="2400" dirty="0" smtClean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50983" y="3952845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24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μ</a:t>
            </a:r>
            <a:r>
              <a:rPr kumimoji="1" lang="ja-JP" altLang="en-US" sz="2400" b="1" baseline="30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＋</a:t>
            </a:r>
            <a:r>
              <a:rPr kumimoji="1" lang="ja-JP" altLang="en-US" sz="2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beam</a:t>
            </a:r>
            <a:endParaRPr kumimoji="1" lang="ja-JP" altLang="en-US" sz="2000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97073" y="5077626"/>
            <a:ext cx="63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FF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</a:t>
            </a:r>
            <a:r>
              <a:rPr lang="en-US" altLang="ja-JP" sz="2400" b="1" baseline="30000" dirty="0" smtClean="0">
                <a:solidFill>
                  <a:srgbClr val="00FF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+</a:t>
            </a:r>
            <a:endParaRPr kumimoji="1" lang="ja-JP" altLang="en-US" sz="2400" baseline="30000" dirty="0" smtClean="0">
              <a:solidFill>
                <a:srgbClr val="00FFFF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429701" y="46155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FF6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γ</a:t>
            </a:r>
            <a:endParaRPr kumimoji="1" lang="ja-JP" altLang="en-US" sz="2400" dirty="0" smtClean="0">
              <a:solidFill>
                <a:srgbClr val="FFFF66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66603" y="2760386"/>
            <a:ext cx="312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66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ymbol" pitchFamily="18" charset="2"/>
                <a:ea typeface="メイリオ" pitchFamily="50" charset="-128"/>
                <a:cs typeface="メイリオ" pitchFamily="50" charset="-128"/>
              </a:rPr>
              <a:t>p</a:t>
            </a:r>
            <a:r>
              <a:rPr lang="en-US" altLang="ja-JP" sz="2400" dirty="0" smtClean="0">
                <a:solidFill>
                  <a:srgbClr val="FF66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E5</a:t>
            </a:r>
            <a:r>
              <a:rPr lang="ja-JP" altLang="en-US" sz="2400" dirty="0" smtClean="0">
                <a:solidFill>
                  <a:srgbClr val="FF66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dirty="0" smtClean="0">
                <a:solidFill>
                  <a:srgbClr val="FF66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beamline @PSI</a:t>
            </a:r>
            <a:endParaRPr kumimoji="1" lang="ja-JP" altLang="en-US" sz="2400" dirty="0" smtClean="0">
              <a:solidFill>
                <a:srgbClr val="FF66CC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39152" y="4951214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E2C5A6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COBRA SC magnet</a:t>
            </a:r>
            <a:endParaRPr kumimoji="1" lang="ja-JP" altLang="en-US" sz="2400" dirty="0" smtClean="0">
              <a:effectLst>
                <a:glow rad="228600">
                  <a:srgbClr val="E2C5A6">
                    <a:alpha val="40000"/>
                  </a:srgb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54015" y="5516949"/>
            <a:ext cx="2415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Drift chambers</a:t>
            </a:r>
            <a:endParaRPr kumimoji="1" lang="ja-JP" altLang="en-US" sz="2400" dirty="0" smtClean="0">
              <a:effectLst>
                <a:glow rad="228600">
                  <a:srgbClr val="FFFF00">
                    <a:alpha val="40000"/>
                  </a:srgb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69239" y="6247131"/>
            <a:ext cx="261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Timing counters</a:t>
            </a:r>
            <a:endParaRPr kumimoji="1" lang="ja-JP" altLang="en-US" sz="2400" dirty="0" smtClean="0">
              <a:solidFill>
                <a:srgbClr val="00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86079" y="5877421"/>
            <a:ext cx="296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LXe γ-ray detector</a:t>
            </a:r>
            <a:endParaRPr kumimoji="1" lang="ja-JP" altLang="en-US" sz="2400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7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History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JPS 2011 Autumn, 16/Sep/2011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Yusuke UCHIYAMA, the University of Tokyo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A71C7431-EA12-4698-9AEE-C13EB3A73751}" type="slidenum">
              <a:rPr lang="en-US" altLang="ja-JP" smtClean="0"/>
              <a:pPr algn="ctr"/>
              <a:t>9</a:t>
            </a:fld>
            <a:endParaRPr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91147"/>
              </p:ext>
            </p:extLst>
          </p:nvPr>
        </p:nvGraphicFramePr>
        <p:xfrm>
          <a:off x="677213" y="1514166"/>
          <a:ext cx="6923121" cy="477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4776"/>
                <a:gridCol w="1640870"/>
                <a:gridCol w="4217475"/>
              </a:tblGrid>
              <a:tr h="18542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1999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Proposal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kumimoji="1" lang="en-US" altLang="ja-JP" spc="-60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</a:t>
                      </a:r>
                      <a:endParaRPr kumimoji="1" lang="ja-JP" altLang="en-US" spc="-60" baseline="0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 R&amp;D …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33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Engineering run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3874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2008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Sep – Dec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st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21886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2009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of 2008 data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Hardware upgrade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Nov – Dec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nd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2010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 of 2009 data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Aug – Oct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3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rd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60916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2011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Analysis of 2009&amp;2010 data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now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July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– Nov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4</a:t>
                      </a:r>
                      <a:r>
                        <a:rPr kumimoji="1" lang="en-US" altLang="ja-JP" baseline="3000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th</a:t>
                      </a:r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physics data</a:t>
                      </a:r>
                      <a:r>
                        <a:rPr kumimoji="1" lang="en-US" altLang="ja-JP" baseline="0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 acquisition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636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… </a:t>
                      </a:r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メイリオ" pitchFamily="50" charset="-128"/>
                        <a:ea typeface="メイリオ" pitchFamily="50" charset="-128"/>
                        <a:cs typeface="メイリオ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0" name="直線コネクタ 9"/>
          <p:cNvCxnSpPr/>
          <p:nvPr/>
        </p:nvCxnSpPr>
        <p:spPr>
          <a:xfrm>
            <a:off x="668592" y="1488634"/>
            <a:ext cx="6233653" cy="0"/>
          </a:xfrm>
          <a:prstGeom prst="line">
            <a:avLst/>
          </a:prstGeom>
          <a:ln w="539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四角形吹き出し 14"/>
          <p:cNvSpPr/>
          <p:nvPr/>
        </p:nvSpPr>
        <p:spPr>
          <a:xfrm>
            <a:off x="6311667" y="836580"/>
            <a:ext cx="2991567" cy="1491758"/>
          </a:xfrm>
          <a:prstGeom prst="wedgeRectCallout">
            <a:avLst>
              <a:gd name="adj1" fmla="val -36261"/>
              <a:gd name="adj2" fmla="val 96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u="sng" dirty="0" smtClean="0"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First</a:t>
            </a:r>
            <a:r>
              <a:rPr kumimoji="1" lang="en-US" altLang="ja-JP" sz="1600" u="sng" dirty="0" smtClean="0"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result (2008 data)</a:t>
            </a:r>
            <a:r>
              <a:rPr kumimoji="1" lang="en-US" altLang="ja-JP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(Nucl.Phys.B834 1)</a:t>
            </a:r>
          </a:p>
          <a:p>
            <a:pPr algn="ctr"/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Sensitivity : </a:t>
            </a:r>
            <a:r>
              <a:rPr lang="en-US" altLang="ja-JP" sz="14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1.3×10</a:t>
            </a:r>
            <a:r>
              <a:rPr lang="en-US" altLang="ja-JP" sz="1400" b="1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lang="en-US" altLang="ja-JP" sz="1200" b="1" baseline="30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 UL : </a:t>
            </a:r>
            <a:r>
              <a:rPr kumimoji="1" lang="en-US" altLang="ja-JP" sz="14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2.8×10</a:t>
            </a:r>
            <a:r>
              <a:rPr kumimoji="1" lang="en-US" altLang="ja-JP" sz="1400" b="1" baseline="30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</a:p>
          <a:p>
            <a:pPr algn="ctr"/>
            <a:r>
              <a:rPr lang="en-US" altLang="ja-JP" sz="3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This talk</a:t>
            </a:r>
            <a:endParaRPr kumimoji="1" lang="ja-JP" altLang="en-US" sz="1200" b="1" baseline="30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右中かっこ 16"/>
          <p:cNvSpPr/>
          <p:nvPr/>
        </p:nvSpPr>
        <p:spPr>
          <a:xfrm>
            <a:off x="7698658" y="3854246"/>
            <a:ext cx="217587" cy="1209368"/>
          </a:xfrm>
          <a:prstGeom prst="rightBrace">
            <a:avLst>
              <a:gd name="adj1" fmla="val 50926"/>
              <a:gd name="adj2" fmla="val 50000"/>
            </a:avLst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6999064" y="2726919"/>
            <a:ext cx="2821857" cy="893780"/>
          </a:xfrm>
          <a:prstGeom prst="wedgeRectCallout">
            <a:avLst>
              <a:gd name="adj1" fmla="val -50168"/>
              <a:gd name="adj2" fmla="val 9347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600" u="sng" dirty="0" smtClean="0">
                <a:solidFill>
                  <a:schemeClr val="accent2"/>
                </a:solidFill>
                <a:uFill>
                  <a:solidFill>
                    <a:schemeClr val="accent2">
                      <a:lumMod val="60000"/>
                      <a:lumOff val="40000"/>
                    </a:schemeClr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Preliminary result of 2009</a:t>
            </a:r>
          </a:p>
          <a:p>
            <a:pPr algn="ctr"/>
            <a:r>
              <a:rPr kumimoji="1" lang="en-US" altLang="ja-JP" sz="1200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(presented in conferences)</a:t>
            </a:r>
          </a:p>
          <a:p>
            <a:pPr algn="ctr"/>
            <a:r>
              <a:rPr lang="en-US" altLang="ja-JP" sz="1200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Sensitivity :</a:t>
            </a:r>
            <a:r>
              <a:rPr lang="en-US" altLang="ja-JP" sz="1400" b="1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6.1×10</a:t>
            </a:r>
            <a:r>
              <a:rPr lang="en-US" altLang="ja-JP" sz="1400" b="1" baseline="30000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-12</a:t>
            </a:r>
            <a:endParaRPr lang="en-US" altLang="ja-JP" sz="1200" b="1" baseline="30000" dirty="0" smtClean="0">
              <a:solidFill>
                <a:schemeClr val="accent2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en-US" altLang="ja-JP" sz="1200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 UL : </a:t>
            </a:r>
            <a:r>
              <a:rPr kumimoji="1" lang="en-US" altLang="ja-JP" sz="1400" b="1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1.5×10</a:t>
            </a:r>
            <a:r>
              <a:rPr kumimoji="1" lang="en-US" altLang="ja-JP" sz="1400" b="1" baseline="30000" dirty="0" smtClean="0">
                <a:solidFill>
                  <a:schemeClr val="accent2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-11</a:t>
            </a:r>
            <a:endParaRPr kumimoji="1" lang="ja-JP" altLang="en-US" sz="1200" b="1" baseline="30000" dirty="0" smtClean="0">
              <a:solidFill>
                <a:schemeClr val="accent2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5434881" y="4509319"/>
            <a:ext cx="3977148" cy="2183311"/>
          </a:xfrm>
          <a:custGeom>
            <a:avLst/>
            <a:gdLst>
              <a:gd name="connsiteX0" fmla="*/ 0 w 3977148"/>
              <a:gd name="connsiteY0" fmla="*/ 178623 h 1071716"/>
              <a:gd name="connsiteX1" fmla="*/ 178623 w 3977148"/>
              <a:gd name="connsiteY1" fmla="*/ 0 h 1071716"/>
              <a:gd name="connsiteX2" fmla="*/ 2320003 w 3977148"/>
              <a:gd name="connsiteY2" fmla="*/ 0 h 1071716"/>
              <a:gd name="connsiteX3" fmla="*/ 2575879 w 3977148"/>
              <a:gd name="connsiteY3" fmla="*/ -1281880 h 1071716"/>
              <a:gd name="connsiteX4" fmla="*/ 3314290 w 3977148"/>
              <a:gd name="connsiteY4" fmla="*/ 0 h 1071716"/>
              <a:gd name="connsiteX5" fmla="*/ 3798525 w 3977148"/>
              <a:gd name="connsiteY5" fmla="*/ 0 h 1071716"/>
              <a:gd name="connsiteX6" fmla="*/ 3977148 w 3977148"/>
              <a:gd name="connsiteY6" fmla="*/ 178623 h 1071716"/>
              <a:gd name="connsiteX7" fmla="*/ 3977148 w 3977148"/>
              <a:gd name="connsiteY7" fmla="*/ 178619 h 1071716"/>
              <a:gd name="connsiteX8" fmla="*/ 3977148 w 3977148"/>
              <a:gd name="connsiteY8" fmla="*/ 178619 h 1071716"/>
              <a:gd name="connsiteX9" fmla="*/ 3977148 w 3977148"/>
              <a:gd name="connsiteY9" fmla="*/ 446548 h 1071716"/>
              <a:gd name="connsiteX10" fmla="*/ 3977148 w 3977148"/>
              <a:gd name="connsiteY10" fmla="*/ 893093 h 1071716"/>
              <a:gd name="connsiteX11" fmla="*/ 3798525 w 3977148"/>
              <a:gd name="connsiteY11" fmla="*/ 1071716 h 1071716"/>
              <a:gd name="connsiteX12" fmla="*/ 3314290 w 3977148"/>
              <a:gd name="connsiteY12" fmla="*/ 1071716 h 1071716"/>
              <a:gd name="connsiteX13" fmla="*/ 2320003 w 3977148"/>
              <a:gd name="connsiteY13" fmla="*/ 1071716 h 1071716"/>
              <a:gd name="connsiteX14" fmla="*/ 2320003 w 3977148"/>
              <a:gd name="connsiteY14" fmla="*/ 1071716 h 1071716"/>
              <a:gd name="connsiteX15" fmla="*/ 178623 w 3977148"/>
              <a:gd name="connsiteY15" fmla="*/ 1071716 h 1071716"/>
              <a:gd name="connsiteX16" fmla="*/ 0 w 3977148"/>
              <a:gd name="connsiteY16" fmla="*/ 893093 h 1071716"/>
              <a:gd name="connsiteX17" fmla="*/ 0 w 3977148"/>
              <a:gd name="connsiteY17" fmla="*/ 446548 h 1071716"/>
              <a:gd name="connsiteX18" fmla="*/ 0 w 3977148"/>
              <a:gd name="connsiteY18" fmla="*/ 178619 h 1071716"/>
              <a:gd name="connsiteX19" fmla="*/ 0 w 3977148"/>
              <a:gd name="connsiteY19" fmla="*/ 178619 h 1071716"/>
              <a:gd name="connsiteX20" fmla="*/ 0 w 3977148"/>
              <a:gd name="connsiteY20" fmla="*/ 178623 h 1071716"/>
              <a:gd name="connsiteX0" fmla="*/ 0 w 3977148"/>
              <a:gd name="connsiteY0" fmla="*/ 1460503 h 2353596"/>
              <a:gd name="connsiteX1" fmla="*/ 178623 w 3977148"/>
              <a:gd name="connsiteY1" fmla="*/ 1281880 h 2353596"/>
              <a:gd name="connsiteX2" fmla="*/ 2772287 w 3977148"/>
              <a:gd name="connsiteY2" fmla="*/ 1281880 h 2353596"/>
              <a:gd name="connsiteX3" fmla="*/ 2575879 w 3977148"/>
              <a:gd name="connsiteY3" fmla="*/ 0 h 2353596"/>
              <a:gd name="connsiteX4" fmla="*/ 3314290 w 3977148"/>
              <a:gd name="connsiteY4" fmla="*/ 1281880 h 2353596"/>
              <a:gd name="connsiteX5" fmla="*/ 3798525 w 3977148"/>
              <a:gd name="connsiteY5" fmla="*/ 1281880 h 2353596"/>
              <a:gd name="connsiteX6" fmla="*/ 3977148 w 3977148"/>
              <a:gd name="connsiteY6" fmla="*/ 1460503 h 2353596"/>
              <a:gd name="connsiteX7" fmla="*/ 3977148 w 3977148"/>
              <a:gd name="connsiteY7" fmla="*/ 1460499 h 2353596"/>
              <a:gd name="connsiteX8" fmla="*/ 3977148 w 3977148"/>
              <a:gd name="connsiteY8" fmla="*/ 1460499 h 2353596"/>
              <a:gd name="connsiteX9" fmla="*/ 3977148 w 3977148"/>
              <a:gd name="connsiteY9" fmla="*/ 1728428 h 2353596"/>
              <a:gd name="connsiteX10" fmla="*/ 3977148 w 3977148"/>
              <a:gd name="connsiteY10" fmla="*/ 2174973 h 2353596"/>
              <a:gd name="connsiteX11" fmla="*/ 3798525 w 3977148"/>
              <a:gd name="connsiteY11" fmla="*/ 2353596 h 2353596"/>
              <a:gd name="connsiteX12" fmla="*/ 3314290 w 3977148"/>
              <a:gd name="connsiteY12" fmla="*/ 2353596 h 2353596"/>
              <a:gd name="connsiteX13" fmla="*/ 2320003 w 3977148"/>
              <a:gd name="connsiteY13" fmla="*/ 2353596 h 2353596"/>
              <a:gd name="connsiteX14" fmla="*/ 2320003 w 3977148"/>
              <a:gd name="connsiteY14" fmla="*/ 2353596 h 2353596"/>
              <a:gd name="connsiteX15" fmla="*/ 178623 w 3977148"/>
              <a:gd name="connsiteY15" fmla="*/ 2353596 h 2353596"/>
              <a:gd name="connsiteX16" fmla="*/ 0 w 3977148"/>
              <a:gd name="connsiteY16" fmla="*/ 2174973 h 2353596"/>
              <a:gd name="connsiteX17" fmla="*/ 0 w 3977148"/>
              <a:gd name="connsiteY17" fmla="*/ 1728428 h 2353596"/>
              <a:gd name="connsiteX18" fmla="*/ 0 w 3977148"/>
              <a:gd name="connsiteY18" fmla="*/ 1460499 h 2353596"/>
              <a:gd name="connsiteX19" fmla="*/ 0 w 3977148"/>
              <a:gd name="connsiteY19" fmla="*/ 1460499 h 2353596"/>
              <a:gd name="connsiteX20" fmla="*/ 0 w 3977148"/>
              <a:gd name="connsiteY20" fmla="*/ 1460503 h 235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77148" h="2353596">
                <a:moveTo>
                  <a:pt x="0" y="1460503"/>
                </a:moveTo>
                <a:cubicBezTo>
                  <a:pt x="0" y="1361852"/>
                  <a:pt x="79972" y="1281880"/>
                  <a:pt x="178623" y="1281880"/>
                </a:cubicBezTo>
                <a:lnTo>
                  <a:pt x="2772287" y="1281880"/>
                </a:lnTo>
                <a:lnTo>
                  <a:pt x="2575879" y="0"/>
                </a:lnTo>
                <a:lnTo>
                  <a:pt x="3314290" y="1281880"/>
                </a:lnTo>
                <a:lnTo>
                  <a:pt x="3798525" y="1281880"/>
                </a:lnTo>
                <a:cubicBezTo>
                  <a:pt x="3897176" y="1281880"/>
                  <a:pt x="3977148" y="1361852"/>
                  <a:pt x="3977148" y="1460503"/>
                </a:cubicBezTo>
                <a:lnTo>
                  <a:pt x="3977148" y="1460499"/>
                </a:lnTo>
                <a:lnTo>
                  <a:pt x="3977148" y="1460499"/>
                </a:lnTo>
                <a:lnTo>
                  <a:pt x="3977148" y="1728428"/>
                </a:lnTo>
                <a:lnTo>
                  <a:pt x="3977148" y="2174973"/>
                </a:lnTo>
                <a:cubicBezTo>
                  <a:pt x="3977148" y="2273624"/>
                  <a:pt x="3897176" y="2353596"/>
                  <a:pt x="3798525" y="2353596"/>
                </a:cubicBezTo>
                <a:lnTo>
                  <a:pt x="3314290" y="2353596"/>
                </a:lnTo>
                <a:lnTo>
                  <a:pt x="2320003" y="2353596"/>
                </a:lnTo>
                <a:lnTo>
                  <a:pt x="2320003" y="2353596"/>
                </a:lnTo>
                <a:lnTo>
                  <a:pt x="178623" y="2353596"/>
                </a:lnTo>
                <a:cubicBezTo>
                  <a:pt x="79972" y="2353596"/>
                  <a:pt x="0" y="2273624"/>
                  <a:pt x="0" y="2174973"/>
                </a:cubicBezTo>
                <a:lnTo>
                  <a:pt x="0" y="1728428"/>
                </a:lnTo>
                <a:lnTo>
                  <a:pt x="0" y="1460499"/>
                </a:lnTo>
                <a:lnTo>
                  <a:pt x="0" y="1460499"/>
                </a:lnTo>
                <a:lnTo>
                  <a:pt x="0" y="1460503"/>
                </a:lnTo>
                <a:close/>
              </a:path>
            </a:pathLst>
          </a:custGeom>
          <a:solidFill>
            <a:srgbClr val="E8565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434882" y="5684827"/>
            <a:ext cx="397714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u="sng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Final result of 2009 </a:t>
            </a:r>
            <a:r>
              <a:rPr lang="en-US" altLang="ja-JP" sz="2000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&amp; </a:t>
            </a:r>
            <a:r>
              <a:rPr lang="en-US" altLang="ja-JP" sz="2000" u="sng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2010</a:t>
            </a:r>
            <a:endParaRPr lang="en-US" altLang="ja-JP" sz="2000" u="sng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(arXiv:11075547,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accepted </a:t>
            </a:r>
            <a:r>
              <a:rPr lang="en-US" altLang="ja-JP" sz="14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PRL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 algn="ctr"/>
            <a:r>
              <a:rPr lang="en-US" altLang="ja-JP" sz="14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Sensitivity : </a:t>
            </a:r>
            <a:r>
              <a:rPr lang="en-US" altLang="ja-JP" sz="1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1.6×10</a:t>
            </a:r>
            <a:r>
              <a:rPr lang="en-US" altLang="ja-JP" sz="1400" b="1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-12</a:t>
            </a:r>
          </a:p>
          <a:p>
            <a:pPr algn="ctr"/>
            <a:r>
              <a:rPr lang="en-US" altLang="ja-JP" sz="14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90% UL :</a:t>
            </a:r>
            <a:r>
              <a:rPr lang="en-US" altLang="ja-JP" sz="14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2.4×10</a:t>
            </a:r>
            <a:r>
              <a:rPr lang="en-US" altLang="ja-JP" sz="1400" b="1" baseline="300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-12</a:t>
            </a:r>
          </a:p>
        </p:txBody>
      </p:sp>
    </p:spTree>
    <p:extLst>
      <p:ext uri="{BB962C8B-B14F-4D97-AF65-F5344CB8AC3E}">
        <p14:creationId xmlns:p14="http://schemas.microsoft.com/office/powerpoint/2010/main" val="12984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G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 dirty="0" smtClean="0"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70527</TotalTime>
  <Words>3858</Words>
  <Application>Microsoft Office PowerPoint</Application>
  <PresentationFormat>ユーザー設定</PresentationFormat>
  <Paragraphs>978</Paragraphs>
  <Slides>79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79</vt:i4>
      </vt:variant>
    </vt:vector>
  </HeadingPairs>
  <TitlesOfParts>
    <vt:vector size="98" baseType="lpstr">
      <vt:lpstr>Arial</vt:lpstr>
      <vt:lpstr>ＭＳ Ｐゴシック</vt:lpstr>
      <vt:lpstr>Microsoft YaHei</vt:lpstr>
      <vt:lpstr>メイリオ</vt:lpstr>
      <vt:lpstr>Century Schoolbook</vt:lpstr>
      <vt:lpstr>Cambria Math</vt:lpstr>
      <vt:lpstr>Luxi Sans</vt:lpstr>
      <vt:lpstr>StarSymbol</vt:lpstr>
      <vt:lpstr>Script MT Bold</vt:lpstr>
      <vt:lpstr>ＭＳ Ｐ明朝</vt:lpstr>
      <vt:lpstr>東風ゴシック</vt:lpstr>
      <vt:lpstr>Times New Roman</vt:lpstr>
      <vt:lpstr>VL Pゴシック</vt:lpstr>
      <vt:lpstr>Bitstream Vera Sans</vt:lpstr>
      <vt:lpstr>Symbol</vt:lpstr>
      <vt:lpstr>Times</vt:lpstr>
      <vt:lpstr>Wingdings</vt:lpstr>
      <vt:lpstr>Calibri</vt:lpstr>
      <vt:lpstr>MEGPresentation</vt:lpstr>
      <vt:lpstr>Analysis of the First MEG Physics Data to Search for the Decay μ+→e+γ (MEG最初のデータによるμ+→e+γ崩壊の解析)</vt:lpstr>
      <vt:lpstr>PowerPoint プレゼンテーション</vt:lpstr>
      <vt:lpstr>Subject of research</vt:lpstr>
      <vt:lpstr>μ → eγ search</vt:lpstr>
      <vt:lpstr>Signal &amp; Background</vt:lpstr>
      <vt:lpstr>Signal &amp; Background</vt:lpstr>
      <vt:lpstr>Requirements</vt:lpstr>
      <vt:lpstr>The MEG Experiment</vt:lpstr>
      <vt:lpstr>MEG History</vt:lpstr>
      <vt:lpstr>PSI 1.2MW proton ring-cyclotron</vt:lpstr>
      <vt:lpstr>Liquid xenon γ-ray detector</vt:lpstr>
      <vt:lpstr>Cryostat</vt:lpstr>
      <vt:lpstr>PMT installation</vt:lpstr>
      <vt:lpstr>PowerPoint プレゼンテーション</vt:lpstr>
      <vt:lpstr>Xenon system</vt:lpstr>
      <vt:lpstr>Xenon system:Purification</vt:lpstr>
      <vt:lpstr>e+ spectrometer</vt:lpstr>
      <vt:lpstr>Drift chamber</vt:lpstr>
      <vt:lpstr>Timing counter</vt:lpstr>
      <vt:lpstr>MEG Calibrations</vt:lpstr>
      <vt:lpstr>Calibration1: CW </vt:lpstr>
      <vt:lpstr>Calibration2: p0 </vt:lpstr>
      <vt:lpstr>RUN 2008</vt:lpstr>
      <vt:lpstr>2008</vt:lpstr>
      <vt:lpstr>2008 Data</vt:lpstr>
      <vt:lpstr>DCH discharge problem</vt:lpstr>
      <vt:lpstr>Variation of LXe light yield</vt:lpstr>
      <vt:lpstr>Analysis</vt:lpstr>
      <vt:lpstr>Analysis</vt:lpstr>
      <vt:lpstr>Likelihood fit</vt:lpstr>
      <vt:lpstr>Gamma energy</vt:lpstr>
      <vt:lpstr>e+ momentum</vt:lpstr>
      <vt:lpstr>e+ emission angle</vt:lpstr>
      <vt:lpstr>Muon decay vertex</vt:lpstr>
      <vt:lpstr>Gamma position</vt:lpstr>
      <vt:lpstr>Opening angle</vt:lpstr>
      <vt:lpstr>Time resolution</vt:lpstr>
      <vt:lpstr>Background I</vt:lpstr>
      <vt:lpstr>Background II</vt:lpstr>
      <vt:lpstr>Background III</vt:lpstr>
      <vt:lpstr>Number of muons</vt:lpstr>
      <vt:lpstr>Gamma efficiency</vt:lpstr>
      <vt:lpstr>Sensitivity</vt:lpstr>
      <vt:lpstr>Sideband analysis</vt:lpstr>
      <vt:lpstr>Result</vt:lpstr>
      <vt:lpstr>Fit to data (projected distributions)</vt:lpstr>
      <vt:lpstr>Fit to data (likelihood function)</vt:lpstr>
      <vt:lpstr>Upper limit on Nsig</vt:lpstr>
      <vt:lpstr>Systematic uncertainties</vt:lpstr>
      <vt:lpstr>Discussion</vt:lpstr>
      <vt:lpstr>Candidate events</vt:lpstr>
      <vt:lpstr>Impact of the candidate event</vt:lpstr>
      <vt:lpstr>Cut analysis</vt:lpstr>
      <vt:lpstr>Discussion</vt:lpstr>
      <vt:lpstr>MEG RUN2008 result</vt:lpstr>
      <vt:lpstr>Status &amp; prospect</vt:lpstr>
      <vt:lpstr>Conclusion </vt:lpstr>
      <vt:lpstr>Thank you</vt:lpstr>
      <vt:lpstr>Calibration1: PMT</vt:lpstr>
      <vt:lpstr>LXe PMT rate dependent gain shift</vt:lpstr>
      <vt:lpstr>Time measurement</vt:lpstr>
      <vt:lpstr>PowerPoint プレゼンテーション</vt:lpstr>
      <vt:lpstr>MEG Detector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 of performance</vt:lpstr>
      <vt:lpstr>(p,γ) reaction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uchiyama</dc:creator>
  <cp:lastModifiedBy>uchiyama</cp:lastModifiedBy>
  <cp:revision>1377</cp:revision>
  <cp:lastPrinted>2007-05-11T14:38:23Z</cp:lastPrinted>
  <dcterms:created xsi:type="dcterms:W3CDTF">2007-05-22T23:30:16Z</dcterms:created>
  <dcterms:modified xsi:type="dcterms:W3CDTF">2011-09-15T18:10:55Z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