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wdp" ContentType="image/vnd.ms-photo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528" r:id="rId2"/>
    <p:sldId id="575" r:id="rId3"/>
    <p:sldId id="577" r:id="rId4"/>
    <p:sldId id="576" r:id="rId5"/>
    <p:sldId id="607" r:id="rId6"/>
    <p:sldId id="604" r:id="rId7"/>
    <p:sldId id="603" r:id="rId8"/>
    <p:sldId id="590" r:id="rId9"/>
    <p:sldId id="592" r:id="rId10"/>
    <p:sldId id="591" r:id="rId11"/>
    <p:sldId id="599" r:id="rId12"/>
    <p:sldId id="602" r:id="rId13"/>
    <p:sldId id="596" r:id="rId14"/>
    <p:sldId id="605" r:id="rId15"/>
    <p:sldId id="600" r:id="rId16"/>
    <p:sldId id="574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淡色スタイル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14"/>
    <p:restoredTop sz="94643"/>
  </p:normalViewPr>
  <p:slideViewPr>
    <p:cSldViewPr snapToGrid="0" snapToObjects="1">
      <p:cViewPr>
        <p:scale>
          <a:sx n="90" d="100"/>
          <a:sy n="90" d="100"/>
        </p:scale>
        <p:origin x="96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359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306A7-3223-8F4F-A259-F63636C30F94}" type="datetimeFigureOut">
              <a:rPr kumimoji="1" lang="ja-JP" altLang="en-US" smtClean="0"/>
              <a:t>2018/3/26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C6FB8-0A11-A242-BB67-1374BF1191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664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C6FB8-0A11-A242-BB67-1374BF119142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6111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C6FB8-0A11-A242-BB67-1374BF11914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636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ln>
            <a:noFill/>
          </a:ln>
        </p:spPr>
        <p:txBody>
          <a:bodyPr anchor="b"/>
          <a:lstStyle>
            <a:lvl1pPr algn="ctr">
              <a:defRPr sz="60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1564-680B-E149-BAB5-C44BE3B43535}" type="datetime1">
              <a:rPr kumimoji="1" lang="ja-JP" altLang="en-US" smtClean="0"/>
              <a:t>2018/3/26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直角三角形 6"/>
          <p:cNvSpPr/>
          <p:nvPr userDrawn="1"/>
        </p:nvSpPr>
        <p:spPr>
          <a:xfrm rot="10800000">
            <a:off x="1676399" y="-18183"/>
            <a:ext cx="10515601" cy="1731818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1524000" y="3505055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直角三角形 10"/>
          <p:cNvSpPr/>
          <p:nvPr userDrawn="1"/>
        </p:nvSpPr>
        <p:spPr>
          <a:xfrm rot="5400000">
            <a:off x="-1720129" y="1701947"/>
            <a:ext cx="5172077" cy="1731818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6200000">
            <a:off x="8733127" y="3412258"/>
            <a:ext cx="5172077" cy="1731818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直角三角形 14"/>
          <p:cNvSpPr/>
          <p:nvPr userDrawn="1"/>
        </p:nvSpPr>
        <p:spPr>
          <a:xfrm>
            <a:off x="6925" y="5125748"/>
            <a:ext cx="10515601" cy="1731818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CAE7-23F9-C84F-AE64-31EC4C2D839C}" type="datetime1">
              <a:rPr kumimoji="1" lang="ja-JP" altLang="en-US" smtClean="0"/>
              <a:t>2018/3/26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2BB0-0526-4944-A222-E05DB6C37F13}" type="datetime1">
              <a:rPr kumimoji="1" lang="ja-JP" altLang="en-US" smtClean="0"/>
              <a:t>2018/3/26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E57BA-3A02-8540-B107-88ED66E01110}" type="datetime1">
              <a:rPr kumimoji="1" lang="ja-JP" altLang="en-US" smtClean="0"/>
              <a:t>2018/3/26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25EC-FF3F-F44F-B6D8-1F8E463ADB87}" type="datetime1">
              <a:rPr kumimoji="1" lang="ja-JP" altLang="en-US" smtClean="0"/>
              <a:t>2018/3/26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83A-3D76-F74F-A6AD-598D8616BAE1}" type="datetime1">
              <a:rPr kumimoji="1" lang="ja-JP" altLang="en-US" smtClean="0"/>
              <a:t>2018/3/26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D948-5FEA-DE44-A66F-2ACD62C140D4}" type="datetime1">
              <a:rPr kumimoji="1" lang="ja-JP" altLang="en-US" smtClean="0"/>
              <a:t>2018/3/26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E58F-2BA5-9A4F-922B-AFE289A2F7B0}" type="datetime1">
              <a:rPr kumimoji="1" lang="ja-JP" altLang="en-US" smtClean="0"/>
              <a:t>2018/3/26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5CD5-2E81-D648-BA2D-12E9DB108D3B}" type="datetime1">
              <a:rPr kumimoji="1" lang="ja-JP" altLang="en-US" smtClean="0"/>
              <a:t>2018/3/26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90940"/>
            <a:ext cx="10515600" cy="1011812"/>
          </a:xfrm>
          <a:effectLst>
            <a:outerShdw blurRad="152400" dist="6350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b="1" u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51709"/>
            <a:ext cx="10515600" cy="4625254"/>
          </a:xfrm>
        </p:spPr>
        <p:txBody>
          <a:bodyPr/>
          <a:lstStyle>
            <a:lvl1pPr marL="228600" indent="-228600">
              <a:buClr>
                <a:schemeClr val="accent1">
                  <a:lumMod val="60000"/>
                  <a:lumOff val="40000"/>
                </a:schemeClr>
              </a:buClr>
              <a:buFont typeface="ZapfDingbatsITC" charset="0"/>
              <a:buChar char="★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Font typeface="ZapfDingbatsITC" charset="0"/>
              <a:buChar char="✻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10321636" y="6386080"/>
            <a:ext cx="1163782" cy="365125"/>
          </a:xfrm>
        </p:spPr>
        <p:txBody>
          <a:bodyPr/>
          <a:lstStyle>
            <a:lvl1pPr algn="r">
              <a:defRPr/>
            </a:lvl1pPr>
          </a:lstStyle>
          <a:p>
            <a:fld id="{D85DB937-1084-C345-BB8D-A3E670AA089D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38200" y="6386080"/>
            <a:ext cx="4114800" cy="36512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1610108" y="6386080"/>
            <a:ext cx="581892" cy="365125"/>
          </a:xfrm>
        </p:spPr>
        <p:txBody>
          <a:bodyPr/>
          <a:lstStyle>
            <a:lvl1pPr>
              <a:defRPr sz="1800" b="1"/>
            </a:lvl1pPr>
          </a:lstStyle>
          <a:p>
            <a:fld id="{740C69CE-19E9-D442-93A5-C5B3E733EF7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838200" y="1302754"/>
            <a:ext cx="10515600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 userDrawn="1"/>
        </p:nvCxnSpPr>
        <p:spPr>
          <a:xfrm flipV="1">
            <a:off x="11544300" y="6319475"/>
            <a:ext cx="0" cy="50400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90940"/>
            <a:ext cx="10515600" cy="1011812"/>
          </a:xfrm>
          <a:effectLst>
            <a:outerShdw blurRad="152400" dist="6350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b="1" u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51709"/>
            <a:ext cx="10515600" cy="4625254"/>
          </a:xfrm>
        </p:spPr>
        <p:txBody>
          <a:bodyPr/>
          <a:lstStyle>
            <a:lvl1pPr marL="228600" indent="-228600">
              <a:buClr>
                <a:schemeClr val="accent1">
                  <a:lumMod val="60000"/>
                  <a:lumOff val="40000"/>
                </a:schemeClr>
              </a:buClr>
              <a:buFont typeface="ZapfDingbatsITC" charset="0"/>
              <a:buChar char="★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tx1">
                  <a:lumMod val="50000"/>
                  <a:lumOff val="50000"/>
                </a:schemeClr>
              </a:buClr>
              <a:buFont typeface="ZapfDingbatsITC" charset="0"/>
              <a:buChar char="✻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10321636" y="6386080"/>
            <a:ext cx="1163782" cy="365125"/>
          </a:xfrm>
        </p:spPr>
        <p:txBody>
          <a:bodyPr/>
          <a:lstStyle>
            <a:lvl1pPr algn="r">
              <a:defRPr/>
            </a:lvl1pPr>
          </a:lstStyle>
          <a:p>
            <a:fld id="{79B77B8D-E568-CC45-BE90-73A431C6383C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38200" y="6386080"/>
            <a:ext cx="4114800" cy="36512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1610108" y="6386080"/>
            <a:ext cx="581892" cy="365125"/>
          </a:xfrm>
        </p:spPr>
        <p:txBody>
          <a:bodyPr/>
          <a:lstStyle>
            <a:lvl1pPr>
              <a:defRPr sz="1800" b="1" i="0"/>
            </a:lvl1pPr>
          </a:lstStyle>
          <a:p>
            <a:fld id="{740C69CE-19E9-D442-93A5-C5B3E733EF7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838200" y="1302754"/>
            <a:ext cx="10515600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 userDrawn="1"/>
        </p:nvCxnSpPr>
        <p:spPr>
          <a:xfrm flipV="1">
            <a:off x="11544300" y="6319475"/>
            <a:ext cx="0" cy="50400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 userDrawn="1"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90940"/>
            <a:ext cx="10515600" cy="1011812"/>
          </a:xfrm>
          <a:effectLst>
            <a:outerShdw blurRad="152400" dist="6350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b="1" u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51709"/>
            <a:ext cx="10515600" cy="4625254"/>
          </a:xfrm>
        </p:spPr>
        <p:txBody>
          <a:bodyPr/>
          <a:lstStyle>
            <a:lvl1pPr marL="228600" indent="-228600">
              <a:buClr>
                <a:schemeClr val="accent1">
                  <a:lumMod val="60000"/>
                  <a:lumOff val="40000"/>
                </a:schemeClr>
              </a:buClr>
              <a:buFont typeface="ZapfDingbatsITC" charset="0"/>
              <a:buChar char="★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tx1">
                  <a:lumMod val="50000"/>
                  <a:lumOff val="50000"/>
                </a:schemeClr>
              </a:buClr>
              <a:buFont typeface="ZapfDingbatsITC" charset="0"/>
              <a:buChar char="✻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10321636" y="6386080"/>
            <a:ext cx="1163782" cy="365125"/>
          </a:xfrm>
        </p:spPr>
        <p:txBody>
          <a:bodyPr/>
          <a:lstStyle>
            <a:lvl1pPr algn="r">
              <a:defRPr/>
            </a:lvl1pPr>
          </a:lstStyle>
          <a:p>
            <a:fld id="{00E27DAC-492C-9544-BF00-3A5389DB5265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38200" y="6386080"/>
            <a:ext cx="4114800" cy="36512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1610108" y="6386080"/>
            <a:ext cx="464127" cy="365125"/>
          </a:xfrm>
        </p:spPr>
        <p:txBody>
          <a:bodyPr/>
          <a:lstStyle/>
          <a:p>
            <a:fld id="{740C69CE-19E9-D442-93A5-C5B3E733EF7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838200" y="1302754"/>
            <a:ext cx="10515600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 userDrawn="1"/>
        </p:nvCxnSpPr>
        <p:spPr>
          <a:xfrm flipV="1">
            <a:off x="11544300" y="6319475"/>
            <a:ext cx="0" cy="50400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 userDrawn="1"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0800000">
            <a:off x="11034108" y="0"/>
            <a:ext cx="1152000" cy="1152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90940"/>
            <a:ext cx="10515600" cy="1011812"/>
          </a:xfrm>
          <a:effectLst>
            <a:outerShdw blurRad="152400" dist="6350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b="1" u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40582" y="1538288"/>
            <a:ext cx="5801589" cy="4639108"/>
          </a:xfrm>
        </p:spPr>
        <p:txBody>
          <a:bodyPr>
            <a:normAutofit/>
          </a:bodyPr>
          <a:lstStyle>
            <a:lvl1pPr marL="228600" indent="-228600">
              <a:buClr>
                <a:schemeClr val="accent1">
                  <a:lumMod val="60000"/>
                  <a:lumOff val="40000"/>
                </a:schemeClr>
              </a:buClr>
              <a:buFont typeface="ZapfDingbatsITC" charset="0"/>
              <a:buChar char="★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Font typeface="ZapfDingbatsITC" charset="0"/>
              <a:buChar char="✻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10321636" y="6386080"/>
            <a:ext cx="1163782" cy="365125"/>
          </a:xfrm>
        </p:spPr>
        <p:txBody>
          <a:bodyPr/>
          <a:lstStyle>
            <a:lvl1pPr algn="r">
              <a:defRPr/>
            </a:lvl1pPr>
          </a:lstStyle>
          <a:p>
            <a:fld id="{28AF70F7-86A5-A649-90A2-038578D6E78D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38200" y="6386080"/>
            <a:ext cx="4114800" cy="36512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1610108" y="6386080"/>
            <a:ext cx="464127" cy="365125"/>
          </a:xfrm>
        </p:spPr>
        <p:txBody>
          <a:bodyPr/>
          <a:lstStyle/>
          <a:p>
            <a:fld id="{740C69CE-19E9-D442-93A5-C5B3E733EF7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838200" y="1302754"/>
            <a:ext cx="10515600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 userDrawn="1"/>
        </p:nvCxnSpPr>
        <p:spPr>
          <a:xfrm flipV="1">
            <a:off x="11544300" y="6319475"/>
            <a:ext cx="0" cy="50400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グラフ プレースホルダー 8"/>
          <p:cNvSpPr>
            <a:spLocks noGrp="1"/>
          </p:cNvSpPr>
          <p:nvPr>
            <p:ph type="chart" sz="quarter" idx="13"/>
          </p:nvPr>
        </p:nvSpPr>
        <p:spPr>
          <a:xfrm>
            <a:off x="512618" y="1538288"/>
            <a:ext cx="5264727" cy="4638675"/>
          </a:xfrm>
        </p:spPr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90940"/>
            <a:ext cx="10515600" cy="1011812"/>
          </a:xfrm>
          <a:effectLst>
            <a:outerShdw blurRad="152400" dist="6350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b="1" u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40582" y="1538288"/>
            <a:ext cx="5801589" cy="4639108"/>
          </a:xfrm>
        </p:spPr>
        <p:txBody>
          <a:bodyPr>
            <a:normAutofit/>
          </a:bodyPr>
          <a:lstStyle>
            <a:lvl1pPr marL="228600" indent="-228600">
              <a:buClr>
                <a:schemeClr val="accent1">
                  <a:lumMod val="60000"/>
                  <a:lumOff val="40000"/>
                </a:schemeClr>
              </a:buClr>
              <a:buFont typeface="ZapfDingbatsITC" charset="0"/>
              <a:buChar char="★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Font typeface="ZapfDingbatsITC" charset="0"/>
              <a:buChar char="✻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10321636" y="6386080"/>
            <a:ext cx="1163782" cy="365125"/>
          </a:xfrm>
        </p:spPr>
        <p:txBody>
          <a:bodyPr/>
          <a:lstStyle>
            <a:lvl1pPr algn="r">
              <a:defRPr/>
            </a:lvl1pPr>
          </a:lstStyle>
          <a:p>
            <a:fld id="{B491FED7-50F9-5440-9CA3-FC7AFC3C3021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38200" y="6386080"/>
            <a:ext cx="4114800" cy="36512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1610108" y="6386080"/>
            <a:ext cx="464127" cy="365125"/>
          </a:xfrm>
        </p:spPr>
        <p:txBody>
          <a:bodyPr/>
          <a:lstStyle/>
          <a:p>
            <a:fld id="{740C69CE-19E9-D442-93A5-C5B3E733EF7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838200" y="1302754"/>
            <a:ext cx="10515600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 userDrawn="1"/>
        </p:nvCxnSpPr>
        <p:spPr>
          <a:xfrm flipV="1">
            <a:off x="11544300" y="6319475"/>
            <a:ext cx="0" cy="50400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グラフ プレースホルダー 8"/>
          <p:cNvSpPr>
            <a:spLocks noGrp="1"/>
          </p:cNvSpPr>
          <p:nvPr>
            <p:ph type="chart" sz="quarter" idx="13"/>
          </p:nvPr>
        </p:nvSpPr>
        <p:spPr>
          <a:xfrm>
            <a:off x="512618" y="1538288"/>
            <a:ext cx="5264727" cy="4638675"/>
          </a:xfrm>
        </p:spPr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90940"/>
            <a:ext cx="10515600" cy="1011812"/>
          </a:xfrm>
          <a:effectLst>
            <a:outerShdw blurRad="152400" dist="6350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b="1" u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40582" y="1538288"/>
            <a:ext cx="5801589" cy="4639108"/>
          </a:xfrm>
        </p:spPr>
        <p:txBody>
          <a:bodyPr>
            <a:normAutofit/>
          </a:bodyPr>
          <a:lstStyle>
            <a:lvl1pPr marL="228600" indent="-228600">
              <a:buClr>
                <a:schemeClr val="accent1">
                  <a:lumMod val="60000"/>
                  <a:lumOff val="40000"/>
                </a:schemeClr>
              </a:buClr>
              <a:buFont typeface="ZapfDingbatsITC" charset="0"/>
              <a:buChar char="★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Font typeface="ZapfDingbatsITC" charset="0"/>
              <a:buChar char="✻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10321636" y="6386080"/>
            <a:ext cx="1163782" cy="365125"/>
          </a:xfrm>
        </p:spPr>
        <p:txBody>
          <a:bodyPr/>
          <a:lstStyle>
            <a:lvl1pPr algn="r">
              <a:defRPr/>
            </a:lvl1pPr>
          </a:lstStyle>
          <a:p>
            <a:fld id="{DEAA6888-0C02-2A41-A1C7-4A237CFCBE1B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38200" y="6386080"/>
            <a:ext cx="4114800" cy="36512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1610108" y="6386080"/>
            <a:ext cx="464127" cy="365125"/>
          </a:xfrm>
        </p:spPr>
        <p:txBody>
          <a:bodyPr/>
          <a:lstStyle/>
          <a:p>
            <a:fld id="{740C69CE-19E9-D442-93A5-C5B3E733EF7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838200" y="1302754"/>
            <a:ext cx="10515600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 userDrawn="1"/>
        </p:nvCxnSpPr>
        <p:spPr>
          <a:xfrm flipV="1">
            <a:off x="11544300" y="6319475"/>
            <a:ext cx="0" cy="50400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図プレースホルダー 7"/>
          <p:cNvSpPr>
            <a:spLocks noGrp="1"/>
          </p:cNvSpPr>
          <p:nvPr>
            <p:ph type="pic" sz="quarter" idx="14"/>
          </p:nvPr>
        </p:nvSpPr>
        <p:spPr>
          <a:xfrm>
            <a:off x="505691" y="1538721"/>
            <a:ext cx="5264150" cy="4638675"/>
          </a:xfrm>
        </p:spPr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90940"/>
            <a:ext cx="10515600" cy="1011812"/>
          </a:xfrm>
          <a:effectLst>
            <a:outerShdw blurRad="152400" dist="6350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b="1" u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5457340"/>
            <a:ext cx="10515600" cy="928738"/>
          </a:xfrm>
        </p:spPr>
        <p:txBody>
          <a:bodyPr>
            <a:noAutofit/>
          </a:bodyPr>
          <a:lstStyle>
            <a:lvl1pPr marL="228600" indent="-228600">
              <a:buClr>
                <a:schemeClr val="accent1">
                  <a:lumMod val="60000"/>
                  <a:lumOff val="40000"/>
                </a:schemeClr>
              </a:buClr>
              <a:buFont typeface="ZapfDingbatsITC" charset="0"/>
              <a:buChar char="★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Font typeface="ZapfDingbatsITC" charset="0"/>
              <a:buChar char="✻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10321636" y="6386080"/>
            <a:ext cx="1163782" cy="365125"/>
          </a:xfrm>
        </p:spPr>
        <p:txBody>
          <a:bodyPr/>
          <a:lstStyle>
            <a:lvl1pPr algn="r">
              <a:defRPr/>
            </a:lvl1pPr>
          </a:lstStyle>
          <a:p>
            <a:fld id="{3C33617C-F676-504A-99CF-60355C627165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1610108" y="6386080"/>
            <a:ext cx="464127" cy="365125"/>
          </a:xfrm>
        </p:spPr>
        <p:txBody>
          <a:bodyPr/>
          <a:lstStyle/>
          <a:p>
            <a:fld id="{740C69CE-19E9-D442-93A5-C5B3E733EF7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838200" y="1302754"/>
            <a:ext cx="10515600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 userDrawn="1"/>
        </p:nvCxnSpPr>
        <p:spPr>
          <a:xfrm flipV="1">
            <a:off x="11544300" y="6319475"/>
            <a:ext cx="0" cy="50400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図プレースホルダー 7"/>
          <p:cNvSpPr>
            <a:spLocks noGrp="1"/>
          </p:cNvSpPr>
          <p:nvPr>
            <p:ph type="pic" sz="quarter" idx="14"/>
          </p:nvPr>
        </p:nvSpPr>
        <p:spPr>
          <a:xfrm>
            <a:off x="838200" y="1538286"/>
            <a:ext cx="4907557" cy="371036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15"/>
          </p:nvPr>
        </p:nvSpPr>
        <p:spPr>
          <a:xfrm>
            <a:off x="6446243" y="1538287"/>
            <a:ext cx="4907557" cy="3710365"/>
          </a:xfrm>
        </p:spPr>
        <p:txBody>
          <a:bodyPr/>
          <a:lstStyle/>
          <a:p>
            <a:endParaRPr kumimoji="1" lang="ja-JP" altLang="en-US"/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838200" y="5457340"/>
            <a:ext cx="105156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0C4D-F7BD-C440-8291-AFB038C50695}" type="datetime1">
              <a:rPr kumimoji="1" lang="ja-JP" altLang="en-US" smtClean="0"/>
              <a:t>2018/3/26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30340-221F-2B4B-96F1-632C263035F1}" type="datetime1">
              <a:rPr kumimoji="1" lang="ja-JP" altLang="en-US" smtClean="0"/>
              <a:t>2018/3/26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C69CE-19E9-D442-93A5-C5B3E733EF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4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80" r:id="rId4"/>
    <p:sldLayoutId id="2147483676" r:id="rId5"/>
    <p:sldLayoutId id="2147483678" r:id="rId6"/>
    <p:sldLayoutId id="2147483677" r:id="rId7"/>
    <p:sldLayoutId id="2147483679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5" Type="http://schemas.openxmlformats.org/officeDocument/2006/relationships/image" Target="../media/image13.png"/><Relationship Id="rId6" Type="http://schemas.openxmlformats.org/officeDocument/2006/relationships/image" Target="../media/image130.png"/><Relationship Id="rId7" Type="http://schemas.openxmlformats.org/officeDocument/2006/relationships/image" Target="../media/image14.png"/><Relationship Id="rId8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14.png"/><Relationship Id="rId8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9.png"/><Relationship Id="rId5" Type="http://schemas.microsoft.com/office/2007/relationships/hdphoto" Target="../media/hdphoto3.wdp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1355271" y="1873591"/>
            <a:ext cx="9998529" cy="1587387"/>
          </a:xfrm>
        </p:spPr>
        <p:txBody>
          <a:bodyPr>
            <a:noAutofit/>
          </a:bodyPr>
          <a:lstStyle/>
          <a:p>
            <a:r>
              <a:rPr kumimoji="1" lang="en-US" altLang="ja-JP" sz="2000" dirty="0" smtClean="0"/>
              <a:t> </a:t>
            </a:r>
            <a:br>
              <a:rPr kumimoji="1" lang="en-US" altLang="ja-JP" sz="2000" dirty="0" smtClean="0"/>
            </a:br>
            <a:r>
              <a:rPr lang="en-US" altLang="ja-JP" sz="2000"/>
              <a:t/>
            </a:r>
            <a:br>
              <a:rPr lang="en-US" altLang="ja-JP" sz="2000"/>
            </a:br>
            <a:endParaRPr kumimoji="1" lang="ja-JP" altLang="en-US" sz="2000" dirty="0"/>
          </a:p>
        </p:txBody>
      </p:sp>
      <p:sp>
        <p:nvSpPr>
          <p:cNvPr id="7" name="サブタイトル 6"/>
          <p:cNvSpPr>
            <a:spLocks noGrp="1"/>
          </p:cNvSpPr>
          <p:nvPr>
            <p:ph type="subTitle" idx="1"/>
          </p:nvPr>
        </p:nvSpPr>
        <p:spPr>
          <a:xfrm>
            <a:off x="1355271" y="3902685"/>
            <a:ext cx="9144000" cy="1655762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宇佐見正志、他</a:t>
            </a:r>
            <a:r>
              <a:rPr kumimoji="1" lang="en-US" altLang="ja-JP" dirty="0" smtClean="0"/>
              <a:t>MEG II</a:t>
            </a:r>
            <a:r>
              <a:rPr kumimoji="1" lang="ja-JP" altLang="en-US" dirty="0" smtClean="0"/>
              <a:t>コラボレーション</a:t>
            </a:r>
            <a:endParaRPr kumimoji="1" lang="en-US" altLang="ja-JP" dirty="0" smtClean="0"/>
          </a:p>
          <a:p>
            <a:r>
              <a:rPr lang="ja-JP" altLang="en-US" dirty="0" smtClean="0"/>
              <a:t>日本物理学会第</a:t>
            </a:r>
            <a:r>
              <a:rPr lang="en-US" altLang="ja-JP" dirty="0" smtClean="0"/>
              <a:t>73</a:t>
            </a:r>
            <a:r>
              <a:rPr lang="ja-JP" altLang="en-US" dirty="0" smtClean="0"/>
              <a:t>回年次会、東京理科大学（野田キャンパス）</a:t>
            </a:r>
            <a:endParaRPr lang="en-US" altLang="ja-JP" dirty="0" smtClean="0"/>
          </a:p>
          <a:p>
            <a:r>
              <a:rPr kumimoji="1" lang="en-US" altLang="ja-JP" dirty="0" smtClean="0"/>
              <a:t>2018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月</a:t>
            </a:r>
            <a:r>
              <a:rPr kumimoji="1" lang="en-US" altLang="ja-JP" dirty="0" smtClean="0"/>
              <a:t>25</a:t>
            </a:r>
            <a:r>
              <a:rPr kumimoji="1" lang="ja-JP" altLang="en-US" dirty="0" smtClean="0"/>
              <a:t>日</a:t>
            </a:r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56B67-23D8-614A-A544-8994DCF2CF75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lang="ja-JP" altLang="en-US" smtClean="0"/>
              <a:pPr/>
              <a:t>1</a:t>
            </a:fld>
            <a:endParaRPr lang="ja-JP" altLang="en-US"/>
          </a:p>
        </p:txBody>
      </p:sp>
      <p:sp>
        <p:nvSpPr>
          <p:cNvPr id="8" name="タイトル 5"/>
          <p:cNvSpPr txBox="1">
            <a:spLocks/>
          </p:cNvSpPr>
          <p:nvPr/>
        </p:nvSpPr>
        <p:spPr>
          <a:xfrm>
            <a:off x="928006" y="2027776"/>
            <a:ext cx="9998529" cy="10770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smtClean="0"/>
              <a:t> </a:t>
            </a:r>
            <a:br>
              <a:rPr lang="en-US" altLang="ja-JP" sz="3200" dirty="0" smtClean="0"/>
            </a:br>
            <a:r>
              <a:rPr lang="en-US" altLang="ja-JP" sz="3200" dirty="0"/>
              <a:t>MEG II</a:t>
            </a:r>
            <a:r>
              <a:rPr lang="ja-JP" altLang="en-US" sz="3200" dirty="0"/>
              <a:t>実験陽電子タイミングカウンター</a:t>
            </a:r>
            <a:r>
              <a:rPr lang="ja-JP" altLang="en-US" sz="3200" dirty="0" smtClean="0"/>
              <a:t>の</a:t>
            </a:r>
            <a:endParaRPr lang="en-US" altLang="ja-JP" sz="3200" dirty="0" smtClean="0"/>
          </a:p>
          <a:p>
            <a:r>
              <a:rPr lang="ja-JP" altLang="en-US" sz="3200" dirty="0" smtClean="0"/>
              <a:t>コミッショニング</a:t>
            </a:r>
            <a:r>
              <a:rPr lang="en-US" altLang="ja-JP" sz="3200" dirty="0"/>
              <a:t>2017 </a:t>
            </a:r>
            <a:r>
              <a:rPr lang="ja-JP" altLang="en-US" sz="3200" dirty="0"/>
              <a:t>運用と</a:t>
            </a:r>
            <a:r>
              <a:rPr lang="ja-JP" altLang="en-US" sz="3200" dirty="0" smtClean="0"/>
              <a:t>試験</a:t>
            </a:r>
            <a:endParaRPr lang="en-US" altLang="ja-JP" sz="3200" dirty="0" smtClean="0"/>
          </a:p>
          <a:p>
            <a:r>
              <a:rPr lang="en-US" altLang="ja-JP" sz="2400" dirty="0" smtClean="0"/>
              <a:t>Commissioning of Positron Timing Counter </a:t>
            </a:r>
          </a:p>
          <a:p>
            <a:r>
              <a:rPr lang="en-US" altLang="ja-JP" sz="2400" dirty="0" smtClean="0"/>
              <a:t>for MEG II Experiment in 2017 –Operation and test-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98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1"/>
    </mc:Choice>
    <mc:Fallback xmlns="">
      <p:transition spd="slow" advTm="1183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Cooling systems: chiller test </a:t>
            </a:r>
            <a:r>
              <a:rPr lang="en-US" altLang="ja-JP" dirty="0" smtClean="0"/>
              <a:t>@ 20</a:t>
            </a:r>
            <a:r>
              <a:rPr lang="ja-JP" altLang="en-US" dirty="0" smtClean="0"/>
              <a:t>℃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0772" y="1397302"/>
            <a:ext cx="6732983" cy="2301195"/>
          </a:xfrm>
        </p:spPr>
        <p:txBody>
          <a:bodyPr>
            <a:normAutofit/>
          </a:bodyPr>
          <a:lstStyle/>
          <a:p>
            <a:r>
              <a:rPr kumimoji="1" lang="en-US" altLang="ja-JP" sz="2000" dirty="0" smtClean="0"/>
              <a:t>To determine the operation temperature, we checked the temperature stability of cooling systems</a:t>
            </a:r>
          </a:p>
          <a:p>
            <a:r>
              <a:rPr lang="en-US" altLang="ja-JP" sz="2000" dirty="0" smtClean="0"/>
              <a:t>Radiation damage was one of the largest problem for TC operation</a:t>
            </a:r>
          </a:p>
          <a:p>
            <a:pPr lvl="1"/>
            <a:r>
              <a:rPr lang="en-US" altLang="ja-JP" sz="1600" dirty="0" smtClean="0"/>
              <a:t>~30% time resolution deterioration @ 30 degree</a:t>
            </a:r>
          </a:p>
          <a:p>
            <a:pPr lvl="1"/>
            <a:r>
              <a:rPr lang="en-US" altLang="ja-JP" sz="1600" dirty="0" smtClean="0"/>
              <a:t>~5% time resolution deterioration @ 10 degree</a:t>
            </a:r>
          </a:p>
          <a:p>
            <a:r>
              <a:rPr kumimoji="1" lang="en-US" altLang="ja-JP" sz="2000" dirty="0" smtClean="0"/>
              <a:t>First we checked @ 20degree</a:t>
            </a:r>
            <a:endParaRPr kumimoji="1" lang="ja-JP" altLang="en-US" sz="2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4A78-E432-B240-A3A1-92895896137F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844481" y="4618900"/>
            <a:ext cx="3081812" cy="147732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ZapfDingbatsITC" charset="0"/>
              <a:buChar char="★"/>
            </a:pPr>
            <a:r>
              <a:rPr kumimoji="1" lang="en-US" altLang="ja-JP" dirty="0" smtClean="0">
                <a:solidFill>
                  <a:schemeClr val="bg2">
                    <a:lumMod val="50000"/>
                  </a:schemeClr>
                </a:solidFill>
              </a:rPr>
              <a:t>4 x 3 =12 sensors readout are shown</a:t>
            </a:r>
          </a:p>
          <a:p>
            <a:pPr marL="285750" indent="-285750">
              <a:buFont typeface="ZapfDingbatsITC" charset="0"/>
              <a:buChar char="★"/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US is stable within ~1 degree and daily change was suppressed</a:t>
            </a:r>
            <a:endParaRPr kumimoji="1" lang="ja-JP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964" y="3873912"/>
            <a:ext cx="8928100" cy="3162300"/>
          </a:xfrm>
          <a:prstGeom prst="rect">
            <a:avLst/>
          </a:prstGeom>
        </p:spPr>
      </p:pic>
      <p:pic>
        <p:nvPicPr>
          <p:cNvPr id="107" name="図 1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1397302"/>
            <a:ext cx="5588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1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95"/>
    </mc:Choice>
    <mc:Fallback xmlns="">
      <p:transition spd="slow" advTm="6689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Cooling systems: chiller test </a:t>
            </a:r>
            <a:r>
              <a:rPr lang="en-US" altLang="ja-JP" dirty="0" smtClean="0"/>
              <a:t>10</a:t>
            </a:r>
            <a:r>
              <a:rPr lang="ja-JP" altLang="en-US" dirty="0" smtClean="0"/>
              <a:t>℃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F7757-33A9-4644-922A-02866056C515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759719" y="1398127"/>
            <a:ext cx="5705080" cy="2609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ZapfDingbatsITC" charset="0"/>
              <a:buChar char="★"/>
              <a:defRPr kumimoji="1"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ZapfDingbatsITC" charset="0"/>
              <a:buChar char="✻"/>
              <a:defRPr kumimoji="1"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/>
              <a:t>10 degree operation test was conducted</a:t>
            </a:r>
          </a:p>
          <a:p>
            <a:r>
              <a:rPr lang="en-US" altLang="ja-JP" sz="2000" dirty="0" smtClean="0"/>
              <a:t>To avoid water due, we flowed dry air</a:t>
            </a:r>
          </a:p>
          <a:p>
            <a:pPr lvl="1"/>
            <a:r>
              <a:rPr lang="en-US" altLang="ja-JP" sz="1600" dirty="0" smtClean="0"/>
              <a:t>By dry air, we confirmed ~10% humidity  suppression @ 20 degree</a:t>
            </a:r>
          </a:p>
          <a:p>
            <a:r>
              <a:rPr lang="en-US" altLang="ja-JP" sz="2000" dirty="0" smtClean="0"/>
              <a:t>But dry air is room temperature, so temperature did not become stable</a:t>
            </a:r>
          </a:p>
          <a:p>
            <a:pPr lvl="1"/>
            <a:r>
              <a:rPr lang="en-US" altLang="ja-JP" sz="1600" dirty="0" smtClean="0"/>
              <a:t>Cool dry air system is needed</a:t>
            </a:r>
          </a:p>
        </p:txBody>
      </p:sp>
      <p:sp>
        <p:nvSpPr>
          <p:cNvPr id="9" name="アーチ 8"/>
          <p:cNvSpPr/>
          <p:nvPr/>
        </p:nvSpPr>
        <p:spPr>
          <a:xfrm rot="10800000">
            <a:off x="6872567" y="1438977"/>
            <a:ext cx="1733550" cy="1766022"/>
          </a:xfrm>
          <a:prstGeom prst="blockArc">
            <a:avLst>
              <a:gd name="adj1" fmla="val 10800000"/>
              <a:gd name="adj2" fmla="val 21508955"/>
              <a:gd name="adj3" fmla="val 850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7253567" y="1899204"/>
            <a:ext cx="971550" cy="1066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DCH</a:t>
            </a:r>
            <a:endParaRPr kumimoji="1" lang="ja-JP" altLang="en-US" dirty="0"/>
          </a:p>
        </p:txBody>
      </p:sp>
      <p:sp>
        <p:nvSpPr>
          <p:cNvPr id="11" name="右矢印 10"/>
          <p:cNvSpPr/>
          <p:nvPr/>
        </p:nvSpPr>
        <p:spPr>
          <a:xfrm>
            <a:off x="6450570" y="2321988"/>
            <a:ext cx="666750" cy="269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 rot="10800000">
            <a:off x="8339417" y="2321988"/>
            <a:ext cx="666750" cy="269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027264" y="1860220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Flow dry air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44970" y="2044886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Flow dry air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728" y="1455060"/>
            <a:ext cx="2263326" cy="1991727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10240022" y="4639434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~20% deviation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27" y="3559519"/>
            <a:ext cx="100203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56"/>
    </mc:Choice>
    <mc:Fallback xmlns="">
      <p:transition spd="slow" advTm="3565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Introduction</a:t>
            </a:r>
          </a:p>
          <a:p>
            <a:r>
              <a:rPr lang="en-US" altLang="ja-JP" dirty="0" smtClean="0"/>
              <a:t>Operation</a:t>
            </a:r>
          </a:p>
          <a:p>
            <a:pPr lvl="1"/>
            <a:r>
              <a:rPr lang="en-US" altLang="ja-JP" dirty="0"/>
              <a:t>Cooling </a:t>
            </a:r>
            <a:r>
              <a:rPr lang="en-US" altLang="ja-JP" dirty="0" smtClean="0"/>
              <a:t>systems</a:t>
            </a:r>
          </a:p>
          <a:p>
            <a:pPr lvl="2"/>
            <a:r>
              <a:rPr lang="en-US" altLang="ja-JP" dirty="0" smtClean="0"/>
              <a:t>Chiller test -&gt; 20 degree operation</a:t>
            </a:r>
            <a:endParaRPr lang="en-US" altLang="ja-JP" dirty="0"/>
          </a:p>
          <a:p>
            <a:pPr lvl="1"/>
            <a:r>
              <a:rPr lang="en-US" altLang="ja-JP" dirty="0"/>
              <a:t>Current </a:t>
            </a:r>
            <a:r>
              <a:rPr lang="en-US" altLang="ja-JP" dirty="0" smtClean="0"/>
              <a:t>monitor</a:t>
            </a:r>
          </a:p>
          <a:p>
            <a:pPr lvl="1"/>
            <a:r>
              <a:rPr lang="en-US" altLang="ja-JP" dirty="0" smtClean="0"/>
              <a:t>Maintenance work</a:t>
            </a:r>
            <a:endParaRPr lang="en-US" altLang="ja-JP" dirty="0"/>
          </a:p>
          <a:p>
            <a:r>
              <a:rPr lang="en-US" altLang="ja-JP" dirty="0" smtClean="0"/>
              <a:t>Summary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408D-E6E8-2F4A-AE58-062584976561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2393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0"/>
    </mc:Choice>
    <mc:Fallback xmlns="">
      <p:transition spd="slow" advTm="485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Current </a:t>
            </a:r>
            <a:r>
              <a:rPr lang="en-US" altLang="ja-JP" dirty="0" smtClean="0"/>
              <a:t>Monitor / Voltage Tuning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760" y="1302752"/>
            <a:ext cx="12005733" cy="4625254"/>
          </a:xfrm>
        </p:spPr>
        <p:txBody>
          <a:bodyPr>
            <a:normAutofit/>
          </a:bodyPr>
          <a:lstStyle/>
          <a:p>
            <a:r>
              <a:rPr kumimoji="1" lang="en-US" altLang="ja-JP" sz="2000" dirty="0" smtClean="0"/>
              <a:t>During beam test </a:t>
            </a:r>
            <a:r>
              <a:rPr kumimoji="1" lang="en-US" altLang="ja-JP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obvious current increase </a:t>
            </a:r>
            <a:r>
              <a:rPr kumimoji="1" lang="en-US" altLang="ja-JP" sz="2000" dirty="0" smtClean="0"/>
              <a:t>was observed due to radiation damage</a:t>
            </a:r>
          </a:p>
          <a:p>
            <a:r>
              <a:rPr lang="en-US" altLang="ja-JP" sz="2000" dirty="0" smtClean="0"/>
              <a:t>This year’s operation voltage was </a:t>
            </a:r>
            <a:r>
              <a:rPr lang="en-US" altLang="ja-JP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</a:t>
            </a:r>
            <a:r>
              <a:rPr lang="en-US" altLang="ja-JP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 higher than previous year based on “laser bias scan”</a:t>
            </a:r>
          </a:p>
          <a:p>
            <a:r>
              <a:rPr kumimoji="1" lang="en-US" altLang="ja-JP" sz="2000" dirty="0" smtClean="0"/>
              <a:t>Operation voltage should be tuned based on current &amp; resolution check with laser signal</a:t>
            </a:r>
            <a:endParaRPr kumimoji="1" lang="en-US" altLang="ja-JP" sz="20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10190018" y="6461222"/>
            <a:ext cx="1163782" cy="365125"/>
          </a:xfrm>
        </p:spPr>
        <p:txBody>
          <a:bodyPr/>
          <a:lstStyle/>
          <a:p>
            <a:fld id="{3CA5AD48-E139-4545-8ED9-BE41B2274D26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lang="ja-JP" altLang="en-US" smtClean="0"/>
              <a:pPr/>
              <a:t>13</a:t>
            </a:fld>
            <a:endParaRPr lang="ja-JP" altLang="en-US"/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938230"/>
              </p:ext>
            </p:extLst>
          </p:nvPr>
        </p:nvGraphicFramePr>
        <p:xfrm>
          <a:off x="4033115" y="4801654"/>
          <a:ext cx="6817932" cy="137846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72644"/>
                <a:gridCol w="2272644"/>
                <a:gridCol w="2272644"/>
              </a:tblGrid>
              <a:tr h="344616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Observed</a:t>
                      </a:r>
                      <a:r>
                        <a:rPr kumimoji="1" lang="en-US" altLang="ja-JP" sz="1600" baseline="0" dirty="0" smtClean="0"/>
                        <a:t> increase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Expected ~ 3 years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6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US counters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~0.4 </a:t>
                      </a:r>
                      <a:r>
                        <a:rPr kumimoji="1" lang="en-US" altLang="ja-JP" sz="1600" dirty="0" err="1" smtClean="0"/>
                        <a:t>μA</a:t>
                      </a:r>
                      <a:r>
                        <a:rPr kumimoji="1" lang="en-US" altLang="ja-JP" sz="1600" dirty="0" smtClean="0"/>
                        <a:t>/32 hours</a:t>
                      </a:r>
                      <a:endParaRPr kumimoji="1" lang="ja-JP" alt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~158μA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6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DS counters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~1 </a:t>
                      </a:r>
                      <a:r>
                        <a:rPr kumimoji="1" lang="en-US" altLang="ja-JP" sz="1600" dirty="0" err="1" smtClean="0"/>
                        <a:t>μA</a:t>
                      </a:r>
                      <a:r>
                        <a:rPr kumimoji="1" lang="en-US" altLang="ja-JP" sz="1600" dirty="0" smtClean="0"/>
                        <a:t>/36 hours</a:t>
                      </a:r>
                      <a:endParaRPr kumimoji="1" lang="ja-JP" alt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~394μA</a:t>
                      </a:r>
                      <a:endParaRPr kumimoji="1" lang="ja-JP" alt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6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2016 commissioning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~0.24μA/32 hours</a:t>
                      </a:r>
                      <a:endParaRPr kumimoji="1" lang="ja-JP" alt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~94μA</a:t>
                      </a:r>
                      <a:endParaRPr kumimoji="1" lang="ja-JP" alt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図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4" y="3180811"/>
            <a:ext cx="3859184" cy="3275091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585913" y="3708959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US: ~0.4μA/32h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850899" y="4160233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</a:t>
            </a:r>
            <a:r>
              <a:rPr kumimoji="1" lang="en-US" altLang="ja-JP" dirty="0" smtClean="0"/>
              <a:t>S: ~1μA/36h</a:t>
            </a:r>
            <a:endParaRPr kumimoji="1" lang="ja-JP" altLang="en-US" dirty="0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179" y="2228827"/>
            <a:ext cx="2194280" cy="184946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156542" y="6258925"/>
            <a:ext cx="403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~30% deterioration around 100μA</a:t>
            </a:r>
            <a:endParaRPr kumimoji="1" lang="ja-JP" alt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193" y="6568642"/>
            <a:ext cx="5745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smtClean="0"/>
              <a:t>※</a:t>
            </a:r>
            <a:r>
              <a:rPr kumimoji="1" lang="en-US" altLang="ja-JP" sz="1400" smtClean="0"/>
              <a:t>2016 </a:t>
            </a:r>
            <a:r>
              <a:rPr kumimoji="1" lang="en-US" altLang="ja-JP" sz="1400" dirty="0" smtClean="0"/>
              <a:t>commissioning current increase is calculated @ ~28 degree</a:t>
            </a:r>
            <a:endParaRPr kumimoji="1" lang="ja-JP" altLang="en-US" sz="1400" dirty="0"/>
          </a:p>
        </p:txBody>
      </p:sp>
      <p:sp>
        <p:nvSpPr>
          <p:cNvPr id="6" name="上カーブ矢印 5"/>
          <p:cNvSpPr/>
          <p:nvPr/>
        </p:nvSpPr>
        <p:spPr>
          <a:xfrm rot="16200000">
            <a:off x="10787678" y="5701407"/>
            <a:ext cx="433145" cy="30640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上カーブ矢印 17"/>
          <p:cNvSpPr/>
          <p:nvPr/>
        </p:nvSpPr>
        <p:spPr>
          <a:xfrm rot="16200000">
            <a:off x="10611447" y="5522431"/>
            <a:ext cx="808545" cy="2834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218634" y="5507304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Vop+1V</a:t>
            </a:r>
            <a:endParaRPr kumimoji="1" lang="ja-JP" alt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121" y="3347625"/>
            <a:ext cx="2796798" cy="1175465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4665589" y="2622487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Constant fraction time pickup</a:t>
            </a:r>
          </a:p>
          <a:p>
            <a:pPr algn="ctr"/>
            <a:r>
              <a:rPr lang="en-US" altLang="ja-JP" dirty="0" smtClean="0"/>
              <a:t>with laser signal</a:t>
            </a:r>
            <a:endParaRPr kumimoji="1" lang="ja-JP" altLang="en-US" dirty="0"/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832" y="2527185"/>
            <a:ext cx="2157513" cy="2131293"/>
          </a:xfrm>
          <a:prstGeom prst="rect">
            <a:avLst/>
          </a:prstGeom>
        </p:spPr>
      </p:pic>
      <p:sp>
        <p:nvSpPr>
          <p:cNvPr id="39" name="右矢印 38"/>
          <p:cNvSpPr/>
          <p:nvPr/>
        </p:nvSpPr>
        <p:spPr>
          <a:xfrm>
            <a:off x="9549768" y="2951280"/>
            <a:ext cx="275169" cy="22953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8848387" y="2685763"/>
            <a:ext cx="279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1V shifted from last year</a:t>
            </a:r>
            <a:endParaRPr kumimoji="1" lang="ja-JP" altLang="en-US" dirty="0"/>
          </a:p>
        </p:txBody>
      </p:sp>
      <p:sp>
        <p:nvSpPr>
          <p:cNvPr id="43" name="右矢印 42"/>
          <p:cNvSpPr/>
          <p:nvPr/>
        </p:nvSpPr>
        <p:spPr>
          <a:xfrm>
            <a:off x="7898858" y="3268818"/>
            <a:ext cx="371697" cy="80947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14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93"/>
    </mc:Choice>
    <mc:Fallback xmlns="">
      <p:transition spd="slow" advTm="14279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IV Monitoring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06582" y="1275889"/>
            <a:ext cx="10515600" cy="4625254"/>
          </a:xfrm>
        </p:spPr>
        <p:txBody>
          <a:bodyPr>
            <a:normAutofit/>
          </a:bodyPr>
          <a:lstStyle/>
          <a:p>
            <a:r>
              <a:rPr kumimoji="1" lang="en-US" altLang="ja-JP" sz="2000" dirty="0" smtClean="0"/>
              <a:t>With the DAQ setup, we succeeded in </a:t>
            </a:r>
            <a:r>
              <a:rPr lang="en-US" altLang="ja-JP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continuously taking </a:t>
            </a:r>
            <a:r>
              <a:rPr kumimoji="1" lang="en-US" altLang="ja-JP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IV characteristic data of all US counters at once</a:t>
            </a:r>
          </a:p>
          <a:p>
            <a:r>
              <a:rPr lang="en-US" altLang="ja-JP" sz="2000" dirty="0" smtClean="0"/>
              <a:t>Monitor as sensor to radiation damage, temperature and useful to determine the operation voltage </a:t>
            </a:r>
            <a:r>
              <a:rPr lang="en-US" altLang="ja-JP" sz="2000" dirty="0" err="1" smtClean="0"/>
              <a:t>etc</a:t>
            </a:r>
            <a:r>
              <a:rPr lang="en-US" altLang="ja-JP" sz="2000" dirty="0" smtClean="0"/>
              <a:t> </a:t>
            </a:r>
            <a:r>
              <a:rPr lang="is-IS" altLang="ja-JP" sz="2000" dirty="0" smtClean="0"/>
              <a:t>….</a:t>
            </a:r>
          </a:p>
          <a:p>
            <a:endParaRPr kumimoji="1" lang="ja-JP" altLang="en-US" sz="2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B30-E21B-4A49-95E6-9B543A23DF05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lang="ja-JP" altLang="en-US" smtClean="0"/>
              <a:pPr/>
              <a:t>14</a:t>
            </a:fld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8" y="2480832"/>
            <a:ext cx="4034552" cy="410685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7" y="2499879"/>
            <a:ext cx="6481048" cy="4068763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555504" y="6418264"/>
            <a:ext cx="6157913" cy="15037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12916" y="6048932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~3 hours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2970092" y="2832100"/>
            <a:ext cx="0" cy="2000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996746" y="2747446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1μA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207992" y="6531282"/>
            <a:ext cx="3026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/>
              <a:t>Leak current cannot </a:t>
            </a:r>
            <a:r>
              <a:rPr kumimoji="1" lang="en-US" altLang="ja-JP" sz="800" smtClean="0"/>
              <a:t>be measured, so we added some offset</a:t>
            </a:r>
            <a:endParaRPr kumimoji="1" lang="ja-JP" altLang="en-US" sz="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91058" y="6670648"/>
            <a:ext cx="34307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/>
              <a:t>T</a:t>
            </a:r>
            <a:r>
              <a:rPr kumimoji="1" lang="en-US" altLang="ja-JP" sz="800" dirty="0" smtClean="0"/>
              <a:t>emperature is a bit unstable@Nov.15 compared with the other data</a:t>
            </a:r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160320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80"/>
    </mc:Choice>
    <mc:Fallback xmlns="">
      <p:transition spd="slow" advTm="3488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TC Maintenance &amp; Prospect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5303405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Some bad counters were found @ Maintenance work, but we succeeded to operate most of counters properly</a:t>
            </a:r>
          </a:p>
          <a:p>
            <a:r>
              <a:rPr lang="en-US" altLang="ja-JP" dirty="0" smtClean="0"/>
              <a:t>Minor problems (Problem # / All #)</a:t>
            </a:r>
          </a:p>
          <a:p>
            <a:pPr lvl="1"/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Laser fiber broken (~11/512 fibers)</a:t>
            </a:r>
          </a:p>
          <a:p>
            <a:pPr lvl="1"/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Temperature sensor broken (~6/192 sensors)</a:t>
            </a:r>
          </a:p>
          <a:p>
            <a:pPr lvl="1"/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SiPM broken </a:t>
            </a:r>
            <a:r>
              <a:rPr lang="en-US" altLang="ja-JP" b="1" dirty="0" smtClean="0">
                <a:solidFill>
                  <a:schemeClr val="bg2">
                    <a:lumMod val="50000"/>
                  </a:schemeClr>
                </a:solidFill>
              </a:rPr>
              <a:t>(~1/1024 channels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Chiller broken (when shutdown)</a:t>
            </a:r>
          </a:p>
          <a:p>
            <a:r>
              <a:rPr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 2018 autumn 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DCH will be installed</a:t>
            </a:r>
          </a:p>
          <a:p>
            <a:pPr lvl="1"/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TC will be installed and operated in </a:t>
            </a:r>
            <a:r>
              <a:rPr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best condition</a:t>
            </a:r>
            <a:endParaRPr lang="en-US" altLang="ja-JP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With full detector, </a:t>
            </a:r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  <a:r>
              <a:rPr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ngineering run 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will start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E123-C2E5-4145-BDAA-6BCD91D7B326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14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82"/>
    </mc:Choice>
    <mc:Fallback xmlns="">
      <p:transition spd="slow" advTm="5008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531788"/>
            <a:ext cx="11165733" cy="5219417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Commissioning for TC in 2017 was </a:t>
            </a:r>
            <a:r>
              <a:rPr kumimoji="1"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successfully finished</a:t>
            </a:r>
          </a:p>
          <a:p>
            <a:pPr lvl="1"/>
            <a:r>
              <a:rPr lang="en-US" altLang="ja-JP" dirty="0" smtClean="0"/>
              <a:t>~2 weeks data taking, only </a:t>
            </a:r>
            <a:r>
              <a:rPr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 </a:t>
            </a:r>
            <a:r>
              <a:rPr lang="en-US" altLang="ja-JP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</a:t>
            </a:r>
            <a:r>
              <a:rPr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/ 1024 </a:t>
            </a:r>
            <a:r>
              <a:rPr lang="en-US" altLang="ja-JP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</a:t>
            </a:r>
            <a:r>
              <a:rPr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 smtClean="0"/>
              <a:t>broken</a:t>
            </a:r>
          </a:p>
          <a:p>
            <a:pPr lvl="1"/>
            <a:r>
              <a:rPr lang="en-US" altLang="ja-JP" dirty="0" smtClean="0"/>
              <a:t>Systems tested &amp; worked well during commissioning</a:t>
            </a:r>
          </a:p>
          <a:p>
            <a:r>
              <a:rPr lang="en-US" altLang="ja-JP" dirty="0" smtClean="0"/>
              <a:t>Cooling systems</a:t>
            </a:r>
          </a:p>
          <a:p>
            <a:pPr lvl="1"/>
            <a:r>
              <a:rPr lang="en-US" altLang="ja-JP" dirty="0" smtClean="0"/>
              <a:t>Chiller test was done for low temperature &amp; stable operation</a:t>
            </a:r>
          </a:p>
          <a:p>
            <a:pPr lvl="1"/>
            <a:r>
              <a:rPr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 degree operation was stable </a:t>
            </a:r>
            <a:r>
              <a:rPr lang="en-US" altLang="ja-JP" dirty="0" smtClean="0"/>
              <a:t>within ~1 degree, more dedicated system is needed for 10 degree operation</a:t>
            </a:r>
          </a:p>
          <a:p>
            <a:r>
              <a:rPr kumimoji="1" lang="en-US" altLang="ja-JP" dirty="0" smtClean="0"/>
              <a:t>Current </a:t>
            </a:r>
            <a:r>
              <a:rPr lang="en-US" altLang="ja-JP" dirty="0"/>
              <a:t>m</a:t>
            </a:r>
            <a:r>
              <a:rPr kumimoji="1" lang="en-US" altLang="ja-JP" dirty="0" smtClean="0"/>
              <a:t>onitoring / Voltage optimization</a:t>
            </a:r>
          </a:p>
          <a:p>
            <a:pPr lvl="1"/>
            <a:r>
              <a:rPr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Obvious current increase due to radiation damage</a:t>
            </a:r>
            <a:r>
              <a:rPr lang="en-US" altLang="ja-JP" dirty="0" smtClean="0"/>
              <a:t>, higher than 2016</a:t>
            </a:r>
          </a:p>
          <a:p>
            <a:pPr lvl="1"/>
            <a:r>
              <a:rPr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Voltage tuning method with laser </a:t>
            </a:r>
            <a:r>
              <a:rPr lang="en-US" altLang="ja-JP" dirty="0" smtClean="0"/>
              <a:t>was developed</a:t>
            </a:r>
          </a:p>
          <a:p>
            <a:pPr lvl="1"/>
            <a:r>
              <a:rPr kumimoji="1"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Continuous IV data </a:t>
            </a:r>
            <a:r>
              <a:rPr kumimoji="1" lang="en-US" altLang="ja-JP" dirty="0" smtClean="0"/>
              <a:t>is sensitive sensor to radiation damage </a:t>
            </a:r>
          </a:p>
          <a:p>
            <a:r>
              <a:rPr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 2018 autumn, engineering run </a:t>
            </a:r>
            <a:r>
              <a:rPr lang="en-US" altLang="ja-JP" dirty="0" smtClean="0"/>
              <a:t>will start</a:t>
            </a:r>
          </a:p>
          <a:p>
            <a:pPr lvl="1"/>
            <a:r>
              <a:rPr kumimoji="1" lang="en-US" altLang="ja-JP" dirty="0" smtClean="0"/>
              <a:t>TC will be </a:t>
            </a:r>
            <a:r>
              <a:rPr kumimoji="1"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 best condition </a:t>
            </a:r>
            <a:r>
              <a:rPr kumimoji="1" lang="en-US" altLang="ja-JP" dirty="0" smtClean="0"/>
              <a:t>by maintenance work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1791-B60A-4641-A0CD-94AA50D63A1D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405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"/>
    </mc:Choice>
    <mc:Fallback xmlns="">
      <p:transition spd="slow" advTm="143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Outline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 smtClean="0"/>
                  <a:t>Introduction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ja-JP" b="1" i="1">
                        <a:latin typeface="Cambria Math" charset="0"/>
                      </a:rPr>
                      <m:t>𝝁</m:t>
                    </m:r>
                    <m:r>
                      <a:rPr lang="en-US" altLang="ja-JP" b="1" i="1">
                        <a:latin typeface="Cambria Math" charset="0"/>
                      </a:rPr>
                      <m:t>→</m:t>
                    </m:r>
                    <m:r>
                      <a:rPr lang="en-US" altLang="ja-JP" b="1" i="1">
                        <a:latin typeface="Cambria Math" charset="0"/>
                      </a:rPr>
                      <m:t>𝒆</m:t>
                    </m:r>
                    <m:r>
                      <a:rPr lang="en-US" altLang="ja-JP" b="1" i="1">
                        <a:latin typeface="Cambria Math" charset="0"/>
                      </a:rPr>
                      <m:t> </m:t>
                    </m:r>
                    <m:r>
                      <a:rPr lang="en-US" altLang="ja-JP" b="1" i="1">
                        <a:latin typeface="Cambria Math" charset="0"/>
                      </a:rPr>
                      <m:t>𝜸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smtClean="0"/>
                  <a:t>search</a:t>
                </a:r>
              </a:p>
              <a:p>
                <a:pPr lvl="1"/>
                <a:r>
                  <a:rPr lang="en-US" altLang="ja-JP" dirty="0"/>
                  <a:t>MEG II </a:t>
                </a:r>
                <a:r>
                  <a:rPr lang="en-US" altLang="ja-JP" dirty="0" smtClean="0"/>
                  <a:t>Experiment 2017 detectors</a:t>
                </a:r>
              </a:p>
              <a:p>
                <a:pPr lvl="1"/>
                <a:r>
                  <a:rPr lang="en-US" altLang="ja-JP" dirty="0" smtClean="0"/>
                  <a:t>Timing counter</a:t>
                </a:r>
              </a:p>
              <a:p>
                <a:pPr lvl="1"/>
                <a:r>
                  <a:rPr lang="en-US" altLang="ja-JP" dirty="0" smtClean="0"/>
                  <a:t>2017 Commissioning</a:t>
                </a:r>
              </a:p>
              <a:p>
                <a:r>
                  <a:rPr lang="en-US" altLang="ja-JP" dirty="0" smtClean="0"/>
                  <a:t>Operation</a:t>
                </a:r>
              </a:p>
              <a:p>
                <a:r>
                  <a:rPr lang="en-US" altLang="ja-JP" dirty="0" smtClean="0"/>
                  <a:t>Summary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12" t="-23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DAA89-DBB7-EB46-ADDB-FA251C06C06D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5151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"/>
    </mc:Choice>
    <mc:Fallback xmlns="">
      <p:transition spd="slow" advTm="365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ja-JP" b="1" i="1" smtClean="0">
                        <a:latin typeface="Cambria Math" charset="0"/>
                      </a:rPr>
                      <m:t>𝝁</m:t>
                    </m:r>
                    <m:r>
                      <a:rPr kumimoji="1" lang="en-US" altLang="ja-JP" b="1" i="1" smtClean="0">
                        <a:latin typeface="Cambria Math" charset="0"/>
                      </a:rPr>
                      <m:t>→</m:t>
                    </m:r>
                    <m:r>
                      <a:rPr kumimoji="1" lang="en-US" altLang="ja-JP" b="1" i="1" smtClean="0">
                        <a:latin typeface="Cambria Math" charset="0"/>
                      </a:rPr>
                      <m:t>𝒆</m:t>
                    </m:r>
                    <m:r>
                      <a:rPr kumimoji="1" lang="en-US" altLang="ja-JP" b="1" i="1" smtClean="0">
                        <a:latin typeface="Cambria Math" charset="0"/>
                      </a:rPr>
                      <m:t> </m:t>
                    </m:r>
                    <m:r>
                      <a:rPr kumimoji="1" lang="en-US" altLang="ja-JP" b="1" i="1" smtClean="0">
                        <a:latin typeface="Cambria Math" charset="0"/>
                      </a:rPr>
                      <m:t>𝜸</m:t>
                    </m:r>
                  </m:oMath>
                </a14:m>
                <a:r>
                  <a:rPr kumimoji="1" lang="en-US" altLang="ja-JP" dirty="0" smtClean="0"/>
                  <a:t> search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36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390836" y="1513490"/>
                <a:ext cx="6122479" cy="4872590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b="1" dirty="0" smtClean="0"/>
                  <a:t>c</a:t>
                </a:r>
                <a:r>
                  <a:rPr lang="en-US" altLang="ja-JP" dirty="0" smtClean="0"/>
                  <a:t>harged </a:t>
                </a:r>
                <a:r>
                  <a:rPr lang="en-US" altLang="ja-JP" b="1" dirty="0" smtClean="0"/>
                  <a:t>L</a:t>
                </a:r>
                <a:r>
                  <a:rPr lang="en-US" altLang="ja-JP" dirty="0" smtClean="0"/>
                  <a:t>epton </a:t>
                </a:r>
                <a:r>
                  <a:rPr lang="en-US" altLang="ja-JP" b="1" dirty="0" smtClean="0"/>
                  <a:t>F</a:t>
                </a:r>
                <a:r>
                  <a:rPr lang="en-US" altLang="ja-JP" dirty="0" smtClean="0"/>
                  <a:t>lavor </a:t>
                </a:r>
                <a:r>
                  <a:rPr lang="en-US" altLang="ja-JP" b="1" dirty="0" smtClean="0"/>
                  <a:t>V</a:t>
                </a:r>
                <a:r>
                  <a:rPr lang="en-US" altLang="ja-JP" dirty="0" smtClean="0"/>
                  <a:t>iolation </a:t>
                </a:r>
                <a:r>
                  <a:rPr lang="en-US" altLang="ja-JP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(cLFV) </a:t>
                </a:r>
                <a:r>
                  <a:rPr lang="en-US" altLang="ja-JP" dirty="0" smtClean="0"/>
                  <a:t>is one of </a:t>
                </a:r>
                <a:r>
                  <a:rPr lang="en-US" altLang="ja-JP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the clear evidence of new physics</a:t>
                </a:r>
              </a:p>
              <a:p>
                <a:pPr lvl="1"/>
                <a:r>
                  <a:rPr kumimoji="1" lang="en-US" altLang="ja-JP" dirty="0" smtClean="0"/>
                  <a:t>O(</a:t>
                </a:r>
                <a14:m>
                  <m:oMath xmlns:m="http://schemas.openxmlformats.org/officeDocument/2006/math">
                    <m:r>
                      <a:rPr kumimoji="1" lang="en-US" altLang="ja-JP" b="0" i="0" smtClean="0">
                        <a:latin typeface="Cambria Math" charset="0"/>
                      </a:rPr>
                      <m:t>~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charset="0"/>
                          </a:rPr>
                          <m:t>−54</m:t>
                        </m:r>
                      </m:sup>
                    </m:sSup>
                  </m:oMath>
                </a14:m>
                <a:r>
                  <a:rPr kumimoji="1" lang="en-US" altLang="ja-JP" dirty="0" smtClean="0"/>
                  <a:t>) @SM with neutrino </a:t>
                </a:r>
                <a:r>
                  <a:rPr kumimoji="1" lang="en-US" altLang="ja-JP" dirty="0" err="1" smtClean="0"/>
                  <a:t>osc</a:t>
                </a:r>
                <a:r>
                  <a:rPr kumimoji="1" lang="en-US" altLang="ja-JP" dirty="0" smtClean="0"/>
                  <a:t>.</a:t>
                </a:r>
              </a:p>
              <a:p>
                <a:pPr lvl="1"/>
                <a:r>
                  <a:rPr lang="en-US" altLang="ja-JP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sSup>
                      <m:sSupPr>
                        <m:ctrlPr>
                          <a:rPr lang="en-US" altLang="ja-JP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ja-JP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𝟏𝟎</m:t>
                        </m:r>
                      </m:e>
                      <m:sup>
                        <m:r>
                          <a:rPr lang="en-US" altLang="ja-JP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altLang="ja-JP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𝟏𝟒</m:t>
                        </m:r>
                      </m:sup>
                    </m:sSup>
                  </m:oMath>
                </a14:m>
                <a:r>
                  <a:rPr lang="en-US" altLang="ja-JP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) </a:t>
                </a:r>
                <a:r>
                  <a:rPr lang="en-US" altLang="ja-JP" b="1" dirty="0" smtClean="0"/>
                  <a:t>@Many models like </a:t>
                </a:r>
              </a:p>
              <a:p>
                <a:pPr lvl="2"/>
                <a:r>
                  <a:rPr lang="en-US" altLang="ja-JP" dirty="0" smtClean="0"/>
                  <a:t>SUSY-GUT</a:t>
                </a:r>
              </a:p>
              <a:p>
                <a:pPr lvl="2"/>
                <a:r>
                  <a:rPr lang="en-US" altLang="ja-JP" dirty="0" smtClean="0"/>
                  <a:t>SUSY-Seesaw</a:t>
                </a:r>
              </a:p>
              <a:p>
                <a:pPr lvl="2"/>
                <a:r>
                  <a:rPr lang="en-US" altLang="ja-JP" dirty="0" smtClean="0"/>
                  <a:t>Extra-dimension </a:t>
                </a:r>
                <a:r>
                  <a:rPr lang="en-US" altLang="ja-JP" dirty="0" err="1" smtClean="0"/>
                  <a:t>etc</a:t>
                </a:r>
                <a:r>
                  <a:rPr lang="is-IS" altLang="ja-JP" dirty="0" smtClean="0"/>
                  <a:t>…</a:t>
                </a:r>
              </a:p>
              <a:p>
                <a:r>
                  <a:rPr lang="is-IS" altLang="ja-JP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MEG II experiment searches cLFV in this expected region!</a:t>
                </a:r>
              </a:p>
              <a:p>
                <a:r>
                  <a:rPr lang="en-US" altLang="ja-JP" b="1" dirty="0">
                    <a:solidFill>
                      <a:srgbClr val="FF0000"/>
                    </a:solidFill>
                  </a:rPr>
                  <a:t>Br(</a:t>
                </a:r>
                <a14:m>
                  <m:oMath xmlns:m="http://schemas.openxmlformats.org/officeDocument/2006/math">
                    <m:r>
                      <a:rPr lang="en-US" altLang="ja-JP" b="1" i="1" dirty="0">
                        <a:solidFill>
                          <a:srgbClr val="FF0000"/>
                        </a:solidFill>
                        <a:latin typeface="Cambria Math" charset="0"/>
                      </a:rPr>
                      <m:t>𝝁</m:t>
                    </m:r>
                    <m:r>
                      <a:rPr lang="en-US" altLang="ja-JP" b="1" i="1" dirty="0">
                        <a:solidFill>
                          <a:srgbClr val="FF0000"/>
                        </a:solidFill>
                        <a:latin typeface="Cambria Math" charset="0"/>
                      </a:rPr>
                      <m:t>→</m:t>
                    </m:r>
                    <m:r>
                      <a:rPr lang="en-US" altLang="ja-JP" b="1" i="1" dirty="0">
                        <a:solidFill>
                          <a:srgbClr val="FF0000"/>
                        </a:solidFill>
                        <a:latin typeface="Cambria Math" charset="0"/>
                      </a:rPr>
                      <m:t>𝒆</m:t>
                    </m:r>
                    <m:r>
                      <a:rPr lang="en-US" altLang="ja-JP" b="1" i="1" dirty="0">
                        <a:solidFill>
                          <a:srgbClr val="FF0000"/>
                        </a:solidFill>
                        <a:latin typeface="Cambria Math" charset="0"/>
                      </a:rPr>
                      <m:t>𝜸</m:t>
                    </m:r>
                  </m:oMath>
                </a14:m>
                <a:r>
                  <a:rPr lang="en-US" altLang="ja-JP" b="1" dirty="0">
                    <a:solidFill>
                      <a:srgbClr val="FF0000"/>
                    </a:solidFill>
                  </a:rPr>
                  <a:t>)</a:t>
                </a:r>
                <a14:m>
                  <m:oMath xmlns:m="http://schemas.openxmlformats.org/officeDocument/2006/math">
                    <m:r>
                      <a:rPr lang="en-US" altLang="ja-JP" b="1" i="1" dirty="0">
                        <a:solidFill>
                          <a:srgbClr val="FF0000"/>
                        </a:solidFill>
                        <a:latin typeface="Cambria Math" charset="0"/>
                      </a:rPr>
                      <m:t>~ </m:t>
                    </m:r>
                    <m:r>
                      <a:rPr lang="en-US" altLang="ja-JP" b="1" i="1" dirty="0">
                        <a:solidFill>
                          <a:srgbClr val="FF0000"/>
                        </a:solidFill>
                        <a:latin typeface="Cambria Math" charset="0"/>
                      </a:rPr>
                      <m:t>𝟔</m:t>
                    </m:r>
                    <m:r>
                      <a:rPr lang="en-US" altLang="ja-JP" b="1" i="1" dirty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sSup>
                      <m:sSupPr>
                        <m:ctrlPr>
                          <a:rPr lang="en-US" altLang="ja-JP" b="1" i="1" dirty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ja-JP" b="1" i="1" dirty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𝟏𝟎</m:t>
                        </m:r>
                      </m:e>
                      <m:sup>
                        <m:r>
                          <a:rPr lang="en-US" altLang="ja-JP" b="1" i="1" dirty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altLang="ja-JP" b="1" i="1" dirty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𝟏𝟒</m:t>
                        </m:r>
                      </m:sup>
                    </m:sSup>
                  </m:oMath>
                </a14:m>
                <a:r>
                  <a:rPr lang="en-US" altLang="ja-JP" b="1" dirty="0">
                    <a:solidFill>
                      <a:srgbClr val="FF0000"/>
                    </a:solidFill>
                  </a:rPr>
                  <a:t> in 3 years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!</a:t>
                </a:r>
                <a:r>
                  <a:rPr lang="is-IS" altLang="ja-JP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0836" y="1513490"/>
                <a:ext cx="6122479" cy="4872590"/>
              </a:xfrm>
              <a:blipFill rotWithShape="0">
                <a:blip r:embed="rId3"/>
                <a:stretch>
                  <a:fillRect l="-1394" t="-2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EB205-5F36-F14E-9A80-528F77360C4A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lang="ja-JP" altLang="en-US" smtClean="0"/>
              <a:pPr/>
              <a:t>3</a:t>
            </a:fld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33" y="3658931"/>
            <a:ext cx="3376386" cy="236239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609" y="3629275"/>
            <a:ext cx="2701391" cy="243250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554" y="1388662"/>
            <a:ext cx="4827443" cy="18573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6916974" y="3009522"/>
                <a:ext cx="1880643" cy="649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Standard Model</a:t>
                </a:r>
              </a:p>
              <a:p>
                <a:pPr algn="ctr"/>
                <a:r>
                  <a:rPr lang="en-US" altLang="ja-JP" dirty="0" smtClean="0"/>
                  <a:t> </a:t>
                </a:r>
                <a:r>
                  <a:rPr lang="en-US" altLang="ja-JP" dirty="0"/>
                  <a:t>O(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charset="0"/>
                      </a:rPr>
                      <m:t>~</m:t>
                    </m:r>
                    <m:sSup>
                      <m:sSupPr>
                        <m:ctrlPr>
                          <a:rPr lang="en-US" altLang="ja-JP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altLang="ja-JP" i="1">
                            <a:latin typeface="Cambria Math" charset="0"/>
                          </a:rPr>
                          <m:t>−54</m:t>
                        </m:r>
                      </m:sup>
                    </m:sSup>
                  </m:oMath>
                </a14:m>
                <a:r>
                  <a:rPr lang="en-US" altLang="ja-JP" dirty="0"/>
                  <a:t>)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974" y="3009522"/>
                <a:ext cx="1880643" cy="649409"/>
              </a:xfrm>
              <a:prstGeom prst="rect">
                <a:avLst/>
              </a:prstGeom>
              <a:blipFill rotWithShape="0">
                <a:blip r:embed="rId7"/>
                <a:stretch>
                  <a:fillRect l="-2922" t="-5660" r="-2273" b="-150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9201276" y="3134378"/>
                <a:ext cx="26997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With ~</a:t>
                </a:r>
                <a:r>
                  <a:rPr kumimoji="1" lang="en-US" altLang="ja-JP" dirty="0" err="1" smtClean="0"/>
                  <a:t>TeV</a:t>
                </a:r>
                <a:r>
                  <a:rPr kumimoji="1" lang="en-US" altLang="ja-JP" dirty="0" smtClean="0"/>
                  <a:t> new particle</a:t>
                </a:r>
              </a:p>
              <a:p>
                <a:pPr algn="ctr"/>
                <a:r>
                  <a:rPr lang="en-US" altLang="ja-JP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altLang="ja-JP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sSup>
                      <m:sSupPr>
                        <m:ctrlPr>
                          <a:rPr lang="en-US" altLang="ja-JP" b="1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ja-JP" b="1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𝟏𝟎</m:t>
                        </m:r>
                      </m:e>
                      <m:sup>
                        <m:r>
                          <a:rPr lang="en-US" altLang="ja-JP" b="1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altLang="ja-JP" b="1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𝟏𝟒</m:t>
                        </m:r>
                      </m:sup>
                    </m:sSup>
                  </m:oMath>
                </a14:m>
                <a:r>
                  <a:rPr lang="en-US" altLang="ja-JP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)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276" y="3134378"/>
                <a:ext cx="2699778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1580" t="-4717" r="-1580" b="-150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99890" y="6183368"/>
                <a:ext cx="555793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 smtClean="0"/>
                  <a:t>SUSY-Seesaw</a:t>
                </a:r>
                <a:r>
                  <a:rPr lang="en-US" altLang="ja-JP" sz="800" dirty="0"/>
                  <a:t> Lorenzo </a:t>
                </a:r>
                <a:r>
                  <a:rPr lang="en-US" altLang="ja-JP" sz="800" dirty="0" err="1"/>
                  <a:t>Calibbi</a:t>
                </a:r>
                <a:r>
                  <a:rPr lang="en-US" altLang="ja-JP" sz="800" dirty="0"/>
                  <a:t> et al. "</a:t>
                </a:r>
                <a:r>
                  <a:rPr lang="en-US" altLang="ja-JP" sz="800" dirty="0" err="1"/>
                  <a:t>Flavour</a:t>
                </a:r>
                <a:r>
                  <a:rPr lang="en-US" altLang="ja-JP" sz="800" dirty="0"/>
                  <a:t> violation in </a:t>
                </a:r>
                <a:r>
                  <a:rPr lang="en-US" altLang="ja-JP" sz="800" dirty="0" smtClean="0"/>
                  <a:t>supersymmetric </a:t>
                </a:r>
                <a:r>
                  <a:rPr lang="en-US" altLang="ja-JP" sz="800" dirty="0"/>
                  <a:t>SO(10) </a:t>
                </a:r>
                <a:r>
                  <a:rPr lang="en-US" altLang="ja-JP" sz="800" dirty="0" err="1"/>
                  <a:t>unication</a:t>
                </a:r>
                <a:r>
                  <a:rPr lang="en-US" altLang="ja-JP" sz="800" dirty="0"/>
                  <a:t> with a type II seesaw</a:t>
                </a:r>
              </a:p>
              <a:p>
                <a:r>
                  <a:rPr lang="en-US" altLang="ja-JP" sz="800" dirty="0"/>
                  <a:t>mechanism." JHEP, 0912:057, 2009.</a:t>
                </a:r>
              </a:p>
              <a:p>
                <a:r>
                  <a:rPr kumimoji="1" lang="en-US" altLang="ja-JP" sz="800" dirty="0" smtClean="0"/>
                  <a:t>SO(10) SUSY-GUT: </a:t>
                </a:r>
                <a:r>
                  <a:rPr lang="en-US" altLang="ja-JP" sz="800" dirty="0"/>
                  <a:t>S. </a:t>
                </a:r>
                <a:r>
                  <a:rPr lang="en-US" altLang="ja-JP" sz="800" dirty="0" err="1"/>
                  <a:t>Antusch</a:t>
                </a:r>
                <a:r>
                  <a:rPr lang="en-US" altLang="ja-JP" sz="800" dirty="0"/>
                  <a:t> et al. "Impact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800" i="1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800" i="1">
                            <a:latin typeface="Cambria Math" charset="0"/>
                          </a:rPr>
                          <m:t>θ</m:t>
                        </m:r>
                      </m:e>
                      <m:sub>
                        <m:r>
                          <a:rPr lang="en-US" altLang="ja-JP" sz="800">
                            <a:latin typeface="Cambria Math" charset="0"/>
                          </a:rPr>
                          <m:t>13</m:t>
                        </m:r>
                      </m:sub>
                    </m:sSub>
                  </m:oMath>
                </a14:m>
                <a:r>
                  <a:rPr lang="en-US" altLang="ja-JP" sz="800" dirty="0"/>
                  <a:t>  on Lepton </a:t>
                </a:r>
                <a:r>
                  <a:rPr lang="en-US" altLang="ja-JP" sz="800" dirty="0" err="1"/>
                  <a:t>Flavour</a:t>
                </a:r>
                <a:r>
                  <a:rPr lang="en-US" altLang="ja-JP" sz="800" dirty="0"/>
                  <a:t> Violating processes within SUSY Seesaw"</a:t>
                </a:r>
              </a:p>
              <a:p>
                <a:r>
                  <a:rPr lang="en-US" altLang="ja-JP" sz="800" dirty="0"/>
                  <a:t>Journal of High Energy Physics 2006 (11), 090</a:t>
                </a:r>
              </a:p>
              <a:p>
                <a:endParaRPr lang="ja-JP" altLang="en-US" sz="800" dirty="0"/>
              </a:p>
              <a:p>
                <a:endParaRPr kumimoji="1" lang="ja-JP" altLang="en-US" sz="800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90" y="6183368"/>
                <a:ext cx="5557932" cy="83099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/>
          <p:cNvSpPr txBox="1"/>
          <p:nvPr/>
        </p:nvSpPr>
        <p:spPr>
          <a:xfrm>
            <a:off x="6728776" y="5993967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SUSY-Seesaw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11436" y="6445050"/>
            <a:ext cx="2135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 smtClean="0"/>
              <a:t> </a:t>
            </a:r>
            <a:endParaRPr kumimoji="1" lang="ja-JP" altLang="en-US" sz="8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988357" y="793777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SUSY-GUT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893772" y="5993967"/>
            <a:ext cx="215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SO(10) SUSY GUT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6557697" y="129804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800" dirty="0"/>
              <a:t> T. Mori , W. </a:t>
            </a:r>
            <a:r>
              <a:rPr lang="en-US" altLang="ja-JP" sz="800" dirty="0" err="1"/>
              <a:t>Ootani</a:t>
            </a:r>
            <a:r>
              <a:rPr lang="en-US" altLang="ja-JP" sz="800" dirty="0"/>
              <a:t>, "</a:t>
            </a:r>
            <a:r>
              <a:rPr lang="en-US" altLang="ja-JP" sz="800" dirty="0" err="1"/>
              <a:t>Flavour</a:t>
            </a:r>
            <a:r>
              <a:rPr lang="en-US" altLang="ja-JP" sz="800" dirty="0"/>
              <a:t> violating muon </a:t>
            </a:r>
            <a:r>
              <a:rPr lang="en-US" altLang="ja-JP" sz="800" dirty="0" err="1"/>
              <a:t>decays",Progress</a:t>
            </a:r>
            <a:r>
              <a:rPr lang="en-US" altLang="ja-JP" sz="800" dirty="0"/>
              <a:t> in Particle and Nuclear Physics </a:t>
            </a:r>
            <a:r>
              <a:rPr lang="en-US" altLang="ja-JP" sz="800" dirty="0" smtClean="0"/>
              <a:t>79 (2014</a:t>
            </a:r>
            <a:r>
              <a:rPr lang="en-US" altLang="ja-JP" sz="800" dirty="0"/>
              <a:t>) 57 ‒  94</a:t>
            </a:r>
          </a:p>
        </p:txBody>
      </p:sp>
    </p:spTree>
    <p:extLst>
      <p:ext uri="{BB962C8B-B14F-4D97-AF65-F5344CB8AC3E}">
        <p14:creationId xmlns:p14="http://schemas.microsoft.com/office/powerpoint/2010/main" val="128293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85"/>
    </mc:Choice>
    <mc:Fallback xmlns="">
      <p:transition spd="slow" advTm="3758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コンテンツ プレースホルダ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67" y="2178224"/>
            <a:ext cx="4758559" cy="376942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60" y="2147892"/>
            <a:ext cx="3778848" cy="1344554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739" y="3420681"/>
            <a:ext cx="3771135" cy="251409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MEG II</a:t>
            </a:r>
            <a:r>
              <a:rPr lang="en-US" altLang="ja-JP" dirty="0"/>
              <a:t> </a:t>
            </a:r>
            <a:r>
              <a:rPr lang="en-US" altLang="ja-JP" dirty="0" smtClean="0"/>
              <a:t>Experiment 2017 detectors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610108" y="6432941"/>
            <a:ext cx="581892" cy="365125"/>
          </a:xfrm>
        </p:spPr>
        <p:txBody>
          <a:bodyPr/>
          <a:lstStyle/>
          <a:p>
            <a:fld id="{740C69CE-19E9-D442-93A5-C5B3E733EF7C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42" y="2154375"/>
            <a:ext cx="2439412" cy="18510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コンテンツ プレースホルダー 2"/>
              <p:cNvSpPr txBox="1">
                <a:spLocks/>
              </p:cNvSpPr>
              <p:nvPr/>
            </p:nvSpPr>
            <p:spPr>
              <a:xfrm>
                <a:off x="472173" y="1454479"/>
                <a:ext cx="11813437" cy="9493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Font typeface="ZapfDingbatsITC" charset="0"/>
                  <a:buChar char="★"/>
                  <a:defRPr kumimoji="1" sz="28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ZapfDingbatsITC" charset="0"/>
                  <a:buChar char="✻"/>
                  <a:defRPr kumimoji="1" sz="24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20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20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The most sensitive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1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𝝁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r>
                      <a:rPr lang="is-IS" altLang="ja-JP" sz="2000" b="1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Sup>
                      <m:sSupPr>
                        <m:ctrlPr>
                          <a:rPr lang="en-US" altLang="ja-JP" sz="2000" b="1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r>
                      <a:rPr lang="en-US" altLang="ja-JP" sz="2000" b="1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altLang="ja-JP" sz="2000" b="1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𝜸</m:t>
                    </m:r>
                  </m:oMath>
                </a14:m>
                <a:r>
                  <a:rPr lang="en-US" altLang="ja-JP" sz="2000" b="1" dirty="0">
                    <a:solidFill>
                      <a:schemeClr val="bg2">
                        <a:lumMod val="50000"/>
                      </a:schemeClr>
                    </a:solidFill>
                  </a:rPr>
                  <a:t> search </a:t>
                </a:r>
                <a:r>
                  <a:rPr lang="en-US" altLang="ja-JP" sz="20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with world’s most intense muon beam in PSI </a:t>
                </a:r>
                <a:endParaRPr lang="en-US" altLang="ja-JP" sz="20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endParaRPr lang="en-US" altLang="ja-JP" sz="20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73" y="1454479"/>
                <a:ext cx="11813437" cy="949320"/>
              </a:xfrm>
              <a:prstGeom prst="rect">
                <a:avLst/>
              </a:prstGeom>
              <a:blipFill rotWithShape="0">
                <a:blip r:embed="rId6"/>
                <a:stretch>
                  <a:fillRect l="-310" t="-451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/>
          <p:cNvSpPr txBox="1"/>
          <p:nvPr/>
        </p:nvSpPr>
        <p:spPr>
          <a:xfrm>
            <a:off x="6106307" y="3074604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>
                <a:solidFill>
                  <a:srgbClr val="00B050"/>
                </a:solidFill>
              </a:rPr>
              <a:t>Drift Chamber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98" r="1194" b="7617"/>
          <a:stretch/>
        </p:blipFill>
        <p:spPr bwMode="auto">
          <a:xfrm>
            <a:off x="683523" y="4005385"/>
            <a:ext cx="2397231" cy="195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3034130" y="4757561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>
                <a:solidFill>
                  <a:schemeClr val="bg2">
                    <a:lumMod val="50000"/>
                  </a:schemeClr>
                </a:solidFill>
              </a:rPr>
              <a:t>RDC</a:t>
            </a:r>
            <a:endParaRPr kumimoji="1" lang="ja-JP" alt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962037" y="4720444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>
                <a:solidFill>
                  <a:schemeClr val="accent4">
                    <a:lumMod val="75000"/>
                  </a:schemeClr>
                </a:solidFill>
              </a:rPr>
              <a:t>Timing Counter</a:t>
            </a:r>
            <a:endParaRPr kumimoji="1" lang="ja-JP" alt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080754" y="2203510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chemeClr val="accent1"/>
                </a:solidFill>
              </a:rPr>
              <a:t>LXe</a:t>
            </a:r>
            <a:r>
              <a:rPr kumimoji="1" lang="en-US" altLang="ja-JP" b="1" dirty="0" smtClean="0">
                <a:solidFill>
                  <a:schemeClr val="accent1"/>
                </a:solidFill>
              </a:rPr>
              <a:t> detector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985296" y="5893310"/>
            <a:ext cx="4512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 smtClean="0"/>
              <a:t>Successive T</a:t>
            </a:r>
            <a:r>
              <a:rPr kumimoji="1" lang="en-US" altLang="ja-JP" b="1" u="sng" dirty="0" smtClean="0"/>
              <a:t>alks</a:t>
            </a:r>
          </a:p>
          <a:p>
            <a:r>
              <a:rPr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Operation</a:t>
            </a:r>
            <a:r>
              <a:rPr lang="en-US" altLang="ja-JP" b="1" dirty="0" smtClean="0"/>
              <a:t> -&gt; Calibration -&gt; Evaluation</a:t>
            </a:r>
          </a:p>
          <a:p>
            <a:r>
              <a:rPr kumimoji="1" lang="en-US" altLang="ja-JP" b="1" dirty="0" smtClean="0"/>
              <a:t>(-&gt; Time calibration counter for </a:t>
            </a:r>
            <a:r>
              <a:rPr kumimoji="1" lang="en-US" altLang="ja-JP" b="1" dirty="0" err="1" smtClean="0"/>
              <a:t>LXe</a:t>
            </a:r>
            <a:r>
              <a:rPr kumimoji="1" lang="en-US" altLang="ja-JP" b="1" dirty="0" smtClean="0"/>
              <a:t>)</a:t>
            </a:r>
            <a:endParaRPr kumimoji="1" lang="ja-JP" altLang="en-US" b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64BD0-2959-634E-ADC3-E9B839316BED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51994" y="5565439"/>
            <a:ext cx="3002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Super conducting magnet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335" y="6276254"/>
            <a:ext cx="5001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 err="1" smtClean="0"/>
              <a:t>LXe</a:t>
            </a:r>
            <a:r>
              <a:rPr lang="en-US" altLang="ja-JP" sz="800" dirty="0" smtClean="0"/>
              <a:t> &amp; over all : </a:t>
            </a:r>
            <a:r>
              <a:rPr lang="en-US" altLang="ja-JP" sz="800" dirty="0"/>
              <a:t> A.M. </a:t>
            </a:r>
            <a:r>
              <a:rPr lang="en-US" altLang="ja-JP" sz="800" dirty="0" err="1"/>
              <a:t>Baldini</a:t>
            </a:r>
            <a:r>
              <a:rPr lang="en-US" altLang="ja-JP" sz="800" dirty="0"/>
              <a:t> et </a:t>
            </a:r>
            <a:r>
              <a:rPr lang="en-US" altLang="ja-JP" sz="800" dirty="0" smtClean="0"/>
              <a:t>al. The </a:t>
            </a:r>
            <a:r>
              <a:rPr lang="en-US" altLang="ja-JP" sz="800" dirty="0"/>
              <a:t>design of the MEG II experiment</a:t>
            </a:r>
          </a:p>
          <a:p>
            <a:r>
              <a:rPr lang="en-US" altLang="ja-JP" sz="800" dirty="0"/>
              <a:t>arXiv:1801.04688v1 [</a:t>
            </a:r>
            <a:r>
              <a:rPr lang="en-US" altLang="ja-JP" sz="800" dirty="0" err="1"/>
              <a:t>physics.ins-det</a:t>
            </a:r>
            <a:r>
              <a:rPr lang="en-US" altLang="ja-JP" sz="800" dirty="0"/>
              <a:t>] 15 Jan </a:t>
            </a:r>
            <a:r>
              <a:rPr lang="en-US" altLang="ja-JP" sz="800" dirty="0" smtClean="0"/>
              <a:t>2018</a:t>
            </a:r>
          </a:p>
          <a:p>
            <a:r>
              <a:rPr lang="en-US" altLang="ja-JP" sz="800" dirty="0" smtClean="0"/>
              <a:t>DCH : Taken by DCH group in Dec.</a:t>
            </a:r>
            <a:endParaRPr lang="en-US" altLang="ja-JP" sz="800" dirty="0"/>
          </a:p>
          <a:p>
            <a:r>
              <a:rPr lang="en-US" altLang="ja-JP" sz="800" dirty="0" smtClean="0"/>
              <a:t>RDC</a:t>
            </a:r>
            <a:r>
              <a:rPr lang="en-US" altLang="ja-JP" sz="800" dirty="0"/>
              <a:t> </a:t>
            </a:r>
            <a:r>
              <a:rPr lang="en-US" altLang="ja-JP" sz="800" dirty="0" smtClean="0"/>
              <a:t>: 2017</a:t>
            </a:r>
            <a:r>
              <a:rPr lang="ja-JP" altLang="en-US" sz="800" dirty="0"/>
              <a:t>年秋季</a:t>
            </a:r>
            <a:r>
              <a:rPr lang="ja-JP" altLang="en-US" sz="800" dirty="0" smtClean="0"/>
              <a:t>大会</a:t>
            </a:r>
            <a:r>
              <a:rPr lang="ja-JP" altLang="en-US" sz="800" dirty="0"/>
              <a:t>大強度 </a:t>
            </a:r>
            <a:r>
              <a:rPr lang="en-US" altLang="ja-JP" sz="800" dirty="0" err="1"/>
              <a:t>μ</a:t>
            </a:r>
            <a:r>
              <a:rPr lang="en-US" altLang="ja-JP" sz="800" baseline="30000" dirty="0"/>
              <a:t>+</a:t>
            </a:r>
            <a:r>
              <a:rPr lang="ja-JP" altLang="en-US" sz="800" dirty="0"/>
              <a:t> 粒子ビーム中で動作する </a:t>
            </a:r>
            <a:r>
              <a:rPr lang="en-US" altLang="ja-JP" sz="800" dirty="0"/>
              <a:t>MEG II </a:t>
            </a:r>
            <a:r>
              <a:rPr lang="ja-JP" altLang="en-US" sz="800" dirty="0"/>
              <a:t>実験輻射崩壊同定用カウンターの開発</a:t>
            </a:r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21106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13"/>
    </mc:Choice>
    <mc:Fallback xmlns="">
      <p:transition spd="slow" advTm="9581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コンテンツ プレースホルダ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67" y="2178224"/>
            <a:ext cx="4758559" cy="376942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60" y="2147892"/>
            <a:ext cx="3778848" cy="1344554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739" y="3420681"/>
            <a:ext cx="3771135" cy="251409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MEG II</a:t>
            </a:r>
            <a:r>
              <a:rPr lang="en-US" altLang="ja-JP" dirty="0"/>
              <a:t> </a:t>
            </a:r>
            <a:r>
              <a:rPr lang="en-US" altLang="ja-JP" dirty="0" smtClean="0"/>
              <a:t>Experiment 2017 detectors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610108" y="6432941"/>
            <a:ext cx="581892" cy="365125"/>
          </a:xfrm>
        </p:spPr>
        <p:txBody>
          <a:bodyPr/>
          <a:lstStyle/>
          <a:p>
            <a:fld id="{740C69CE-19E9-D442-93A5-C5B3E733EF7C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42" y="2154375"/>
            <a:ext cx="2439412" cy="18510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コンテンツ プレースホルダー 2"/>
              <p:cNvSpPr txBox="1">
                <a:spLocks/>
              </p:cNvSpPr>
              <p:nvPr/>
            </p:nvSpPr>
            <p:spPr>
              <a:xfrm>
                <a:off x="472173" y="1454479"/>
                <a:ext cx="11813437" cy="9493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Font typeface="ZapfDingbatsITC" charset="0"/>
                  <a:buChar char="★"/>
                  <a:defRPr kumimoji="1" sz="28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ZapfDingbatsITC" charset="0"/>
                  <a:buChar char="✻"/>
                  <a:defRPr kumimoji="1" sz="24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20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20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The most sensitive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1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𝝁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r>
                      <a:rPr lang="is-IS" altLang="ja-JP" sz="2000" b="1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Sup>
                      <m:sSupPr>
                        <m:ctrlPr>
                          <a:rPr lang="en-US" altLang="ja-JP" sz="2000" b="1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r>
                      <a:rPr lang="en-US" altLang="ja-JP" sz="2000" b="1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altLang="ja-JP" sz="2000" b="1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𝜸</m:t>
                    </m:r>
                  </m:oMath>
                </a14:m>
                <a:r>
                  <a:rPr lang="en-US" altLang="ja-JP" sz="2000" b="1" dirty="0">
                    <a:solidFill>
                      <a:schemeClr val="bg2">
                        <a:lumMod val="50000"/>
                      </a:schemeClr>
                    </a:solidFill>
                  </a:rPr>
                  <a:t> search </a:t>
                </a:r>
                <a:r>
                  <a:rPr lang="en-US" altLang="ja-JP" sz="20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with world’s most intense muon beam in PSI </a:t>
                </a:r>
                <a:endParaRPr lang="en-US" altLang="ja-JP" sz="20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en-US" altLang="ja-JP" sz="2000" b="1" dirty="0" err="1">
                    <a:solidFill>
                      <a:schemeClr val="bg2">
                        <a:lumMod val="50000"/>
                      </a:schemeClr>
                    </a:solidFill>
                  </a:rPr>
                  <a:t>LXe</a:t>
                </a:r>
                <a:r>
                  <a:rPr lang="en-US" altLang="ja-JP" sz="2000" b="1" dirty="0">
                    <a:solidFill>
                      <a:schemeClr val="bg2">
                        <a:lumMod val="50000"/>
                      </a:schemeClr>
                    </a:solidFill>
                  </a:rPr>
                  <a:t>, TC, RDC </a:t>
                </a:r>
                <a:r>
                  <a:rPr lang="en-US" altLang="ja-JP" sz="20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was </a:t>
                </a:r>
                <a:r>
                  <a:rPr lang="en-US" altLang="ja-JP" sz="2000" b="1" dirty="0">
                    <a:solidFill>
                      <a:schemeClr val="bg2">
                        <a:lumMod val="50000"/>
                      </a:schemeClr>
                    </a:solidFill>
                  </a:rPr>
                  <a:t>ready for commissioning 2017, tested </a:t>
                </a:r>
                <a:endParaRPr lang="en-US" altLang="ja-JP" sz="20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endParaRPr lang="en-US" altLang="ja-JP" sz="20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73" y="1454479"/>
                <a:ext cx="11813437" cy="949320"/>
              </a:xfrm>
              <a:prstGeom prst="rect">
                <a:avLst/>
              </a:prstGeom>
              <a:blipFill rotWithShape="0">
                <a:blip r:embed="rId6"/>
                <a:stretch>
                  <a:fillRect l="-310" t="-451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/>
          <p:cNvSpPr txBox="1"/>
          <p:nvPr/>
        </p:nvSpPr>
        <p:spPr>
          <a:xfrm>
            <a:off x="6106307" y="3074604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>
                <a:solidFill>
                  <a:srgbClr val="00B050"/>
                </a:solidFill>
              </a:rPr>
              <a:t>Drift Chamber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98" r="1194" b="7617"/>
          <a:stretch/>
        </p:blipFill>
        <p:spPr bwMode="auto">
          <a:xfrm>
            <a:off x="683523" y="4005385"/>
            <a:ext cx="2397231" cy="195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3034130" y="4757561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>
                <a:solidFill>
                  <a:schemeClr val="bg2">
                    <a:lumMod val="50000"/>
                  </a:schemeClr>
                </a:solidFill>
              </a:rPr>
              <a:t>RDC</a:t>
            </a:r>
            <a:endParaRPr kumimoji="1" lang="ja-JP" alt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962037" y="4720444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>
                <a:solidFill>
                  <a:schemeClr val="accent4">
                    <a:lumMod val="75000"/>
                  </a:schemeClr>
                </a:solidFill>
              </a:rPr>
              <a:t>Timing Counter</a:t>
            </a:r>
            <a:endParaRPr kumimoji="1" lang="ja-JP" alt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080754" y="2203510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chemeClr val="accent1"/>
                </a:solidFill>
              </a:rPr>
              <a:t>LXe</a:t>
            </a:r>
            <a:r>
              <a:rPr kumimoji="1" lang="en-US" altLang="ja-JP" b="1" dirty="0" smtClean="0">
                <a:solidFill>
                  <a:schemeClr val="accent1"/>
                </a:solidFill>
              </a:rPr>
              <a:t> detector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985296" y="5893310"/>
            <a:ext cx="4512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 smtClean="0"/>
              <a:t>Successive T</a:t>
            </a:r>
            <a:r>
              <a:rPr kumimoji="1" lang="en-US" altLang="ja-JP" b="1" u="sng" dirty="0" smtClean="0"/>
              <a:t>alks</a:t>
            </a:r>
          </a:p>
          <a:p>
            <a:r>
              <a:rPr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Operation</a:t>
            </a:r>
            <a:r>
              <a:rPr lang="en-US" altLang="ja-JP" b="1" dirty="0" smtClean="0"/>
              <a:t> -&gt; Calibration -&gt; Evaluation</a:t>
            </a:r>
          </a:p>
          <a:p>
            <a:r>
              <a:rPr kumimoji="1" lang="en-US" altLang="ja-JP" b="1" dirty="0" smtClean="0"/>
              <a:t>(-&gt; Time calibration counter for </a:t>
            </a:r>
            <a:r>
              <a:rPr kumimoji="1" lang="en-US" altLang="ja-JP" b="1" dirty="0" err="1" smtClean="0"/>
              <a:t>LXe</a:t>
            </a:r>
            <a:r>
              <a:rPr kumimoji="1" lang="en-US" altLang="ja-JP" b="1" dirty="0" smtClean="0"/>
              <a:t>)</a:t>
            </a:r>
            <a:endParaRPr kumimoji="1" lang="ja-JP" altLang="en-US" b="1" dirty="0"/>
          </a:p>
        </p:txBody>
      </p:sp>
      <p:sp>
        <p:nvSpPr>
          <p:cNvPr id="16" name="メモ 15"/>
          <p:cNvSpPr/>
          <p:nvPr/>
        </p:nvSpPr>
        <p:spPr>
          <a:xfrm>
            <a:off x="683523" y="2203510"/>
            <a:ext cx="1352432" cy="377301"/>
          </a:xfrm>
          <a:prstGeom prst="foldedCorne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smtClean="0">
                <a:solidFill>
                  <a:srgbClr val="FF0000"/>
                </a:solidFill>
              </a:rPr>
              <a:t>Installed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7" name="メモ 16"/>
          <p:cNvSpPr/>
          <p:nvPr/>
        </p:nvSpPr>
        <p:spPr>
          <a:xfrm>
            <a:off x="683523" y="3979952"/>
            <a:ext cx="1352432" cy="377301"/>
          </a:xfrm>
          <a:prstGeom prst="foldedCorne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smtClean="0">
                <a:solidFill>
                  <a:srgbClr val="FF0000"/>
                </a:solidFill>
              </a:rPr>
              <a:t>Installed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1" name="メモ 20"/>
          <p:cNvSpPr/>
          <p:nvPr/>
        </p:nvSpPr>
        <p:spPr>
          <a:xfrm>
            <a:off x="7854739" y="3408278"/>
            <a:ext cx="1352432" cy="377301"/>
          </a:xfrm>
          <a:prstGeom prst="foldedCorne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smtClean="0">
                <a:solidFill>
                  <a:srgbClr val="FF0000"/>
                </a:solidFill>
              </a:rPr>
              <a:t>Installed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851994" y="5565439"/>
            <a:ext cx="3002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Super conducting magnet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603115" y="671208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※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B21-3187-344F-9067-A6D3F4830DB9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1335" y="6276254"/>
            <a:ext cx="5001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 err="1" smtClean="0"/>
              <a:t>LXe</a:t>
            </a:r>
            <a:r>
              <a:rPr lang="en-US" altLang="ja-JP" sz="800" dirty="0" smtClean="0"/>
              <a:t> </a:t>
            </a:r>
            <a:r>
              <a:rPr lang="en-US" altLang="ja-JP" sz="800" smtClean="0"/>
              <a:t>&amp; </a:t>
            </a:r>
            <a:r>
              <a:rPr lang="en-US" altLang="ja-JP" sz="800" smtClean="0"/>
              <a:t>over </a:t>
            </a:r>
            <a:r>
              <a:rPr lang="en-US" altLang="ja-JP" sz="800" dirty="0" smtClean="0"/>
              <a:t>all : </a:t>
            </a:r>
            <a:r>
              <a:rPr lang="en-US" altLang="ja-JP" sz="800" dirty="0"/>
              <a:t> A.M. </a:t>
            </a:r>
            <a:r>
              <a:rPr lang="en-US" altLang="ja-JP" sz="800" dirty="0" err="1"/>
              <a:t>Baldini</a:t>
            </a:r>
            <a:r>
              <a:rPr lang="en-US" altLang="ja-JP" sz="800" dirty="0"/>
              <a:t> et </a:t>
            </a:r>
            <a:r>
              <a:rPr lang="en-US" altLang="ja-JP" sz="800" dirty="0" smtClean="0"/>
              <a:t>al. The </a:t>
            </a:r>
            <a:r>
              <a:rPr lang="en-US" altLang="ja-JP" sz="800" dirty="0"/>
              <a:t>design of the MEG II experiment</a:t>
            </a:r>
          </a:p>
          <a:p>
            <a:r>
              <a:rPr lang="en-US" altLang="ja-JP" sz="800" dirty="0"/>
              <a:t>arXiv:1801.04688v1 [</a:t>
            </a:r>
            <a:r>
              <a:rPr lang="en-US" altLang="ja-JP" sz="800" dirty="0" err="1"/>
              <a:t>physics.ins-det</a:t>
            </a:r>
            <a:r>
              <a:rPr lang="en-US" altLang="ja-JP" sz="800" dirty="0"/>
              <a:t>] 15 Jan </a:t>
            </a:r>
            <a:r>
              <a:rPr lang="en-US" altLang="ja-JP" sz="800" dirty="0" smtClean="0"/>
              <a:t>2018</a:t>
            </a:r>
          </a:p>
          <a:p>
            <a:r>
              <a:rPr lang="en-US" altLang="ja-JP" sz="800" dirty="0" smtClean="0"/>
              <a:t>DCH : Taken by DCH group in Dec.</a:t>
            </a:r>
            <a:endParaRPr lang="en-US" altLang="ja-JP" sz="800" dirty="0"/>
          </a:p>
          <a:p>
            <a:r>
              <a:rPr lang="en-US" altLang="ja-JP" sz="800" dirty="0" smtClean="0"/>
              <a:t>RDC</a:t>
            </a:r>
            <a:r>
              <a:rPr lang="en-US" altLang="ja-JP" sz="800" dirty="0"/>
              <a:t> </a:t>
            </a:r>
            <a:r>
              <a:rPr lang="en-US" altLang="ja-JP" sz="800" dirty="0" smtClean="0"/>
              <a:t>: 2017</a:t>
            </a:r>
            <a:r>
              <a:rPr lang="ja-JP" altLang="en-US" sz="800" dirty="0"/>
              <a:t>年秋季</a:t>
            </a:r>
            <a:r>
              <a:rPr lang="ja-JP" altLang="en-US" sz="800" dirty="0" smtClean="0"/>
              <a:t>大会</a:t>
            </a:r>
            <a:r>
              <a:rPr lang="ja-JP" altLang="en-US" sz="800" dirty="0"/>
              <a:t>大強度 </a:t>
            </a:r>
            <a:r>
              <a:rPr lang="en-US" altLang="ja-JP" sz="800" dirty="0" err="1"/>
              <a:t>μ</a:t>
            </a:r>
            <a:r>
              <a:rPr lang="en-US" altLang="ja-JP" sz="800" baseline="30000" dirty="0"/>
              <a:t>+</a:t>
            </a:r>
            <a:r>
              <a:rPr lang="ja-JP" altLang="en-US" sz="800" dirty="0"/>
              <a:t> 粒子ビーム中で動作する </a:t>
            </a:r>
            <a:r>
              <a:rPr lang="en-US" altLang="ja-JP" sz="800" dirty="0"/>
              <a:t>MEG II </a:t>
            </a:r>
            <a:r>
              <a:rPr lang="ja-JP" altLang="en-US" sz="800" dirty="0"/>
              <a:t>実験輻射崩壊同定用カウンターの開発</a:t>
            </a:r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115799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7"/>
    </mc:Choice>
    <mc:Fallback xmlns="">
      <p:transition spd="slow" advTm="2417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Timing Counter (TC)</a:t>
            </a:r>
            <a:endParaRPr kumimoji="1" lang="ja-JP" altLang="en-US" dirty="0"/>
          </a:p>
        </p:txBody>
      </p:sp>
      <p:pic>
        <p:nvPicPr>
          <p:cNvPr id="17" name="コンテンツ プレースホルダー 1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710" y="4509347"/>
            <a:ext cx="2602126" cy="144780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8223-862C-1244-8878-4BF6686876A7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lang="ja-JP" altLang="en-US" smtClean="0"/>
              <a:pPr/>
              <a:t>6</a:t>
            </a:fld>
            <a:endParaRPr lang="ja-JP" altLang="en-US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17" y="3932184"/>
            <a:ext cx="7632700" cy="2578100"/>
          </a:xfrm>
          <a:prstGeom prst="rect">
            <a:avLst/>
          </a:prstGeom>
        </p:spPr>
      </p:pic>
      <p:sp>
        <p:nvSpPr>
          <p:cNvPr id="21" name="コンテンツ プレースホルダー 2"/>
          <p:cNvSpPr txBox="1">
            <a:spLocks/>
          </p:cNvSpPr>
          <p:nvPr/>
        </p:nvSpPr>
        <p:spPr>
          <a:xfrm>
            <a:off x="684414" y="1442680"/>
            <a:ext cx="10669386" cy="4625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ZapfDingbatsITC" charset="0"/>
              <a:buChar char="★"/>
              <a:defRPr kumimoji="1"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ZapfDingbatsITC" charset="0"/>
              <a:buChar char="✻"/>
              <a:defRPr kumimoji="1"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TC is composed of small scintillation counters</a:t>
            </a:r>
          </a:p>
          <a:p>
            <a:pPr lvl="1"/>
            <a:r>
              <a:rPr lang="en-US" altLang="ja-JP" dirty="0" smtClean="0"/>
              <a:t>256 US + 256 DS = </a:t>
            </a:r>
            <a:r>
              <a:rPr lang="en-US" altLang="ja-JP" b="1" dirty="0" smtClean="0"/>
              <a:t>512 counters</a:t>
            </a:r>
          </a:p>
          <a:p>
            <a:r>
              <a:rPr lang="en-US" altLang="ja-JP" dirty="0" smtClean="0"/>
              <a:t>6 series connected </a:t>
            </a:r>
            <a:r>
              <a:rPr lang="en-US" altLang="ja-JP" dirty="0" err="1" smtClean="0"/>
              <a:t>SiPM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AdvanSiD</a:t>
            </a:r>
            <a:r>
              <a:rPr lang="en-US" altLang="ja-JP" dirty="0" smtClean="0"/>
              <a:t>) + ultra-fast scintillator</a:t>
            </a:r>
          </a:p>
          <a:p>
            <a:r>
              <a:rPr lang="en-US" altLang="ja-JP" dirty="0" smtClean="0"/>
              <a:t>Using multi-hit information, achieve </a:t>
            </a:r>
            <a:r>
              <a:rPr lang="en-US" altLang="ja-JP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~ 35 ps </a:t>
            </a:r>
            <a:r>
              <a:rPr lang="en-US" altLang="ja-JP" dirty="0" smtClean="0"/>
              <a:t>on average</a:t>
            </a:r>
          </a:p>
          <a:p>
            <a:endParaRPr lang="en-US" altLang="ja-JP" dirty="0" smtClean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920017" y="3523119"/>
            <a:ext cx="351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Ultra-fast scintillator (BC422)</a:t>
            </a:r>
            <a:endParaRPr kumimoji="1" lang="ja-JP" altLang="en-US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451580" y="60423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w/ reflector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586495" y="6479506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/>
              <a:t>Laser fiber</a:t>
            </a:r>
            <a:endParaRPr kumimoji="1" lang="ja-JP" altLang="en-US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16829" y="3588445"/>
            <a:ext cx="2967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/>
              <a:t>6 SiPMs </a:t>
            </a:r>
            <a:r>
              <a:rPr kumimoji="1" lang="en-US" altLang="ja-JP" sz="1400" b="1" smtClean="0"/>
              <a:t>are connected </a:t>
            </a:r>
            <a:r>
              <a:rPr kumimoji="1" lang="en-US" altLang="ja-JP" sz="1400" b="1" dirty="0" smtClean="0"/>
              <a:t>in series</a:t>
            </a:r>
            <a:endParaRPr kumimoji="1" lang="ja-JP" altLang="en-US" sz="1400" b="1" dirty="0"/>
          </a:p>
        </p:txBody>
      </p:sp>
      <p:cxnSp>
        <p:nvCxnSpPr>
          <p:cNvPr id="27" name="直線矢印コネクタ 26"/>
          <p:cNvCxnSpPr/>
          <p:nvPr/>
        </p:nvCxnSpPr>
        <p:spPr>
          <a:xfrm>
            <a:off x="4020975" y="4100513"/>
            <a:ext cx="2843213" cy="0"/>
          </a:xfrm>
          <a:prstGeom prst="straightConnector1">
            <a:avLst/>
          </a:prstGeom>
          <a:ln w="6032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4857750" y="369908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/>
              <a:t>12 cm</a:t>
            </a:r>
            <a:endParaRPr kumimoji="1" lang="ja-JP" altLang="en-US" b="1" dirty="0"/>
          </a:p>
        </p:txBody>
      </p:sp>
      <p:cxnSp>
        <p:nvCxnSpPr>
          <p:cNvPr id="29" name="直線矢印コネクタ 28"/>
          <p:cNvCxnSpPr/>
          <p:nvPr/>
        </p:nvCxnSpPr>
        <p:spPr>
          <a:xfrm flipH="1" flipV="1">
            <a:off x="3515717" y="4233006"/>
            <a:ext cx="12862" cy="968321"/>
          </a:xfrm>
          <a:prstGeom prst="straightConnector1">
            <a:avLst/>
          </a:prstGeom>
          <a:ln w="6032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2714425" y="453250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4 </a:t>
            </a:r>
            <a:r>
              <a:rPr kumimoji="1" lang="en-US" altLang="ja-JP" b="1" dirty="0" smtClean="0"/>
              <a:t>cm</a:t>
            </a:r>
            <a:endParaRPr kumimoji="1" lang="ja-JP" altLang="en-US" b="1" dirty="0"/>
          </a:p>
        </p:txBody>
      </p:sp>
      <p:cxnSp>
        <p:nvCxnSpPr>
          <p:cNvPr id="34" name="直線矢印コネクタ 33"/>
          <p:cNvCxnSpPr/>
          <p:nvPr/>
        </p:nvCxnSpPr>
        <p:spPr>
          <a:xfrm flipH="1" flipV="1">
            <a:off x="10890665" y="4225558"/>
            <a:ext cx="12862" cy="1289417"/>
          </a:xfrm>
          <a:prstGeom prst="straightConnector1">
            <a:avLst/>
          </a:prstGeom>
          <a:ln w="6032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10993151" y="466030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/>
              <a:t>5 cm</a:t>
            </a:r>
            <a:endParaRPr kumimoji="1" lang="ja-JP" altLang="en-US" b="1" dirty="0"/>
          </a:p>
        </p:txBody>
      </p:sp>
      <p:cxnSp>
        <p:nvCxnSpPr>
          <p:cNvPr id="6" name="直線矢印コネクタ 5"/>
          <p:cNvCxnSpPr>
            <a:stCxn id="22" idx="2"/>
          </p:cNvCxnSpPr>
          <p:nvPr/>
        </p:nvCxnSpPr>
        <p:spPr>
          <a:xfrm flipH="1">
            <a:off x="9144004" y="3892451"/>
            <a:ext cx="531462" cy="450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-17981" y="6510284"/>
            <a:ext cx="3265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ja-JP" sz="800" dirty="0" err="1" smtClean="0"/>
              <a:t>Pictures</a:t>
            </a:r>
            <a:r>
              <a:rPr lang="it-IT" altLang="ja-JP" sz="800" dirty="0" smtClean="0"/>
              <a:t>: </a:t>
            </a:r>
            <a:r>
              <a:rPr lang="it-IT" altLang="ja-JP" sz="800" dirty="0"/>
              <a:t> A.M. Baldini et </a:t>
            </a:r>
            <a:r>
              <a:rPr lang="it-IT" altLang="ja-JP" sz="800" dirty="0" smtClean="0"/>
              <a:t>al. </a:t>
            </a:r>
            <a:r>
              <a:rPr lang="en-US" altLang="ja-JP" sz="800" dirty="0" smtClean="0"/>
              <a:t>The </a:t>
            </a:r>
            <a:r>
              <a:rPr lang="en-US" altLang="ja-JP" sz="800" dirty="0"/>
              <a:t>design of the MEG II experiment</a:t>
            </a:r>
          </a:p>
          <a:p>
            <a:r>
              <a:rPr lang="en-US" altLang="ja-JP" sz="800" dirty="0"/>
              <a:t>arXiv:1801.04688v1 [</a:t>
            </a:r>
            <a:r>
              <a:rPr lang="en-US" altLang="ja-JP" sz="800" dirty="0" err="1"/>
              <a:t>physics.ins-det</a:t>
            </a:r>
            <a:r>
              <a:rPr lang="en-US" altLang="ja-JP" sz="800" dirty="0"/>
              <a:t>] 15 Jan 2018</a:t>
            </a:r>
          </a:p>
          <a:p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12270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42"/>
    </mc:Choice>
    <mc:Fallback xmlns="">
      <p:transition spd="slow" advTm="4244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2017 Commissioning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557388" y="6362384"/>
            <a:ext cx="581892" cy="365125"/>
          </a:xfrm>
        </p:spPr>
        <p:txBody>
          <a:bodyPr/>
          <a:lstStyle/>
          <a:p>
            <a:fld id="{740C69CE-19E9-D442-93A5-C5B3E733EF7C}" type="slidenum">
              <a:rPr lang="ja-JP" altLang="en-US" smtClean="0"/>
              <a:pPr/>
              <a:t>7</a:t>
            </a:fld>
            <a:endParaRPr lang="ja-JP" altLang="en-US"/>
          </a:p>
        </p:txBody>
      </p:sp>
      <p:pic>
        <p:nvPicPr>
          <p:cNvPr id="31" name="コンテンツ プレースホルダー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03" y="1510859"/>
            <a:ext cx="3642665" cy="2428444"/>
          </a:xfrm>
          <a:prstGeom prst="rect">
            <a:avLst/>
          </a:prstGeom>
        </p:spPr>
      </p:pic>
      <p:graphicFrame>
        <p:nvGraphicFramePr>
          <p:cNvPr id="33" name="表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308925"/>
              </p:ext>
            </p:extLst>
          </p:nvPr>
        </p:nvGraphicFramePr>
        <p:xfrm>
          <a:off x="7116717" y="4527443"/>
          <a:ext cx="4815846" cy="1558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978"/>
                <a:gridCol w="687978"/>
                <a:gridCol w="687978"/>
                <a:gridCol w="687978"/>
                <a:gridCol w="687978"/>
                <a:gridCol w="687978"/>
                <a:gridCol w="687978"/>
              </a:tblGrid>
              <a:tr h="53889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Mon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Tue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Wed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Thu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Fri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Sat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Sun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6260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Nov.</a:t>
                      </a:r>
                    </a:p>
                    <a:p>
                      <a:pPr algn="ctr"/>
                      <a:r>
                        <a:rPr kumimoji="1" lang="en-US" altLang="ja-JP" sz="1600" b="1" dirty="0" smtClean="0"/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28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29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30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Dec.</a:t>
                      </a:r>
                    </a:p>
                    <a:p>
                      <a:pPr algn="ctr"/>
                      <a:r>
                        <a:rPr kumimoji="1" lang="en-US" altLang="ja-JP" sz="1600" b="1" dirty="0" smtClean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2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3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312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4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5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6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7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8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9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10</a:t>
                      </a:r>
                      <a:endParaRPr kumimoji="1" lang="ja-JP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4" name="正方形/長方形 33"/>
          <p:cNvSpPr/>
          <p:nvPr/>
        </p:nvSpPr>
        <p:spPr>
          <a:xfrm>
            <a:off x="7113229" y="5074671"/>
            <a:ext cx="3681806" cy="6120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9524640" y="5700733"/>
            <a:ext cx="2413223" cy="360077"/>
          </a:xfrm>
          <a:prstGeom prst="rect">
            <a:avLst/>
          </a:prstGeom>
          <a:solidFill>
            <a:schemeClr val="accent6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10780833" y="5064033"/>
            <a:ext cx="1141018" cy="612000"/>
          </a:xfrm>
          <a:prstGeom prst="rect">
            <a:avLst/>
          </a:prstGeom>
          <a:solidFill>
            <a:schemeClr val="accent6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右矢印 36"/>
          <p:cNvSpPr/>
          <p:nvPr/>
        </p:nvSpPr>
        <p:spPr>
          <a:xfrm>
            <a:off x="7111416" y="5231259"/>
            <a:ext cx="3631415" cy="149412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右矢印 37"/>
          <p:cNvSpPr/>
          <p:nvPr/>
        </p:nvSpPr>
        <p:spPr>
          <a:xfrm>
            <a:off x="9508629" y="5829919"/>
            <a:ext cx="2413222" cy="151859"/>
          </a:xfrm>
          <a:prstGeom prst="rightArrow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右矢印 38"/>
          <p:cNvSpPr/>
          <p:nvPr/>
        </p:nvSpPr>
        <p:spPr>
          <a:xfrm>
            <a:off x="7111416" y="5825526"/>
            <a:ext cx="2407924" cy="155545"/>
          </a:xfrm>
          <a:prstGeom prst="rightArrow">
            <a:avLst/>
          </a:prstGeom>
          <a:solidFill>
            <a:schemeClr val="dk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右矢印 39"/>
          <p:cNvSpPr/>
          <p:nvPr/>
        </p:nvSpPr>
        <p:spPr>
          <a:xfrm>
            <a:off x="10826972" y="5205393"/>
            <a:ext cx="1105592" cy="157110"/>
          </a:xfrm>
          <a:prstGeom prst="rightArrow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663697" y="4126493"/>
            <a:ext cx="1667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solidFill>
                  <a:srgbClr val="0070C0"/>
                </a:solidFill>
              </a:rPr>
              <a:t>DS </a:t>
            </a:r>
            <a:r>
              <a:rPr lang="en-US" altLang="ja-JP" sz="1600" b="1">
                <a:solidFill>
                  <a:srgbClr val="0070C0"/>
                </a:solidFill>
              </a:rPr>
              <a:t>data </a:t>
            </a:r>
            <a:r>
              <a:rPr lang="en-US" altLang="ja-JP" sz="1600" b="1" smtClean="0">
                <a:solidFill>
                  <a:srgbClr val="0070C0"/>
                </a:solidFill>
              </a:rPr>
              <a:t>taking</a:t>
            </a:r>
            <a:endParaRPr kumimoji="1" lang="ja-JP" altLang="en-US" sz="1600" b="1" dirty="0">
              <a:solidFill>
                <a:srgbClr val="00B050"/>
              </a:solidFill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68" y="1495435"/>
            <a:ext cx="1629246" cy="2443868"/>
          </a:xfrm>
          <a:prstGeom prst="rect">
            <a:avLst/>
          </a:prstGeom>
        </p:spPr>
      </p:pic>
      <p:sp>
        <p:nvSpPr>
          <p:cNvPr id="43" name="コンテンツ プレースホルダー 2"/>
          <p:cNvSpPr txBox="1">
            <a:spLocks/>
          </p:cNvSpPr>
          <p:nvPr/>
        </p:nvSpPr>
        <p:spPr>
          <a:xfrm>
            <a:off x="626533" y="1463244"/>
            <a:ext cx="5831417" cy="164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ZapfDingbatsITC" charset="0"/>
              <a:buChar char="★"/>
              <a:defRPr kumimoji="1"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ZapfDingbatsITC" charset="0"/>
              <a:buChar char="✻"/>
              <a:defRPr kumimoji="1"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コンテンツ プレースホルダー 2"/>
              <p:cNvSpPr txBox="1">
                <a:spLocks/>
              </p:cNvSpPr>
              <p:nvPr/>
            </p:nvSpPr>
            <p:spPr>
              <a:xfrm>
                <a:off x="478895" y="1463244"/>
                <a:ext cx="6121929" cy="50661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Font typeface="ZapfDingbatsITC" charset="0"/>
                  <a:buChar char="★"/>
                  <a:defRPr kumimoji="1" sz="28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ZapfDingbatsITC" charset="0"/>
                  <a:buChar char="✻"/>
                  <a:defRPr kumimoji="1" sz="24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20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dirty="0" smtClean="0"/>
                  <a:t>US &amp; DS TC was installed with mock-up DCH</a:t>
                </a:r>
              </a:p>
              <a:p>
                <a:r>
                  <a:rPr lang="en-US" altLang="ja-JP" dirty="0" smtClean="0"/>
                  <a:t>Beam intensity follows MEG II expected intensity: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charset="0"/>
                      </a:rPr>
                      <m:t>~7 × 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charset="0"/>
                          </a:rPr>
                          <m:t>7</m:t>
                        </m:r>
                      </m:sup>
                    </m:sSup>
                    <m:r>
                      <a:rPr lang="en-US" altLang="ja-JP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altLang="ja-JP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altLang="ja-JP" b="0" i="1" smtClean="0">
                        <a:latin typeface="Cambria Math" charset="0"/>
                      </a:rPr>
                      <m:t>/</m:t>
                    </m:r>
                    <m:r>
                      <a:rPr lang="en-US" altLang="ja-JP" b="0" i="1" smtClean="0">
                        <a:latin typeface="Cambria Math" charset="0"/>
                      </a:rPr>
                      <m:t>𝑠</m:t>
                    </m:r>
                  </m:oMath>
                </a14:m>
                <a:endParaRPr lang="en-US" altLang="ja-JP" dirty="0" smtClean="0"/>
              </a:p>
              <a:p>
                <a:r>
                  <a:rPr lang="en-US" altLang="ja-JP" dirty="0">
                    <a:solidFill>
                      <a:schemeClr val="bg2">
                        <a:lumMod val="50000"/>
                      </a:schemeClr>
                    </a:solidFill>
                  </a:rPr>
                  <a:t>512 </a:t>
                </a:r>
                <a:r>
                  <a:rPr lang="en-US" altLang="ja-JP" dirty="0" err="1">
                    <a:solidFill>
                      <a:schemeClr val="bg2">
                        <a:lumMod val="50000"/>
                      </a:schemeClr>
                    </a:solidFill>
                  </a:rPr>
                  <a:t>ch</a:t>
                </a:r>
                <a:r>
                  <a:rPr lang="en-US" altLang="ja-JP" dirty="0">
                    <a:solidFill>
                      <a:schemeClr val="bg2">
                        <a:lumMod val="50000"/>
                      </a:schemeClr>
                    </a:solidFill>
                  </a:rPr>
                  <a:t> readout electronics for 2 </a:t>
                </a:r>
                <a:r>
                  <a:rPr lang="en-US" altLang="ja-JP" dirty="0" smtClean="0">
                    <a:solidFill>
                      <a:schemeClr val="bg2">
                        <a:lumMod val="50000"/>
                      </a:schemeClr>
                    </a:solidFill>
                  </a:rPr>
                  <a:t>weeks</a:t>
                </a:r>
              </a:p>
              <a:p>
                <a:pPr lvl="1"/>
                <a:r>
                  <a:rPr lang="en-US" altLang="ja-JP" dirty="0" smtClean="0">
                    <a:solidFill>
                      <a:schemeClr val="bg2">
                        <a:lumMod val="50000"/>
                      </a:schemeClr>
                    </a:solidFill>
                  </a:rPr>
                  <a:t>Divide DAQ period on DS or US</a:t>
                </a:r>
                <a:endParaRPr lang="en-US" altLang="ja-JP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endParaRPr lang="en-US" altLang="ja-JP" dirty="0" smtClean="0"/>
              </a:p>
              <a:p>
                <a:r>
                  <a:rPr lang="en-US" altLang="ja-JP" b="1" u="sng" dirty="0" smtClean="0"/>
                  <a:t>What’s new in 2017?</a:t>
                </a:r>
                <a:endParaRPr lang="en-US" altLang="ja-JP" b="1" u="sng" dirty="0"/>
              </a:p>
              <a:p>
                <a:pPr marL="0" indent="0">
                  <a:buNone/>
                </a:pPr>
                <a:r>
                  <a:rPr lang="ja-JP" alt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✓</a:t>
                </a:r>
                <a:r>
                  <a:rPr lang="en-US" altLang="ja-JP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Full </a:t>
                </a:r>
                <a:r>
                  <a:rPr lang="en-US" altLang="ja-JP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512 counters (US &amp; DS) </a:t>
                </a:r>
                <a:endParaRPr lang="en-US" altLang="ja-JP" dirty="0"/>
              </a:p>
              <a:p>
                <a:pPr marL="0" indent="0">
                  <a:buNone/>
                </a:pPr>
                <a:r>
                  <a:rPr lang="ja-JP" altLang="en-US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✓</a:t>
                </a:r>
                <a:r>
                  <a:rPr lang="en-US" altLang="ja-JP" dirty="0" smtClean="0">
                    <a:solidFill>
                      <a:schemeClr val="bg2">
                        <a:lumMod val="50000"/>
                      </a:schemeClr>
                    </a:solidFill>
                  </a:rPr>
                  <a:t>Full </a:t>
                </a:r>
                <a:r>
                  <a:rPr lang="en-US" altLang="ja-JP" dirty="0" smtClean="0"/>
                  <a:t>laser </a:t>
                </a:r>
                <a:r>
                  <a:rPr lang="en-US" altLang="ja-JP" dirty="0"/>
                  <a:t>system (next talk in detail</a:t>
                </a:r>
                <a:r>
                  <a:rPr lang="en-US" altLang="ja-JP" dirty="0" smtClean="0"/>
                  <a:t>)</a:t>
                </a:r>
                <a:endParaRPr lang="en-US" altLang="ja-JP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ja-JP" altLang="en-US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✓</a:t>
                </a:r>
                <a:r>
                  <a:rPr lang="en-US" altLang="ja-JP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Cooling </a:t>
                </a:r>
                <a:r>
                  <a:rPr lang="en-US" altLang="ja-JP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system</a:t>
                </a:r>
              </a:p>
              <a:p>
                <a:pPr marL="0" indent="0">
                  <a:buNone/>
                </a:pPr>
                <a:endParaRPr lang="en-US" altLang="ja-JP" dirty="0"/>
              </a:p>
              <a:p>
                <a:endParaRPr lang="en-US" altLang="ja-JP" dirty="0" smtClean="0"/>
              </a:p>
              <a:p>
                <a:endParaRPr lang="en-US" altLang="ja-JP" dirty="0" smtClean="0"/>
              </a:p>
              <a:p>
                <a:endParaRPr lang="en-US" altLang="ja-JP" dirty="0" smtClean="0"/>
              </a:p>
              <a:p>
                <a:endParaRPr lang="en-US" altLang="ja-JP" dirty="0" smtClean="0"/>
              </a:p>
              <a:p>
                <a:endParaRPr lang="en-US" altLang="ja-JP" dirty="0" smtClean="0"/>
              </a:p>
            </p:txBody>
          </p:sp>
        </mc:Choice>
        <mc:Fallback xmlns="">
          <p:sp>
            <p:nvSpPr>
              <p:cNvPr id="44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95" y="1463244"/>
                <a:ext cx="6121929" cy="5066144"/>
              </a:xfrm>
              <a:prstGeom prst="rect">
                <a:avLst/>
              </a:prstGeom>
              <a:blipFill rotWithShape="0">
                <a:blip r:embed="rId6"/>
                <a:stretch>
                  <a:fillRect l="-1793" t="-2647" r="-7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/>
          <p:cNvSpPr txBox="1"/>
          <p:nvPr/>
        </p:nvSpPr>
        <p:spPr>
          <a:xfrm>
            <a:off x="93132" y="7315200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2016: 128 pixels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839624" y="1905818"/>
            <a:ext cx="166744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Mock up DCH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44043" y="1405877"/>
            <a:ext cx="364555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mtClean="0"/>
              <a:t>Started to i</a:t>
            </a:r>
            <a:r>
              <a:rPr kumimoji="1" lang="en-US" altLang="ja-JP" smtClean="0"/>
              <a:t>nstall TC into </a:t>
            </a:r>
            <a:r>
              <a:rPr kumimoji="1" lang="en-US" altLang="ja-JP" dirty="0" smtClean="0"/>
              <a:t>COBRA</a:t>
            </a:r>
            <a:endParaRPr kumimoji="1" lang="ja-JP" altLang="en-US" dirty="0"/>
          </a:p>
        </p:txBody>
      </p:sp>
      <p:sp>
        <p:nvSpPr>
          <p:cNvPr id="7" name="左矢印 6"/>
          <p:cNvSpPr/>
          <p:nvPr/>
        </p:nvSpPr>
        <p:spPr>
          <a:xfrm rot="18993164">
            <a:off x="8853502" y="2224518"/>
            <a:ext cx="432316" cy="3048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左矢印 22"/>
          <p:cNvSpPr/>
          <p:nvPr/>
        </p:nvSpPr>
        <p:spPr>
          <a:xfrm rot="4641854" flipV="1">
            <a:off x="11200011" y="2630084"/>
            <a:ext cx="666507" cy="346446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116630" y="3073925"/>
            <a:ext cx="208262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Finished </a:t>
            </a:r>
            <a:r>
              <a:rPr kumimoji="1" lang="en-US" altLang="ja-JP" dirty="0" smtClean="0"/>
              <a:t>to install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96896" y="6057432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/>
              <a:t>Beam shut down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670537" y="6014263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B050"/>
                </a:solidFill>
              </a:rPr>
              <a:t>US data taking</a:t>
            </a:r>
            <a:endParaRPr lang="ja-JP" altLang="en-US" b="1" dirty="0">
              <a:solidFill>
                <a:srgbClr val="00B05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288150" y="1090008"/>
            <a:ext cx="191110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~ Half-day work</a:t>
            </a:r>
            <a:endParaRPr kumimoji="1" lang="ja-JP" altLang="en-US" dirty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5AA16-67AD-3A46-A6AD-75C255CBA002}" type="datetime1">
              <a:rPr lang="ja-JP" altLang="en-US" smtClean="0"/>
              <a:t>2018/3/26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57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92"/>
    </mc:Choice>
    <mc:Fallback xmlns="">
      <p:transition spd="slow" advTm="7389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Introduction</a:t>
            </a:r>
          </a:p>
          <a:p>
            <a:r>
              <a:rPr kumimoji="1" lang="en-US" altLang="ja-JP" dirty="0" smtClean="0"/>
              <a:t>TC Commissioning 2017</a:t>
            </a:r>
          </a:p>
          <a:p>
            <a:r>
              <a:rPr lang="en-US" altLang="ja-JP" dirty="0" smtClean="0"/>
              <a:t>Operation</a:t>
            </a:r>
          </a:p>
          <a:p>
            <a:pPr lvl="1"/>
            <a:r>
              <a:rPr lang="en-US" altLang="ja-JP" dirty="0"/>
              <a:t>Cooling </a:t>
            </a:r>
            <a:r>
              <a:rPr lang="en-US" altLang="ja-JP" dirty="0" smtClean="0"/>
              <a:t>systems</a:t>
            </a:r>
          </a:p>
          <a:p>
            <a:pPr lvl="2"/>
            <a:r>
              <a:rPr lang="en-US" altLang="ja-JP" dirty="0" smtClean="0"/>
              <a:t>Chiller test</a:t>
            </a:r>
            <a:endParaRPr lang="en-US" altLang="ja-JP" dirty="0"/>
          </a:p>
          <a:p>
            <a:pPr lvl="1"/>
            <a:r>
              <a:rPr lang="en-US" altLang="ja-JP" dirty="0"/>
              <a:t>Current </a:t>
            </a:r>
            <a:r>
              <a:rPr lang="en-US" altLang="ja-JP" dirty="0" smtClean="0"/>
              <a:t>monitor</a:t>
            </a:r>
          </a:p>
          <a:p>
            <a:pPr lvl="1"/>
            <a:r>
              <a:rPr lang="en-US" altLang="ja-JP" dirty="0" smtClean="0"/>
              <a:t>Maintenance work</a:t>
            </a:r>
            <a:endParaRPr lang="en-US" altLang="ja-JP" dirty="0"/>
          </a:p>
          <a:p>
            <a:r>
              <a:rPr lang="en-US" altLang="ja-JP" dirty="0" smtClean="0"/>
              <a:t>Summary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1B7A-2940-8549-B06B-24714AA4D6CA}" type="datetime1">
              <a:rPr lang="ja-JP" altLang="en-US" smtClean="0"/>
              <a:t>2018/3/26</a:t>
            </a:fld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69CE-19E9-D442-93A5-C5B3E733EF7C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599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9"/>
    </mc:Choice>
    <mc:Fallback xmlns="">
      <p:transition spd="slow" advTm="267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上カーブ矢印 30"/>
          <p:cNvSpPr/>
          <p:nvPr/>
        </p:nvSpPr>
        <p:spPr>
          <a:xfrm>
            <a:off x="4929188" y="6502401"/>
            <a:ext cx="4473228" cy="373208"/>
          </a:xfrm>
          <a:prstGeom prst="curvedUpArrow">
            <a:avLst>
              <a:gd name="adj1" fmla="val 25000"/>
              <a:gd name="adj2" fmla="val 9244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4" name="正方形/長方形 93"/>
          <p:cNvSpPr/>
          <p:nvPr/>
        </p:nvSpPr>
        <p:spPr>
          <a:xfrm>
            <a:off x="313308" y="2482374"/>
            <a:ext cx="4268294" cy="9129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/>
          <p:cNvSpPr/>
          <p:nvPr/>
        </p:nvSpPr>
        <p:spPr>
          <a:xfrm>
            <a:off x="313307" y="2475187"/>
            <a:ext cx="322524" cy="92011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068100" y="3268726"/>
            <a:ext cx="2694810" cy="18938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6347624" y="3564426"/>
            <a:ext cx="2377543" cy="1114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199" y="245232"/>
            <a:ext cx="10515600" cy="1011812"/>
          </a:xfrm>
        </p:spPr>
        <p:txBody>
          <a:bodyPr/>
          <a:lstStyle/>
          <a:p>
            <a:r>
              <a:rPr kumimoji="1" lang="en-US" altLang="ja-JP" dirty="0" smtClean="0"/>
              <a:t>TC Slow Control Systems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610108" y="6430339"/>
            <a:ext cx="581892" cy="365125"/>
          </a:xfrm>
        </p:spPr>
        <p:txBody>
          <a:bodyPr/>
          <a:lstStyle/>
          <a:p>
            <a:fld id="{740C69CE-19E9-D442-93A5-C5B3E733EF7C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10" name="フローチャート: 処理 9"/>
          <p:cNvSpPr/>
          <p:nvPr/>
        </p:nvSpPr>
        <p:spPr>
          <a:xfrm>
            <a:off x="9427023" y="2087362"/>
            <a:ext cx="2253077" cy="768731"/>
          </a:xfrm>
          <a:prstGeom prst="flowChartProcess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/>
              <a:t>DAQ system</a:t>
            </a:r>
            <a:r>
              <a:rPr kumimoji="1" lang="en-US" altLang="ja-JP" b="1" dirty="0" smtClean="0"/>
              <a:t> </a:t>
            </a:r>
            <a:endParaRPr kumimoji="1" lang="ja-JP" altLang="en-US" b="1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34" y="2051730"/>
            <a:ext cx="3302000" cy="9525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022054" y="1329056"/>
            <a:ext cx="5594631" cy="6463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Amplification, Waveform digitization, power supply</a:t>
            </a:r>
          </a:p>
          <a:p>
            <a:r>
              <a:rPr lang="en-US" altLang="ja-JP" b="1" dirty="0" smtClean="0"/>
              <a:t>Monitor current, temperature, humidity, </a:t>
            </a:r>
            <a:r>
              <a:rPr lang="en-US" altLang="ja-JP" b="1" dirty="0" err="1" smtClean="0"/>
              <a:t>etc</a:t>
            </a:r>
            <a:r>
              <a:rPr lang="is-IS" altLang="ja-JP" b="1" dirty="0" smtClean="0"/>
              <a:t>…</a:t>
            </a:r>
            <a:endParaRPr lang="en-US" altLang="ja-JP" b="1" dirty="0" smtClean="0"/>
          </a:p>
        </p:txBody>
      </p:sp>
      <p:sp>
        <p:nvSpPr>
          <p:cNvPr id="28" name="正方形/長方形 27"/>
          <p:cNvSpPr/>
          <p:nvPr/>
        </p:nvSpPr>
        <p:spPr>
          <a:xfrm>
            <a:off x="6347626" y="4902477"/>
            <a:ext cx="2377541" cy="14761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6321420" y="3378357"/>
            <a:ext cx="2415285" cy="124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6340561" y="3736196"/>
            <a:ext cx="2377543" cy="1114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 rot="2404934">
            <a:off x="6608150" y="3318218"/>
            <a:ext cx="103250" cy="5766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 rot="2404934">
            <a:off x="6967477" y="3349088"/>
            <a:ext cx="103250" cy="5766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 rot="2404934">
            <a:off x="6639601" y="3511096"/>
            <a:ext cx="103250" cy="5766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111144" y="348750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mtClean="0"/>
              <a:t>・・・</a:t>
            </a:r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 rot="2404934">
            <a:off x="8079037" y="3538941"/>
            <a:ext cx="103250" cy="5766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 rot="2404934">
            <a:off x="8038326" y="3352800"/>
            <a:ext cx="103250" cy="5766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8752873" y="3440409"/>
            <a:ext cx="481985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/>
          <p:cNvSpPr/>
          <p:nvPr/>
        </p:nvSpPr>
        <p:spPr>
          <a:xfrm>
            <a:off x="8728295" y="3607557"/>
            <a:ext cx="481985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/>
          <p:cNvSpPr/>
          <p:nvPr/>
        </p:nvSpPr>
        <p:spPr>
          <a:xfrm>
            <a:off x="8727929" y="3769037"/>
            <a:ext cx="481985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正方形/長方形 68"/>
          <p:cNvSpPr/>
          <p:nvPr/>
        </p:nvSpPr>
        <p:spPr>
          <a:xfrm>
            <a:off x="8727929" y="4949182"/>
            <a:ext cx="481985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円弧 71"/>
          <p:cNvSpPr/>
          <p:nvPr/>
        </p:nvSpPr>
        <p:spPr>
          <a:xfrm rot="16200000">
            <a:off x="8681594" y="2449649"/>
            <a:ext cx="142558" cy="4439083"/>
          </a:xfrm>
          <a:prstGeom prst="arc">
            <a:avLst>
              <a:gd name="adj1" fmla="val 10719703"/>
              <a:gd name="adj2" fmla="val 150199"/>
            </a:avLst>
          </a:prstGeom>
          <a:ln w="6032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ストライプ矢印 74"/>
          <p:cNvSpPr/>
          <p:nvPr/>
        </p:nvSpPr>
        <p:spPr>
          <a:xfrm rot="5400000">
            <a:off x="10259619" y="5056677"/>
            <a:ext cx="1173173" cy="163985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ストライプ矢印 75"/>
          <p:cNvSpPr/>
          <p:nvPr/>
        </p:nvSpPr>
        <p:spPr>
          <a:xfrm rot="10800000">
            <a:off x="8767733" y="4671924"/>
            <a:ext cx="1062954" cy="159449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正方形/長方形 69"/>
          <p:cNvSpPr/>
          <p:nvPr/>
        </p:nvSpPr>
        <p:spPr>
          <a:xfrm flipH="1" flipV="1">
            <a:off x="9225381" y="3446740"/>
            <a:ext cx="49393" cy="15481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フローチャート: 処理 76"/>
          <p:cNvSpPr/>
          <p:nvPr/>
        </p:nvSpPr>
        <p:spPr>
          <a:xfrm>
            <a:off x="9209914" y="5733670"/>
            <a:ext cx="2253077" cy="768731"/>
          </a:xfrm>
          <a:prstGeom prst="flowChartProces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/>
              <a:t>Cooling System</a:t>
            </a:r>
            <a:endParaRPr kumimoji="1" lang="ja-JP" altLang="en-US" b="1" dirty="0"/>
          </a:p>
        </p:txBody>
      </p:sp>
      <p:sp>
        <p:nvSpPr>
          <p:cNvPr id="84" name="ストライプ矢印 83"/>
          <p:cNvSpPr/>
          <p:nvPr/>
        </p:nvSpPr>
        <p:spPr>
          <a:xfrm rot="16200000">
            <a:off x="10160869" y="3105777"/>
            <a:ext cx="815867" cy="344614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正方形/長方形 84"/>
          <p:cNvSpPr/>
          <p:nvPr/>
        </p:nvSpPr>
        <p:spPr>
          <a:xfrm>
            <a:off x="9274774" y="3663158"/>
            <a:ext cx="1384722" cy="1936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正方形/長方形 85"/>
          <p:cNvSpPr/>
          <p:nvPr/>
        </p:nvSpPr>
        <p:spPr>
          <a:xfrm>
            <a:off x="8762910" y="4552083"/>
            <a:ext cx="2092057" cy="73186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正方形/長方形 87"/>
          <p:cNvSpPr/>
          <p:nvPr/>
        </p:nvSpPr>
        <p:spPr>
          <a:xfrm rot="5400000">
            <a:off x="9296145" y="5220523"/>
            <a:ext cx="1121364" cy="89955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085346" y="6444058"/>
            <a:ext cx="1163782" cy="365125"/>
          </a:xfrm>
        </p:spPr>
        <p:txBody>
          <a:bodyPr/>
          <a:lstStyle/>
          <a:p>
            <a:fld id="{253190DC-BCF2-A947-8CF3-BCCDB4A3B87E}" type="datetime1">
              <a:rPr lang="ja-JP" altLang="en-US" smtClean="0"/>
              <a:t>2018/3/26</a:t>
            </a:fld>
            <a:endParaRPr lang="ja-JP" altLang="en-US" dirty="0"/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7" y="4757401"/>
            <a:ext cx="2643554" cy="1982666"/>
          </a:xfrm>
          <a:prstGeom prst="rect">
            <a:avLst/>
          </a:prstGeom>
        </p:spPr>
      </p:pic>
      <p:pic>
        <p:nvPicPr>
          <p:cNvPr id="66" name="図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48" y="4712720"/>
            <a:ext cx="1910626" cy="2106750"/>
          </a:xfrm>
          <a:prstGeom prst="rect">
            <a:avLst/>
          </a:prstGeom>
        </p:spPr>
      </p:pic>
      <p:sp>
        <p:nvSpPr>
          <p:cNvPr id="71" name="テキスト ボックス 70"/>
          <p:cNvSpPr txBox="1"/>
          <p:nvPr/>
        </p:nvSpPr>
        <p:spPr>
          <a:xfrm>
            <a:off x="315612" y="4063177"/>
            <a:ext cx="482627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None/>
            </a:pPr>
            <a:r>
              <a:rPr lang="en-US" altLang="ja-JP" b="1" u="sng" dirty="0" smtClean="0"/>
              <a:t>Cooling systems</a:t>
            </a:r>
          </a:p>
          <a:p>
            <a:pPr marL="285750" indent="-285750"/>
            <a:r>
              <a:rPr kumimoji="1" lang="en-US" altLang="ja-JP" dirty="0" smtClean="0"/>
              <a:t>Custom chill:</a:t>
            </a:r>
            <a:r>
              <a:rPr lang="pl-PL" altLang="ja-JP" dirty="0"/>
              <a:t> </a:t>
            </a:r>
            <a:r>
              <a:rPr lang="pl-PL" altLang="ja-JP" dirty="0" smtClean="0"/>
              <a:t>CRAL300-230PE(400W)</a:t>
            </a:r>
            <a:endParaRPr lang="pl-PL" altLang="ja-JP" dirty="0"/>
          </a:p>
        </p:txBody>
      </p:sp>
      <p:sp>
        <p:nvSpPr>
          <p:cNvPr id="73" name="下矢印 72"/>
          <p:cNvSpPr/>
          <p:nvPr/>
        </p:nvSpPr>
        <p:spPr>
          <a:xfrm>
            <a:off x="3497156" y="5577351"/>
            <a:ext cx="316419" cy="978895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3883535" y="6108217"/>
            <a:ext cx="78579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water</a:t>
            </a:r>
            <a:endParaRPr kumimoji="1" lang="ja-JP" altLang="en-US" dirty="0"/>
          </a:p>
        </p:txBody>
      </p:sp>
      <p:sp>
        <p:nvSpPr>
          <p:cNvPr id="79" name="下矢印 78"/>
          <p:cNvSpPr/>
          <p:nvPr/>
        </p:nvSpPr>
        <p:spPr>
          <a:xfrm rot="5400000">
            <a:off x="2055835" y="4309625"/>
            <a:ext cx="193099" cy="1456190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下矢印 80"/>
          <p:cNvSpPr/>
          <p:nvPr/>
        </p:nvSpPr>
        <p:spPr>
          <a:xfrm rot="16200000">
            <a:off x="1419422" y="4938910"/>
            <a:ext cx="190329" cy="1363597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フレーム 81"/>
          <p:cNvSpPr/>
          <p:nvPr/>
        </p:nvSpPr>
        <p:spPr>
          <a:xfrm>
            <a:off x="165224" y="5178233"/>
            <a:ext cx="2807757" cy="391164"/>
          </a:xfrm>
          <a:prstGeom prst="fram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639308" y="2817990"/>
            <a:ext cx="3942293" cy="28780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4395227" y="2807674"/>
            <a:ext cx="186374" cy="2981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4123456" y="2879389"/>
            <a:ext cx="149963" cy="15811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正方形/長方形 86"/>
          <p:cNvSpPr/>
          <p:nvPr/>
        </p:nvSpPr>
        <p:spPr>
          <a:xfrm>
            <a:off x="2490502" y="2878843"/>
            <a:ext cx="149963" cy="15811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正方形/長方形 88"/>
          <p:cNvSpPr/>
          <p:nvPr/>
        </p:nvSpPr>
        <p:spPr>
          <a:xfrm>
            <a:off x="470877" y="2942910"/>
            <a:ext cx="149963" cy="15811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正方形/長方形 89"/>
          <p:cNvSpPr/>
          <p:nvPr/>
        </p:nvSpPr>
        <p:spPr>
          <a:xfrm>
            <a:off x="2328112" y="2866353"/>
            <a:ext cx="149963" cy="158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正方形/長方形 95"/>
          <p:cNvSpPr/>
          <p:nvPr/>
        </p:nvSpPr>
        <p:spPr>
          <a:xfrm>
            <a:off x="6066476" y="3268726"/>
            <a:ext cx="242634" cy="187554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354404" y="1520682"/>
            <a:ext cx="482627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None/>
            </a:pPr>
            <a:r>
              <a:rPr lang="en-US" altLang="ja-JP" b="1" u="sng" dirty="0" smtClean="0"/>
              <a:t>PCB</a:t>
            </a:r>
          </a:p>
          <a:p>
            <a:pPr marL="285750" indent="-285750">
              <a:buFont typeface="Arial" charset="0"/>
              <a:buNone/>
            </a:pPr>
            <a:r>
              <a:rPr lang="en-US" altLang="ja-JP" dirty="0" smtClean="0"/>
              <a:t>Pixels are mounted on PCB</a:t>
            </a:r>
          </a:p>
          <a:p>
            <a:pPr marL="285750" indent="-285750">
              <a:buFont typeface="Arial" charset="0"/>
              <a:buNone/>
            </a:pPr>
            <a:r>
              <a:rPr lang="en-US" altLang="ja-JP" dirty="0" smtClean="0"/>
              <a:t>Temperature sensor:       humidity sensor: </a:t>
            </a:r>
          </a:p>
        </p:txBody>
      </p:sp>
      <p:sp>
        <p:nvSpPr>
          <p:cNvPr id="98" name="正方形/長方形 97"/>
          <p:cNvSpPr/>
          <p:nvPr/>
        </p:nvSpPr>
        <p:spPr>
          <a:xfrm>
            <a:off x="8612632" y="3368390"/>
            <a:ext cx="115315" cy="1356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正方形/長方形 98"/>
          <p:cNvSpPr/>
          <p:nvPr/>
        </p:nvSpPr>
        <p:spPr>
          <a:xfrm>
            <a:off x="8615132" y="3565760"/>
            <a:ext cx="115315" cy="1356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正方形/長方形 99"/>
          <p:cNvSpPr/>
          <p:nvPr/>
        </p:nvSpPr>
        <p:spPr>
          <a:xfrm>
            <a:off x="8615132" y="3760630"/>
            <a:ext cx="115315" cy="1356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正方形/長方形 100"/>
          <p:cNvSpPr/>
          <p:nvPr/>
        </p:nvSpPr>
        <p:spPr>
          <a:xfrm>
            <a:off x="8647612" y="4902380"/>
            <a:ext cx="115315" cy="1356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42365" y="3095626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Support structure</a:t>
            </a:r>
            <a:endParaRPr kumimoji="1" lang="ja-JP" altLang="en-US" dirty="0"/>
          </a:p>
        </p:txBody>
      </p:sp>
      <p:sp>
        <p:nvSpPr>
          <p:cNvPr id="32" name="右矢印 31"/>
          <p:cNvSpPr/>
          <p:nvPr/>
        </p:nvSpPr>
        <p:spPr>
          <a:xfrm>
            <a:off x="4581601" y="2856093"/>
            <a:ext cx="698772" cy="24970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535680" y="3039726"/>
            <a:ext cx="155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Signals of sensor &amp; pixels</a:t>
            </a:r>
            <a:endParaRPr kumimoji="1" lang="ja-JP" altLang="en-US" sz="1400" dirty="0"/>
          </a:p>
        </p:txBody>
      </p:sp>
      <p:sp>
        <p:nvSpPr>
          <p:cNvPr id="4" name="フローチャート: 処理 3"/>
          <p:cNvSpPr/>
          <p:nvPr/>
        </p:nvSpPr>
        <p:spPr>
          <a:xfrm>
            <a:off x="4535680" y="3827248"/>
            <a:ext cx="1109179" cy="55383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smtClean="0"/>
              <a:t>New in 2017</a:t>
            </a:r>
            <a:endParaRPr kumimoji="1" lang="ja-JP" altLang="en-US" b="1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642365" y="3545572"/>
            <a:ext cx="3893315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951438" y="356435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~ 1m</a:t>
            </a:r>
            <a:endParaRPr kumimoji="1" lang="ja-JP" altLang="en-US" b="1" dirty="0"/>
          </a:p>
        </p:txBody>
      </p:sp>
      <p:sp>
        <p:nvSpPr>
          <p:cNvPr id="78" name="正方形/長方形 77"/>
          <p:cNvSpPr/>
          <p:nvPr/>
        </p:nvSpPr>
        <p:spPr>
          <a:xfrm>
            <a:off x="4918912" y="2183866"/>
            <a:ext cx="149963" cy="158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/>
          <p:cNvSpPr/>
          <p:nvPr/>
        </p:nvSpPr>
        <p:spPr>
          <a:xfrm>
            <a:off x="2762171" y="2183103"/>
            <a:ext cx="149963" cy="15811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71348" y="2980086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Counters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91041" y="5240507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TC viewed </a:t>
            </a:r>
            <a:r>
              <a:rPr kumimoji="1" lang="en-US" altLang="ja-JP" smtClean="0"/>
              <a:t>from above</a:t>
            </a:r>
            <a:endParaRPr kumimoji="1" lang="ja-JP" altLang="en-US" dirty="0"/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9008242" y="827831"/>
            <a:ext cx="330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smtClean="0"/>
              <a:t>DAQ system picture </a:t>
            </a:r>
            <a:r>
              <a:rPr lang="en-US" altLang="ja-JP" sz="900" dirty="0" smtClean="0"/>
              <a:t>: The </a:t>
            </a:r>
            <a:r>
              <a:rPr lang="en-US" altLang="ja-JP" sz="900" dirty="0"/>
              <a:t>design of the MEG II experiment</a:t>
            </a:r>
          </a:p>
          <a:p>
            <a:r>
              <a:rPr lang="en-US" altLang="ja-JP" sz="900" dirty="0"/>
              <a:t>arXiv:1801.04688v1 [</a:t>
            </a:r>
            <a:r>
              <a:rPr lang="en-US" altLang="ja-JP" sz="900" dirty="0" err="1"/>
              <a:t>physics.ins-det</a:t>
            </a:r>
            <a:r>
              <a:rPr lang="en-US" altLang="ja-JP" sz="900" dirty="0"/>
              <a:t>] 15 Jan </a:t>
            </a:r>
            <a:r>
              <a:rPr lang="en-US" altLang="ja-JP" sz="900" dirty="0" smtClean="0"/>
              <a:t>2018</a:t>
            </a:r>
            <a:endParaRPr lang="en-US" altLang="ja-JP" sz="9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6658" y="6211669"/>
            <a:ext cx="2864887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Support structure picture</a:t>
            </a:r>
          </a:p>
          <a:p>
            <a:r>
              <a:rPr lang="en-US" altLang="ja-JP" dirty="0"/>
              <a:t>(</a:t>
            </a:r>
            <a:r>
              <a:rPr kumimoji="1" lang="en-US" altLang="ja-JP" dirty="0" smtClean="0"/>
              <a:t>Taken from under)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024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35"/>
    </mc:Choice>
    <mc:Fallback xmlns="">
      <p:transition spd="slow" advTm="10433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222405</TotalTime>
  <Words>1130</Words>
  <Application>Microsoft Macintosh PowerPoint</Application>
  <PresentationFormat>ワイド画面</PresentationFormat>
  <Paragraphs>274</Paragraphs>
  <Slides>16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Cambria Math</vt:lpstr>
      <vt:lpstr>Yu Gothic</vt:lpstr>
      <vt:lpstr>Yu Gothic Light</vt:lpstr>
      <vt:lpstr>ZapfDingbatsITC</vt:lpstr>
      <vt:lpstr>Arial</vt:lpstr>
      <vt:lpstr>ホワイト</vt:lpstr>
      <vt:lpstr>   </vt:lpstr>
      <vt:lpstr>Outline</vt:lpstr>
      <vt:lpstr>μ→e γ search</vt:lpstr>
      <vt:lpstr>MEG II Experiment 2017 detectors</vt:lpstr>
      <vt:lpstr>MEG II Experiment 2017 detectors</vt:lpstr>
      <vt:lpstr>Timing Counter (TC)</vt:lpstr>
      <vt:lpstr>2017 Commissioning</vt:lpstr>
      <vt:lpstr>Outline</vt:lpstr>
      <vt:lpstr>TC Slow Control Systems</vt:lpstr>
      <vt:lpstr>Cooling systems: chiller test @ 20℃</vt:lpstr>
      <vt:lpstr>Cooling systems: chiller test 10℃</vt:lpstr>
      <vt:lpstr>Outline</vt:lpstr>
      <vt:lpstr>Current Monitor / Voltage Tuning</vt:lpstr>
      <vt:lpstr>IV Monitoring</vt:lpstr>
      <vt:lpstr>TC Maintenance &amp; Prospect</vt:lpstr>
      <vt:lpstr>Summary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Slide</dc:title>
  <dc:creator>usami@icepp.s.u-tokyo.ac.jp</dc:creator>
  <cp:lastModifiedBy>usami@icepp.s.u-tokyo.ac.jp</cp:lastModifiedBy>
  <cp:revision>1212</cp:revision>
  <cp:lastPrinted>2018-03-20T01:05:46Z</cp:lastPrinted>
  <dcterms:created xsi:type="dcterms:W3CDTF">2016-12-19T16:15:55Z</dcterms:created>
  <dcterms:modified xsi:type="dcterms:W3CDTF">2018-03-26T03:00:06Z</dcterms:modified>
</cp:coreProperties>
</file>