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2" r:id="rId1"/>
  </p:sldMasterIdLst>
  <p:notesMasterIdLst>
    <p:notesMasterId r:id="rId32"/>
  </p:notesMasterIdLst>
  <p:sldIdLst>
    <p:sldId id="256" r:id="rId2"/>
    <p:sldId id="257" r:id="rId3"/>
    <p:sldId id="302" r:id="rId4"/>
    <p:sldId id="283" r:id="rId5"/>
    <p:sldId id="303" r:id="rId6"/>
    <p:sldId id="284" r:id="rId7"/>
    <p:sldId id="308" r:id="rId8"/>
    <p:sldId id="277" r:id="rId9"/>
    <p:sldId id="318" r:id="rId10"/>
    <p:sldId id="314" r:id="rId11"/>
    <p:sldId id="280" r:id="rId12"/>
    <p:sldId id="279" r:id="rId13"/>
    <p:sldId id="325" r:id="rId14"/>
    <p:sldId id="323" r:id="rId15"/>
    <p:sldId id="317" r:id="rId16"/>
    <p:sldId id="316" r:id="rId17"/>
    <p:sldId id="301" r:id="rId18"/>
    <p:sldId id="300" r:id="rId19"/>
    <p:sldId id="281" r:id="rId20"/>
    <p:sldId id="270" r:id="rId21"/>
    <p:sldId id="321" r:id="rId22"/>
    <p:sldId id="286" r:id="rId23"/>
    <p:sldId id="322" r:id="rId24"/>
    <p:sldId id="296" r:id="rId25"/>
    <p:sldId id="319" r:id="rId26"/>
    <p:sldId id="320" r:id="rId27"/>
    <p:sldId id="307" r:id="rId28"/>
    <p:sldId id="309" r:id="rId29"/>
    <p:sldId id="315" r:id="rId30"/>
    <p:sldId id="306" r:id="rId3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5CFF"/>
    <a:srgbClr val="FE6B8C"/>
    <a:srgbClr val="05C75D"/>
    <a:srgbClr val="FFFFFF"/>
    <a:srgbClr val="FFFCF2"/>
    <a:srgbClr val="FF16FF"/>
    <a:srgbClr val="595959"/>
    <a:srgbClr val="92D050"/>
    <a:srgbClr val="D4D9EB"/>
    <a:srgbClr val="F7D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 showGuides="1">
      <p:cViewPr varScale="1">
        <p:scale>
          <a:sx n="204" d="100"/>
          <a:sy n="204" d="100"/>
        </p:scale>
        <p:origin x="1008" y="168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E19CA3-247E-4C4E-87B9-0189AB7E3BD8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2E1F966C-5037-41CC-9626-369B550E96FE}">
      <dgm:prSet phldrT="[テキスト]"/>
      <dgm:spPr>
        <a:xfrm>
          <a:off x="497163" y="429427"/>
          <a:ext cx="1147814" cy="1147814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kumimoji="1" lang="en-US" altLang="ja-JP" dirty="0" smtClean="0">
              <a:solidFill>
                <a:sysClr val="window" lastClr="FFFFFF"/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TC</a:t>
          </a:r>
          <a:endParaRPr kumimoji="1" lang="ja-JP" altLang="en-US" dirty="0">
            <a:solidFill>
              <a:sysClr val="window" lastClr="FFFFFF"/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gm:t>
    </dgm:pt>
    <dgm:pt modelId="{90CFC905-2409-4B34-9A8F-515D13ADAC57}" type="parTrans" cxnId="{EA3F6045-E940-4D08-97A6-0A3CB543DFD7}">
      <dgm:prSet/>
      <dgm:spPr/>
      <dgm:t>
        <a:bodyPr/>
        <a:lstStyle/>
        <a:p>
          <a:endParaRPr kumimoji="1" lang="ja-JP" altLang="en-US"/>
        </a:p>
      </dgm:t>
    </dgm:pt>
    <dgm:pt modelId="{37ECF0B3-0F78-4AC5-BF94-D84576637AC9}" type="sibTrans" cxnId="{EA3F6045-E940-4D08-97A6-0A3CB543DFD7}">
      <dgm:prSet/>
      <dgm:spPr/>
      <dgm:t>
        <a:bodyPr/>
        <a:lstStyle/>
        <a:p>
          <a:endParaRPr kumimoji="1" lang="ja-JP" altLang="en-US"/>
        </a:p>
      </dgm:t>
    </dgm:pt>
    <dgm:pt modelId="{C1E1E63B-4D97-4D63-87DF-B1D2DFBDF526}">
      <dgm:prSet phldrT="[テキスト]" custT="1"/>
      <dgm:spPr>
        <a:xfrm>
          <a:off x="1071071" y="0"/>
          <a:ext cx="2295629" cy="2006669"/>
        </a:xfrm>
        <a:prstGeom prst="rightArrow">
          <a:avLst>
            <a:gd name="adj1" fmla="val 70000"/>
            <a:gd name="adj2" fmla="val 50000"/>
          </a:avLst>
        </a:prstGeom>
        <a:solidFill>
          <a:srgbClr val="4472C4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kumimoji="1" lang="en-US" altLang="ja-JP" sz="10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Hit Rec.</a:t>
          </a:r>
          <a:endParaRPr kumimoji="1" lang="ja-JP" altLang="en-US" sz="1000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gm:t>
    </dgm:pt>
    <dgm:pt modelId="{CBC18467-B861-4C2A-B354-B0DE8FAACF86}" type="parTrans" cxnId="{3291156C-1163-45E1-896F-97D8D90912EA}">
      <dgm:prSet/>
      <dgm:spPr/>
      <dgm:t>
        <a:bodyPr/>
        <a:lstStyle/>
        <a:p>
          <a:endParaRPr kumimoji="1" lang="ja-JP" altLang="en-US"/>
        </a:p>
      </dgm:t>
    </dgm:pt>
    <dgm:pt modelId="{8D571709-8D26-4053-A9B3-0A23D650F5F9}" type="sibTrans" cxnId="{3291156C-1163-45E1-896F-97D8D90912EA}">
      <dgm:prSet/>
      <dgm:spPr/>
      <dgm:t>
        <a:bodyPr/>
        <a:lstStyle/>
        <a:p>
          <a:endParaRPr kumimoji="1" lang="ja-JP" altLang="en-US"/>
        </a:p>
      </dgm:t>
    </dgm:pt>
    <dgm:pt modelId="{36B928A1-E6ED-4A2C-9FED-40B7D283A9B0}">
      <dgm:prSet phldrT="[テキスト]" custT="1"/>
      <dgm:spPr>
        <a:xfrm>
          <a:off x="1071071" y="0"/>
          <a:ext cx="2295629" cy="2006669"/>
        </a:xfrm>
        <a:prstGeom prst="rightArrow">
          <a:avLst>
            <a:gd name="adj1" fmla="val 70000"/>
            <a:gd name="adj2" fmla="val 50000"/>
          </a:avLst>
        </a:prstGeom>
        <a:solidFill>
          <a:srgbClr val="4472C4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kumimoji="1" lang="en-US" altLang="ja-JP" sz="1000" b="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Clustering</a:t>
          </a:r>
          <a:endParaRPr kumimoji="1" lang="ja-JP" altLang="en-US" sz="1000" b="0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gm:t>
    </dgm:pt>
    <dgm:pt modelId="{20B3298C-3FDC-4238-A1AB-A3693217C5FC}" type="parTrans" cxnId="{39B5249A-5875-4368-8B78-6192A6BB2044}">
      <dgm:prSet/>
      <dgm:spPr/>
      <dgm:t>
        <a:bodyPr/>
        <a:lstStyle/>
        <a:p>
          <a:endParaRPr kumimoji="1" lang="ja-JP" altLang="en-US"/>
        </a:p>
      </dgm:t>
    </dgm:pt>
    <dgm:pt modelId="{D18B48F4-D22F-4FE9-BCB1-56D396048723}" type="sibTrans" cxnId="{39B5249A-5875-4368-8B78-6192A6BB2044}">
      <dgm:prSet/>
      <dgm:spPr/>
      <dgm:t>
        <a:bodyPr/>
        <a:lstStyle/>
        <a:p>
          <a:endParaRPr kumimoji="1" lang="ja-JP" altLang="en-US"/>
        </a:p>
      </dgm:t>
    </dgm:pt>
    <dgm:pt modelId="{2E9AE3F5-03E1-4178-A1A9-96D0BBCEBAFD}">
      <dgm:prSet phldrT="[テキスト]" custT="1"/>
      <dgm:spPr>
        <a:xfrm>
          <a:off x="1071071" y="0"/>
          <a:ext cx="2295629" cy="2006669"/>
        </a:xfrm>
        <a:solidFill>
          <a:srgbClr val="4472C4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kumimoji="1" lang="en-US" altLang="ja-JP" sz="10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WF analysis</a:t>
          </a:r>
          <a:endParaRPr kumimoji="1" lang="ja-JP" altLang="en-US" sz="1000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gm:t>
    </dgm:pt>
    <dgm:pt modelId="{42B8C972-ECC2-486A-B971-9747CDF73B6B}" type="parTrans" cxnId="{9F814758-A9AA-4AE2-8C33-2FC9097E0569}">
      <dgm:prSet/>
      <dgm:spPr/>
      <dgm:t>
        <a:bodyPr/>
        <a:lstStyle/>
        <a:p>
          <a:endParaRPr kumimoji="1" lang="ja-JP" altLang="en-US"/>
        </a:p>
      </dgm:t>
    </dgm:pt>
    <dgm:pt modelId="{C2C7B48D-5647-4BA0-8B11-5B48FF7840AA}" type="sibTrans" cxnId="{9F814758-A9AA-4AE2-8C33-2FC9097E0569}">
      <dgm:prSet/>
      <dgm:spPr/>
      <dgm:t>
        <a:bodyPr/>
        <a:lstStyle/>
        <a:p>
          <a:endParaRPr kumimoji="1" lang="ja-JP" altLang="en-US"/>
        </a:p>
      </dgm:t>
    </dgm:pt>
    <dgm:pt modelId="{DB80C221-A31E-4BD3-95FE-64B7C7893C6B}">
      <dgm:prSet phldrT="[テキスト]"/>
      <dgm:spPr>
        <a:xfrm>
          <a:off x="3535031" y="429427"/>
          <a:ext cx="1147814" cy="1147814"/>
        </a:xfrm>
        <a:prstGeom prst="ellipse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kumimoji="1" lang="en-US" altLang="ja-JP" dirty="0" smtClean="0">
              <a:solidFill>
                <a:sysClr val="window" lastClr="FFFFFF"/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DCH</a:t>
          </a:r>
          <a:endParaRPr kumimoji="1" lang="ja-JP" altLang="en-US" dirty="0">
            <a:solidFill>
              <a:sysClr val="window" lastClr="FFFFFF"/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gm:t>
    </dgm:pt>
    <dgm:pt modelId="{236F78B5-1498-43DB-BC6D-3312C7080EEA}" type="sibTrans" cxnId="{394CC0B1-46E7-46C0-9B40-A27075DEEB23}">
      <dgm:prSet/>
      <dgm:spPr/>
      <dgm:t>
        <a:bodyPr/>
        <a:lstStyle/>
        <a:p>
          <a:endParaRPr kumimoji="1" lang="ja-JP" altLang="en-US"/>
        </a:p>
      </dgm:t>
    </dgm:pt>
    <dgm:pt modelId="{85627B0A-A711-4D4C-8214-6EBC384A9B4F}" type="parTrans" cxnId="{394CC0B1-46E7-46C0-9B40-A27075DEEB23}">
      <dgm:prSet/>
      <dgm:spPr/>
      <dgm:t>
        <a:bodyPr/>
        <a:lstStyle/>
        <a:p>
          <a:endParaRPr kumimoji="1" lang="ja-JP" altLang="en-US"/>
        </a:p>
      </dgm:t>
    </dgm:pt>
    <dgm:pt modelId="{50A9E307-6468-449D-B2DA-81837F31BCC8}">
      <dgm:prSet phldrT="[テキスト]" custT="1"/>
      <dgm:spPr>
        <a:xfrm>
          <a:off x="4108938" y="0"/>
          <a:ext cx="2295629" cy="2006669"/>
        </a:xfrm>
        <a:solidFill>
          <a:srgbClr val="4472C4">
            <a:tint val="40000"/>
            <a:alpha val="90000"/>
            <a:hueOff val="-7391755"/>
            <a:satOff val="-12816"/>
            <a:lumOff val="-1289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-7391755"/>
              <a:satOff val="-12816"/>
              <a:lumOff val="-128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kumimoji="1" lang="en-US" altLang="ja-JP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WF analysis</a:t>
          </a:r>
          <a:endParaRPr kumimoji="1" lang="ja-JP" altLang="en-US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gm:t>
    </dgm:pt>
    <dgm:pt modelId="{9DC8346D-D8CE-48F8-A7B7-229876674055}" type="sibTrans" cxnId="{DF25DB85-A3E9-4967-97FC-1207C8048613}">
      <dgm:prSet/>
      <dgm:spPr/>
      <dgm:t>
        <a:bodyPr/>
        <a:lstStyle/>
        <a:p>
          <a:endParaRPr kumimoji="1" lang="ja-JP" altLang="en-US"/>
        </a:p>
      </dgm:t>
    </dgm:pt>
    <dgm:pt modelId="{04286364-2E7A-49EA-9DA5-E1CA57104605}" type="parTrans" cxnId="{DF25DB85-A3E9-4967-97FC-1207C8048613}">
      <dgm:prSet/>
      <dgm:spPr/>
      <dgm:t>
        <a:bodyPr/>
        <a:lstStyle/>
        <a:p>
          <a:endParaRPr kumimoji="1" lang="ja-JP" altLang="en-US"/>
        </a:p>
      </dgm:t>
    </dgm:pt>
    <dgm:pt modelId="{563BEBC3-FC60-4A81-B920-F9FFB6FC6D59}">
      <dgm:prSet phldrT="[テキスト]" custT="1"/>
      <dgm:spPr>
        <a:xfrm>
          <a:off x="4108938" y="0"/>
          <a:ext cx="2295629" cy="2006669"/>
        </a:xfrm>
        <a:solidFill>
          <a:srgbClr val="4472C4">
            <a:tint val="40000"/>
            <a:alpha val="90000"/>
            <a:hueOff val="-7391755"/>
            <a:satOff val="-12816"/>
            <a:lumOff val="-1289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-7391755"/>
              <a:satOff val="-12816"/>
              <a:lumOff val="-128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kumimoji="1" lang="en-US" altLang="ja-JP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Hit Rec.</a:t>
          </a:r>
          <a:endParaRPr kumimoji="1" lang="ja-JP" altLang="en-US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gm:t>
    </dgm:pt>
    <dgm:pt modelId="{D83AE622-6F1B-443B-9FA5-9AAB00E4F0D1}" type="sibTrans" cxnId="{3505FA71-5043-461C-B53A-1F42F03E73E0}">
      <dgm:prSet/>
      <dgm:spPr/>
      <dgm:t>
        <a:bodyPr/>
        <a:lstStyle/>
        <a:p>
          <a:endParaRPr kumimoji="1" lang="ja-JP" altLang="en-US"/>
        </a:p>
      </dgm:t>
    </dgm:pt>
    <dgm:pt modelId="{AB798B50-2A60-4A89-B29E-83909B707574}" type="parTrans" cxnId="{3505FA71-5043-461C-B53A-1F42F03E73E0}">
      <dgm:prSet/>
      <dgm:spPr/>
      <dgm:t>
        <a:bodyPr/>
        <a:lstStyle/>
        <a:p>
          <a:endParaRPr kumimoji="1" lang="ja-JP" altLang="en-US"/>
        </a:p>
      </dgm:t>
    </dgm:pt>
    <dgm:pt modelId="{1C608FF9-B81D-4A44-97BB-CE07A4C196F3}">
      <dgm:prSet phldrT="[テキスト]" custT="1"/>
      <dgm:spPr>
        <a:xfrm>
          <a:off x="4108938" y="0"/>
          <a:ext cx="2295629" cy="2006669"/>
        </a:xfrm>
        <a:prstGeom prst="rightArrow">
          <a:avLst>
            <a:gd name="adj1" fmla="val 70000"/>
            <a:gd name="adj2" fmla="val 50000"/>
          </a:avLst>
        </a:prstGeom>
        <a:solidFill>
          <a:srgbClr val="4472C4">
            <a:tint val="40000"/>
            <a:alpha val="90000"/>
            <a:hueOff val="-7391755"/>
            <a:satOff val="-12816"/>
            <a:lumOff val="-1289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-7391755"/>
              <a:satOff val="-12816"/>
              <a:lumOff val="-128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kumimoji="1" lang="en-US" altLang="ja-JP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Track finder</a:t>
          </a:r>
          <a:endParaRPr kumimoji="1" lang="ja-JP" altLang="en-US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gm:t>
    </dgm:pt>
    <dgm:pt modelId="{1DA77641-E9FC-4E82-A256-57823536CF08}" type="sibTrans" cxnId="{CD85E230-E9E6-4F77-A0B5-3155BF9116ED}">
      <dgm:prSet/>
      <dgm:spPr/>
      <dgm:t>
        <a:bodyPr/>
        <a:lstStyle/>
        <a:p>
          <a:endParaRPr kumimoji="1" lang="ja-JP" altLang="en-US"/>
        </a:p>
      </dgm:t>
    </dgm:pt>
    <dgm:pt modelId="{16E471AA-3F9D-4640-A56F-A84B84578B83}" type="parTrans" cxnId="{CD85E230-E9E6-4F77-A0B5-3155BF9116ED}">
      <dgm:prSet/>
      <dgm:spPr/>
      <dgm:t>
        <a:bodyPr/>
        <a:lstStyle/>
        <a:p>
          <a:endParaRPr kumimoji="1" lang="ja-JP" altLang="en-US"/>
        </a:p>
      </dgm:t>
    </dgm:pt>
    <dgm:pt modelId="{FC23C799-2B8D-43B5-866B-3D4C0D186286}">
      <dgm:prSet phldrT="[テキスト]" custT="1"/>
      <dgm:spPr>
        <a:xfrm>
          <a:off x="4108938" y="0"/>
          <a:ext cx="2295629" cy="2006669"/>
        </a:xfrm>
        <a:solidFill>
          <a:srgbClr val="4472C4">
            <a:tint val="40000"/>
            <a:alpha val="90000"/>
            <a:hueOff val="-7391755"/>
            <a:satOff val="-12816"/>
            <a:lumOff val="-1289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-7391755"/>
              <a:satOff val="-12816"/>
              <a:lumOff val="-128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kumimoji="1" lang="en-US" altLang="ja-JP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Kalman</a:t>
          </a:r>
          <a:r>
            <a:rPr kumimoji="1" lang="en-US" altLang="ja-JP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 Fit</a:t>
          </a:r>
          <a:endParaRPr kumimoji="1" lang="ja-JP" altLang="en-US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gm:t>
    </dgm:pt>
    <dgm:pt modelId="{4C17328B-7BE3-4C38-BEF2-0D0C47B33DB3}" type="sibTrans" cxnId="{368746C5-5381-437C-A8C0-9F88C70E0ED5}">
      <dgm:prSet/>
      <dgm:spPr/>
      <dgm:t>
        <a:bodyPr/>
        <a:lstStyle/>
        <a:p>
          <a:endParaRPr kumimoji="1" lang="ja-JP" altLang="en-US"/>
        </a:p>
      </dgm:t>
    </dgm:pt>
    <dgm:pt modelId="{9C63C9F2-5521-402E-ADF0-AF67458F1D96}" type="parTrans" cxnId="{368746C5-5381-437C-A8C0-9F88C70E0ED5}">
      <dgm:prSet/>
      <dgm:spPr/>
      <dgm:t>
        <a:bodyPr/>
        <a:lstStyle/>
        <a:p>
          <a:endParaRPr kumimoji="1" lang="ja-JP" altLang="en-US"/>
        </a:p>
      </dgm:t>
    </dgm:pt>
    <dgm:pt modelId="{47575E4A-31A1-4B28-BFFB-DA6880A9C184}" type="pres">
      <dgm:prSet presAssocID="{96E19CA3-247E-4C4E-87B9-0189AB7E3BD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9921C7D-1EFE-47A6-8D5D-EFB2209D6CB3}" type="pres">
      <dgm:prSet presAssocID="{2E1F966C-5037-41CC-9626-369B550E96FE}" presName="compNode" presStyleCnt="0"/>
      <dgm:spPr/>
    </dgm:pt>
    <dgm:pt modelId="{EA28879C-F898-4F69-BE14-0F1BE01A5D5D}" type="pres">
      <dgm:prSet presAssocID="{2E1F966C-5037-41CC-9626-369B550E96FE}" presName="noGeometry" presStyleCnt="0"/>
      <dgm:spPr/>
    </dgm:pt>
    <dgm:pt modelId="{8E3113E9-CD2B-4502-BD5C-D0FE8B18F759}" type="pres">
      <dgm:prSet presAssocID="{2E1F966C-5037-41CC-9626-369B550E96FE}" presName="childTextVisible" presStyleLbl="bgAccFollowNode1" presStyleIdx="0" presStyleCnt="2">
        <dgm:presLayoutVars>
          <dgm:bulletEnabled val="1"/>
        </dgm:presLayoutVars>
      </dgm:prSet>
      <dgm:spPr>
        <a:prstGeom prst="rightArrow">
          <a:avLst>
            <a:gd name="adj1" fmla="val 70000"/>
            <a:gd name="adj2" fmla="val 50000"/>
          </a:avLst>
        </a:prstGeom>
      </dgm:spPr>
      <dgm:t>
        <a:bodyPr/>
        <a:lstStyle/>
        <a:p>
          <a:endParaRPr kumimoji="1" lang="ja-JP" altLang="en-US"/>
        </a:p>
      </dgm:t>
    </dgm:pt>
    <dgm:pt modelId="{134C5E08-67C7-4CC2-B7E6-420B11D99CFD}" type="pres">
      <dgm:prSet presAssocID="{2E1F966C-5037-41CC-9626-369B550E96FE}" presName="childTextHidden" presStyleLbl="bgAccFollowNode1" presStyleIdx="0" presStyleCnt="2"/>
      <dgm:spPr/>
      <dgm:t>
        <a:bodyPr/>
        <a:lstStyle/>
        <a:p>
          <a:endParaRPr kumimoji="1" lang="ja-JP" altLang="en-US"/>
        </a:p>
      </dgm:t>
    </dgm:pt>
    <dgm:pt modelId="{257A7014-9AD9-4210-AA2C-17C3DD709447}" type="pres">
      <dgm:prSet presAssocID="{2E1F966C-5037-41CC-9626-369B550E96F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718FD4-B6B3-4443-99FB-84B5DD28C045}" type="pres">
      <dgm:prSet presAssocID="{2E1F966C-5037-41CC-9626-369B550E96FE}" presName="aSpace" presStyleCnt="0"/>
      <dgm:spPr/>
    </dgm:pt>
    <dgm:pt modelId="{F8DD7070-94C4-4910-A1E5-903742991768}" type="pres">
      <dgm:prSet presAssocID="{DB80C221-A31E-4BD3-95FE-64B7C7893C6B}" presName="compNode" presStyleCnt="0"/>
      <dgm:spPr/>
    </dgm:pt>
    <dgm:pt modelId="{978FAAB9-C781-4102-A05B-1170CE1A16A1}" type="pres">
      <dgm:prSet presAssocID="{DB80C221-A31E-4BD3-95FE-64B7C7893C6B}" presName="noGeometry" presStyleCnt="0"/>
      <dgm:spPr/>
    </dgm:pt>
    <dgm:pt modelId="{25DD23CF-B768-4DFE-99E4-6A90F56A4811}" type="pres">
      <dgm:prSet presAssocID="{DB80C221-A31E-4BD3-95FE-64B7C7893C6B}" presName="childTextVisible" presStyleLbl="bgAccFollowNode1" presStyleIdx="1" presStyleCnt="2">
        <dgm:presLayoutVars>
          <dgm:bulletEnabled val="1"/>
        </dgm:presLayoutVars>
      </dgm:prSet>
      <dgm:spPr>
        <a:prstGeom prst="rightArrow">
          <a:avLst>
            <a:gd name="adj1" fmla="val 70000"/>
            <a:gd name="adj2" fmla="val 50000"/>
          </a:avLst>
        </a:prstGeom>
      </dgm:spPr>
      <dgm:t>
        <a:bodyPr/>
        <a:lstStyle/>
        <a:p>
          <a:endParaRPr kumimoji="1" lang="ja-JP" altLang="en-US"/>
        </a:p>
      </dgm:t>
    </dgm:pt>
    <dgm:pt modelId="{DA87C9D8-E36A-497C-A51A-1BF9081A4DD0}" type="pres">
      <dgm:prSet presAssocID="{DB80C221-A31E-4BD3-95FE-64B7C7893C6B}" presName="childTextHidden" presStyleLbl="bgAccFollowNode1" presStyleIdx="1" presStyleCnt="2"/>
      <dgm:spPr/>
      <dgm:t>
        <a:bodyPr/>
        <a:lstStyle/>
        <a:p>
          <a:endParaRPr kumimoji="1" lang="ja-JP" altLang="en-US"/>
        </a:p>
      </dgm:t>
    </dgm:pt>
    <dgm:pt modelId="{1C9BA1B8-582D-498D-BDB5-5A39499DD0E8}" type="pres">
      <dgm:prSet presAssocID="{DB80C221-A31E-4BD3-95FE-64B7C7893C6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4246C6A-BA62-4315-8217-14F77EA1B53A}" type="presOf" srcId="{DB80C221-A31E-4BD3-95FE-64B7C7893C6B}" destId="{1C9BA1B8-582D-498D-BDB5-5A39499DD0E8}" srcOrd="0" destOrd="0" presId="urn:microsoft.com/office/officeart/2005/8/layout/hProcess6"/>
    <dgm:cxn modelId="{DDB56F41-E59D-4D8A-9A44-DAE00EE300B9}" type="presOf" srcId="{2E1F966C-5037-41CC-9626-369B550E96FE}" destId="{257A7014-9AD9-4210-AA2C-17C3DD709447}" srcOrd="0" destOrd="0" presId="urn:microsoft.com/office/officeart/2005/8/layout/hProcess6"/>
    <dgm:cxn modelId="{39B5249A-5875-4368-8B78-6192A6BB2044}" srcId="{2E1F966C-5037-41CC-9626-369B550E96FE}" destId="{36B928A1-E6ED-4A2C-9FED-40B7D283A9B0}" srcOrd="2" destOrd="0" parTransId="{20B3298C-3FDC-4238-A1AB-A3693217C5FC}" sibTransId="{D18B48F4-D22F-4FE9-BCB1-56D396048723}"/>
    <dgm:cxn modelId="{9F814758-A9AA-4AE2-8C33-2FC9097E0569}" srcId="{2E1F966C-5037-41CC-9626-369B550E96FE}" destId="{2E9AE3F5-03E1-4178-A1A9-96D0BBCEBAFD}" srcOrd="0" destOrd="0" parTransId="{42B8C972-ECC2-486A-B971-9747CDF73B6B}" sibTransId="{C2C7B48D-5647-4BA0-8B11-5B48FF7840AA}"/>
    <dgm:cxn modelId="{80DD7527-3254-4779-823A-3DA652AD5EDA}" type="presOf" srcId="{36B928A1-E6ED-4A2C-9FED-40B7D283A9B0}" destId="{8E3113E9-CD2B-4502-BD5C-D0FE8B18F759}" srcOrd="0" destOrd="2" presId="urn:microsoft.com/office/officeart/2005/8/layout/hProcess6"/>
    <dgm:cxn modelId="{C98C0DE0-A789-4BF4-91F2-977780573386}" type="presOf" srcId="{C1E1E63B-4D97-4D63-87DF-B1D2DFBDF526}" destId="{8E3113E9-CD2B-4502-BD5C-D0FE8B18F759}" srcOrd="0" destOrd="1" presId="urn:microsoft.com/office/officeart/2005/8/layout/hProcess6"/>
    <dgm:cxn modelId="{723920C9-8C44-4A20-9370-FE7D9E69112C}" type="presOf" srcId="{FC23C799-2B8D-43B5-866B-3D4C0D186286}" destId="{DA87C9D8-E36A-497C-A51A-1BF9081A4DD0}" srcOrd="1" destOrd="3" presId="urn:microsoft.com/office/officeart/2005/8/layout/hProcess6"/>
    <dgm:cxn modelId="{83F69E31-2850-41A2-8BB3-C1C9AC4DD337}" type="presOf" srcId="{1C608FF9-B81D-4A44-97BB-CE07A4C196F3}" destId="{DA87C9D8-E36A-497C-A51A-1BF9081A4DD0}" srcOrd="1" destOrd="2" presId="urn:microsoft.com/office/officeart/2005/8/layout/hProcess6"/>
    <dgm:cxn modelId="{4E3C3EB4-C61C-4812-AB18-C3F84ACFA4C1}" type="presOf" srcId="{2E9AE3F5-03E1-4178-A1A9-96D0BBCEBAFD}" destId="{8E3113E9-CD2B-4502-BD5C-D0FE8B18F759}" srcOrd="0" destOrd="0" presId="urn:microsoft.com/office/officeart/2005/8/layout/hProcess6"/>
    <dgm:cxn modelId="{4FACAC5A-FBCB-4661-90EF-B7F33E98AC08}" type="presOf" srcId="{36B928A1-E6ED-4A2C-9FED-40B7D283A9B0}" destId="{134C5E08-67C7-4CC2-B7E6-420B11D99CFD}" srcOrd="1" destOrd="2" presId="urn:microsoft.com/office/officeart/2005/8/layout/hProcess6"/>
    <dgm:cxn modelId="{A7A28D80-0892-4A56-86DA-88C396C88ED0}" type="presOf" srcId="{50A9E307-6468-449D-B2DA-81837F31BCC8}" destId="{DA87C9D8-E36A-497C-A51A-1BF9081A4DD0}" srcOrd="1" destOrd="0" presId="urn:microsoft.com/office/officeart/2005/8/layout/hProcess6"/>
    <dgm:cxn modelId="{EA3F6045-E940-4D08-97A6-0A3CB543DFD7}" srcId="{96E19CA3-247E-4C4E-87B9-0189AB7E3BD8}" destId="{2E1F966C-5037-41CC-9626-369B550E96FE}" srcOrd="0" destOrd="0" parTransId="{90CFC905-2409-4B34-9A8F-515D13ADAC57}" sibTransId="{37ECF0B3-0F78-4AC5-BF94-D84576637AC9}"/>
    <dgm:cxn modelId="{BA2E5AD8-6DFA-4F1E-9506-65D23DFB9E30}" type="presOf" srcId="{1C608FF9-B81D-4A44-97BB-CE07A4C196F3}" destId="{25DD23CF-B768-4DFE-99E4-6A90F56A4811}" srcOrd="0" destOrd="2" presId="urn:microsoft.com/office/officeart/2005/8/layout/hProcess6"/>
    <dgm:cxn modelId="{A28A2599-A906-4BB3-968C-510470385E36}" type="presOf" srcId="{50A9E307-6468-449D-B2DA-81837F31BCC8}" destId="{25DD23CF-B768-4DFE-99E4-6A90F56A4811}" srcOrd="0" destOrd="0" presId="urn:microsoft.com/office/officeart/2005/8/layout/hProcess6"/>
    <dgm:cxn modelId="{3505FA71-5043-461C-B53A-1F42F03E73E0}" srcId="{DB80C221-A31E-4BD3-95FE-64B7C7893C6B}" destId="{563BEBC3-FC60-4A81-B920-F9FFB6FC6D59}" srcOrd="1" destOrd="0" parTransId="{AB798B50-2A60-4A89-B29E-83909B707574}" sibTransId="{D83AE622-6F1B-443B-9FA5-9AAB00E4F0D1}"/>
    <dgm:cxn modelId="{02391BD5-C526-4912-872D-42FD1603113F}" type="presOf" srcId="{96E19CA3-247E-4C4E-87B9-0189AB7E3BD8}" destId="{47575E4A-31A1-4B28-BFFB-DA6880A9C184}" srcOrd="0" destOrd="0" presId="urn:microsoft.com/office/officeart/2005/8/layout/hProcess6"/>
    <dgm:cxn modelId="{394CC0B1-46E7-46C0-9B40-A27075DEEB23}" srcId="{96E19CA3-247E-4C4E-87B9-0189AB7E3BD8}" destId="{DB80C221-A31E-4BD3-95FE-64B7C7893C6B}" srcOrd="1" destOrd="0" parTransId="{85627B0A-A711-4D4C-8214-6EBC384A9B4F}" sibTransId="{236F78B5-1498-43DB-BC6D-3312C7080EEA}"/>
    <dgm:cxn modelId="{46F5BAF0-FBA4-45C6-9719-F4708255A6F1}" type="presOf" srcId="{563BEBC3-FC60-4A81-B920-F9FFB6FC6D59}" destId="{DA87C9D8-E36A-497C-A51A-1BF9081A4DD0}" srcOrd="1" destOrd="1" presId="urn:microsoft.com/office/officeart/2005/8/layout/hProcess6"/>
    <dgm:cxn modelId="{3291156C-1163-45E1-896F-97D8D90912EA}" srcId="{2E1F966C-5037-41CC-9626-369B550E96FE}" destId="{C1E1E63B-4D97-4D63-87DF-B1D2DFBDF526}" srcOrd="1" destOrd="0" parTransId="{CBC18467-B861-4C2A-B354-B0DE8FAACF86}" sibTransId="{8D571709-8D26-4053-A9B3-0A23D650F5F9}"/>
    <dgm:cxn modelId="{0B1E9757-F2FC-432D-8362-A431BE2D7818}" type="presOf" srcId="{2E9AE3F5-03E1-4178-A1A9-96D0BBCEBAFD}" destId="{134C5E08-67C7-4CC2-B7E6-420B11D99CFD}" srcOrd="1" destOrd="0" presId="urn:microsoft.com/office/officeart/2005/8/layout/hProcess6"/>
    <dgm:cxn modelId="{3EBABE7C-16C0-43D1-B5E7-8A75DCBF8571}" type="presOf" srcId="{563BEBC3-FC60-4A81-B920-F9FFB6FC6D59}" destId="{25DD23CF-B768-4DFE-99E4-6A90F56A4811}" srcOrd="0" destOrd="1" presId="urn:microsoft.com/office/officeart/2005/8/layout/hProcess6"/>
    <dgm:cxn modelId="{CD85E230-E9E6-4F77-A0B5-3155BF9116ED}" srcId="{DB80C221-A31E-4BD3-95FE-64B7C7893C6B}" destId="{1C608FF9-B81D-4A44-97BB-CE07A4C196F3}" srcOrd="2" destOrd="0" parTransId="{16E471AA-3F9D-4640-A56F-A84B84578B83}" sibTransId="{1DA77641-E9FC-4E82-A256-57823536CF08}"/>
    <dgm:cxn modelId="{368746C5-5381-437C-A8C0-9F88C70E0ED5}" srcId="{DB80C221-A31E-4BD3-95FE-64B7C7893C6B}" destId="{FC23C799-2B8D-43B5-866B-3D4C0D186286}" srcOrd="3" destOrd="0" parTransId="{9C63C9F2-5521-402E-ADF0-AF67458F1D96}" sibTransId="{4C17328B-7BE3-4C38-BEF2-0D0C47B33DB3}"/>
    <dgm:cxn modelId="{227C2030-38E3-49FB-9D7B-A55FBBBA8E68}" type="presOf" srcId="{FC23C799-2B8D-43B5-866B-3D4C0D186286}" destId="{25DD23CF-B768-4DFE-99E4-6A90F56A4811}" srcOrd="0" destOrd="3" presId="urn:microsoft.com/office/officeart/2005/8/layout/hProcess6"/>
    <dgm:cxn modelId="{DF25DB85-A3E9-4967-97FC-1207C8048613}" srcId="{DB80C221-A31E-4BD3-95FE-64B7C7893C6B}" destId="{50A9E307-6468-449D-B2DA-81837F31BCC8}" srcOrd="0" destOrd="0" parTransId="{04286364-2E7A-49EA-9DA5-E1CA57104605}" sibTransId="{9DC8346D-D8CE-48F8-A7B7-229876674055}"/>
    <dgm:cxn modelId="{2A1B1609-0125-49EC-843B-11179E1ABE73}" type="presOf" srcId="{C1E1E63B-4D97-4D63-87DF-B1D2DFBDF526}" destId="{134C5E08-67C7-4CC2-B7E6-420B11D99CFD}" srcOrd="1" destOrd="1" presId="urn:microsoft.com/office/officeart/2005/8/layout/hProcess6"/>
    <dgm:cxn modelId="{B63C8C5C-7AC1-4F62-A542-8A5ABFA1B197}" type="presParOf" srcId="{47575E4A-31A1-4B28-BFFB-DA6880A9C184}" destId="{B9921C7D-1EFE-47A6-8D5D-EFB2209D6CB3}" srcOrd="0" destOrd="0" presId="urn:microsoft.com/office/officeart/2005/8/layout/hProcess6"/>
    <dgm:cxn modelId="{F1F26E8C-49E2-4E29-A5FF-A2F84931ECAA}" type="presParOf" srcId="{B9921C7D-1EFE-47A6-8D5D-EFB2209D6CB3}" destId="{EA28879C-F898-4F69-BE14-0F1BE01A5D5D}" srcOrd="0" destOrd="0" presId="urn:microsoft.com/office/officeart/2005/8/layout/hProcess6"/>
    <dgm:cxn modelId="{AC0294B9-ADC1-49E8-8EC4-C378CC660BFC}" type="presParOf" srcId="{B9921C7D-1EFE-47A6-8D5D-EFB2209D6CB3}" destId="{8E3113E9-CD2B-4502-BD5C-D0FE8B18F759}" srcOrd="1" destOrd="0" presId="urn:microsoft.com/office/officeart/2005/8/layout/hProcess6"/>
    <dgm:cxn modelId="{D328F8F5-CD45-490A-B67B-ECC3000537CD}" type="presParOf" srcId="{B9921C7D-1EFE-47A6-8D5D-EFB2209D6CB3}" destId="{134C5E08-67C7-4CC2-B7E6-420B11D99CFD}" srcOrd="2" destOrd="0" presId="urn:microsoft.com/office/officeart/2005/8/layout/hProcess6"/>
    <dgm:cxn modelId="{2B68E3C3-D036-4EB7-9A08-9195C5F6ABE5}" type="presParOf" srcId="{B9921C7D-1EFE-47A6-8D5D-EFB2209D6CB3}" destId="{257A7014-9AD9-4210-AA2C-17C3DD709447}" srcOrd="3" destOrd="0" presId="urn:microsoft.com/office/officeart/2005/8/layout/hProcess6"/>
    <dgm:cxn modelId="{8179200F-4F70-4D64-AD1D-7808101A2F39}" type="presParOf" srcId="{47575E4A-31A1-4B28-BFFB-DA6880A9C184}" destId="{70718FD4-B6B3-4443-99FB-84B5DD28C045}" srcOrd="1" destOrd="0" presId="urn:microsoft.com/office/officeart/2005/8/layout/hProcess6"/>
    <dgm:cxn modelId="{91BFA9E6-3ED6-4402-A61E-5CA54BA2401D}" type="presParOf" srcId="{47575E4A-31A1-4B28-BFFB-DA6880A9C184}" destId="{F8DD7070-94C4-4910-A1E5-903742991768}" srcOrd="2" destOrd="0" presId="urn:microsoft.com/office/officeart/2005/8/layout/hProcess6"/>
    <dgm:cxn modelId="{A6CBD4E1-30F4-4913-BBAF-E782CF1E7540}" type="presParOf" srcId="{F8DD7070-94C4-4910-A1E5-903742991768}" destId="{978FAAB9-C781-4102-A05B-1170CE1A16A1}" srcOrd="0" destOrd="0" presId="urn:microsoft.com/office/officeart/2005/8/layout/hProcess6"/>
    <dgm:cxn modelId="{D7C5B695-3074-4636-86E2-039283CF82A6}" type="presParOf" srcId="{F8DD7070-94C4-4910-A1E5-903742991768}" destId="{25DD23CF-B768-4DFE-99E4-6A90F56A4811}" srcOrd="1" destOrd="0" presId="urn:microsoft.com/office/officeart/2005/8/layout/hProcess6"/>
    <dgm:cxn modelId="{82046E1B-D415-4A5E-8753-0977982F71A8}" type="presParOf" srcId="{F8DD7070-94C4-4910-A1E5-903742991768}" destId="{DA87C9D8-E36A-497C-A51A-1BF9081A4DD0}" srcOrd="2" destOrd="0" presId="urn:microsoft.com/office/officeart/2005/8/layout/hProcess6"/>
    <dgm:cxn modelId="{DBB6FF24-5B8B-4422-83C8-4C78291B3B5B}" type="presParOf" srcId="{F8DD7070-94C4-4910-A1E5-903742991768}" destId="{1C9BA1B8-582D-498D-BDB5-5A39499DD0E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E19CA3-247E-4C4E-87B9-0189AB7E3BD8}" type="doc">
      <dgm:prSet loTypeId="urn:microsoft.com/office/officeart/2005/8/layout/hProcess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1369FDE3-249B-4451-9B38-60FCDC98AF2B}">
      <dgm:prSet phldrT="[テキスト]"/>
      <dgm:spPr>
        <a:xfrm>
          <a:off x="326510" y="367553"/>
          <a:ext cx="1180835" cy="1180835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kumimoji="1" lang="en-US" altLang="ja-JP" b="1" dirty="0" smtClean="0">
              <a:solidFill>
                <a:sysClr val="window" lastClr="FFFFFF"/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Matching</a:t>
          </a:r>
          <a:endParaRPr kumimoji="1" lang="ja-JP" altLang="en-US" b="1" dirty="0">
            <a:solidFill>
              <a:sysClr val="window" lastClr="FFFFFF"/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gm:t>
    </dgm:pt>
    <dgm:pt modelId="{8FFBB5B9-E410-40EA-A756-89456EE99D39}" type="parTrans" cxnId="{964DFB04-F8C1-423B-B45D-B07CBADDC69C}">
      <dgm:prSet/>
      <dgm:spPr/>
      <dgm:t>
        <a:bodyPr/>
        <a:lstStyle/>
        <a:p>
          <a:endParaRPr kumimoji="1" lang="ja-JP" altLang="en-US"/>
        </a:p>
      </dgm:t>
    </dgm:pt>
    <dgm:pt modelId="{EBC0532B-056F-4E61-9F4B-FC2C1AD34EE8}" type="sibTrans" cxnId="{964DFB04-F8C1-423B-B45D-B07CBADDC69C}">
      <dgm:prSet/>
      <dgm:spPr/>
      <dgm:t>
        <a:bodyPr/>
        <a:lstStyle/>
        <a:p>
          <a:endParaRPr kumimoji="1" lang="ja-JP" altLang="en-US"/>
        </a:p>
      </dgm:t>
    </dgm:pt>
    <dgm:pt modelId="{8C71AEAD-C971-4B3B-B760-17016B8535C9}">
      <dgm:prSet phldrT="[テキスト]"/>
      <dgm:spPr>
        <a:xfrm>
          <a:off x="916939" y="0"/>
          <a:ext cx="2361671" cy="206439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rgbClr val="ED7D3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kumimoji="1" lang="en-US" altLang="ja-JP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Propagation to TC</a:t>
          </a:r>
          <a:endParaRPr kumimoji="1" lang="ja-JP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gm:t>
    </dgm:pt>
    <dgm:pt modelId="{EC6ADC47-C1EC-4198-89E5-8D77C1AE0DCD}" type="parTrans" cxnId="{D6A44A28-6262-449D-B86B-8CB605F0BD86}">
      <dgm:prSet/>
      <dgm:spPr/>
      <dgm:t>
        <a:bodyPr/>
        <a:lstStyle/>
        <a:p>
          <a:endParaRPr kumimoji="1" lang="ja-JP" altLang="en-US"/>
        </a:p>
      </dgm:t>
    </dgm:pt>
    <dgm:pt modelId="{FE3FDE13-2A58-46A0-84BB-A6E67E20DFD1}" type="sibTrans" cxnId="{D6A44A28-6262-449D-B86B-8CB605F0BD86}">
      <dgm:prSet/>
      <dgm:spPr/>
      <dgm:t>
        <a:bodyPr/>
        <a:lstStyle/>
        <a:p>
          <a:endParaRPr kumimoji="1" lang="ja-JP" altLang="en-US"/>
        </a:p>
      </dgm:t>
    </dgm:pt>
    <dgm:pt modelId="{2A398B74-F6D7-48C5-90F5-CDE1290F8A5E}">
      <dgm:prSet phldrT="[テキスト]"/>
      <dgm:spPr>
        <a:xfrm>
          <a:off x="916939" y="0"/>
          <a:ext cx="2361671" cy="206439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rgbClr val="ED7D3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kumimoji="1" lang="en-US" altLang="ja-JP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b/w TC cluster and DCH track</a:t>
          </a:r>
          <a:endParaRPr kumimoji="1" lang="ja-JP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gm:t>
    </dgm:pt>
    <dgm:pt modelId="{FF7E25D7-9A5B-4941-BB64-84E22197E071}" type="parTrans" cxnId="{D2DE3640-6AD6-4E63-B6EA-3AE150463201}">
      <dgm:prSet/>
      <dgm:spPr/>
      <dgm:t>
        <a:bodyPr/>
        <a:lstStyle/>
        <a:p>
          <a:endParaRPr kumimoji="1" lang="ja-JP" altLang="en-US"/>
        </a:p>
      </dgm:t>
    </dgm:pt>
    <dgm:pt modelId="{9B6D9459-D86D-4A7A-9A8A-29456B07853A}" type="sibTrans" cxnId="{D2DE3640-6AD6-4E63-B6EA-3AE150463201}">
      <dgm:prSet/>
      <dgm:spPr/>
      <dgm:t>
        <a:bodyPr/>
        <a:lstStyle/>
        <a:p>
          <a:endParaRPr kumimoji="1" lang="ja-JP" altLang="en-US"/>
        </a:p>
      </dgm:t>
    </dgm:pt>
    <dgm:pt modelId="{47575E4A-31A1-4B28-BFFB-DA6880A9C184}" type="pres">
      <dgm:prSet presAssocID="{96E19CA3-247E-4C4E-87B9-0189AB7E3BD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72056BBF-3CDE-4794-BED5-FDD256C55688}" type="pres">
      <dgm:prSet presAssocID="{1369FDE3-249B-4451-9B38-60FCDC98AF2B}" presName="compNode" presStyleCnt="0"/>
      <dgm:spPr/>
    </dgm:pt>
    <dgm:pt modelId="{6DEA1EFC-748D-4F97-82A6-674047643E2E}" type="pres">
      <dgm:prSet presAssocID="{1369FDE3-249B-4451-9B38-60FCDC98AF2B}" presName="noGeometry" presStyleCnt="0"/>
      <dgm:spPr/>
    </dgm:pt>
    <dgm:pt modelId="{E1106664-86AD-424E-ACF0-CC835CFFE2CD}" type="pres">
      <dgm:prSet presAssocID="{1369FDE3-249B-4451-9B38-60FCDC98AF2B}" presName="childTextVisible" presStyleLbl="bgAccFollowNode1" presStyleIdx="0" presStyleCnt="1" custLinFactNeighborX="451" custLinFactNeighborY="-359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F29B170-4F3A-4212-9FA1-2AE094E5FC05}" type="pres">
      <dgm:prSet presAssocID="{1369FDE3-249B-4451-9B38-60FCDC98AF2B}" presName="childTextHidden" presStyleLbl="bgAccFollowNode1" presStyleIdx="0" presStyleCnt="1"/>
      <dgm:spPr/>
      <dgm:t>
        <a:bodyPr/>
        <a:lstStyle/>
        <a:p>
          <a:endParaRPr kumimoji="1" lang="ja-JP" altLang="en-US"/>
        </a:p>
      </dgm:t>
    </dgm:pt>
    <dgm:pt modelId="{0CE0FC3B-19EE-4CBC-815A-6AC3026FE315}" type="pres">
      <dgm:prSet presAssocID="{1369FDE3-249B-4451-9B38-60FCDC98AF2B}" presName="parentText" presStyleLbl="node1" presStyleIdx="0" presStyleCnt="1" custLinFactNeighborX="901" custLinFactNeighborY="-628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2DE3640-6AD6-4E63-B6EA-3AE150463201}" srcId="{1369FDE3-249B-4451-9B38-60FCDC98AF2B}" destId="{2A398B74-F6D7-48C5-90F5-CDE1290F8A5E}" srcOrd="1" destOrd="0" parTransId="{FF7E25D7-9A5B-4941-BB64-84E22197E071}" sibTransId="{9B6D9459-D86D-4A7A-9A8A-29456B07853A}"/>
    <dgm:cxn modelId="{06AC483E-75CD-4A22-AC36-9F2A18D1142A}" type="presOf" srcId="{8C71AEAD-C971-4B3B-B760-17016B8535C9}" destId="{E1106664-86AD-424E-ACF0-CC835CFFE2CD}" srcOrd="0" destOrd="0" presId="urn:microsoft.com/office/officeart/2005/8/layout/hProcess6"/>
    <dgm:cxn modelId="{02391BD5-C526-4912-872D-42FD1603113F}" type="presOf" srcId="{96E19CA3-247E-4C4E-87B9-0189AB7E3BD8}" destId="{47575E4A-31A1-4B28-BFFB-DA6880A9C184}" srcOrd="0" destOrd="0" presId="urn:microsoft.com/office/officeart/2005/8/layout/hProcess6"/>
    <dgm:cxn modelId="{1ED0D14C-8F08-44D4-BFC1-360FAB58F620}" type="presOf" srcId="{2A398B74-F6D7-48C5-90F5-CDE1290F8A5E}" destId="{5F29B170-4F3A-4212-9FA1-2AE094E5FC05}" srcOrd="1" destOrd="1" presId="urn:microsoft.com/office/officeart/2005/8/layout/hProcess6"/>
    <dgm:cxn modelId="{D6A44A28-6262-449D-B86B-8CB605F0BD86}" srcId="{1369FDE3-249B-4451-9B38-60FCDC98AF2B}" destId="{8C71AEAD-C971-4B3B-B760-17016B8535C9}" srcOrd="0" destOrd="0" parTransId="{EC6ADC47-C1EC-4198-89E5-8D77C1AE0DCD}" sibTransId="{FE3FDE13-2A58-46A0-84BB-A6E67E20DFD1}"/>
    <dgm:cxn modelId="{E9E74BA8-8C1B-4E35-A162-50462355454B}" type="presOf" srcId="{1369FDE3-249B-4451-9B38-60FCDC98AF2B}" destId="{0CE0FC3B-19EE-4CBC-815A-6AC3026FE315}" srcOrd="0" destOrd="0" presId="urn:microsoft.com/office/officeart/2005/8/layout/hProcess6"/>
    <dgm:cxn modelId="{964DFB04-F8C1-423B-B45D-B07CBADDC69C}" srcId="{96E19CA3-247E-4C4E-87B9-0189AB7E3BD8}" destId="{1369FDE3-249B-4451-9B38-60FCDC98AF2B}" srcOrd="0" destOrd="0" parTransId="{8FFBB5B9-E410-40EA-A756-89456EE99D39}" sibTransId="{EBC0532B-056F-4E61-9F4B-FC2C1AD34EE8}"/>
    <dgm:cxn modelId="{75CBC6D4-BC6F-4505-AF92-6A1350C7F137}" type="presOf" srcId="{2A398B74-F6D7-48C5-90F5-CDE1290F8A5E}" destId="{E1106664-86AD-424E-ACF0-CC835CFFE2CD}" srcOrd="0" destOrd="1" presId="urn:microsoft.com/office/officeart/2005/8/layout/hProcess6"/>
    <dgm:cxn modelId="{80F04511-DAEB-4426-8D28-2103C4966AED}" type="presOf" srcId="{8C71AEAD-C971-4B3B-B760-17016B8535C9}" destId="{5F29B170-4F3A-4212-9FA1-2AE094E5FC05}" srcOrd="1" destOrd="0" presId="urn:microsoft.com/office/officeart/2005/8/layout/hProcess6"/>
    <dgm:cxn modelId="{60C40ABF-3FBE-4A96-8B13-8A67019C456D}" type="presParOf" srcId="{47575E4A-31A1-4B28-BFFB-DA6880A9C184}" destId="{72056BBF-3CDE-4794-BED5-FDD256C55688}" srcOrd="0" destOrd="0" presId="urn:microsoft.com/office/officeart/2005/8/layout/hProcess6"/>
    <dgm:cxn modelId="{06966E60-49F2-46F3-9409-55BA24E97B1E}" type="presParOf" srcId="{72056BBF-3CDE-4794-BED5-FDD256C55688}" destId="{6DEA1EFC-748D-4F97-82A6-674047643E2E}" srcOrd="0" destOrd="0" presId="urn:microsoft.com/office/officeart/2005/8/layout/hProcess6"/>
    <dgm:cxn modelId="{267CC0E3-F40E-4092-ADB9-6A180CE72C6E}" type="presParOf" srcId="{72056BBF-3CDE-4794-BED5-FDD256C55688}" destId="{E1106664-86AD-424E-ACF0-CC835CFFE2CD}" srcOrd="1" destOrd="0" presId="urn:microsoft.com/office/officeart/2005/8/layout/hProcess6"/>
    <dgm:cxn modelId="{A4AF06C2-E83B-4D19-A661-6896E03F2D2D}" type="presParOf" srcId="{72056BBF-3CDE-4794-BED5-FDD256C55688}" destId="{5F29B170-4F3A-4212-9FA1-2AE094E5FC05}" srcOrd="2" destOrd="0" presId="urn:microsoft.com/office/officeart/2005/8/layout/hProcess6"/>
    <dgm:cxn modelId="{E5353F89-DDCA-4DFA-8034-9AD19A3F6B19}" type="presParOf" srcId="{72056BBF-3CDE-4794-BED5-FDD256C55688}" destId="{0CE0FC3B-19EE-4CBC-815A-6AC3026FE315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E19CA3-247E-4C4E-87B9-0189AB7E3BD8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2E1F966C-5037-41CC-9626-369B550E96FE}">
      <dgm:prSet phldrT="[テキスト]"/>
      <dgm:spPr>
        <a:xfrm>
          <a:off x="497163" y="429427"/>
          <a:ext cx="1147814" cy="1147814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kumimoji="1" lang="en-US" altLang="ja-JP" dirty="0" smtClean="0">
              <a:solidFill>
                <a:sysClr val="window" lastClr="FFFFFF"/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TC</a:t>
          </a:r>
          <a:endParaRPr kumimoji="1" lang="ja-JP" altLang="en-US" dirty="0">
            <a:solidFill>
              <a:sysClr val="window" lastClr="FFFFFF"/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gm:t>
    </dgm:pt>
    <dgm:pt modelId="{90CFC905-2409-4B34-9A8F-515D13ADAC57}" type="parTrans" cxnId="{EA3F6045-E940-4D08-97A6-0A3CB543DFD7}">
      <dgm:prSet/>
      <dgm:spPr/>
      <dgm:t>
        <a:bodyPr/>
        <a:lstStyle/>
        <a:p>
          <a:endParaRPr kumimoji="1" lang="ja-JP" altLang="en-US"/>
        </a:p>
      </dgm:t>
    </dgm:pt>
    <dgm:pt modelId="{37ECF0B3-0F78-4AC5-BF94-D84576637AC9}" type="sibTrans" cxnId="{EA3F6045-E940-4D08-97A6-0A3CB543DFD7}">
      <dgm:prSet/>
      <dgm:spPr/>
      <dgm:t>
        <a:bodyPr/>
        <a:lstStyle/>
        <a:p>
          <a:endParaRPr kumimoji="1" lang="ja-JP" altLang="en-US"/>
        </a:p>
      </dgm:t>
    </dgm:pt>
    <dgm:pt modelId="{C1E1E63B-4D97-4D63-87DF-B1D2DFBDF526}">
      <dgm:prSet phldrT="[テキスト]" custT="1"/>
      <dgm:spPr>
        <a:xfrm>
          <a:off x="1071071" y="0"/>
          <a:ext cx="2295629" cy="2006669"/>
        </a:xfrm>
        <a:prstGeom prst="rightArrow">
          <a:avLst>
            <a:gd name="adj1" fmla="val 70000"/>
            <a:gd name="adj2" fmla="val 50000"/>
          </a:avLst>
        </a:prstGeom>
        <a:solidFill>
          <a:srgbClr val="4472C4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kumimoji="1" lang="en-US" altLang="ja-JP" sz="10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Hit Rec.</a:t>
          </a:r>
          <a:endParaRPr kumimoji="1" lang="ja-JP" altLang="en-US" sz="1000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gm:t>
    </dgm:pt>
    <dgm:pt modelId="{CBC18467-B861-4C2A-B354-B0DE8FAACF86}" type="parTrans" cxnId="{3291156C-1163-45E1-896F-97D8D90912EA}">
      <dgm:prSet/>
      <dgm:spPr/>
      <dgm:t>
        <a:bodyPr/>
        <a:lstStyle/>
        <a:p>
          <a:endParaRPr kumimoji="1" lang="ja-JP" altLang="en-US"/>
        </a:p>
      </dgm:t>
    </dgm:pt>
    <dgm:pt modelId="{8D571709-8D26-4053-A9B3-0A23D650F5F9}" type="sibTrans" cxnId="{3291156C-1163-45E1-896F-97D8D90912EA}">
      <dgm:prSet/>
      <dgm:spPr/>
      <dgm:t>
        <a:bodyPr/>
        <a:lstStyle/>
        <a:p>
          <a:endParaRPr kumimoji="1" lang="ja-JP" altLang="en-US"/>
        </a:p>
      </dgm:t>
    </dgm:pt>
    <dgm:pt modelId="{36B928A1-E6ED-4A2C-9FED-40B7D283A9B0}">
      <dgm:prSet phldrT="[テキスト]" custT="1"/>
      <dgm:spPr>
        <a:xfrm>
          <a:off x="1071071" y="0"/>
          <a:ext cx="2295629" cy="2006669"/>
        </a:xfrm>
        <a:prstGeom prst="rightArrow">
          <a:avLst>
            <a:gd name="adj1" fmla="val 70000"/>
            <a:gd name="adj2" fmla="val 50000"/>
          </a:avLst>
        </a:prstGeom>
        <a:solidFill>
          <a:srgbClr val="4472C4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kumimoji="1" lang="en-US" altLang="ja-JP" sz="1000" b="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Clustering</a:t>
          </a:r>
          <a:endParaRPr kumimoji="1" lang="ja-JP" altLang="en-US" sz="1000" b="0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gm:t>
    </dgm:pt>
    <dgm:pt modelId="{20B3298C-3FDC-4238-A1AB-A3693217C5FC}" type="parTrans" cxnId="{39B5249A-5875-4368-8B78-6192A6BB2044}">
      <dgm:prSet/>
      <dgm:spPr/>
      <dgm:t>
        <a:bodyPr/>
        <a:lstStyle/>
        <a:p>
          <a:endParaRPr kumimoji="1" lang="ja-JP" altLang="en-US"/>
        </a:p>
      </dgm:t>
    </dgm:pt>
    <dgm:pt modelId="{D18B48F4-D22F-4FE9-BCB1-56D396048723}" type="sibTrans" cxnId="{39B5249A-5875-4368-8B78-6192A6BB2044}">
      <dgm:prSet/>
      <dgm:spPr/>
      <dgm:t>
        <a:bodyPr/>
        <a:lstStyle/>
        <a:p>
          <a:endParaRPr kumimoji="1" lang="ja-JP" altLang="en-US"/>
        </a:p>
      </dgm:t>
    </dgm:pt>
    <dgm:pt modelId="{2E9AE3F5-03E1-4178-A1A9-96D0BBCEBAFD}">
      <dgm:prSet phldrT="[テキスト]" custT="1"/>
      <dgm:spPr>
        <a:xfrm>
          <a:off x="1071071" y="0"/>
          <a:ext cx="2295629" cy="2006669"/>
        </a:xfrm>
        <a:solidFill>
          <a:srgbClr val="4472C4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kumimoji="1" lang="en-US" altLang="ja-JP" sz="10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WF analysis</a:t>
          </a:r>
          <a:endParaRPr kumimoji="1" lang="ja-JP" altLang="en-US" sz="1000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gm:t>
    </dgm:pt>
    <dgm:pt modelId="{42B8C972-ECC2-486A-B971-9747CDF73B6B}" type="parTrans" cxnId="{9F814758-A9AA-4AE2-8C33-2FC9097E0569}">
      <dgm:prSet/>
      <dgm:spPr/>
      <dgm:t>
        <a:bodyPr/>
        <a:lstStyle/>
        <a:p>
          <a:endParaRPr kumimoji="1" lang="ja-JP" altLang="en-US"/>
        </a:p>
      </dgm:t>
    </dgm:pt>
    <dgm:pt modelId="{C2C7B48D-5647-4BA0-8B11-5B48FF7840AA}" type="sibTrans" cxnId="{9F814758-A9AA-4AE2-8C33-2FC9097E0569}">
      <dgm:prSet/>
      <dgm:spPr/>
      <dgm:t>
        <a:bodyPr/>
        <a:lstStyle/>
        <a:p>
          <a:endParaRPr kumimoji="1" lang="ja-JP" altLang="en-US"/>
        </a:p>
      </dgm:t>
    </dgm:pt>
    <dgm:pt modelId="{DB80C221-A31E-4BD3-95FE-64B7C7893C6B}">
      <dgm:prSet phldrT="[テキスト]"/>
      <dgm:spPr>
        <a:xfrm>
          <a:off x="3535031" y="429427"/>
          <a:ext cx="1147814" cy="1147814"/>
        </a:xfrm>
        <a:prstGeom prst="ellipse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kumimoji="1" lang="en-US" altLang="ja-JP" dirty="0" smtClean="0">
              <a:solidFill>
                <a:sysClr val="window" lastClr="FFFFFF"/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DCH</a:t>
          </a:r>
          <a:endParaRPr kumimoji="1" lang="ja-JP" altLang="en-US" dirty="0">
            <a:solidFill>
              <a:sysClr val="window" lastClr="FFFFFF"/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gm:t>
    </dgm:pt>
    <dgm:pt modelId="{236F78B5-1498-43DB-BC6D-3312C7080EEA}" type="sibTrans" cxnId="{394CC0B1-46E7-46C0-9B40-A27075DEEB23}">
      <dgm:prSet/>
      <dgm:spPr/>
      <dgm:t>
        <a:bodyPr/>
        <a:lstStyle/>
        <a:p>
          <a:endParaRPr kumimoji="1" lang="ja-JP" altLang="en-US"/>
        </a:p>
      </dgm:t>
    </dgm:pt>
    <dgm:pt modelId="{85627B0A-A711-4D4C-8214-6EBC384A9B4F}" type="parTrans" cxnId="{394CC0B1-46E7-46C0-9B40-A27075DEEB23}">
      <dgm:prSet/>
      <dgm:spPr/>
      <dgm:t>
        <a:bodyPr/>
        <a:lstStyle/>
        <a:p>
          <a:endParaRPr kumimoji="1" lang="ja-JP" altLang="en-US"/>
        </a:p>
      </dgm:t>
    </dgm:pt>
    <dgm:pt modelId="{50A9E307-6468-449D-B2DA-81837F31BCC8}">
      <dgm:prSet phldrT="[テキスト]" custT="1"/>
      <dgm:spPr>
        <a:xfrm>
          <a:off x="4108938" y="0"/>
          <a:ext cx="2295629" cy="2006669"/>
        </a:xfrm>
        <a:solidFill>
          <a:srgbClr val="4472C4">
            <a:tint val="40000"/>
            <a:alpha val="90000"/>
            <a:hueOff val="-7391755"/>
            <a:satOff val="-12816"/>
            <a:lumOff val="-1289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-7391755"/>
              <a:satOff val="-12816"/>
              <a:lumOff val="-128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kumimoji="1" lang="en-US" altLang="ja-JP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WF analysis</a:t>
          </a:r>
          <a:endParaRPr kumimoji="1" lang="ja-JP" altLang="en-US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gm:t>
    </dgm:pt>
    <dgm:pt modelId="{9DC8346D-D8CE-48F8-A7B7-229876674055}" type="sibTrans" cxnId="{DF25DB85-A3E9-4967-97FC-1207C8048613}">
      <dgm:prSet/>
      <dgm:spPr/>
      <dgm:t>
        <a:bodyPr/>
        <a:lstStyle/>
        <a:p>
          <a:endParaRPr kumimoji="1" lang="ja-JP" altLang="en-US"/>
        </a:p>
      </dgm:t>
    </dgm:pt>
    <dgm:pt modelId="{04286364-2E7A-49EA-9DA5-E1CA57104605}" type="parTrans" cxnId="{DF25DB85-A3E9-4967-97FC-1207C8048613}">
      <dgm:prSet/>
      <dgm:spPr/>
      <dgm:t>
        <a:bodyPr/>
        <a:lstStyle/>
        <a:p>
          <a:endParaRPr kumimoji="1" lang="ja-JP" altLang="en-US"/>
        </a:p>
      </dgm:t>
    </dgm:pt>
    <dgm:pt modelId="{563BEBC3-FC60-4A81-B920-F9FFB6FC6D59}">
      <dgm:prSet phldrT="[テキスト]" custT="1"/>
      <dgm:spPr>
        <a:xfrm>
          <a:off x="4108938" y="0"/>
          <a:ext cx="2295629" cy="2006669"/>
        </a:xfrm>
        <a:solidFill>
          <a:srgbClr val="4472C4">
            <a:tint val="40000"/>
            <a:alpha val="90000"/>
            <a:hueOff val="-7391755"/>
            <a:satOff val="-12816"/>
            <a:lumOff val="-1289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-7391755"/>
              <a:satOff val="-12816"/>
              <a:lumOff val="-128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kumimoji="1" lang="en-US" altLang="ja-JP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Hit Rec.</a:t>
          </a:r>
          <a:endParaRPr kumimoji="1" lang="ja-JP" altLang="en-US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gm:t>
    </dgm:pt>
    <dgm:pt modelId="{D83AE622-6F1B-443B-9FA5-9AAB00E4F0D1}" type="sibTrans" cxnId="{3505FA71-5043-461C-B53A-1F42F03E73E0}">
      <dgm:prSet/>
      <dgm:spPr/>
      <dgm:t>
        <a:bodyPr/>
        <a:lstStyle/>
        <a:p>
          <a:endParaRPr kumimoji="1" lang="ja-JP" altLang="en-US"/>
        </a:p>
      </dgm:t>
    </dgm:pt>
    <dgm:pt modelId="{AB798B50-2A60-4A89-B29E-83909B707574}" type="parTrans" cxnId="{3505FA71-5043-461C-B53A-1F42F03E73E0}">
      <dgm:prSet/>
      <dgm:spPr/>
      <dgm:t>
        <a:bodyPr/>
        <a:lstStyle/>
        <a:p>
          <a:endParaRPr kumimoji="1" lang="ja-JP" altLang="en-US"/>
        </a:p>
      </dgm:t>
    </dgm:pt>
    <dgm:pt modelId="{1C608FF9-B81D-4A44-97BB-CE07A4C196F3}">
      <dgm:prSet phldrT="[テキスト]" custT="1"/>
      <dgm:spPr>
        <a:xfrm>
          <a:off x="4108938" y="0"/>
          <a:ext cx="2295629" cy="2006669"/>
        </a:xfrm>
        <a:prstGeom prst="rightArrow">
          <a:avLst>
            <a:gd name="adj1" fmla="val 70000"/>
            <a:gd name="adj2" fmla="val 50000"/>
          </a:avLst>
        </a:prstGeom>
        <a:solidFill>
          <a:srgbClr val="4472C4">
            <a:tint val="40000"/>
            <a:alpha val="90000"/>
            <a:hueOff val="-7391755"/>
            <a:satOff val="-12816"/>
            <a:lumOff val="-1289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-7391755"/>
              <a:satOff val="-12816"/>
              <a:lumOff val="-128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kumimoji="1" lang="en-US" altLang="ja-JP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Track finder</a:t>
          </a:r>
          <a:endParaRPr kumimoji="1" lang="ja-JP" altLang="en-US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gm:t>
    </dgm:pt>
    <dgm:pt modelId="{1DA77641-E9FC-4E82-A256-57823536CF08}" type="sibTrans" cxnId="{CD85E230-E9E6-4F77-A0B5-3155BF9116ED}">
      <dgm:prSet/>
      <dgm:spPr/>
      <dgm:t>
        <a:bodyPr/>
        <a:lstStyle/>
        <a:p>
          <a:endParaRPr kumimoji="1" lang="ja-JP" altLang="en-US"/>
        </a:p>
      </dgm:t>
    </dgm:pt>
    <dgm:pt modelId="{16E471AA-3F9D-4640-A56F-A84B84578B83}" type="parTrans" cxnId="{CD85E230-E9E6-4F77-A0B5-3155BF9116ED}">
      <dgm:prSet/>
      <dgm:spPr/>
      <dgm:t>
        <a:bodyPr/>
        <a:lstStyle/>
        <a:p>
          <a:endParaRPr kumimoji="1" lang="ja-JP" altLang="en-US"/>
        </a:p>
      </dgm:t>
    </dgm:pt>
    <dgm:pt modelId="{FC23C799-2B8D-43B5-866B-3D4C0D186286}">
      <dgm:prSet phldrT="[テキスト]" custT="1"/>
      <dgm:spPr>
        <a:xfrm>
          <a:off x="4108938" y="0"/>
          <a:ext cx="2295629" cy="2006669"/>
        </a:xfrm>
        <a:solidFill>
          <a:srgbClr val="4472C4">
            <a:tint val="40000"/>
            <a:alpha val="90000"/>
            <a:hueOff val="-7391755"/>
            <a:satOff val="-12816"/>
            <a:lumOff val="-1289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-7391755"/>
              <a:satOff val="-12816"/>
              <a:lumOff val="-128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kumimoji="1" lang="en-US" altLang="ja-JP" sz="1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Kalman</a:t>
          </a:r>
          <a:r>
            <a:rPr kumimoji="1" lang="en-US" altLang="ja-JP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 Fit</a:t>
          </a:r>
          <a:endParaRPr kumimoji="1" lang="ja-JP" altLang="en-US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gm:t>
    </dgm:pt>
    <dgm:pt modelId="{4C17328B-7BE3-4C38-BEF2-0D0C47B33DB3}" type="sibTrans" cxnId="{368746C5-5381-437C-A8C0-9F88C70E0ED5}">
      <dgm:prSet/>
      <dgm:spPr/>
      <dgm:t>
        <a:bodyPr/>
        <a:lstStyle/>
        <a:p>
          <a:endParaRPr kumimoji="1" lang="ja-JP" altLang="en-US"/>
        </a:p>
      </dgm:t>
    </dgm:pt>
    <dgm:pt modelId="{9C63C9F2-5521-402E-ADF0-AF67458F1D96}" type="parTrans" cxnId="{368746C5-5381-437C-A8C0-9F88C70E0ED5}">
      <dgm:prSet/>
      <dgm:spPr/>
      <dgm:t>
        <a:bodyPr/>
        <a:lstStyle/>
        <a:p>
          <a:endParaRPr kumimoji="1" lang="ja-JP" altLang="en-US"/>
        </a:p>
      </dgm:t>
    </dgm:pt>
    <dgm:pt modelId="{47575E4A-31A1-4B28-BFFB-DA6880A9C184}" type="pres">
      <dgm:prSet presAssocID="{96E19CA3-247E-4C4E-87B9-0189AB7E3BD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9921C7D-1EFE-47A6-8D5D-EFB2209D6CB3}" type="pres">
      <dgm:prSet presAssocID="{2E1F966C-5037-41CC-9626-369B550E96FE}" presName="compNode" presStyleCnt="0"/>
      <dgm:spPr/>
    </dgm:pt>
    <dgm:pt modelId="{EA28879C-F898-4F69-BE14-0F1BE01A5D5D}" type="pres">
      <dgm:prSet presAssocID="{2E1F966C-5037-41CC-9626-369B550E96FE}" presName="noGeometry" presStyleCnt="0"/>
      <dgm:spPr/>
    </dgm:pt>
    <dgm:pt modelId="{8E3113E9-CD2B-4502-BD5C-D0FE8B18F759}" type="pres">
      <dgm:prSet presAssocID="{2E1F966C-5037-41CC-9626-369B550E96FE}" presName="childTextVisible" presStyleLbl="bgAccFollowNode1" presStyleIdx="0" presStyleCnt="2">
        <dgm:presLayoutVars>
          <dgm:bulletEnabled val="1"/>
        </dgm:presLayoutVars>
      </dgm:prSet>
      <dgm:spPr>
        <a:prstGeom prst="rightArrow">
          <a:avLst>
            <a:gd name="adj1" fmla="val 70000"/>
            <a:gd name="adj2" fmla="val 50000"/>
          </a:avLst>
        </a:prstGeom>
      </dgm:spPr>
      <dgm:t>
        <a:bodyPr/>
        <a:lstStyle/>
        <a:p>
          <a:endParaRPr kumimoji="1" lang="ja-JP" altLang="en-US"/>
        </a:p>
      </dgm:t>
    </dgm:pt>
    <dgm:pt modelId="{134C5E08-67C7-4CC2-B7E6-420B11D99CFD}" type="pres">
      <dgm:prSet presAssocID="{2E1F966C-5037-41CC-9626-369B550E96FE}" presName="childTextHidden" presStyleLbl="bgAccFollowNode1" presStyleIdx="0" presStyleCnt="2"/>
      <dgm:spPr/>
      <dgm:t>
        <a:bodyPr/>
        <a:lstStyle/>
        <a:p>
          <a:endParaRPr kumimoji="1" lang="ja-JP" altLang="en-US"/>
        </a:p>
      </dgm:t>
    </dgm:pt>
    <dgm:pt modelId="{257A7014-9AD9-4210-AA2C-17C3DD709447}" type="pres">
      <dgm:prSet presAssocID="{2E1F966C-5037-41CC-9626-369B550E96F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718FD4-B6B3-4443-99FB-84B5DD28C045}" type="pres">
      <dgm:prSet presAssocID="{2E1F966C-5037-41CC-9626-369B550E96FE}" presName="aSpace" presStyleCnt="0"/>
      <dgm:spPr/>
    </dgm:pt>
    <dgm:pt modelId="{F8DD7070-94C4-4910-A1E5-903742991768}" type="pres">
      <dgm:prSet presAssocID="{DB80C221-A31E-4BD3-95FE-64B7C7893C6B}" presName="compNode" presStyleCnt="0"/>
      <dgm:spPr/>
    </dgm:pt>
    <dgm:pt modelId="{978FAAB9-C781-4102-A05B-1170CE1A16A1}" type="pres">
      <dgm:prSet presAssocID="{DB80C221-A31E-4BD3-95FE-64B7C7893C6B}" presName="noGeometry" presStyleCnt="0"/>
      <dgm:spPr/>
    </dgm:pt>
    <dgm:pt modelId="{25DD23CF-B768-4DFE-99E4-6A90F56A4811}" type="pres">
      <dgm:prSet presAssocID="{DB80C221-A31E-4BD3-95FE-64B7C7893C6B}" presName="childTextVisible" presStyleLbl="bgAccFollowNode1" presStyleIdx="1" presStyleCnt="2">
        <dgm:presLayoutVars>
          <dgm:bulletEnabled val="1"/>
        </dgm:presLayoutVars>
      </dgm:prSet>
      <dgm:spPr>
        <a:prstGeom prst="rightArrow">
          <a:avLst>
            <a:gd name="adj1" fmla="val 70000"/>
            <a:gd name="adj2" fmla="val 50000"/>
          </a:avLst>
        </a:prstGeom>
      </dgm:spPr>
      <dgm:t>
        <a:bodyPr/>
        <a:lstStyle/>
        <a:p>
          <a:endParaRPr kumimoji="1" lang="ja-JP" altLang="en-US"/>
        </a:p>
      </dgm:t>
    </dgm:pt>
    <dgm:pt modelId="{DA87C9D8-E36A-497C-A51A-1BF9081A4DD0}" type="pres">
      <dgm:prSet presAssocID="{DB80C221-A31E-4BD3-95FE-64B7C7893C6B}" presName="childTextHidden" presStyleLbl="bgAccFollowNode1" presStyleIdx="1" presStyleCnt="2"/>
      <dgm:spPr/>
      <dgm:t>
        <a:bodyPr/>
        <a:lstStyle/>
        <a:p>
          <a:endParaRPr kumimoji="1" lang="ja-JP" altLang="en-US"/>
        </a:p>
      </dgm:t>
    </dgm:pt>
    <dgm:pt modelId="{1C9BA1B8-582D-498D-BDB5-5A39499DD0E8}" type="pres">
      <dgm:prSet presAssocID="{DB80C221-A31E-4BD3-95FE-64B7C7893C6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4246C6A-BA62-4315-8217-14F77EA1B53A}" type="presOf" srcId="{DB80C221-A31E-4BD3-95FE-64B7C7893C6B}" destId="{1C9BA1B8-582D-498D-BDB5-5A39499DD0E8}" srcOrd="0" destOrd="0" presId="urn:microsoft.com/office/officeart/2005/8/layout/hProcess6"/>
    <dgm:cxn modelId="{DDB56F41-E59D-4D8A-9A44-DAE00EE300B9}" type="presOf" srcId="{2E1F966C-5037-41CC-9626-369B550E96FE}" destId="{257A7014-9AD9-4210-AA2C-17C3DD709447}" srcOrd="0" destOrd="0" presId="urn:microsoft.com/office/officeart/2005/8/layout/hProcess6"/>
    <dgm:cxn modelId="{39B5249A-5875-4368-8B78-6192A6BB2044}" srcId="{2E1F966C-5037-41CC-9626-369B550E96FE}" destId="{36B928A1-E6ED-4A2C-9FED-40B7D283A9B0}" srcOrd="2" destOrd="0" parTransId="{20B3298C-3FDC-4238-A1AB-A3693217C5FC}" sibTransId="{D18B48F4-D22F-4FE9-BCB1-56D396048723}"/>
    <dgm:cxn modelId="{9F814758-A9AA-4AE2-8C33-2FC9097E0569}" srcId="{2E1F966C-5037-41CC-9626-369B550E96FE}" destId="{2E9AE3F5-03E1-4178-A1A9-96D0BBCEBAFD}" srcOrd="0" destOrd="0" parTransId="{42B8C972-ECC2-486A-B971-9747CDF73B6B}" sibTransId="{C2C7B48D-5647-4BA0-8B11-5B48FF7840AA}"/>
    <dgm:cxn modelId="{80DD7527-3254-4779-823A-3DA652AD5EDA}" type="presOf" srcId="{36B928A1-E6ED-4A2C-9FED-40B7D283A9B0}" destId="{8E3113E9-CD2B-4502-BD5C-D0FE8B18F759}" srcOrd="0" destOrd="2" presId="urn:microsoft.com/office/officeart/2005/8/layout/hProcess6"/>
    <dgm:cxn modelId="{C98C0DE0-A789-4BF4-91F2-977780573386}" type="presOf" srcId="{C1E1E63B-4D97-4D63-87DF-B1D2DFBDF526}" destId="{8E3113E9-CD2B-4502-BD5C-D0FE8B18F759}" srcOrd="0" destOrd="1" presId="urn:microsoft.com/office/officeart/2005/8/layout/hProcess6"/>
    <dgm:cxn modelId="{723920C9-8C44-4A20-9370-FE7D9E69112C}" type="presOf" srcId="{FC23C799-2B8D-43B5-866B-3D4C0D186286}" destId="{DA87C9D8-E36A-497C-A51A-1BF9081A4DD0}" srcOrd="1" destOrd="3" presId="urn:microsoft.com/office/officeart/2005/8/layout/hProcess6"/>
    <dgm:cxn modelId="{83F69E31-2850-41A2-8BB3-C1C9AC4DD337}" type="presOf" srcId="{1C608FF9-B81D-4A44-97BB-CE07A4C196F3}" destId="{DA87C9D8-E36A-497C-A51A-1BF9081A4DD0}" srcOrd="1" destOrd="2" presId="urn:microsoft.com/office/officeart/2005/8/layout/hProcess6"/>
    <dgm:cxn modelId="{4E3C3EB4-C61C-4812-AB18-C3F84ACFA4C1}" type="presOf" srcId="{2E9AE3F5-03E1-4178-A1A9-96D0BBCEBAFD}" destId="{8E3113E9-CD2B-4502-BD5C-D0FE8B18F759}" srcOrd="0" destOrd="0" presId="urn:microsoft.com/office/officeart/2005/8/layout/hProcess6"/>
    <dgm:cxn modelId="{4FACAC5A-FBCB-4661-90EF-B7F33E98AC08}" type="presOf" srcId="{36B928A1-E6ED-4A2C-9FED-40B7D283A9B0}" destId="{134C5E08-67C7-4CC2-B7E6-420B11D99CFD}" srcOrd="1" destOrd="2" presId="urn:microsoft.com/office/officeart/2005/8/layout/hProcess6"/>
    <dgm:cxn modelId="{A7A28D80-0892-4A56-86DA-88C396C88ED0}" type="presOf" srcId="{50A9E307-6468-449D-B2DA-81837F31BCC8}" destId="{DA87C9D8-E36A-497C-A51A-1BF9081A4DD0}" srcOrd="1" destOrd="0" presId="urn:microsoft.com/office/officeart/2005/8/layout/hProcess6"/>
    <dgm:cxn modelId="{EA3F6045-E940-4D08-97A6-0A3CB543DFD7}" srcId="{96E19CA3-247E-4C4E-87B9-0189AB7E3BD8}" destId="{2E1F966C-5037-41CC-9626-369B550E96FE}" srcOrd="0" destOrd="0" parTransId="{90CFC905-2409-4B34-9A8F-515D13ADAC57}" sibTransId="{37ECF0B3-0F78-4AC5-BF94-D84576637AC9}"/>
    <dgm:cxn modelId="{BA2E5AD8-6DFA-4F1E-9506-65D23DFB9E30}" type="presOf" srcId="{1C608FF9-B81D-4A44-97BB-CE07A4C196F3}" destId="{25DD23CF-B768-4DFE-99E4-6A90F56A4811}" srcOrd="0" destOrd="2" presId="urn:microsoft.com/office/officeart/2005/8/layout/hProcess6"/>
    <dgm:cxn modelId="{A28A2599-A906-4BB3-968C-510470385E36}" type="presOf" srcId="{50A9E307-6468-449D-B2DA-81837F31BCC8}" destId="{25DD23CF-B768-4DFE-99E4-6A90F56A4811}" srcOrd="0" destOrd="0" presId="urn:microsoft.com/office/officeart/2005/8/layout/hProcess6"/>
    <dgm:cxn modelId="{3505FA71-5043-461C-B53A-1F42F03E73E0}" srcId="{DB80C221-A31E-4BD3-95FE-64B7C7893C6B}" destId="{563BEBC3-FC60-4A81-B920-F9FFB6FC6D59}" srcOrd="1" destOrd="0" parTransId="{AB798B50-2A60-4A89-B29E-83909B707574}" sibTransId="{D83AE622-6F1B-443B-9FA5-9AAB00E4F0D1}"/>
    <dgm:cxn modelId="{02391BD5-C526-4912-872D-42FD1603113F}" type="presOf" srcId="{96E19CA3-247E-4C4E-87B9-0189AB7E3BD8}" destId="{47575E4A-31A1-4B28-BFFB-DA6880A9C184}" srcOrd="0" destOrd="0" presId="urn:microsoft.com/office/officeart/2005/8/layout/hProcess6"/>
    <dgm:cxn modelId="{394CC0B1-46E7-46C0-9B40-A27075DEEB23}" srcId="{96E19CA3-247E-4C4E-87B9-0189AB7E3BD8}" destId="{DB80C221-A31E-4BD3-95FE-64B7C7893C6B}" srcOrd="1" destOrd="0" parTransId="{85627B0A-A711-4D4C-8214-6EBC384A9B4F}" sibTransId="{236F78B5-1498-43DB-BC6D-3312C7080EEA}"/>
    <dgm:cxn modelId="{46F5BAF0-FBA4-45C6-9719-F4708255A6F1}" type="presOf" srcId="{563BEBC3-FC60-4A81-B920-F9FFB6FC6D59}" destId="{DA87C9D8-E36A-497C-A51A-1BF9081A4DD0}" srcOrd="1" destOrd="1" presId="urn:microsoft.com/office/officeart/2005/8/layout/hProcess6"/>
    <dgm:cxn modelId="{3291156C-1163-45E1-896F-97D8D90912EA}" srcId="{2E1F966C-5037-41CC-9626-369B550E96FE}" destId="{C1E1E63B-4D97-4D63-87DF-B1D2DFBDF526}" srcOrd="1" destOrd="0" parTransId="{CBC18467-B861-4C2A-B354-B0DE8FAACF86}" sibTransId="{8D571709-8D26-4053-A9B3-0A23D650F5F9}"/>
    <dgm:cxn modelId="{0B1E9757-F2FC-432D-8362-A431BE2D7818}" type="presOf" srcId="{2E9AE3F5-03E1-4178-A1A9-96D0BBCEBAFD}" destId="{134C5E08-67C7-4CC2-B7E6-420B11D99CFD}" srcOrd="1" destOrd="0" presId="urn:microsoft.com/office/officeart/2005/8/layout/hProcess6"/>
    <dgm:cxn modelId="{3EBABE7C-16C0-43D1-B5E7-8A75DCBF8571}" type="presOf" srcId="{563BEBC3-FC60-4A81-B920-F9FFB6FC6D59}" destId="{25DD23CF-B768-4DFE-99E4-6A90F56A4811}" srcOrd="0" destOrd="1" presId="urn:microsoft.com/office/officeart/2005/8/layout/hProcess6"/>
    <dgm:cxn modelId="{CD85E230-E9E6-4F77-A0B5-3155BF9116ED}" srcId="{DB80C221-A31E-4BD3-95FE-64B7C7893C6B}" destId="{1C608FF9-B81D-4A44-97BB-CE07A4C196F3}" srcOrd="2" destOrd="0" parTransId="{16E471AA-3F9D-4640-A56F-A84B84578B83}" sibTransId="{1DA77641-E9FC-4E82-A256-57823536CF08}"/>
    <dgm:cxn modelId="{227C2030-38E3-49FB-9D7B-A55FBBBA8E68}" type="presOf" srcId="{FC23C799-2B8D-43B5-866B-3D4C0D186286}" destId="{25DD23CF-B768-4DFE-99E4-6A90F56A4811}" srcOrd="0" destOrd="3" presId="urn:microsoft.com/office/officeart/2005/8/layout/hProcess6"/>
    <dgm:cxn modelId="{368746C5-5381-437C-A8C0-9F88C70E0ED5}" srcId="{DB80C221-A31E-4BD3-95FE-64B7C7893C6B}" destId="{FC23C799-2B8D-43B5-866B-3D4C0D186286}" srcOrd="3" destOrd="0" parTransId="{9C63C9F2-5521-402E-ADF0-AF67458F1D96}" sibTransId="{4C17328B-7BE3-4C38-BEF2-0D0C47B33DB3}"/>
    <dgm:cxn modelId="{DF25DB85-A3E9-4967-97FC-1207C8048613}" srcId="{DB80C221-A31E-4BD3-95FE-64B7C7893C6B}" destId="{50A9E307-6468-449D-B2DA-81837F31BCC8}" srcOrd="0" destOrd="0" parTransId="{04286364-2E7A-49EA-9DA5-E1CA57104605}" sibTransId="{9DC8346D-D8CE-48F8-A7B7-229876674055}"/>
    <dgm:cxn modelId="{2A1B1609-0125-49EC-843B-11179E1ABE73}" type="presOf" srcId="{C1E1E63B-4D97-4D63-87DF-B1D2DFBDF526}" destId="{134C5E08-67C7-4CC2-B7E6-420B11D99CFD}" srcOrd="1" destOrd="1" presId="urn:microsoft.com/office/officeart/2005/8/layout/hProcess6"/>
    <dgm:cxn modelId="{B63C8C5C-7AC1-4F62-A542-8A5ABFA1B197}" type="presParOf" srcId="{47575E4A-31A1-4B28-BFFB-DA6880A9C184}" destId="{B9921C7D-1EFE-47A6-8D5D-EFB2209D6CB3}" srcOrd="0" destOrd="0" presId="urn:microsoft.com/office/officeart/2005/8/layout/hProcess6"/>
    <dgm:cxn modelId="{F1F26E8C-49E2-4E29-A5FF-A2F84931ECAA}" type="presParOf" srcId="{B9921C7D-1EFE-47A6-8D5D-EFB2209D6CB3}" destId="{EA28879C-F898-4F69-BE14-0F1BE01A5D5D}" srcOrd="0" destOrd="0" presId="urn:microsoft.com/office/officeart/2005/8/layout/hProcess6"/>
    <dgm:cxn modelId="{AC0294B9-ADC1-49E8-8EC4-C378CC660BFC}" type="presParOf" srcId="{B9921C7D-1EFE-47A6-8D5D-EFB2209D6CB3}" destId="{8E3113E9-CD2B-4502-BD5C-D0FE8B18F759}" srcOrd="1" destOrd="0" presId="urn:microsoft.com/office/officeart/2005/8/layout/hProcess6"/>
    <dgm:cxn modelId="{D328F8F5-CD45-490A-B67B-ECC3000537CD}" type="presParOf" srcId="{B9921C7D-1EFE-47A6-8D5D-EFB2209D6CB3}" destId="{134C5E08-67C7-4CC2-B7E6-420B11D99CFD}" srcOrd="2" destOrd="0" presId="urn:microsoft.com/office/officeart/2005/8/layout/hProcess6"/>
    <dgm:cxn modelId="{2B68E3C3-D036-4EB7-9A08-9195C5F6ABE5}" type="presParOf" srcId="{B9921C7D-1EFE-47A6-8D5D-EFB2209D6CB3}" destId="{257A7014-9AD9-4210-AA2C-17C3DD709447}" srcOrd="3" destOrd="0" presId="urn:microsoft.com/office/officeart/2005/8/layout/hProcess6"/>
    <dgm:cxn modelId="{8179200F-4F70-4D64-AD1D-7808101A2F39}" type="presParOf" srcId="{47575E4A-31A1-4B28-BFFB-DA6880A9C184}" destId="{70718FD4-B6B3-4443-99FB-84B5DD28C045}" srcOrd="1" destOrd="0" presId="urn:microsoft.com/office/officeart/2005/8/layout/hProcess6"/>
    <dgm:cxn modelId="{91BFA9E6-3ED6-4402-A61E-5CA54BA2401D}" type="presParOf" srcId="{47575E4A-31A1-4B28-BFFB-DA6880A9C184}" destId="{F8DD7070-94C4-4910-A1E5-903742991768}" srcOrd="2" destOrd="0" presId="urn:microsoft.com/office/officeart/2005/8/layout/hProcess6"/>
    <dgm:cxn modelId="{A6CBD4E1-30F4-4913-BBAF-E782CF1E7540}" type="presParOf" srcId="{F8DD7070-94C4-4910-A1E5-903742991768}" destId="{978FAAB9-C781-4102-A05B-1170CE1A16A1}" srcOrd="0" destOrd="0" presId="urn:microsoft.com/office/officeart/2005/8/layout/hProcess6"/>
    <dgm:cxn modelId="{D7C5B695-3074-4636-86E2-039283CF82A6}" type="presParOf" srcId="{F8DD7070-94C4-4910-A1E5-903742991768}" destId="{25DD23CF-B768-4DFE-99E4-6A90F56A4811}" srcOrd="1" destOrd="0" presId="urn:microsoft.com/office/officeart/2005/8/layout/hProcess6"/>
    <dgm:cxn modelId="{82046E1B-D415-4A5E-8753-0977982F71A8}" type="presParOf" srcId="{F8DD7070-94C4-4910-A1E5-903742991768}" destId="{DA87C9D8-E36A-497C-A51A-1BF9081A4DD0}" srcOrd="2" destOrd="0" presId="urn:microsoft.com/office/officeart/2005/8/layout/hProcess6"/>
    <dgm:cxn modelId="{DBB6FF24-5B8B-4422-83C8-4C78291B3B5B}" type="presParOf" srcId="{F8DD7070-94C4-4910-A1E5-903742991768}" destId="{1C9BA1B8-582D-498D-BDB5-5A39499DD0E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E19CA3-247E-4C4E-87B9-0189AB7E3BD8}" type="doc">
      <dgm:prSet loTypeId="urn:microsoft.com/office/officeart/2005/8/layout/hProcess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1369FDE3-249B-4451-9B38-60FCDC98AF2B}">
      <dgm:prSet phldrT="[テキスト]"/>
      <dgm:spPr>
        <a:xfrm>
          <a:off x="326510" y="367553"/>
          <a:ext cx="1180835" cy="1180835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kumimoji="1" lang="en-US" altLang="ja-JP" b="1" dirty="0" smtClean="0">
              <a:solidFill>
                <a:sysClr val="window" lastClr="FFFFFF"/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Matching</a:t>
          </a:r>
          <a:endParaRPr kumimoji="1" lang="ja-JP" altLang="en-US" b="1" dirty="0">
            <a:solidFill>
              <a:sysClr val="window" lastClr="FFFFFF"/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gm:t>
    </dgm:pt>
    <dgm:pt modelId="{8FFBB5B9-E410-40EA-A756-89456EE99D39}" type="parTrans" cxnId="{964DFB04-F8C1-423B-B45D-B07CBADDC69C}">
      <dgm:prSet/>
      <dgm:spPr/>
      <dgm:t>
        <a:bodyPr/>
        <a:lstStyle/>
        <a:p>
          <a:endParaRPr kumimoji="1" lang="ja-JP" altLang="en-US"/>
        </a:p>
      </dgm:t>
    </dgm:pt>
    <dgm:pt modelId="{EBC0532B-056F-4E61-9F4B-FC2C1AD34EE8}" type="sibTrans" cxnId="{964DFB04-F8C1-423B-B45D-B07CBADDC69C}">
      <dgm:prSet/>
      <dgm:spPr/>
      <dgm:t>
        <a:bodyPr/>
        <a:lstStyle/>
        <a:p>
          <a:endParaRPr kumimoji="1" lang="ja-JP" altLang="en-US"/>
        </a:p>
      </dgm:t>
    </dgm:pt>
    <dgm:pt modelId="{8C71AEAD-C971-4B3B-B760-17016B8535C9}">
      <dgm:prSet phldrT="[テキスト]"/>
      <dgm:spPr>
        <a:xfrm>
          <a:off x="916939" y="0"/>
          <a:ext cx="2361671" cy="206439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rgbClr val="ED7D3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kumimoji="1" lang="en-US" altLang="ja-JP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Propagation to TC</a:t>
          </a:r>
          <a:endParaRPr kumimoji="1" lang="ja-JP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gm:t>
    </dgm:pt>
    <dgm:pt modelId="{EC6ADC47-C1EC-4198-89E5-8D77C1AE0DCD}" type="parTrans" cxnId="{D6A44A28-6262-449D-B86B-8CB605F0BD86}">
      <dgm:prSet/>
      <dgm:spPr/>
      <dgm:t>
        <a:bodyPr/>
        <a:lstStyle/>
        <a:p>
          <a:endParaRPr kumimoji="1" lang="ja-JP" altLang="en-US"/>
        </a:p>
      </dgm:t>
    </dgm:pt>
    <dgm:pt modelId="{FE3FDE13-2A58-46A0-84BB-A6E67E20DFD1}" type="sibTrans" cxnId="{D6A44A28-6262-449D-B86B-8CB605F0BD86}">
      <dgm:prSet/>
      <dgm:spPr/>
      <dgm:t>
        <a:bodyPr/>
        <a:lstStyle/>
        <a:p>
          <a:endParaRPr kumimoji="1" lang="ja-JP" altLang="en-US"/>
        </a:p>
      </dgm:t>
    </dgm:pt>
    <dgm:pt modelId="{2A398B74-F6D7-48C5-90F5-CDE1290F8A5E}">
      <dgm:prSet phldrT="[テキスト]"/>
      <dgm:spPr>
        <a:xfrm>
          <a:off x="916939" y="0"/>
          <a:ext cx="2361671" cy="206439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rgbClr val="ED7D3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kumimoji="1" lang="en-US" altLang="ja-JP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b/w TC cluster and DCH track</a:t>
          </a:r>
          <a:endParaRPr kumimoji="1" lang="ja-JP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gm:t>
    </dgm:pt>
    <dgm:pt modelId="{FF7E25D7-9A5B-4941-BB64-84E22197E071}" type="parTrans" cxnId="{D2DE3640-6AD6-4E63-B6EA-3AE150463201}">
      <dgm:prSet/>
      <dgm:spPr/>
      <dgm:t>
        <a:bodyPr/>
        <a:lstStyle/>
        <a:p>
          <a:endParaRPr kumimoji="1" lang="ja-JP" altLang="en-US"/>
        </a:p>
      </dgm:t>
    </dgm:pt>
    <dgm:pt modelId="{9B6D9459-D86D-4A7A-9A8A-29456B07853A}" type="sibTrans" cxnId="{D2DE3640-6AD6-4E63-B6EA-3AE150463201}">
      <dgm:prSet/>
      <dgm:spPr/>
      <dgm:t>
        <a:bodyPr/>
        <a:lstStyle/>
        <a:p>
          <a:endParaRPr kumimoji="1" lang="ja-JP" altLang="en-US"/>
        </a:p>
      </dgm:t>
    </dgm:pt>
    <dgm:pt modelId="{47575E4A-31A1-4B28-BFFB-DA6880A9C184}" type="pres">
      <dgm:prSet presAssocID="{96E19CA3-247E-4C4E-87B9-0189AB7E3BD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72056BBF-3CDE-4794-BED5-FDD256C55688}" type="pres">
      <dgm:prSet presAssocID="{1369FDE3-249B-4451-9B38-60FCDC98AF2B}" presName="compNode" presStyleCnt="0"/>
      <dgm:spPr/>
    </dgm:pt>
    <dgm:pt modelId="{6DEA1EFC-748D-4F97-82A6-674047643E2E}" type="pres">
      <dgm:prSet presAssocID="{1369FDE3-249B-4451-9B38-60FCDC98AF2B}" presName="noGeometry" presStyleCnt="0"/>
      <dgm:spPr/>
    </dgm:pt>
    <dgm:pt modelId="{E1106664-86AD-424E-ACF0-CC835CFFE2CD}" type="pres">
      <dgm:prSet presAssocID="{1369FDE3-249B-4451-9B38-60FCDC98AF2B}" presName="childTextVisible" presStyleLbl="bgAccFollowNode1" presStyleIdx="0" presStyleCnt="1" custLinFactNeighborX="451" custLinFactNeighborY="-359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F29B170-4F3A-4212-9FA1-2AE094E5FC05}" type="pres">
      <dgm:prSet presAssocID="{1369FDE3-249B-4451-9B38-60FCDC98AF2B}" presName="childTextHidden" presStyleLbl="bgAccFollowNode1" presStyleIdx="0" presStyleCnt="1"/>
      <dgm:spPr/>
      <dgm:t>
        <a:bodyPr/>
        <a:lstStyle/>
        <a:p>
          <a:endParaRPr kumimoji="1" lang="ja-JP" altLang="en-US"/>
        </a:p>
      </dgm:t>
    </dgm:pt>
    <dgm:pt modelId="{0CE0FC3B-19EE-4CBC-815A-6AC3026FE315}" type="pres">
      <dgm:prSet presAssocID="{1369FDE3-249B-4451-9B38-60FCDC98AF2B}" presName="parentText" presStyleLbl="node1" presStyleIdx="0" presStyleCnt="1" custLinFactNeighborX="901" custLinFactNeighborY="-628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2DE3640-6AD6-4E63-B6EA-3AE150463201}" srcId="{1369FDE3-249B-4451-9B38-60FCDC98AF2B}" destId="{2A398B74-F6D7-48C5-90F5-CDE1290F8A5E}" srcOrd="1" destOrd="0" parTransId="{FF7E25D7-9A5B-4941-BB64-84E22197E071}" sibTransId="{9B6D9459-D86D-4A7A-9A8A-29456B07853A}"/>
    <dgm:cxn modelId="{06AC483E-75CD-4A22-AC36-9F2A18D1142A}" type="presOf" srcId="{8C71AEAD-C971-4B3B-B760-17016B8535C9}" destId="{E1106664-86AD-424E-ACF0-CC835CFFE2CD}" srcOrd="0" destOrd="0" presId="urn:microsoft.com/office/officeart/2005/8/layout/hProcess6"/>
    <dgm:cxn modelId="{02391BD5-C526-4912-872D-42FD1603113F}" type="presOf" srcId="{96E19CA3-247E-4C4E-87B9-0189AB7E3BD8}" destId="{47575E4A-31A1-4B28-BFFB-DA6880A9C184}" srcOrd="0" destOrd="0" presId="urn:microsoft.com/office/officeart/2005/8/layout/hProcess6"/>
    <dgm:cxn modelId="{1ED0D14C-8F08-44D4-BFC1-360FAB58F620}" type="presOf" srcId="{2A398B74-F6D7-48C5-90F5-CDE1290F8A5E}" destId="{5F29B170-4F3A-4212-9FA1-2AE094E5FC05}" srcOrd="1" destOrd="1" presId="urn:microsoft.com/office/officeart/2005/8/layout/hProcess6"/>
    <dgm:cxn modelId="{D6A44A28-6262-449D-B86B-8CB605F0BD86}" srcId="{1369FDE3-249B-4451-9B38-60FCDC98AF2B}" destId="{8C71AEAD-C971-4B3B-B760-17016B8535C9}" srcOrd="0" destOrd="0" parTransId="{EC6ADC47-C1EC-4198-89E5-8D77C1AE0DCD}" sibTransId="{FE3FDE13-2A58-46A0-84BB-A6E67E20DFD1}"/>
    <dgm:cxn modelId="{E9E74BA8-8C1B-4E35-A162-50462355454B}" type="presOf" srcId="{1369FDE3-249B-4451-9B38-60FCDC98AF2B}" destId="{0CE0FC3B-19EE-4CBC-815A-6AC3026FE315}" srcOrd="0" destOrd="0" presId="urn:microsoft.com/office/officeart/2005/8/layout/hProcess6"/>
    <dgm:cxn modelId="{964DFB04-F8C1-423B-B45D-B07CBADDC69C}" srcId="{96E19CA3-247E-4C4E-87B9-0189AB7E3BD8}" destId="{1369FDE3-249B-4451-9B38-60FCDC98AF2B}" srcOrd="0" destOrd="0" parTransId="{8FFBB5B9-E410-40EA-A756-89456EE99D39}" sibTransId="{EBC0532B-056F-4E61-9F4B-FC2C1AD34EE8}"/>
    <dgm:cxn modelId="{75CBC6D4-BC6F-4505-AF92-6A1350C7F137}" type="presOf" srcId="{2A398B74-F6D7-48C5-90F5-CDE1290F8A5E}" destId="{E1106664-86AD-424E-ACF0-CC835CFFE2CD}" srcOrd="0" destOrd="1" presId="urn:microsoft.com/office/officeart/2005/8/layout/hProcess6"/>
    <dgm:cxn modelId="{80F04511-DAEB-4426-8D28-2103C4966AED}" type="presOf" srcId="{8C71AEAD-C971-4B3B-B760-17016B8535C9}" destId="{5F29B170-4F3A-4212-9FA1-2AE094E5FC05}" srcOrd="1" destOrd="0" presId="urn:microsoft.com/office/officeart/2005/8/layout/hProcess6"/>
    <dgm:cxn modelId="{60C40ABF-3FBE-4A96-8B13-8A67019C456D}" type="presParOf" srcId="{47575E4A-31A1-4B28-BFFB-DA6880A9C184}" destId="{72056BBF-3CDE-4794-BED5-FDD256C55688}" srcOrd="0" destOrd="0" presId="urn:microsoft.com/office/officeart/2005/8/layout/hProcess6"/>
    <dgm:cxn modelId="{06966E60-49F2-46F3-9409-55BA24E97B1E}" type="presParOf" srcId="{72056BBF-3CDE-4794-BED5-FDD256C55688}" destId="{6DEA1EFC-748D-4F97-82A6-674047643E2E}" srcOrd="0" destOrd="0" presId="urn:microsoft.com/office/officeart/2005/8/layout/hProcess6"/>
    <dgm:cxn modelId="{267CC0E3-F40E-4092-ADB9-6A180CE72C6E}" type="presParOf" srcId="{72056BBF-3CDE-4794-BED5-FDD256C55688}" destId="{E1106664-86AD-424E-ACF0-CC835CFFE2CD}" srcOrd="1" destOrd="0" presId="urn:microsoft.com/office/officeart/2005/8/layout/hProcess6"/>
    <dgm:cxn modelId="{A4AF06C2-E83B-4D19-A661-6896E03F2D2D}" type="presParOf" srcId="{72056BBF-3CDE-4794-BED5-FDD256C55688}" destId="{5F29B170-4F3A-4212-9FA1-2AE094E5FC05}" srcOrd="2" destOrd="0" presId="urn:microsoft.com/office/officeart/2005/8/layout/hProcess6"/>
    <dgm:cxn modelId="{E5353F89-DDCA-4DFA-8034-9AD19A3F6B19}" type="presParOf" srcId="{72056BBF-3CDE-4794-BED5-FDD256C55688}" destId="{0CE0FC3B-19EE-4CBC-815A-6AC3026FE315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113E9-CD2B-4502-BD5C-D0FE8B18F759}">
      <dsp:nvSpPr>
        <dsp:cNvPr id="0" name=""/>
        <dsp:cNvSpPr/>
      </dsp:nvSpPr>
      <dsp:spPr>
        <a:xfrm>
          <a:off x="1184612" y="0"/>
          <a:ext cx="1901013" cy="1661725"/>
        </a:xfrm>
        <a:prstGeom prst="rightArrow">
          <a:avLst>
            <a:gd name="adj1" fmla="val 70000"/>
            <a:gd name="adj2" fmla="val 50000"/>
          </a:avLst>
        </a:prstGeom>
        <a:solidFill>
          <a:srgbClr val="4472C4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000" kern="12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WF analysis</a:t>
          </a:r>
          <a:endParaRPr kumimoji="1" lang="ja-JP" altLang="en-US" sz="1000" kern="1200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000" kern="12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Hit Rec.</a:t>
          </a:r>
          <a:endParaRPr kumimoji="1" lang="ja-JP" altLang="en-US" sz="1000" kern="1200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000" b="0" kern="12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Clustering</a:t>
          </a:r>
          <a:endParaRPr kumimoji="1" lang="ja-JP" altLang="en-US" sz="1000" b="0" kern="1200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sp:txBody>
      <dsp:txXfrm>
        <a:off x="1659865" y="249259"/>
        <a:ext cx="926744" cy="1163207"/>
      </dsp:txXfrm>
    </dsp:sp>
    <dsp:sp modelId="{257A7014-9AD9-4210-AA2C-17C3DD709447}">
      <dsp:nvSpPr>
        <dsp:cNvPr id="0" name=""/>
        <dsp:cNvSpPr/>
      </dsp:nvSpPr>
      <dsp:spPr>
        <a:xfrm>
          <a:off x="709359" y="355609"/>
          <a:ext cx="950506" cy="950506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300" kern="1200" dirty="0" smtClean="0">
              <a:solidFill>
                <a:sysClr val="window" lastClr="FFFFFF"/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TC</a:t>
          </a:r>
          <a:endParaRPr kumimoji="1" lang="ja-JP" altLang="en-US" sz="2300" kern="1200" dirty="0">
            <a:solidFill>
              <a:sysClr val="window" lastClr="FFFFFF"/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sp:txBody>
      <dsp:txXfrm>
        <a:off x="848557" y="494807"/>
        <a:ext cx="672110" cy="672110"/>
      </dsp:txXfrm>
    </dsp:sp>
    <dsp:sp modelId="{25DD23CF-B768-4DFE-99E4-6A90F56A4811}">
      <dsp:nvSpPr>
        <dsp:cNvPr id="0" name=""/>
        <dsp:cNvSpPr/>
      </dsp:nvSpPr>
      <dsp:spPr>
        <a:xfrm>
          <a:off x="3715156" y="0"/>
          <a:ext cx="1901013" cy="1661725"/>
        </a:xfrm>
        <a:prstGeom prst="rightArrow">
          <a:avLst>
            <a:gd name="adj1" fmla="val 70000"/>
            <a:gd name="adj2" fmla="val 50000"/>
          </a:avLst>
        </a:prstGeom>
        <a:solidFill>
          <a:srgbClr val="4472C4">
            <a:tint val="40000"/>
            <a:alpha val="90000"/>
            <a:hueOff val="-7391755"/>
            <a:satOff val="-12816"/>
            <a:lumOff val="-1289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-7391755"/>
              <a:satOff val="-12816"/>
              <a:lumOff val="-128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WF analysis</a:t>
          </a:r>
          <a:endParaRPr kumimoji="1" lang="ja-JP" altLang="en-US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Hit Rec.</a:t>
          </a:r>
          <a:endParaRPr kumimoji="1" lang="ja-JP" altLang="en-US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Track finder</a:t>
          </a:r>
          <a:endParaRPr kumimoji="1" lang="ja-JP" altLang="en-US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Kalman</a:t>
          </a:r>
          <a:r>
            <a:rPr kumimoji="1" lang="en-US" altLang="ja-JP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 Fit</a:t>
          </a:r>
          <a:endParaRPr kumimoji="1" lang="ja-JP" altLang="en-US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sp:txBody>
      <dsp:txXfrm>
        <a:off x="4190409" y="249259"/>
        <a:ext cx="926744" cy="1163207"/>
      </dsp:txXfrm>
    </dsp:sp>
    <dsp:sp modelId="{1C9BA1B8-582D-498D-BDB5-5A39499DD0E8}">
      <dsp:nvSpPr>
        <dsp:cNvPr id="0" name=""/>
        <dsp:cNvSpPr/>
      </dsp:nvSpPr>
      <dsp:spPr>
        <a:xfrm>
          <a:off x="3239903" y="355609"/>
          <a:ext cx="950506" cy="950506"/>
        </a:xfrm>
        <a:prstGeom prst="ellipse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300" kern="1200" dirty="0" smtClean="0">
              <a:solidFill>
                <a:sysClr val="window" lastClr="FFFFFF"/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DCH</a:t>
          </a:r>
          <a:endParaRPr kumimoji="1" lang="ja-JP" altLang="en-US" sz="2300" kern="1200" dirty="0">
            <a:solidFill>
              <a:sysClr val="window" lastClr="FFFFFF"/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sp:txBody>
      <dsp:txXfrm>
        <a:off x="3379101" y="494807"/>
        <a:ext cx="672110" cy="672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06664-86AD-424E-ACF0-CC835CFFE2CD}">
      <dsp:nvSpPr>
        <dsp:cNvPr id="0" name=""/>
        <dsp:cNvSpPr/>
      </dsp:nvSpPr>
      <dsp:spPr>
        <a:xfrm>
          <a:off x="1152462" y="0"/>
          <a:ext cx="1928358" cy="168562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rgbClr val="ED7D3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Propagation to TC</a:t>
          </a:r>
          <a:endParaRPr kumimoji="1" lang="ja-JP" altLang="en-US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b/w TC cluster and DCH track</a:t>
          </a:r>
          <a:endParaRPr kumimoji="1" lang="ja-JP" altLang="en-US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sp:txBody>
      <dsp:txXfrm>
        <a:off x="1634552" y="252844"/>
        <a:ext cx="940074" cy="1179940"/>
      </dsp:txXfrm>
    </dsp:sp>
    <dsp:sp modelId="{0CE0FC3B-19EE-4CBC-815A-6AC3026FE315}">
      <dsp:nvSpPr>
        <dsp:cNvPr id="0" name=""/>
        <dsp:cNvSpPr/>
      </dsp:nvSpPr>
      <dsp:spPr>
        <a:xfrm>
          <a:off x="670363" y="300116"/>
          <a:ext cx="964179" cy="964179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100" b="1" kern="1200" dirty="0" smtClean="0">
              <a:solidFill>
                <a:sysClr val="window" lastClr="FFFFFF"/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Matching</a:t>
          </a:r>
          <a:endParaRPr kumimoji="1" lang="ja-JP" altLang="en-US" sz="1100" b="1" kern="1200" dirty="0">
            <a:solidFill>
              <a:sysClr val="window" lastClr="FFFFFF"/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sp:txBody>
      <dsp:txXfrm>
        <a:off x="811564" y="441317"/>
        <a:ext cx="681777" cy="6817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113E9-CD2B-4502-BD5C-D0FE8B18F759}">
      <dsp:nvSpPr>
        <dsp:cNvPr id="0" name=""/>
        <dsp:cNvSpPr/>
      </dsp:nvSpPr>
      <dsp:spPr>
        <a:xfrm>
          <a:off x="1184612" y="0"/>
          <a:ext cx="1901013" cy="1661725"/>
        </a:xfrm>
        <a:prstGeom prst="rightArrow">
          <a:avLst>
            <a:gd name="adj1" fmla="val 70000"/>
            <a:gd name="adj2" fmla="val 50000"/>
          </a:avLst>
        </a:prstGeom>
        <a:solidFill>
          <a:srgbClr val="4472C4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000" kern="12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WF analysis</a:t>
          </a:r>
          <a:endParaRPr kumimoji="1" lang="ja-JP" altLang="en-US" sz="1000" kern="1200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000" kern="12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Hit Rec.</a:t>
          </a:r>
          <a:endParaRPr kumimoji="1" lang="ja-JP" altLang="en-US" sz="1000" kern="1200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000" b="0" kern="12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Clustering</a:t>
          </a:r>
          <a:endParaRPr kumimoji="1" lang="ja-JP" altLang="en-US" sz="1000" b="0" kern="1200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sp:txBody>
      <dsp:txXfrm>
        <a:off x="1659865" y="249259"/>
        <a:ext cx="926744" cy="1163207"/>
      </dsp:txXfrm>
    </dsp:sp>
    <dsp:sp modelId="{257A7014-9AD9-4210-AA2C-17C3DD709447}">
      <dsp:nvSpPr>
        <dsp:cNvPr id="0" name=""/>
        <dsp:cNvSpPr/>
      </dsp:nvSpPr>
      <dsp:spPr>
        <a:xfrm>
          <a:off x="709359" y="355609"/>
          <a:ext cx="950506" cy="950506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300" kern="1200" dirty="0" smtClean="0">
              <a:solidFill>
                <a:sysClr val="window" lastClr="FFFFFF"/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TC</a:t>
          </a:r>
          <a:endParaRPr kumimoji="1" lang="ja-JP" altLang="en-US" sz="2300" kern="1200" dirty="0">
            <a:solidFill>
              <a:sysClr val="window" lastClr="FFFFFF"/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sp:txBody>
      <dsp:txXfrm>
        <a:off x="848557" y="494807"/>
        <a:ext cx="672110" cy="672110"/>
      </dsp:txXfrm>
    </dsp:sp>
    <dsp:sp modelId="{25DD23CF-B768-4DFE-99E4-6A90F56A4811}">
      <dsp:nvSpPr>
        <dsp:cNvPr id="0" name=""/>
        <dsp:cNvSpPr/>
      </dsp:nvSpPr>
      <dsp:spPr>
        <a:xfrm>
          <a:off x="3715156" y="0"/>
          <a:ext cx="1901013" cy="1661725"/>
        </a:xfrm>
        <a:prstGeom prst="rightArrow">
          <a:avLst>
            <a:gd name="adj1" fmla="val 70000"/>
            <a:gd name="adj2" fmla="val 50000"/>
          </a:avLst>
        </a:prstGeom>
        <a:solidFill>
          <a:srgbClr val="4472C4">
            <a:tint val="40000"/>
            <a:alpha val="90000"/>
            <a:hueOff val="-7391755"/>
            <a:satOff val="-12816"/>
            <a:lumOff val="-1289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-7391755"/>
              <a:satOff val="-12816"/>
              <a:lumOff val="-128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WF analysis</a:t>
          </a:r>
          <a:endParaRPr kumimoji="1" lang="ja-JP" altLang="en-US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Hit Rec.</a:t>
          </a:r>
          <a:endParaRPr kumimoji="1" lang="ja-JP" altLang="en-US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Track finder</a:t>
          </a:r>
          <a:endParaRPr kumimoji="1" lang="ja-JP" altLang="en-US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Kalman</a:t>
          </a:r>
          <a:r>
            <a:rPr kumimoji="1" lang="en-US" altLang="ja-JP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 Fit</a:t>
          </a:r>
          <a:endParaRPr kumimoji="1" lang="ja-JP" altLang="en-US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sp:txBody>
      <dsp:txXfrm>
        <a:off x="4190409" y="249259"/>
        <a:ext cx="926744" cy="1163207"/>
      </dsp:txXfrm>
    </dsp:sp>
    <dsp:sp modelId="{1C9BA1B8-582D-498D-BDB5-5A39499DD0E8}">
      <dsp:nvSpPr>
        <dsp:cNvPr id="0" name=""/>
        <dsp:cNvSpPr/>
      </dsp:nvSpPr>
      <dsp:spPr>
        <a:xfrm>
          <a:off x="3239903" y="355609"/>
          <a:ext cx="950506" cy="950506"/>
        </a:xfrm>
        <a:prstGeom prst="ellipse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300" kern="1200" dirty="0" smtClean="0">
              <a:solidFill>
                <a:sysClr val="window" lastClr="FFFFFF"/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DCH</a:t>
          </a:r>
          <a:endParaRPr kumimoji="1" lang="ja-JP" altLang="en-US" sz="2300" kern="1200" dirty="0">
            <a:solidFill>
              <a:sysClr val="window" lastClr="FFFFFF"/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sp:txBody>
      <dsp:txXfrm>
        <a:off x="3379101" y="494807"/>
        <a:ext cx="672110" cy="6721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06664-86AD-424E-ACF0-CC835CFFE2CD}">
      <dsp:nvSpPr>
        <dsp:cNvPr id="0" name=""/>
        <dsp:cNvSpPr/>
      </dsp:nvSpPr>
      <dsp:spPr>
        <a:xfrm>
          <a:off x="1152462" y="0"/>
          <a:ext cx="1928358" cy="168562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rgbClr val="ED7D3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Propagation to TC</a:t>
          </a:r>
          <a:endParaRPr kumimoji="1" lang="ja-JP" altLang="en-US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b/w TC cluster and DCH track</a:t>
          </a:r>
          <a:endParaRPr kumimoji="1" lang="ja-JP" altLang="en-US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sp:txBody>
      <dsp:txXfrm>
        <a:off x="1634552" y="252844"/>
        <a:ext cx="940074" cy="1179940"/>
      </dsp:txXfrm>
    </dsp:sp>
    <dsp:sp modelId="{0CE0FC3B-19EE-4CBC-815A-6AC3026FE315}">
      <dsp:nvSpPr>
        <dsp:cNvPr id="0" name=""/>
        <dsp:cNvSpPr/>
      </dsp:nvSpPr>
      <dsp:spPr>
        <a:xfrm>
          <a:off x="670363" y="300116"/>
          <a:ext cx="964179" cy="964179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100" b="1" kern="1200" dirty="0" smtClean="0">
              <a:solidFill>
                <a:sysClr val="window" lastClr="FFFFFF"/>
              </a:solidFill>
              <a:latin typeface="游ゴシック" panose="020F0502020204030204"/>
              <a:ea typeface="游ゴシック" panose="020B0400000000000000" pitchFamily="50" charset="-128"/>
              <a:cs typeface="+mn-cs"/>
            </a:rPr>
            <a:t>Matching</a:t>
          </a:r>
          <a:endParaRPr kumimoji="1" lang="ja-JP" altLang="en-US" sz="1100" b="1" kern="1200" dirty="0">
            <a:solidFill>
              <a:sysClr val="window" lastClr="FFFFFF"/>
            </a:solidFill>
            <a:latin typeface="游ゴシック" panose="020F0502020204030204"/>
            <a:ea typeface="游ゴシック" panose="020B0400000000000000" pitchFamily="50" charset="-128"/>
            <a:cs typeface="+mn-cs"/>
          </a:endParaRPr>
        </a:p>
      </dsp:txBody>
      <dsp:txXfrm>
        <a:off x="811564" y="441317"/>
        <a:ext cx="681777" cy="681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31149-3109-4105-9362-2511DEE5BFA4}" type="datetimeFigureOut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6CAF9-2B02-45ED-A4BB-101A16788A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975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6CAF9-2B02-45ED-A4BB-101A16788A6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4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9A7B-B3C9-4F89-8276-532B3994AC3B}" type="datetime1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0411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998B-8E7A-456C-9188-C8003CEB3982}" type="datetime1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639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F53E-A36E-4110-B286-DBE0AACC30FA}" type="datetime1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958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13" y="188912"/>
            <a:ext cx="8435975" cy="1325563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012" y="1664055"/>
            <a:ext cx="8435976" cy="4542716"/>
          </a:xfrm>
        </p:spPr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1865-1090-4CFB-A540-9D2DCE01CC54}" type="datetime1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369421"/>
            <a:ext cx="778213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5FA7E7A-B98C-41CD-8CFC-A2E2D4E875C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0791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E79A-F2C5-42B3-BB5C-565CFFC338D3}" type="datetime1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199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5D4D-1AAA-46BE-869A-9CA143BE239A}" type="datetime1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229600" y="369421"/>
            <a:ext cx="778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1EF268-3646-4D88-A03D-E55DECC9F23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521821"/>
            <a:ext cx="778213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5FA7E7A-B98C-41CD-8CFC-A2E2D4E875C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2510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301C-6249-4547-A0D7-BE5148026490}" type="datetime1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8229600" y="369421"/>
            <a:ext cx="778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1EF268-3646-4D88-A03D-E55DECC9F23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382000" y="521821"/>
            <a:ext cx="778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2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FA7E7A-B98C-41CD-8CFC-A2E2D4E875C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3326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98B9-8763-41F2-90F4-EFBB0F42CD45}" type="datetime1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229600" y="369421"/>
            <a:ext cx="778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1EF268-3646-4D88-A03D-E55DECC9F23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521821"/>
            <a:ext cx="778213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5FA7E7A-B98C-41CD-8CFC-A2E2D4E875C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68766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602">
          <p15:clr>
            <a:srgbClr val="FBAE40"/>
          </p15:clr>
        </p15:guide>
        <p15:guide id="2" pos="158">
          <p15:clr>
            <a:srgbClr val="FBAE40"/>
          </p15:clr>
        </p15:guide>
        <p15:guide id="3" pos="1973">
          <p15:clr>
            <a:srgbClr val="FBAE40"/>
          </p15:clr>
        </p15:guide>
        <p15:guide id="4" pos="3787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119">
          <p15:clr>
            <a:srgbClr val="FBAE40"/>
          </p15:clr>
        </p15:guide>
        <p15:guide id="7" orient="horz" pos="4201">
          <p15:clr>
            <a:srgbClr val="FBAE40"/>
          </p15:clr>
        </p15:guide>
        <p15:guide id="8" orient="horz" pos="1480">
          <p15:clr>
            <a:srgbClr val="FBAE40"/>
          </p15:clr>
        </p15:guide>
        <p15:guide id="9" orient="horz" pos="2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DE24-F281-48DC-A11E-BAFC2026D9D2}" type="datetime1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229600" y="369421"/>
            <a:ext cx="778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1EF268-3646-4D88-A03D-E55DECC9F23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521821"/>
            <a:ext cx="778213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5FA7E7A-B98C-41CD-8CFC-A2E2D4E875C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025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73F2-CE34-4A60-9350-A13412BAE5DE}" type="datetime1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229600" y="369421"/>
            <a:ext cx="778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2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FA7E7A-B98C-41CD-8CFC-A2E2D4E875C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6807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F6AF-4977-490B-8AF8-946295D0E5D1}" type="datetime1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229600" y="369421"/>
            <a:ext cx="778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2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FA7E7A-B98C-41CD-8CFC-A2E2D4E875C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1013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634247"/>
            <a:ext cx="8642350" cy="4542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48BB5-D984-498E-AAFC-6E6688BDC352}" type="datetime1">
              <a:rPr kumimoji="1" lang="ja-JP" altLang="en-US" smtClean="0"/>
              <a:t>2017/3/16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6103" y="6356317"/>
            <a:ext cx="44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00">
                <a:solidFill>
                  <a:schemeClr val="bg1"/>
                </a:solidFill>
                <a:latin typeface="+mn-lt"/>
              </a:defRPr>
            </a:lvl1pPr>
          </a:lstStyle>
          <a:p>
            <a:fld id="{95FA7E7A-B98C-41CD-8CFC-A2E2D4E875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63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19">
          <p15:clr>
            <a:srgbClr val="F26B43"/>
          </p15:clr>
        </p15:guide>
        <p15:guide id="4" orient="horz" pos="4201">
          <p15:clr>
            <a:srgbClr val="F26B43"/>
          </p15:clr>
        </p15:guide>
        <p15:guide id="5" orient="horz" pos="2840">
          <p15:clr>
            <a:srgbClr val="F26B43"/>
          </p15:clr>
        </p15:guide>
        <p15:guide id="6" orient="horz" pos="1480">
          <p15:clr>
            <a:srgbClr val="F26B43"/>
          </p15:clr>
        </p15:guide>
        <p15:guide id="7" pos="158">
          <p15:clr>
            <a:srgbClr val="F26B43"/>
          </p15:clr>
        </p15:guide>
        <p15:guide id="8" pos="1973">
          <p15:clr>
            <a:srgbClr val="F26B43"/>
          </p15:clr>
        </p15:guide>
        <p15:guide id="9" pos="3787">
          <p15:clr>
            <a:srgbClr val="F26B43"/>
          </p15:clr>
        </p15:guide>
        <p15:guide id="10" pos="56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38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3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2.png"/><Relationship Id="rId21" Type="http://schemas.openxmlformats.org/officeDocument/2006/relationships/image" Target="../media/image54.png"/><Relationship Id="rId17" Type="http://schemas.openxmlformats.org/officeDocument/2006/relationships/image" Target="../media/image51.png"/><Relationship Id="rId25" Type="http://schemas.openxmlformats.org/officeDocument/2006/relationships/image" Target="../media/image58.png"/><Relationship Id="rId2" Type="http://schemas.openxmlformats.org/officeDocument/2006/relationships/image" Target="../media/image33.png"/><Relationship Id="rId16" Type="http://schemas.openxmlformats.org/officeDocument/2006/relationships/image" Target="../media/image50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57.png"/><Relationship Id="rId15" Type="http://schemas.openxmlformats.org/officeDocument/2006/relationships/image" Target="../media/image49.png"/><Relationship Id="rId23" Type="http://schemas.openxmlformats.org/officeDocument/2006/relationships/image" Target="../media/image56.png"/><Relationship Id="rId19" Type="http://schemas.openxmlformats.org/officeDocument/2006/relationships/image" Target="../media/image34.png"/><Relationship Id="rId22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385010"/>
            <a:ext cx="7772400" cy="2506054"/>
          </a:xfrm>
        </p:spPr>
        <p:txBody>
          <a:bodyPr>
            <a:noAutofit/>
          </a:bodyPr>
          <a:lstStyle/>
          <a:p>
            <a:r>
              <a:rPr lang="en-US" altLang="ja-JP" sz="3500" b="1" dirty="0"/>
              <a:t>MEG II</a:t>
            </a:r>
            <a:r>
              <a:rPr lang="ja-JP" altLang="en-US" sz="3500" b="1" dirty="0"/>
              <a:t>実験に</a:t>
            </a:r>
            <a:r>
              <a:rPr lang="ja-JP" altLang="en-US" sz="3500" b="1" dirty="0" smtClean="0"/>
              <a:t>おける</a:t>
            </a:r>
            <a:r>
              <a:rPr lang="en-US" altLang="ja-JP" sz="3500" b="1" dirty="0" smtClean="0"/>
              <a:t/>
            </a:r>
            <a:br>
              <a:rPr lang="en-US" altLang="ja-JP" sz="3500" b="1" dirty="0" smtClean="0"/>
            </a:br>
            <a:r>
              <a:rPr lang="ja-JP" altLang="en-US" sz="3500" b="1" dirty="0" smtClean="0"/>
              <a:t>陽電子</a:t>
            </a:r>
            <a:r>
              <a:rPr lang="ja-JP" altLang="en-US" sz="3500" b="1" dirty="0"/>
              <a:t>再構成アルゴリズムの</a:t>
            </a:r>
            <a:r>
              <a:rPr lang="ja-JP" altLang="en-US" sz="3500" b="1" dirty="0" smtClean="0"/>
              <a:t>開発</a:t>
            </a:r>
            <a:r>
              <a:rPr lang="en-US" altLang="ja-JP" sz="3500" b="1" dirty="0" smtClean="0"/>
              <a:t/>
            </a:r>
            <a:br>
              <a:rPr lang="en-US" altLang="ja-JP" sz="3500" b="1" dirty="0" smtClean="0"/>
            </a:br>
            <a:r>
              <a:rPr lang="en-US" altLang="ja-JP" sz="3500" b="1" dirty="0" smtClean="0"/>
              <a:t>Development </a:t>
            </a:r>
            <a:r>
              <a:rPr lang="en-US" altLang="ja-JP" sz="3500" b="1" dirty="0"/>
              <a:t>of positron reconstruction algorithm in MEG II experiment</a:t>
            </a:r>
            <a:endParaRPr kumimoji="1" lang="ja-JP" altLang="en-US" sz="35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4577512"/>
            <a:ext cx="6858000" cy="1556426"/>
          </a:xfrm>
        </p:spPr>
        <p:txBody>
          <a:bodyPr>
            <a:normAutofit lnSpcReduction="10000"/>
          </a:bodyPr>
          <a:lstStyle/>
          <a:p>
            <a:r>
              <a:rPr kumimoji="1" lang="ja-JP" altLang="en-US" sz="2000" dirty="0" smtClean="0">
                <a:latin typeface="+mj-ea"/>
                <a:ea typeface="+mj-ea"/>
              </a:rPr>
              <a:t>西村美紀（東大）</a:t>
            </a:r>
            <a:endParaRPr kumimoji="1" lang="en-US" altLang="ja-JP" sz="2000" dirty="0" smtClean="0">
              <a:latin typeface="+mj-ea"/>
              <a:ea typeface="+mj-ea"/>
            </a:endParaRPr>
          </a:p>
          <a:p>
            <a:r>
              <a:rPr lang="ja-JP" altLang="en-US" sz="2000" dirty="0" smtClean="0">
                <a:latin typeface="+mj-ea"/>
                <a:ea typeface="+mj-ea"/>
              </a:rPr>
              <a:t>他　</a:t>
            </a:r>
            <a:r>
              <a:rPr lang="en-US" altLang="ja-JP" sz="2000" dirty="0" smtClean="0">
                <a:latin typeface="+mj-ea"/>
                <a:ea typeface="+mj-ea"/>
              </a:rPr>
              <a:t>MEGII</a:t>
            </a:r>
            <a:r>
              <a:rPr lang="ja-JP" altLang="en-US" sz="2000" dirty="0" smtClean="0">
                <a:latin typeface="+mj-ea"/>
                <a:ea typeface="+mj-ea"/>
              </a:rPr>
              <a:t>コラボレーション</a:t>
            </a:r>
            <a:endParaRPr lang="en-US" altLang="ja-JP" sz="2000" dirty="0" smtClean="0">
              <a:latin typeface="+mj-ea"/>
              <a:ea typeface="+mj-ea"/>
            </a:endParaRPr>
          </a:p>
          <a:p>
            <a:r>
              <a:rPr kumimoji="1" lang="ja-JP" altLang="en-US" sz="2000" dirty="0" smtClean="0">
                <a:latin typeface="+mj-ea"/>
                <a:ea typeface="+mj-ea"/>
              </a:rPr>
              <a:t>日本物理学会</a:t>
            </a:r>
            <a:r>
              <a:rPr lang="en-US" altLang="ja-JP" sz="2000" dirty="0">
                <a:latin typeface="+mj-ea"/>
                <a:ea typeface="+mj-ea"/>
              </a:rPr>
              <a:t> </a:t>
            </a:r>
            <a:r>
              <a:rPr lang="ja-JP" altLang="en-US" sz="2000" dirty="0" smtClean="0">
                <a:latin typeface="+mj-ea"/>
                <a:ea typeface="+mj-ea"/>
              </a:rPr>
              <a:t>第</a:t>
            </a:r>
            <a:r>
              <a:rPr lang="en-US" altLang="ja-JP" sz="2000" dirty="0" smtClean="0">
                <a:latin typeface="+mj-ea"/>
                <a:ea typeface="+mj-ea"/>
              </a:rPr>
              <a:t>72</a:t>
            </a:r>
            <a:r>
              <a:rPr lang="ja-JP" altLang="en-US" sz="2000" dirty="0" smtClean="0">
                <a:latin typeface="+mj-ea"/>
                <a:ea typeface="+mj-ea"/>
              </a:rPr>
              <a:t>回年次大会</a:t>
            </a:r>
            <a:endParaRPr lang="ja-JP" altLang="en-US" sz="2000" dirty="0">
              <a:latin typeface="+mj-ea"/>
              <a:ea typeface="+mj-ea"/>
            </a:endParaRPr>
          </a:p>
          <a:p>
            <a:r>
              <a:rPr lang="ja-JP" altLang="en-US" sz="2000" dirty="0">
                <a:latin typeface="+mj-ea"/>
                <a:ea typeface="+mj-ea"/>
              </a:rPr>
              <a:t>大阪</a:t>
            </a:r>
            <a:r>
              <a:rPr lang="ja-JP" altLang="en-US" sz="2000" dirty="0" smtClean="0">
                <a:latin typeface="+mj-ea"/>
                <a:ea typeface="+mj-ea"/>
              </a:rPr>
              <a:t>大学（</a:t>
            </a:r>
            <a:r>
              <a:rPr lang="ja-JP" altLang="en-US" sz="2000" dirty="0">
                <a:latin typeface="+mj-ea"/>
                <a:ea typeface="+mj-ea"/>
              </a:rPr>
              <a:t>豊中</a:t>
            </a:r>
            <a:r>
              <a:rPr lang="ja-JP" altLang="en-US" sz="2000" dirty="0" smtClean="0">
                <a:latin typeface="+mj-ea"/>
                <a:ea typeface="+mj-ea"/>
              </a:rPr>
              <a:t>キャンパス）</a:t>
            </a:r>
            <a:endParaRPr kumimoji="1" lang="en-US" altLang="ja-JP" sz="20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7331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Positron Timing Reconstruction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54013" y="1321328"/>
            <a:ext cx="4237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An </a:t>
            </a:r>
            <a:r>
              <a:rPr lang="en-US" altLang="ja-JP" dirty="0" smtClean="0"/>
              <a:t>example with signal event (w/o pile up) </a:t>
            </a:r>
            <a:endParaRPr lang="ja-JP" altLang="en-US" dirty="0"/>
          </a:p>
        </p:txBody>
      </p:sp>
      <p:pic>
        <p:nvPicPr>
          <p:cNvPr id="9" name="コンテンツ プレースホルダー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r="7887"/>
          <a:stretch/>
        </p:blipFill>
        <p:spPr>
          <a:xfrm>
            <a:off x="234333" y="4239051"/>
            <a:ext cx="4719510" cy="211755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321855" y="4520874"/>
            <a:ext cx="864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Z-Phi</a:t>
            </a:r>
          </a:p>
          <a:p>
            <a:r>
              <a:rPr kumimoji="1" lang="en-US" altLang="ja-JP" dirty="0" smtClean="0"/>
              <a:t>(w/ TC)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/>
          <a:srcRect l="21447" t="15632" r="32520" b="58755"/>
          <a:stretch/>
        </p:blipFill>
        <p:spPr>
          <a:xfrm>
            <a:off x="671416" y="2124251"/>
            <a:ext cx="4014070" cy="185704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cxnSp>
        <p:nvCxnSpPr>
          <p:cNvPr id="12" name="直線矢印コネクタ 11"/>
          <p:cNvCxnSpPr/>
          <p:nvPr/>
        </p:nvCxnSpPr>
        <p:spPr>
          <a:xfrm>
            <a:off x="3973886" y="3981294"/>
            <a:ext cx="89067" cy="88244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928566" y="2325945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T</a:t>
            </a:r>
            <a:r>
              <a:rPr lang="en-US" altLang="ja-JP" i="1" baseline="-25000" dirty="0"/>
              <a:t>1</a:t>
            </a:r>
            <a:endParaRPr kumimoji="1" lang="ja-JP" altLang="en-US" i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23875" y="2761278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T</a:t>
            </a:r>
            <a:r>
              <a:rPr lang="en-US" altLang="ja-JP" i="1" baseline="-25000" dirty="0" smtClean="0"/>
              <a:t>2</a:t>
            </a:r>
            <a:endParaRPr kumimoji="1" lang="ja-JP" altLang="en-US" i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742695" y="3349295"/>
            <a:ext cx="3658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i="1" dirty="0" err="1" smtClean="0"/>
              <a:t>T</a:t>
            </a:r>
            <a:r>
              <a:rPr lang="en-US" altLang="ja-JP" sz="2200" i="1" baseline="-25000" dirty="0" err="1" smtClean="0"/>
              <a:t>i</a:t>
            </a:r>
            <a:endParaRPr kumimoji="1" lang="ja-JP" altLang="en-US" sz="2200" i="1" dirty="0"/>
          </a:p>
        </p:txBody>
      </p:sp>
      <p:cxnSp>
        <p:nvCxnSpPr>
          <p:cNvPr id="27" name="直線コネクタ 26"/>
          <p:cNvCxnSpPr/>
          <p:nvPr/>
        </p:nvCxnSpPr>
        <p:spPr>
          <a:xfrm>
            <a:off x="1928566" y="2721715"/>
            <a:ext cx="1257693" cy="719069"/>
          </a:xfrm>
          <a:prstGeom prst="line">
            <a:avLst/>
          </a:prstGeom>
          <a:ln w="57150">
            <a:solidFill>
              <a:srgbClr val="00B05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2678451" y="2761278"/>
                <a:ext cx="696088" cy="486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ja-JP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𝑇𝐶</m:t>
                          </m:r>
                        </m:sup>
                      </m:sSubSup>
                    </m:oMath>
                  </m:oMathPara>
                </a14:m>
                <a:endParaRPr kumimoji="1" lang="ja-JP" altLang="en-US" sz="2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451" y="2761278"/>
                <a:ext cx="696088" cy="4863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/>
          <p:cNvSpPr/>
          <p:nvPr/>
        </p:nvSpPr>
        <p:spPr>
          <a:xfrm>
            <a:off x="752204" y="5167205"/>
            <a:ext cx="21733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― propagated track</a:t>
            </a:r>
          </a:p>
          <a:p>
            <a:r>
              <a:rPr lang="ja-JP" altLang="en-US" dirty="0" smtClean="0">
                <a:solidFill>
                  <a:srgbClr val="00FF00"/>
                </a:solidFill>
              </a:rPr>
              <a:t>★ </a:t>
            </a:r>
            <a:r>
              <a:rPr lang="en-US" altLang="ja-JP" dirty="0">
                <a:solidFill>
                  <a:srgbClr val="00FF00"/>
                </a:solidFill>
              </a:rPr>
              <a:t>TC first </a:t>
            </a:r>
            <a:r>
              <a:rPr lang="en-US" altLang="ja-JP" dirty="0" smtClean="0">
                <a:solidFill>
                  <a:srgbClr val="00FF00"/>
                </a:solidFill>
              </a:rPr>
              <a:t>hit</a:t>
            </a:r>
          </a:p>
          <a:p>
            <a:r>
              <a:rPr lang="en-US" altLang="ja-JP" dirty="0" smtClean="0">
                <a:solidFill>
                  <a:srgbClr val="FF16FF"/>
                </a:solidFill>
              </a:rPr>
              <a:t>TC </a:t>
            </a:r>
            <a:r>
              <a:rPr lang="en-US" altLang="ja-JP" dirty="0">
                <a:solidFill>
                  <a:srgbClr val="FF16FF"/>
                </a:solidFill>
              </a:rPr>
              <a:t>h</a:t>
            </a:r>
            <a:r>
              <a:rPr lang="en-US" altLang="ja-JP" dirty="0" smtClean="0">
                <a:solidFill>
                  <a:srgbClr val="FF16FF"/>
                </a:solidFill>
              </a:rPr>
              <a:t>it counter</a:t>
            </a:r>
            <a:endParaRPr lang="ja-JP" altLang="en-US" dirty="0">
              <a:solidFill>
                <a:srgbClr val="FF1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コンテンツ プレースホルダー 2"/>
              <p:cNvSpPr txBox="1">
                <a:spLocks/>
              </p:cNvSpPr>
              <p:nvPr/>
            </p:nvSpPr>
            <p:spPr>
              <a:xfrm>
                <a:off x="5115549" y="1690660"/>
                <a:ext cx="3591614" cy="45427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accent3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accent3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accent3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accent3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accent3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/>
                </a:pPr>
                <a:r>
                  <a:rPr lang="en-US" altLang="ja-JP" dirty="0" smtClean="0">
                    <a:solidFill>
                      <a:schemeClr val="tx1"/>
                    </a:solidFill>
                  </a:rPr>
                  <a:t>DCH reconstructs track from vertex to TC first hit. (L</a:t>
                </a:r>
                <a:r>
                  <a:rPr lang="en-US" altLang="ja-JP" baseline="-25000" dirty="0" smtClean="0">
                    <a:solidFill>
                      <a:schemeClr val="tx1"/>
                    </a:solidFill>
                  </a:rPr>
                  <a:t>DCH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)</a:t>
                </a:r>
                <a:endParaRPr lang="en-US" altLang="ja-JP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TC reconstructs time at first hit by each counter.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TC</m:t>
                          </m:r>
                        </m:sub>
                      </m:sSub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ja-JP" sz="20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ja-JP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𝑇𝐶</m:t>
                                  </m:r>
                                </m:sup>
                              </m:sSubSup>
                              <m:r>
                                <a:rPr lang="en-US" altLang="ja-JP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ja-JP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ja-JP" altLang="en-US" sz="2000" dirty="0">
                  <a:solidFill>
                    <a:schemeClr val="tx1"/>
                  </a:solidFill>
                </a:endParaRPr>
              </a:p>
              <a:p>
                <a:pPr lvl="1"/>
                <a:endParaRPr lang="en-US" altLang="ja-JP" dirty="0" smtClean="0"/>
              </a:p>
              <a:p>
                <a:pPr lvl="1"/>
                <a:endParaRPr lang="ja-JP" altLang="en-US" dirty="0"/>
              </a:p>
            </p:txBody>
          </p:sp>
        </mc:Choice>
        <mc:Fallback xmlns="">
          <p:sp>
            <p:nvSpPr>
              <p:cNvPr id="22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549" y="1690660"/>
                <a:ext cx="3591614" cy="4542716"/>
              </a:xfrm>
              <a:prstGeom prst="rect">
                <a:avLst/>
              </a:prstGeom>
              <a:blipFill>
                <a:blip r:embed="rId10"/>
                <a:stretch>
                  <a:fillRect l="-3565" t="-2279" r="-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/>
          <p:cNvSpPr txBox="1"/>
          <p:nvPr/>
        </p:nvSpPr>
        <p:spPr>
          <a:xfrm>
            <a:off x="6911356" y="4188923"/>
            <a:ext cx="181261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ja-JP" dirty="0" smtClean="0">
                <a:solidFill>
                  <a:srgbClr val="FF16FF"/>
                </a:solidFill>
              </a:rPr>
              <a:t>Measured time by </a:t>
            </a:r>
            <a:r>
              <a:rPr lang="en-US" altLang="ja-JP" dirty="0" err="1" smtClean="0">
                <a:solidFill>
                  <a:srgbClr val="FF16FF"/>
                </a:solidFill>
              </a:rPr>
              <a:t>i</a:t>
            </a:r>
            <a:r>
              <a:rPr lang="en-US" altLang="ja-JP" baseline="30000" dirty="0" err="1" smtClean="0">
                <a:solidFill>
                  <a:srgbClr val="FF16FF"/>
                </a:solidFill>
              </a:rPr>
              <a:t>th</a:t>
            </a:r>
            <a:r>
              <a:rPr lang="en-US" altLang="ja-JP" dirty="0" smtClean="0">
                <a:solidFill>
                  <a:srgbClr val="FF16FF"/>
                </a:solidFill>
              </a:rPr>
              <a:t> counter</a:t>
            </a:r>
            <a:endParaRPr kumimoji="1" lang="ja-JP" altLang="en-US" dirty="0">
              <a:solidFill>
                <a:srgbClr val="FF16FF"/>
              </a:solidFill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flipH="1">
            <a:off x="6911356" y="4612854"/>
            <a:ext cx="87737" cy="201121"/>
          </a:xfrm>
          <a:prstGeom prst="straightConnector1">
            <a:avLst/>
          </a:prstGeom>
          <a:ln w="28575">
            <a:solidFill>
              <a:srgbClr val="FF1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6653837" y="5242396"/>
            <a:ext cx="2255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ja-JP" dirty="0" smtClean="0">
                <a:solidFill>
                  <a:srgbClr val="00B050"/>
                </a:solidFill>
              </a:rPr>
              <a:t>Path length from a first counter to </a:t>
            </a:r>
            <a:r>
              <a:rPr lang="en-US" altLang="ja-JP" dirty="0" err="1" smtClean="0">
                <a:solidFill>
                  <a:srgbClr val="00B050"/>
                </a:solidFill>
              </a:rPr>
              <a:t>i</a:t>
            </a:r>
            <a:r>
              <a:rPr lang="en-US" altLang="ja-JP" baseline="30000" dirty="0" err="1" smtClean="0">
                <a:solidFill>
                  <a:srgbClr val="00B050"/>
                </a:solidFill>
              </a:rPr>
              <a:t>th</a:t>
            </a:r>
            <a:r>
              <a:rPr lang="en-US" altLang="ja-JP" dirty="0" smtClean="0">
                <a:solidFill>
                  <a:srgbClr val="00B050"/>
                </a:solidFill>
              </a:rPr>
              <a:t> counter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5317444" y="5937591"/>
                <a:ext cx="3587585" cy="556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p>
                            <m:sSupPr>
                              <m:ctrlPr>
                                <a:rPr lang="en-US" altLang="ja-JP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3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altLang="ja-JP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3000" b="0" i="0" smtClean="0">
                              <a:latin typeface="Cambria Math" panose="02040503050406030204" pitchFamily="18" charset="0"/>
                            </a:rPr>
                            <m:t>TC</m:t>
                          </m:r>
                        </m:sub>
                      </m:sSub>
                      <m:r>
                        <a:rPr lang="en-US" altLang="ja-JP" sz="3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3000" b="0" i="0" smtClean="0">
                              <a:latin typeface="Cambria Math" panose="02040503050406030204" pitchFamily="18" charset="0"/>
                            </a:rPr>
                            <m:t>DCH</m:t>
                          </m:r>
                        </m:sub>
                      </m:sSub>
                      <m:r>
                        <a:rPr lang="en-US" altLang="ja-JP" sz="3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3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kumimoji="1" lang="ja-JP" altLang="en-US" sz="3000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444" y="5937591"/>
                <a:ext cx="3587585" cy="5564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矢印コネクタ 29"/>
          <p:cNvCxnSpPr/>
          <p:nvPr/>
        </p:nvCxnSpPr>
        <p:spPr>
          <a:xfrm flipH="1" flipV="1">
            <a:off x="7405798" y="5120046"/>
            <a:ext cx="88511" cy="17576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19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48640" y="4726744"/>
            <a:ext cx="3741420" cy="1945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Time Resolution </a:t>
            </a:r>
            <a:r>
              <a:rPr lang="en-US" altLang="ja-JP" dirty="0" smtClean="0"/>
              <a:t>from </a:t>
            </a:r>
            <a:r>
              <a:rPr lang="en-US" altLang="ja-JP" dirty="0"/>
              <a:t>E</a:t>
            </a:r>
            <a:r>
              <a:rPr lang="en-US" altLang="ja-JP" dirty="0" smtClean="0"/>
              <a:t>ach Detector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012" y="5060197"/>
            <a:ext cx="4356095" cy="1440432"/>
          </a:xfrm>
        </p:spPr>
        <p:txBody>
          <a:bodyPr>
            <a:normAutofit fontScale="92500"/>
          </a:bodyPr>
          <a:lstStyle/>
          <a:p>
            <a:r>
              <a:rPr lang="en-US" altLang="ja-JP" sz="2600" dirty="0" smtClean="0"/>
              <a:t>Resolution coming from Track reconstruction is </a:t>
            </a:r>
            <a:r>
              <a:rPr lang="en-US" altLang="ja-JP" sz="3800" dirty="0" smtClean="0"/>
              <a:t>14.8 </a:t>
            </a:r>
            <a:r>
              <a:rPr lang="en-US" altLang="ja-JP" dirty="0"/>
              <a:t>ps.</a:t>
            </a:r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/>
              <a:t>(75 </a:t>
            </a:r>
            <a:r>
              <a:rPr lang="en-US" altLang="ja-JP" dirty="0"/>
              <a:t>ps in MEG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  <p:pic>
        <p:nvPicPr>
          <p:cNvPr id="6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8649" t="10891" r="497" b="1271"/>
          <a:stretch/>
        </p:blipFill>
        <p:spPr>
          <a:xfrm>
            <a:off x="5024487" y="1472645"/>
            <a:ext cx="3765501" cy="321712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048533" y="2190928"/>
            <a:ext cx="15701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500" dirty="0" err="1" smtClean="0"/>
              <a:t>σ</a:t>
            </a:r>
            <a:r>
              <a:rPr lang="en-US" altLang="ja-JP" sz="2500" baseline="-25000" dirty="0" err="1" smtClean="0"/>
              <a:t>TC</a:t>
            </a:r>
            <a:r>
              <a:rPr lang="en-US" altLang="ja-JP" sz="2500" dirty="0" smtClean="0"/>
              <a:t> 31.0 ps</a:t>
            </a:r>
            <a:endParaRPr kumimoji="1" lang="ja-JP" altLang="en-US" sz="25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14976" y="1436076"/>
            <a:ext cx="2786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2. Time Resolutions in TC</a:t>
            </a:r>
            <a:endParaRPr kumimoji="1" lang="ja-JP" altLang="en-US" sz="20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4608" t="12532" r="2996" b="809"/>
          <a:stretch/>
        </p:blipFill>
        <p:spPr>
          <a:xfrm>
            <a:off x="548640" y="1582458"/>
            <a:ext cx="3741420" cy="314428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03725" y="1496970"/>
            <a:ext cx="3530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1. Flight Time b/w Target and TC</a:t>
            </a:r>
            <a:endParaRPr kumimoji="1" lang="ja-JP" altLang="en-US" sz="2000" dirty="0"/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024487" y="5023227"/>
            <a:ext cx="3830577" cy="115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TC resolution is </a:t>
            </a:r>
            <a:r>
              <a:rPr lang="en-US" altLang="ja-JP" sz="3500" dirty="0" smtClean="0"/>
              <a:t>31.0</a:t>
            </a:r>
            <a:r>
              <a:rPr lang="en-US" altLang="ja-JP" dirty="0" smtClean="0"/>
              <a:t> </a:t>
            </a:r>
            <a:r>
              <a:rPr lang="en-US" altLang="ja-JP" sz="2400" dirty="0" smtClean="0"/>
              <a:t>ps</a:t>
            </a:r>
            <a:r>
              <a:rPr lang="en-US" altLang="ja-JP" dirty="0" smtClean="0"/>
              <a:t>.</a:t>
            </a:r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/>
              <a:t>(76 ps in MEG)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19887" y="2306710"/>
            <a:ext cx="14462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500" dirty="0" err="1" smtClean="0"/>
              <a:t>σ</a:t>
            </a:r>
            <a:r>
              <a:rPr lang="en-US" altLang="ja-JP" sz="2500" baseline="-25000" dirty="0" err="1" smtClean="0"/>
              <a:t>L</a:t>
            </a:r>
            <a:r>
              <a:rPr lang="en-US" altLang="ja-JP" sz="2500" dirty="0" smtClean="0"/>
              <a:t> 14.8 ps</a:t>
            </a:r>
            <a:endParaRPr kumimoji="1" lang="ja-JP" altLang="en-US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1997573" y="4531434"/>
                <a:ext cx="2292487" cy="38985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ja-JP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𝐃𝐂𝐇</m:t>
                        </m:r>
                      </m:sub>
                      <m:sup>
                        <m: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𝒓𝒆𝒄</m:t>
                        </m:r>
                      </m:sup>
                    </m:sSubSup>
                    <m:r>
                      <a:rPr lang="en-US" altLang="ja-JP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ja-JP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𝐃𝐂𝐇</m:t>
                        </m:r>
                      </m:sub>
                      <m:sup>
                        <m: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𝑴𝑪</m:t>
                        </m:r>
                      </m:sup>
                    </m:sSubSup>
                    <m:r>
                      <a:rPr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altLang="ja-JP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</a:t>
                </a:r>
                <a:r>
                  <a:rPr lang="en-US" altLang="ja-JP" b="1" dirty="0" smtClean="0">
                    <a:solidFill>
                      <a:schemeClr val="tx1"/>
                    </a:solidFill>
                  </a:rPr>
                  <a:t>)</a:t>
                </a:r>
                <a:endParaRPr kumimoji="1"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573" y="4531434"/>
                <a:ext cx="2292487" cy="389850"/>
              </a:xfrm>
              <a:prstGeom prst="rect">
                <a:avLst/>
              </a:prstGeom>
              <a:blipFill>
                <a:blip r:embed="rId4"/>
                <a:stretch>
                  <a:fillRect l="-798" t="-3125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正方形/長方形 14"/>
          <p:cNvSpPr/>
          <p:nvPr/>
        </p:nvSpPr>
        <p:spPr>
          <a:xfrm>
            <a:off x="5024486" y="4690158"/>
            <a:ext cx="3765501" cy="1945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5569618" y="4494848"/>
                <a:ext cx="3371051" cy="38985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ja-JP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𝐓𝐂</m:t>
                        </m:r>
                      </m:sub>
                      <m:sup>
                        <m: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𝒓𝒆𝒄</m:t>
                        </m:r>
                      </m:sup>
                    </m:sSubSup>
                    <m:r>
                      <a:rPr lang="en-US" altLang="ja-JP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ja-JP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𝐓𝐂</m:t>
                        </m:r>
                      </m:sub>
                      <m:sup>
                        <m: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𝑴𝑪</m:t>
                        </m:r>
                      </m:sup>
                    </m:sSubSup>
                    <m:r>
                      <a:rPr lang="en-US" altLang="ja-JP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@ first counter </a:t>
                </a:r>
                <a:r>
                  <a:rPr lang="en-US" altLang="ja-JP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altLang="ja-JP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</a:t>
                </a:r>
                <a:r>
                  <a:rPr lang="en-US" altLang="ja-JP" b="1" dirty="0" smtClean="0">
                    <a:solidFill>
                      <a:schemeClr val="tx1"/>
                    </a:solidFill>
                  </a:rPr>
                  <a:t>)</a:t>
                </a:r>
                <a:endParaRPr kumimoji="1"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618" y="4494848"/>
                <a:ext cx="3371051" cy="389850"/>
              </a:xfrm>
              <a:prstGeom prst="rect">
                <a:avLst/>
              </a:prstGeom>
              <a:blipFill>
                <a:blip r:embed="rId5"/>
                <a:stretch>
                  <a:fillRect t="-3125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8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Overall Positron Time Resolution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/>
          <a:srcRect l="6347" t="13635" r="1287" b="1428"/>
          <a:stretch/>
        </p:blipFill>
        <p:spPr>
          <a:xfrm>
            <a:off x="1679332" y="1514475"/>
            <a:ext cx="5981700" cy="390906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128369" y="1964365"/>
            <a:ext cx="18771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dirty="0" smtClean="0"/>
              <a:t>σ = 39.5 ps</a:t>
            </a:r>
            <a:endParaRPr kumimoji="1" lang="ja-JP" altLang="en-US" sz="3000" dirty="0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1535146" y="5517805"/>
            <a:ext cx="6270071" cy="920347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3000" dirty="0" smtClean="0">
                <a:solidFill>
                  <a:schemeClr val="tx1"/>
                </a:solidFill>
              </a:rPr>
              <a:t>Overall positron time resolution is 40 ps.</a:t>
            </a:r>
          </a:p>
          <a:p>
            <a:pPr marL="0" indent="0">
              <a:buNone/>
            </a:pPr>
            <a:r>
              <a:rPr lang="en-US" altLang="ja-JP" sz="3000" dirty="0" smtClean="0">
                <a:solidFill>
                  <a:schemeClr val="tx1"/>
                </a:solidFill>
              </a:rPr>
              <a:t>(It was 108 ps in the MEG experiment.)</a:t>
            </a:r>
          </a:p>
        </p:txBody>
      </p:sp>
    </p:spTree>
    <p:extLst>
      <p:ext uri="{BB962C8B-B14F-4D97-AF65-F5344CB8AC3E}">
        <p14:creationId xmlns:p14="http://schemas.microsoft.com/office/powerpoint/2010/main" val="306696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More Development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893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Effect of Multiple Scattering in TC </a:t>
            </a:r>
            <a:endParaRPr kumimoji="1" lang="ja-JP" altLang="en-US" sz="4000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996" y="1514475"/>
            <a:ext cx="5435992" cy="3691490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62964" y="4124878"/>
            <a:ext cx="1561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latin typeface="+mj-ea"/>
                <a:ea typeface="+mj-ea"/>
              </a:rPr>
              <a:t>σ</a:t>
            </a:r>
            <a:r>
              <a:rPr lang="en-US" altLang="ja-JP" sz="2000" baseline="-25000" dirty="0" err="1" smtClean="0">
                <a:latin typeface="+mj-ea"/>
                <a:ea typeface="+mj-ea"/>
              </a:rPr>
              <a:t>TC</a:t>
            </a:r>
            <a:r>
              <a:rPr lang="en-US" altLang="ja-JP" sz="2000" baseline="-25000" dirty="0" smtClean="0">
                <a:latin typeface="+mj-ea"/>
                <a:ea typeface="+mj-ea"/>
              </a:rPr>
              <a:t> </a:t>
            </a:r>
            <a:r>
              <a:rPr lang="en-US" altLang="ja-JP" sz="2000" dirty="0" smtClean="0">
                <a:latin typeface="+mj-ea"/>
                <a:ea typeface="+mj-ea"/>
              </a:rPr>
              <a:t>27.0 ps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20519" y="3258258"/>
            <a:ext cx="1561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σ</a:t>
            </a:r>
            <a:r>
              <a:rPr lang="en-US" altLang="ja-JP" sz="2000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TC</a:t>
            </a:r>
            <a:r>
              <a:rPr lang="en-US" altLang="ja-JP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31.0 ps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83102" y="5595043"/>
            <a:ext cx="8006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The effect of multiple scattering </a:t>
            </a:r>
            <a:r>
              <a:rPr kumimoji="1" lang="en-US" altLang="ja-JP" sz="2200" b="1" dirty="0" smtClean="0"/>
              <a:t>in TC </a:t>
            </a:r>
            <a:r>
              <a:rPr kumimoji="1" lang="en-US" altLang="ja-JP" sz="2200" dirty="0" smtClean="0"/>
              <a:t>is not so large, but if we’ll estimate </a:t>
            </a:r>
            <a:r>
              <a:rPr lang="en-US" altLang="ja-JP" sz="2200" dirty="0" smtClean="0"/>
              <a:t>them more accurate the time resolution should be better.</a:t>
            </a:r>
            <a:endParaRPr kumimoji="1" lang="ja-JP" altLang="en-US" sz="22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595747" y="2553349"/>
            <a:ext cx="41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TC</a:t>
            </a:r>
            <a:endParaRPr kumimoji="1" lang="ja-JP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52109" y="2230183"/>
            <a:ext cx="2078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5C5CFF"/>
                </a:solidFill>
              </a:rPr>
              <a:t>Track reconstructed by DCH</a:t>
            </a:r>
            <a:endParaRPr kumimoji="1" lang="ja-JP" altLang="en-US" dirty="0">
              <a:solidFill>
                <a:srgbClr val="5C5CFF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777445" y="3969668"/>
            <a:ext cx="116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True Track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 rot="16200000">
            <a:off x="3429136" y="3917096"/>
            <a:ext cx="440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TC</a:t>
            </a:r>
            <a:endParaRPr kumimoji="1" lang="ja-JP" altLang="en-US" sz="20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42" y="2665444"/>
            <a:ext cx="2627686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TC Tracking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8978" y="1404594"/>
            <a:ext cx="4101010" cy="5044644"/>
          </a:xfrm>
        </p:spPr>
        <p:txBody>
          <a:bodyPr>
            <a:normAutofit fontScale="92500"/>
          </a:bodyPr>
          <a:lstStyle/>
          <a:p>
            <a:r>
              <a:rPr lang="en-US" altLang="ja-JP" dirty="0" smtClean="0"/>
              <a:t>Motivation is more precise estimation of path length in TC.</a:t>
            </a:r>
          </a:p>
          <a:p>
            <a:r>
              <a:rPr lang="en-US" altLang="ja-JP" dirty="0" smtClean="0"/>
              <a:t>TC reconstructs hit position along length.</a:t>
            </a:r>
            <a:endParaRPr lang="en-US" altLang="ja-JP" dirty="0"/>
          </a:p>
          <a:p>
            <a:r>
              <a:rPr lang="en-US" altLang="ja-JP" dirty="0" smtClean="0"/>
              <a:t>GENFIT: </a:t>
            </a:r>
            <a:r>
              <a:rPr lang="en-US" altLang="ja-JP" dirty="0"/>
              <a:t>DAF(Deterministic Annealing </a:t>
            </a:r>
            <a:r>
              <a:rPr lang="en-US" altLang="ja-JP" dirty="0" smtClean="0"/>
              <a:t>Filter) </a:t>
            </a:r>
            <a:r>
              <a:rPr lang="en-US" altLang="ja-JP" dirty="0"/>
              <a:t>is used.</a:t>
            </a:r>
          </a:p>
          <a:p>
            <a:pPr lvl="1"/>
            <a:r>
              <a:rPr lang="en-US" altLang="ja-JP" dirty="0"/>
              <a:t>It is almost </a:t>
            </a:r>
            <a:r>
              <a:rPr lang="en-US" altLang="ja-JP" b="1" dirty="0" err="1"/>
              <a:t>Kalman</a:t>
            </a:r>
            <a:r>
              <a:rPr lang="en-US" altLang="ja-JP" b="1" dirty="0"/>
              <a:t> </a:t>
            </a:r>
            <a:r>
              <a:rPr lang="en-US" altLang="ja-JP" b="1" dirty="0" smtClean="0"/>
              <a:t>Filter </a:t>
            </a:r>
            <a:r>
              <a:rPr lang="en-US" altLang="ja-JP" dirty="0"/>
              <a:t>but with reweighted measurements against outlier hypothesis.</a:t>
            </a:r>
          </a:p>
          <a:p>
            <a:r>
              <a:rPr lang="en-US" altLang="ja-JP" dirty="0" smtClean="0"/>
              <a:t>Initial information is a track reconstructed by DCH.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52" y="3720216"/>
            <a:ext cx="2907698" cy="1828161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3639955" y="3798608"/>
            <a:ext cx="425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accent3">
                    <a:lumMod val="10000"/>
                  </a:schemeClr>
                </a:solidFill>
              </a:rPr>
              <a:t>t</a:t>
            </a:r>
            <a:r>
              <a:rPr lang="en-US" altLang="ja-JP" baseline="-25000" dirty="0" smtClean="0">
                <a:solidFill>
                  <a:schemeClr val="accent3">
                    <a:lumMod val="10000"/>
                  </a:schemeClr>
                </a:solidFill>
              </a:rPr>
              <a:t>2</a:t>
            </a:r>
            <a:endParaRPr kumimoji="1" lang="ja-JP" altLang="en-US" dirty="0">
              <a:solidFill>
                <a:schemeClr val="accent3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551440" y="5664432"/>
                <a:ext cx="3618729" cy="979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𝑐𝑜𝑢𝑛𝑡𝑒𝑟</m:t>
                          </m:r>
                        </m:sub>
                      </m:sSub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2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200" i="1">
                          <a:latin typeface="Cambria Math" panose="02040503050406030204" pitchFamily="18" charset="0"/>
                        </a:rPr>
                        <m:t>)/2</m:t>
                      </m:r>
                    </m:oMath>
                  </m:oMathPara>
                </a14:m>
                <a:endParaRPr kumimoji="1" lang="en-US" altLang="ja-JP" sz="22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)/2</m:t>
                      </m:r>
                    </m:oMath>
                  </m:oMathPara>
                </a14:m>
                <a:endParaRPr kumimoji="1" lang="en-US" altLang="ja-JP" sz="2200" b="0" dirty="0" smtClean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40" y="5664432"/>
                <a:ext cx="3618729" cy="979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1887671" y="4825663"/>
                <a:ext cx="75266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5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kumimoji="1" lang="en-US" altLang="ja-JP" sz="15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1500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671" y="4825663"/>
                <a:ext cx="752661" cy="3231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/>
          <p:cNvSpPr txBox="1"/>
          <p:nvPr/>
        </p:nvSpPr>
        <p:spPr>
          <a:xfrm>
            <a:off x="466522" y="3785957"/>
            <a:ext cx="425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accent3">
                    <a:lumMod val="10000"/>
                  </a:schemeClr>
                </a:solidFill>
              </a:rPr>
              <a:t>t</a:t>
            </a:r>
            <a:r>
              <a:rPr lang="en-US" altLang="ja-JP" baseline="-25000" dirty="0" smtClean="0">
                <a:solidFill>
                  <a:schemeClr val="accent3">
                    <a:lumMod val="10000"/>
                  </a:schemeClr>
                </a:solidFill>
              </a:rPr>
              <a:t>1</a:t>
            </a:r>
            <a:endParaRPr kumimoji="1" lang="ja-JP" altLang="en-US" dirty="0">
              <a:solidFill>
                <a:schemeClr val="accent3">
                  <a:lumMod val="10000"/>
                </a:schemeClr>
              </a:solidFill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>
            <a:off x="2264002" y="3604161"/>
            <a:ext cx="0" cy="1296144"/>
          </a:xfrm>
          <a:prstGeom prst="line">
            <a:avLst/>
          </a:prstGeom>
          <a:ln w="19050">
            <a:solidFill>
              <a:srgbClr val="FE6B8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6"/>
          <a:srcRect l="21447" t="15632" r="32520" b="58755"/>
          <a:stretch/>
        </p:blipFill>
        <p:spPr>
          <a:xfrm>
            <a:off x="412779" y="1569499"/>
            <a:ext cx="4014070" cy="185704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6" name="テキスト ボックス 25"/>
          <p:cNvSpPr txBox="1"/>
          <p:nvPr/>
        </p:nvSpPr>
        <p:spPr>
          <a:xfrm>
            <a:off x="1669929" y="1771193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T</a:t>
            </a:r>
            <a:r>
              <a:rPr lang="en-US" altLang="ja-JP" i="1" baseline="-25000" dirty="0"/>
              <a:t>1</a:t>
            </a:r>
            <a:endParaRPr kumimoji="1" lang="ja-JP" altLang="en-US" i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465238" y="2206526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T</a:t>
            </a:r>
            <a:r>
              <a:rPr lang="en-US" altLang="ja-JP" i="1" baseline="-25000" dirty="0" smtClean="0"/>
              <a:t>2</a:t>
            </a:r>
            <a:endParaRPr kumimoji="1" lang="ja-JP" altLang="en-US" i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484058" y="2794543"/>
            <a:ext cx="3658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i="1" dirty="0" err="1" smtClean="0"/>
              <a:t>T</a:t>
            </a:r>
            <a:r>
              <a:rPr lang="en-US" altLang="ja-JP" sz="2200" i="1" baseline="-25000" dirty="0" err="1" smtClean="0"/>
              <a:t>i</a:t>
            </a:r>
            <a:endParaRPr kumimoji="1" lang="ja-JP" altLang="en-US" sz="2200" i="1" dirty="0"/>
          </a:p>
        </p:txBody>
      </p:sp>
      <p:cxnSp>
        <p:nvCxnSpPr>
          <p:cNvPr id="29" name="直線コネクタ 28"/>
          <p:cNvCxnSpPr/>
          <p:nvPr/>
        </p:nvCxnSpPr>
        <p:spPr>
          <a:xfrm>
            <a:off x="1669929" y="2166963"/>
            <a:ext cx="1257693" cy="719069"/>
          </a:xfrm>
          <a:prstGeom prst="line">
            <a:avLst/>
          </a:prstGeom>
          <a:ln w="57150">
            <a:solidFill>
              <a:srgbClr val="00B05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2419814" y="2206526"/>
                <a:ext cx="696088" cy="486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ja-JP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𝑇𝐶</m:t>
                          </m:r>
                        </m:sup>
                      </m:sSubSup>
                    </m:oMath>
                  </m:oMathPara>
                </a14:m>
                <a:endParaRPr kumimoji="1" lang="ja-JP" altLang="en-US" sz="2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814" y="2206526"/>
                <a:ext cx="696088" cy="4863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矢印コネクタ 31"/>
          <p:cNvCxnSpPr/>
          <p:nvPr/>
        </p:nvCxnSpPr>
        <p:spPr>
          <a:xfrm>
            <a:off x="2264002" y="4825663"/>
            <a:ext cx="663620" cy="0"/>
          </a:xfrm>
          <a:prstGeom prst="straightConnector1">
            <a:avLst/>
          </a:prstGeom>
          <a:ln>
            <a:solidFill>
              <a:srgbClr val="FE6B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5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コンテンツ プレースホルダー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6" y="1514475"/>
            <a:ext cx="7324725" cy="4257675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Hit Position Resolution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pic>
        <p:nvPicPr>
          <p:cNvPr id="6" name="コンテンツ プレースホルダー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8" t="18824" r="76707" b="48599"/>
          <a:stretch/>
        </p:blipFill>
        <p:spPr>
          <a:xfrm>
            <a:off x="2542237" y="2179727"/>
            <a:ext cx="1470184" cy="110014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18182" y="6004300"/>
            <a:ext cx="8000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TC tracking recovers the effects of multiple scattering.</a:t>
            </a:r>
          </a:p>
        </p:txBody>
      </p:sp>
    </p:spTree>
    <p:extLst>
      <p:ext uri="{BB962C8B-B14F-4D97-AF65-F5344CB8AC3E}">
        <p14:creationId xmlns:p14="http://schemas.microsoft.com/office/powerpoint/2010/main" val="31043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 rot="5400000">
            <a:off x="210328" y="3449240"/>
            <a:ext cx="3822056" cy="1945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175154" y="5262996"/>
            <a:ext cx="4614534" cy="1945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432" y="803887"/>
            <a:ext cx="2660274" cy="1241729"/>
          </a:xfrm>
          <a:prstGeom prst="rect">
            <a:avLst/>
          </a:prstGeom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Time of Flight in TC</a:t>
            </a:r>
            <a:endParaRPr kumimoji="1" lang="ja-JP" altLang="en-US" dirty="0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38" t="11684" r="770" b="1050"/>
          <a:stretch/>
        </p:blipFill>
        <p:spPr>
          <a:xfrm>
            <a:off x="2175154" y="1635481"/>
            <a:ext cx="4614534" cy="3635287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2597" y="5457538"/>
            <a:ext cx="826739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500" dirty="0" smtClean="0"/>
              <a:t>However reconstructed path length does not change so much</a:t>
            </a:r>
            <a:r>
              <a:rPr kumimoji="1" lang="en-US" altLang="ja-JP" sz="2500" dirty="0" smtClean="0"/>
              <a:t>.</a:t>
            </a:r>
            <a:endParaRPr lang="en-US" altLang="ja-JP" sz="2500" dirty="0" smtClean="0"/>
          </a:p>
          <a:p>
            <a:r>
              <a:rPr lang="en-US" altLang="ja-JP" sz="2400" dirty="0"/>
              <a:t>GENFIT does not have time fit</a:t>
            </a:r>
            <a:r>
              <a:rPr lang="en-US" altLang="ja-JP" sz="2400" dirty="0" smtClean="0"/>
              <a:t>.</a:t>
            </a:r>
            <a:endParaRPr lang="en-US" altLang="ja-JP" sz="2500" dirty="0" smtClean="0"/>
          </a:p>
          <a:p>
            <a:r>
              <a:rPr lang="en-US" altLang="ja-JP" sz="2500" dirty="0" smtClean="0"/>
              <a:t>More development is need.</a:t>
            </a:r>
            <a:endParaRPr kumimoji="1" lang="ja-JP" altLang="en-US" sz="2500" dirty="0"/>
          </a:p>
        </p:txBody>
      </p:sp>
      <p:pic>
        <p:nvPicPr>
          <p:cNvPr id="9" name="コンテンツ プレースホルダー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8" t="18824" r="76707" b="48599"/>
          <a:stretch/>
        </p:blipFill>
        <p:spPr>
          <a:xfrm>
            <a:off x="3615770" y="3143897"/>
            <a:ext cx="1470184" cy="11001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 rot="16200000">
                <a:off x="1125921" y="2856470"/>
                <a:ext cx="2273892" cy="39062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𝑻𝑪</m:t>
                        </m:r>
                      </m:sup>
                    </m:sSubSup>
                  </m:oMath>
                </a14:m>
                <a:r>
                  <a:rPr lang="en-US" altLang="ja-JP" b="1" dirty="0" smtClean="0">
                    <a:solidFill>
                      <a:schemeClr val="tx1"/>
                    </a:solidFill>
                  </a:rPr>
                  <a:t>rec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𝑻𝑪</m:t>
                        </m:r>
                      </m:sup>
                    </m:sSubSup>
                    <m:r>
                      <a:rPr lang="en-US" altLang="ja-JP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b="1" dirty="0" smtClean="0">
                    <a:solidFill>
                      <a:schemeClr val="tx1"/>
                    </a:solidFill>
                  </a:rPr>
                  <a:t>MC  (</a:t>
                </a:r>
                <a:r>
                  <a:rPr lang="en-US" altLang="ja-JP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</a:t>
                </a:r>
                <a:r>
                  <a:rPr lang="en-US" altLang="ja-JP" b="1" dirty="0" smtClean="0">
                    <a:solidFill>
                      <a:schemeClr val="tx1"/>
                    </a:solidFill>
                  </a:rPr>
                  <a:t>)</a:t>
                </a:r>
                <a:endParaRPr kumimoji="1"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125921" y="2856470"/>
                <a:ext cx="2273892" cy="390620"/>
              </a:xfrm>
              <a:prstGeom prst="rect">
                <a:avLst/>
              </a:prstGeom>
              <a:blipFill>
                <a:blip r:embed="rId5"/>
                <a:stretch>
                  <a:fillRect l="-3125" t="-1609" r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5386803" y="5027741"/>
                <a:ext cx="1402885" cy="39062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𝑻𝑪</m:t>
                        </m:r>
                      </m:sup>
                    </m:sSubSup>
                    <m:r>
                      <a:rPr lang="en-US" altLang="ja-JP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b="1" dirty="0" smtClean="0">
                    <a:solidFill>
                      <a:schemeClr val="tx1"/>
                    </a:solidFill>
                  </a:rPr>
                  <a:t>MC (</a:t>
                </a:r>
                <a:r>
                  <a:rPr lang="en-US" altLang="ja-JP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</a:t>
                </a:r>
                <a:r>
                  <a:rPr lang="en-US" altLang="ja-JP" b="1" dirty="0" smtClean="0">
                    <a:solidFill>
                      <a:schemeClr val="tx1"/>
                    </a:solidFill>
                  </a:rPr>
                  <a:t>)</a:t>
                </a:r>
                <a:endParaRPr kumimoji="1"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803" y="5027741"/>
                <a:ext cx="1402885" cy="390620"/>
              </a:xfrm>
              <a:prstGeom prst="rect">
                <a:avLst/>
              </a:prstGeom>
              <a:blipFill>
                <a:blip r:embed="rId6"/>
                <a:stretch>
                  <a:fillRect t="-4688" r="-3043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コネクタ 10"/>
          <p:cNvCxnSpPr/>
          <p:nvPr/>
        </p:nvCxnSpPr>
        <p:spPr>
          <a:xfrm flipV="1">
            <a:off x="2832731" y="2314392"/>
            <a:ext cx="3544478" cy="1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8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Impact on Time Resolution</a:t>
            </a:r>
            <a:endParaRPr kumimoji="1" lang="ja-JP" altLang="en-US" dirty="0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24" y="1467340"/>
            <a:ext cx="6227681" cy="4229112"/>
          </a:xfr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52375" y="5743587"/>
            <a:ext cx="82705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In this time, </a:t>
            </a:r>
            <a:r>
              <a:rPr lang="en-US" altLang="ja-JP" sz="2800" dirty="0" smtClean="0"/>
              <a:t>t</a:t>
            </a:r>
            <a:r>
              <a:rPr kumimoji="1" lang="en-US" altLang="ja-JP" sz="2800" dirty="0" smtClean="0"/>
              <a:t>ime resolution does not </a:t>
            </a:r>
            <a:r>
              <a:rPr lang="en-US" altLang="ja-JP" sz="2800" dirty="0" smtClean="0"/>
              <a:t>improve</a:t>
            </a:r>
            <a:r>
              <a:rPr kumimoji="1" lang="en-US" altLang="ja-JP" sz="2800" dirty="0" smtClean="0"/>
              <a:t> so much,</a:t>
            </a:r>
          </a:p>
          <a:p>
            <a:r>
              <a:rPr lang="en-US" altLang="ja-JP" sz="2800" dirty="0" smtClean="0"/>
              <a:t> because calculation of path length does not improve.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6178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The MEG </a:t>
                </a:r>
                <a:r>
                  <a:rPr lang="en-US" altLang="ja-JP" dirty="0">
                    <a:solidFill>
                      <a:schemeClr val="accent3">
                        <a:lumMod val="10000"/>
                      </a:schemeClr>
                    </a:solidFill>
                  </a:rPr>
                  <a:t>II </a:t>
                </a:r>
                <a:r>
                  <a:rPr lang="en-US" altLang="ja-JP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experiment </a:t>
                </a:r>
                <a:r>
                  <a:rPr lang="en-US" altLang="ja-JP" dirty="0">
                    <a:solidFill>
                      <a:schemeClr val="accent3">
                        <a:lumMod val="10000"/>
                      </a:schemeClr>
                    </a:solidFill>
                  </a:rPr>
                  <a:t>aim to search for </a:t>
                </a:r>
                <a:r>
                  <a:rPr lang="en-US" altLang="ja-JP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μ</a:t>
                </a:r>
                <a:r>
                  <a:rPr lang="en-US" altLang="ja-JP" baseline="30000" dirty="0">
                    <a:solidFill>
                      <a:schemeClr val="accent3">
                        <a:lumMod val="10000"/>
                      </a:schemeClr>
                    </a:solidFill>
                  </a:rPr>
                  <a:t>+</a:t>
                </a:r>
                <a:r>
                  <a:rPr lang="en-US" altLang="ja-JP" dirty="0">
                    <a:solidFill>
                      <a:schemeClr val="accent3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>
                        <a:solidFill>
                          <a:schemeClr val="accent3">
                            <a:lumMod val="10000"/>
                          </a:schemeClr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ja-JP" altLang="en-US" dirty="0">
                    <a:solidFill>
                      <a:schemeClr val="accent3">
                        <a:lumMod val="10000"/>
                      </a:schemeClr>
                    </a:solidFill>
                  </a:rPr>
                  <a:t> </a:t>
                </a:r>
                <a:r>
                  <a:rPr lang="en-US" altLang="ja-JP" dirty="0" err="1">
                    <a:solidFill>
                      <a:schemeClr val="accent3">
                        <a:lumMod val="10000"/>
                      </a:schemeClr>
                    </a:solidFill>
                  </a:rPr>
                  <a:t>e</a:t>
                </a:r>
                <a:r>
                  <a:rPr lang="en-US" altLang="ja-JP" baseline="30000" dirty="0" err="1">
                    <a:solidFill>
                      <a:schemeClr val="accent3">
                        <a:lumMod val="10000"/>
                      </a:schemeClr>
                    </a:solidFill>
                  </a:rPr>
                  <a:t>+</a:t>
                </a:r>
                <a:r>
                  <a:rPr lang="en-US" altLang="ja-JP" dirty="0" err="1">
                    <a:solidFill>
                      <a:schemeClr val="accent3">
                        <a:lumMod val="10000"/>
                      </a:schemeClr>
                    </a:solidFill>
                  </a:rPr>
                  <a:t>γ</a:t>
                </a:r>
                <a:r>
                  <a:rPr lang="en-US" altLang="ja-JP" dirty="0">
                    <a:solidFill>
                      <a:schemeClr val="accent3">
                        <a:lumMod val="10000"/>
                      </a:schemeClr>
                    </a:solidFill>
                  </a:rPr>
                  <a:t> decay</a:t>
                </a:r>
                <a:r>
                  <a:rPr lang="en-US" altLang="ja-JP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.</a:t>
                </a:r>
              </a:p>
              <a:p>
                <a:r>
                  <a:rPr lang="en-US" altLang="ja-JP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Positrons are reconstructed by DCH and TC.</a:t>
                </a:r>
              </a:p>
              <a:p>
                <a:endParaRPr lang="en-US" altLang="ja-JP" dirty="0">
                  <a:solidFill>
                    <a:schemeClr val="accent3">
                      <a:lumMod val="10000"/>
                    </a:schemeClr>
                  </a:solidFill>
                </a:endParaRPr>
              </a:p>
              <a:p>
                <a:r>
                  <a:rPr lang="en-US" altLang="ja-JP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Full chain of positron reconstruction algorithm is prepared and estimate overall performance.</a:t>
                </a:r>
              </a:p>
              <a:p>
                <a:pPr lvl="1"/>
                <a:r>
                  <a:rPr lang="en-US" altLang="ja-JP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Overall positron time resolution is improved to 40 ps from 108 ps in MEG. </a:t>
                </a:r>
              </a:p>
              <a:p>
                <a:pPr lvl="1"/>
                <a:endParaRPr lang="en-US" altLang="ja-JP" dirty="0" smtClean="0">
                  <a:solidFill>
                    <a:schemeClr val="accent3">
                      <a:lumMod val="10000"/>
                    </a:schemeClr>
                  </a:solidFill>
                </a:endParaRPr>
              </a:p>
              <a:p>
                <a:r>
                  <a:rPr lang="en-US" altLang="ja-JP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There is</a:t>
                </a:r>
                <a:r>
                  <a:rPr lang="en-US" altLang="ja-JP" dirty="0" smtClean="0"/>
                  <a:t> room for improvement and </a:t>
                </a:r>
                <a:r>
                  <a:rPr lang="en-US" altLang="ja-JP" dirty="0"/>
                  <a:t> </a:t>
                </a:r>
                <a:r>
                  <a:rPr lang="en-US" altLang="ja-JP" dirty="0" smtClean="0"/>
                  <a:t>it’s ongoing.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01" t="-2282" b="-8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19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95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Introduction of the MEG II Experiment</a:t>
            </a:r>
          </a:p>
          <a:p>
            <a:r>
              <a:rPr lang="en-US" altLang="ja-JP" dirty="0" smtClean="0"/>
              <a:t>Positron Spectrometer</a:t>
            </a:r>
          </a:p>
          <a:p>
            <a:r>
              <a:rPr lang="en-US" altLang="ja-JP" dirty="0" smtClean="0"/>
              <a:t>Positron Time Reconstruction</a:t>
            </a:r>
          </a:p>
          <a:p>
            <a:r>
              <a:rPr lang="en-US" altLang="ja-JP" dirty="0" smtClean="0"/>
              <a:t>TC Tracking</a:t>
            </a:r>
          </a:p>
          <a:p>
            <a:r>
              <a:rPr lang="en-US" altLang="ja-JP" dirty="0" smtClean="0"/>
              <a:t>Prospect and Summary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54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 Up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56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Mix overall resolutions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1" t="5816" r="1393" b="2781"/>
          <a:stretch/>
        </p:blipFill>
        <p:spPr>
          <a:xfrm>
            <a:off x="1211118" y="1442302"/>
            <a:ext cx="6834849" cy="495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4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Positron Detection Efficiency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lvl="1">
              <a:spcBef>
                <a:spcPts val="1000"/>
              </a:spcBef>
            </a:pPr>
            <a:r>
              <a:rPr kumimoji="1" lang="en-US" altLang="ja-JP" dirty="0" smtClean="0"/>
              <a:t>Overall Efficiency: </a:t>
            </a:r>
            <a:r>
              <a:rPr kumimoji="1" lang="en-US" altLang="ja-JP" b="1" dirty="0" smtClean="0"/>
              <a:t>71.1 %</a:t>
            </a:r>
          </a:p>
          <a:p>
            <a:pPr marL="685800" lvl="2">
              <a:spcBef>
                <a:spcPts val="1000"/>
              </a:spcBef>
            </a:pPr>
            <a:r>
              <a:rPr kumimoji="1" lang="en-US" altLang="ja-JP" dirty="0" smtClean="0"/>
              <a:t>DCH Efficiency: 81.0 %</a:t>
            </a:r>
          </a:p>
          <a:p>
            <a:pPr marL="1143000" lvl="3">
              <a:spcBef>
                <a:spcPts val="1000"/>
              </a:spcBef>
            </a:pPr>
            <a:r>
              <a:rPr lang="en-US" altLang="ja-JP" dirty="0"/>
              <a:t>Propagation miss to </a:t>
            </a:r>
            <a:r>
              <a:rPr lang="en-US" altLang="ja-JP" dirty="0" smtClean="0"/>
              <a:t>TC (Dominant ~50 %) </a:t>
            </a:r>
            <a:endParaRPr lang="en-US" altLang="ja-JP" dirty="0"/>
          </a:p>
          <a:p>
            <a:pPr marL="1143000" lvl="3">
              <a:spcBef>
                <a:spcPts val="1000"/>
              </a:spcBef>
            </a:pPr>
            <a:r>
              <a:rPr lang="en-US" altLang="ja-JP" dirty="0" smtClean="0"/>
              <a:t>Contamination </a:t>
            </a:r>
            <a:endParaRPr lang="en-US" altLang="ja-JP" dirty="0"/>
          </a:p>
          <a:p>
            <a:pPr marL="1143000" lvl="3">
              <a:spcBef>
                <a:spcPts val="1000"/>
              </a:spcBef>
            </a:pPr>
            <a:r>
              <a:rPr kumimoji="1" lang="en-US" altLang="ja-JP" dirty="0" smtClean="0"/>
              <a:t>Vertex reconstruction miss</a:t>
            </a:r>
          </a:p>
          <a:p>
            <a:pPr marL="685800" lvl="2">
              <a:spcBef>
                <a:spcPts val="1000"/>
              </a:spcBef>
            </a:pPr>
            <a:r>
              <a:rPr lang="en-US" altLang="ja-JP" dirty="0" smtClean="0"/>
              <a:t>TC Efficiency: 90.6 %</a:t>
            </a:r>
          </a:p>
          <a:p>
            <a:pPr marL="1143000" lvl="3">
              <a:spcBef>
                <a:spcPts val="1000"/>
              </a:spcBef>
            </a:pPr>
            <a:r>
              <a:rPr lang="en-US" altLang="ja-JP" dirty="0" smtClean="0"/>
              <a:t>No Hit (9.2 %)</a:t>
            </a:r>
          </a:p>
          <a:p>
            <a:pPr marL="1143000" lvl="3">
              <a:spcBef>
                <a:spcPts val="1000"/>
              </a:spcBef>
            </a:pPr>
            <a:r>
              <a:rPr lang="en-US" altLang="ja-JP" dirty="0" smtClean="0"/>
              <a:t>Clustering contamination &gt; 40% in a cluster (the rest)</a:t>
            </a:r>
          </a:p>
          <a:p>
            <a:pPr marL="1143000" lvl="3">
              <a:spcBef>
                <a:spcPts val="1000"/>
              </a:spcBef>
            </a:pPr>
            <a:endParaRPr lang="en-US" altLang="ja-JP" dirty="0" smtClean="0"/>
          </a:p>
          <a:p>
            <a:pPr marL="685800" lvl="2">
              <a:spcBef>
                <a:spcPts val="1000"/>
              </a:spcBef>
            </a:pPr>
            <a:r>
              <a:rPr kumimoji="1" lang="en-US" altLang="ja-JP" dirty="0" smtClean="0"/>
              <a:t>Matching Inefficiency (if both reconstruction is succeeded): 7.6 % </a:t>
            </a:r>
          </a:p>
          <a:p>
            <a:pPr marL="1143000" lvl="3">
              <a:spcBef>
                <a:spcPts val="1000"/>
              </a:spcBef>
            </a:pPr>
            <a:r>
              <a:rPr lang="en-US" altLang="ja-JP" dirty="0"/>
              <a:t>i</a:t>
            </a:r>
            <a:r>
              <a:rPr lang="en-US" altLang="ja-JP" dirty="0" smtClean="0"/>
              <a:t>n the same turn (20.9 %) </a:t>
            </a:r>
          </a:p>
          <a:p>
            <a:pPr marL="1143000" lvl="3">
              <a:spcBef>
                <a:spcPts val="1000"/>
              </a:spcBef>
            </a:pPr>
            <a:r>
              <a:rPr lang="en-US" altLang="ja-JP" dirty="0" smtClean="0"/>
              <a:t>Turn difference is just 1. (58.1 %)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5" name="右中かっこ 4"/>
          <p:cNvSpPr/>
          <p:nvPr/>
        </p:nvSpPr>
        <p:spPr>
          <a:xfrm>
            <a:off x="4747260" y="5271254"/>
            <a:ext cx="137160" cy="6781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74920" y="5425678"/>
            <a:ext cx="2846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6 % in matching inefficiency</a:t>
            </a:r>
            <a:endParaRPr kumimoji="1" lang="ja-JP" altLang="en-US" dirty="0"/>
          </a:p>
        </p:txBody>
      </p:sp>
      <p:sp>
        <p:nvSpPr>
          <p:cNvPr id="7" name="メモ 6"/>
          <p:cNvSpPr/>
          <p:nvPr/>
        </p:nvSpPr>
        <p:spPr>
          <a:xfrm>
            <a:off x="6433287" y="1217531"/>
            <a:ext cx="2356701" cy="593888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sz="3000" dirty="0" smtClean="0"/>
              <a:t>Preliminary</a:t>
            </a:r>
            <a:endParaRPr kumimoji="1" lang="ja-JP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4272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Positron Reconstruction Chain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graphicFrame>
        <p:nvGraphicFramePr>
          <p:cNvPr id="10" name="図表 9"/>
          <p:cNvGraphicFramePr/>
          <p:nvPr>
            <p:extLst/>
          </p:nvPr>
        </p:nvGraphicFramePr>
        <p:xfrm>
          <a:off x="99920" y="1260327"/>
          <a:ext cx="6325529" cy="166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図表 10"/>
          <p:cNvGraphicFramePr/>
          <p:nvPr>
            <p:extLst/>
          </p:nvPr>
        </p:nvGraphicFramePr>
        <p:xfrm>
          <a:off x="5274013" y="1260327"/>
          <a:ext cx="3733800" cy="1685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0" name="角丸四角形 29"/>
          <p:cNvSpPr/>
          <p:nvPr/>
        </p:nvSpPr>
        <p:spPr>
          <a:xfrm>
            <a:off x="876300" y="3255503"/>
            <a:ext cx="7726680" cy="3333176"/>
          </a:xfrm>
          <a:prstGeom prst="roundRect">
            <a:avLst/>
          </a:prstGeom>
          <a:solidFill>
            <a:srgbClr val="D4D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二等辺三角形 30"/>
          <p:cNvSpPr/>
          <p:nvPr/>
        </p:nvSpPr>
        <p:spPr>
          <a:xfrm>
            <a:off x="1623060" y="2859263"/>
            <a:ext cx="388620" cy="396240"/>
          </a:xfrm>
          <a:prstGeom prst="triangle">
            <a:avLst/>
          </a:prstGeom>
          <a:solidFill>
            <a:srgbClr val="D4D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12"/>
          <a:srcRect l="21974" t="6919" r="4438" b="65239"/>
          <a:stretch/>
        </p:blipFill>
        <p:spPr>
          <a:xfrm>
            <a:off x="1502454" y="4352115"/>
            <a:ext cx="6474372" cy="2103991"/>
          </a:xfrm>
          <a:prstGeom prst="rect">
            <a:avLst/>
          </a:prstGeom>
        </p:spPr>
      </p:pic>
      <p:sp>
        <p:nvSpPr>
          <p:cNvPr id="33" name="角丸四角形 32"/>
          <p:cNvSpPr/>
          <p:nvPr/>
        </p:nvSpPr>
        <p:spPr>
          <a:xfrm rot="20618019">
            <a:off x="3870270" y="4873481"/>
            <a:ext cx="737692" cy="1178207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34" name="角丸四角形 33"/>
          <p:cNvSpPr/>
          <p:nvPr/>
        </p:nvSpPr>
        <p:spPr>
          <a:xfrm rot="19981779">
            <a:off x="4998616" y="4855436"/>
            <a:ext cx="632426" cy="1091045"/>
          </a:xfrm>
          <a:prstGeom prst="roundRect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35" name="角丸四角形 34"/>
          <p:cNvSpPr/>
          <p:nvPr/>
        </p:nvSpPr>
        <p:spPr>
          <a:xfrm rot="19432701">
            <a:off x="6396810" y="4912931"/>
            <a:ext cx="704540" cy="1190516"/>
          </a:xfrm>
          <a:prstGeom prst="roundRect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527427" y="4381328"/>
            <a:ext cx="1027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Counters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* Hits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530672" y="6030563"/>
            <a:ext cx="952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rgbClr val="FF66FF"/>
                </a:solidFill>
              </a:rPr>
              <a:t>cluster</a:t>
            </a:r>
            <a:endParaRPr kumimoji="1" lang="ja-JP" altLang="en-US" sz="2200" dirty="0">
              <a:solidFill>
                <a:srgbClr val="FF66FF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985843" y="4359039"/>
            <a:ext cx="299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DCH is tracking just before TC.</a:t>
            </a:r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149238" y="2969388"/>
            <a:ext cx="133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Previous JPS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374622" y="3331448"/>
            <a:ext cx="6768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 smtClean="0"/>
              <a:t>TC </a:t>
            </a:r>
            <a:r>
              <a:rPr lang="en-US" altLang="ja-JP" dirty="0"/>
              <a:t>is pixelated by 512 scintillator counters.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Positron comes to the TC in high rate. (a few MHz in the TC region.)</a:t>
            </a:r>
          </a:p>
          <a:p>
            <a:r>
              <a:rPr lang="ja-JP" altLang="en-US" dirty="0"/>
              <a:t>→　</a:t>
            </a:r>
            <a:r>
              <a:rPr lang="en-US" altLang="ja-JP" dirty="0"/>
              <a:t>Clustering of TC hits </a:t>
            </a:r>
            <a:r>
              <a:rPr lang="en-US" altLang="ja-JP" dirty="0" smtClean="0"/>
              <a:t>was developed.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974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Positron Reconstruction Chain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graphicFrame>
        <p:nvGraphicFramePr>
          <p:cNvPr id="10" name="図表 9"/>
          <p:cNvGraphicFramePr/>
          <p:nvPr>
            <p:extLst/>
          </p:nvPr>
        </p:nvGraphicFramePr>
        <p:xfrm>
          <a:off x="99920" y="1260327"/>
          <a:ext cx="6325529" cy="166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図表 10"/>
          <p:cNvGraphicFramePr/>
          <p:nvPr>
            <p:extLst/>
          </p:nvPr>
        </p:nvGraphicFramePr>
        <p:xfrm>
          <a:off x="5274013" y="1260327"/>
          <a:ext cx="3733800" cy="1685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角丸四角形 2"/>
          <p:cNvSpPr/>
          <p:nvPr/>
        </p:nvSpPr>
        <p:spPr>
          <a:xfrm>
            <a:off x="876300" y="3255503"/>
            <a:ext cx="7726680" cy="3333176"/>
          </a:xfrm>
          <a:prstGeom prst="roundRect">
            <a:avLst/>
          </a:prstGeom>
          <a:solidFill>
            <a:srgbClr val="F7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二等辺三角形 4"/>
          <p:cNvSpPr/>
          <p:nvPr/>
        </p:nvSpPr>
        <p:spPr>
          <a:xfrm>
            <a:off x="6865620" y="2859263"/>
            <a:ext cx="388620" cy="396240"/>
          </a:xfrm>
          <a:prstGeom prst="triangle">
            <a:avLst/>
          </a:prstGeom>
          <a:solidFill>
            <a:srgbClr val="F7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>
            <a:off x="3094145" y="4266840"/>
            <a:ext cx="4019400" cy="1753101"/>
            <a:chOff x="70673" y="1459644"/>
            <a:chExt cx="4019400" cy="1753101"/>
          </a:xfrm>
        </p:grpSpPr>
        <p:sp>
          <p:nvSpPr>
            <p:cNvPr id="18" name="フリーフォーム 17"/>
            <p:cNvSpPr/>
            <p:nvPr/>
          </p:nvSpPr>
          <p:spPr>
            <a:xfrm>
              <a:off x="402109" y="1459644"/>
              <a:ext cx="935851" cy="811968"/>
            </a:xfrm>
            <a:custGeom>
              <a:avLst/>
              <a:gdLst>
                <a:gd name="connsiteX0" fmla="*/ 0 w 2179320"/>
                <a:gd name="connsiteY0" fmla="*/ 0 h 1127760"/>
                <a:gd name="connsiteX1" fmla="*/ 312420 w 2179320"/>
                <a:gd name="connsiteY1" fmla="*/ 472440 h 1127760"/>
                <a:gd name="connsiteX2" fmla="*/ 693420 w 2179320"/>
                <a:gd name="connsiteY2" fmla="*/ 784860 h 1127760"/>
                <a:gd name="connsiteX3" fmla="*/ 1463040 w 2179320"/>
                <a:gd name="connsiteY3" fmla="*/ 1028700 h 1127760"/>
                <a:gd name="connsiteX4" fmla="*/ 2179320 w 2179320"/>
                <a:gd name="connsiteY4" fmla="*/ 1127760 h 1127760"/>
                <a:gd name="connsiteX0" fmla="*/ 0 w 1463040"/>
                <a:gd name="connsiteY0" fmla="*/ 0 h 1028700"/>
                <a:gd name="connsiteX1" fmla="*/ 312420 w 1463040"/>
                <a:gd name="connsiteY1" fmla="*/ 472440 h 1028700"/>
                <a:gd name="connsiteX2" fmla="*/ 693420 w 1463040"/>
                <a:gd name="connsiteY2" fmla="*/ 784860 h 1028700"/>
                <a:gd name="connsiteX3" fmla="*/ 1463040 w 1463040"/>
                <a:gd name="connsiteY3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3040" h="1028700">
                  <a:moveTo>
                    <a:pt x="0" y="0"/>
                  </a:moveTo>
                  <a:cubicBezTo>
                    <a:pt x="98425" y="170815"/>
                    <a:pt x="196850" y="341630"/>
                    <a:pt x="312420" y="472440"/>
                  </a:cubicBezTo>
                  <a:cubicBezTo>
                    <a:pt x="427990" y="603250"/>
                    <a:pt x="501650" y="692150"/>
                    <a:pt x="693420" y="784860"/>
                  </a:cubicBezTo>
                  <a:cubicBezTo>
                    <a:pt x="885190" y="877570"/>
                    <a:pt x="1215390" y="971550"/>
                    <a:pt x="1463040" y="102870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ash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673" y="1645466"/>
              <a:ext cx="2181189" cy="1567279"/>
            </a:xfrm>
            <a:prstGeom prst="rect">
              <a:avLst/>
            </a:prstGeom>
          </p:spPr>
        </p:pic>
        <p:sp>
          <p:nvSpPr>
            <p:cNvPr id="20" name="フリーフォーム 19"/>
            <p:cNvSpPr/>
            <p:nvPr/>
          </p:nvSpPr>
          <p:spPr>
            <a:xfrm>
              <a:off x="1403106" y="2290894"/>
              <a:ext cx="1297467" cy="261792"/>
            </a:xfrm>
            <a:custGeom>
              <a:avLst/>
              <a:gdLst>
                <a:gd name="connsiteX0" fmla="*/ 0 w 2179320"/>
                <a:gd name="connsiteY0" fmla="*/ 0 h 1127760"/>
                <a:gd name="connsiteX1" fmla="*/ 312420 w 2179320"/>
                <a:gd name="connsiteY1" fmla="*/ 472440 h 1127760"/>
                <a:gd name="connsiteX2" fmla="*/ 693420 w 2179320"/>
                <a:gd name="connsiteY2" fmla="*/ 784860 h 1127760"/>
                <a:gd name="connsiteX3" fmla="*/ 1463040 w 2179320"/>
                <a:gd name="connsiteY3" fmla="*/ 1028700 h 1127760"/>
                <a:gd name="connsiteX4" fmla="*/ 2179320 w 2179320"/>
                <a:gd name="connsiteY4" fmla="*/ 1127760 h 1127760"/>
                <a:gd name="connsiteX0" fmla="*/ 0 w 1866900"/>
                <a:gd name="connsiteY0" fmla="*/ 0 h 655320"/>
                <a:gd name="connsiteX1" fmla="*/ 381000 w 1866900"/>
                <a:gd name="connsiteY1" fmla="*/ 312420 h 655320"/>
                <a:gd name="connsiteX2" fmla="*/ 1150620 w 1866900"/>
                <a:gd name="connsiteY2" fmla="*/ 556260 h 655320"/>
                <a:gd name="connsiteX3" fmla="*/ 1866900 w 1866900"/>
                <a:gd name="connsiteY3" fmla="*/ 655320 h 655320"/>
                <a:gd name="connsiteX0" fmla="*/ 0 w 1744980"/>
                <a:gd name="connsiteY0" fmla="*/ 0 h 571500"/>
                <a:gd name="connsiteX1" fmla="*/ 259080 w 1744980"/>
                <a:gd name="connsiteY1" fmla="*/ 228600 h 571500"/>
                <a:gd name="connsiteX2" fmla="*/ 1028700 w 1744980"/>
                <a:gd name="connsiteY2" fmla="*/ 472440 h 571500"/>
                <a:gd name="connsiteX3" fmla="*/ 1744980 w 1744980"/>
                <a:gd name="connsiteY3" fmla="*/ 571500 h 571500"/>
                <a:gd name="connsiteX0" fmla="*/ 0 w 1729740"/>
                <a:gd name="connsiteY0" fmla="*/ 0 h 571500"/>
                <a:gd name="connsiteX1" fmla="*/ 243840 w 1729740"/>
                <a:gd name="connsiteY1" fmla="*/ 228600 h 571500"/>
                <a:gd name="connsiteX2" fmla="*/ 1013460 w 1729740"/>
                <a:gd name="connsiteY2" fmla="*/ 472440 h 571500"/>
                <a:gd name="connsiteX3" fmla="*/ 1729740 w 1729740"/>
                <a:gd name="connsiteY3" fmla="*/ 571500 h 571500"/>
                <a:gd name="connsiteX0" fmla="*/ 0 w 1485900"/>
                <a:gd name="connsiteY0" fmla="*/ 0 h 342900"/>
                <a:gd name="connsiteX1" fmla="*/ 769620 w 1485900"/>
                <a:gd name="connsiteY1" fmla="*/ 243840 h 342900"/>
                <a:gd name="connsiteX2" fmla="*/ 1485900 w 1485900"/>
                <a:gd name="connsiteY2" fmla="*/ 342900 h 342900"/>
                <a:gd name="connsiteX0" fmla="*/ 0 w 716280"/>
                <a:gd name="connsiteY0" fmla="*/ 0 h 99060"/>
                <a:gd name="connsiteX1" fmla="*/ 716280 w 716280"/>
                <a:gd name="connsiteY1" fmla="*/ 99060 h 99060"/>
                <a:gd name="connsiteX0" fmla="*/ 0 w 716280"/>
                <a:gd name="connsiteY0" fmla="*/ 0 h 99060"/>
                <a:gd name="connsiteX1" fmla="*/ 12916 w 716280"/>
                <a:gd name="connsiteY1" fmla="*/ 13888 h 99060"/>
                <a:gd name="connsiteX2" fmla="*/ 716280 w 716280"/>
                <a:gd name="connsiteY2" fmla="*/ 99060 h 99060"/>
                <a:gd name="connsiteX0" fmla="*/ 0 w 716280"/>
                <a:gd name="connsiteY0" fmla="*/ 0 h 99060"/>
                <a:gd name="connsiteX1" fmla="*/ 136902 w 716280"/>
                <a:gd name="connsiteY1" fmla="*/ 37135 h 99060"/>
                <a:gd name="connsiteX2" fmla="*/ 716280 w 716280"/>
                <a:gd name="connsiteY2" fmla="*/ 99060 h 99060"/>
                <a:gd name="connsiteX0" fmla="*/ 0 w 1297467"/>
                <a:gd name="connsiteY0" fmla="*/ 0 h 261792"/>
                <a:gd name="connsiteX1" fmla="*/ 718089 w 1297467"/>
                <a:gd name="connsiteY1" fmla="*/ 199867 h 261792"/>
                <a:gd name="connsiteX2" fmla="*/ 1297467 w 1297467"/>
                <a:gd name="connsiteY2" fmla="*/ 261792 h 261792"/>
                <a:gd name="connsiteX0" fmla="*/ 0 w 1297467"/>
                <a:gd name="connsiteY0" fmla="*/ 0 h 261792"/>
                <a:gd name="connsiteX1" fmla="*/ 718089 w 1297467"/>
                <a:gd name="connsiteY1" fmla="*/ 199867 h 261792"/>
                <a:gd name="connsiteX2" fmla="*/ 1297467 w 1297467"/>
                <a:gd name="connsiteY2" fmla="*/ 261792 h 261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7467" h="261792">
                  <a:moveTo>
                    <a:pt x="0" y="0"/>
                  </a:moveTo>
                  <a:cubicBezTo>
                    <a:pt x="223864" y="66622"/>
                    <a:pt x="478726" y="133245"/>
                    <a:pt x="718089" y="199867"/>
                  </a:cubicBezTo>
                  <a:cubicBezTo>
                    <a:pt x="952823" y="243129"/>
                    <a:pt x="1063152" y="240837"/>
                    <a:pt x="1297467" y="26179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ash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13363" y="2415318"/>
              <a:ext cx="16398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Propagated</a:t>
              </a:r>
            </a:p>
            <a:p>
              <a:r>
                <a:rPr kumimoji="1" lang="en-US" altLang="ja-JP" dirty="0" smtClean="0"/>
                <a:t>Track from DCH</a:t>
              </a:r>
              <a:endParaRPr kumimoji="1" lang="ja-JP" altLang="en-US" dirty="0"/>
            </a:p>
          </p:txBody>
        </p:sp>
        <p:cxnSp>
          <p:nvCxnSpPr>
            <p:cNvPr id="22" name="直線矢印コネクタ 21"/>
            <p:cNvCxnSpPr/>
            <p:nvPr/>
          </p:nvCxnSpPr>
          <p:spPr>
            <a:xfrm>
              <a:off x="166620" y="2073507"/>
              <a:ext cx="1989293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楕円 22"/>
            <p:cNvSpPr>
              <a:spLocks noChangeAspect="1"/>
            </p:cNvSpPr>
            <p:nvPr/>
          </p:nvSpPr>
          <p:spPr>
            <a:xfrm>
              <a:off x="1748019" y="2019507"/>
              <a:ext cx="108000" cy="108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396853" y="1648872"/>
              <a:ext cx="16932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Reconstructed position in TC</a:t>
              </a:r>
              <a:endParaRPr kumimoji="1" lang="ja-JP" alt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25" name="直線矢印コネクタ 24"/>
            <p:cNvCxnSpPr/>
            <p:nvPr/>
          </p:nvCxnSpPr>
          <p:spPr>
            <a:xfrm flipH="1">
              <a:off x="1970169" y="1862852"/>
              <a:ext cx="517182" cy="138876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H="1">
              <a:off x="1379300" y="2073507"/>
              <a:ext cx="1" cy="18000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楕円 26"/>
            <p:cNvSpPr>
              <a:spLocks noChangeAspect="1"/>
            </p:cNvSpPr>
            <p:nvPr/>
          </p:nvSpPr>
          <p:spPr>
            <a:xfrm>
              <a:off x="1325300" y="2225232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cxnSp>
        <p:nvCxnSpPr>
          <p:cNvPr id="28" name="直線矢印コネクタ 27"/>
          <p:cNvCxnSpPr/>
          <p:nvPr/>
        </p:nvCxnSpPr>
        <p:spPr>
          <a:xfrm>
            <a:off x="4402772" y="4770824"/>
            <a:ext cx="419428" cy="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角丸四角形吹き出し 28"/>
          <p:cNvSpPr/>
          <p:nvPr/>
        </p:nvSpPr>
        <p:spPr>
          <a:xfrm>
            <a:off x="4497229" y="3924867"/>
            <a:ext cx="1352745" cy="486835"/>
          </a:xfrm>
          <a:prstGeom prst="wedgeRoundRectCallout">
            <a:avLst>
              <a:gd name="adj1" fmla="val -38474"/>
              <a:gd name="adj2" fmla="val 1096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Check this difference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808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3" y="2098281"/>
            <a:ext cx="8435975" cy="3674262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39505" y="2766585"/>
            <a:ext cx="1493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w/o </a:t>
            </a:r>
            <a:r>
              <a:rPr lang="en-US" altLang="ja-JP" dirty="0"/>
              <a:t>Michel e</a:t>
            </a:r>
            <a:r>
              <a:rPr lang="en-US" altLang="ja-JP" baseline="30000" dirty="0" smtClean="0"/>
              <a:t>+</a:t>
            </a:r>
            <a:endParaRPr kumimoji="1" lang="en-US" altLang="ja-JP" dirty="0" smtClean="0"/>
          </a:p>
          <a:p>
            <a:r>
              <a:rPr lang="en-US" altLang="ja-JP" dirty="0">
                <a:solidFill>
                  <a:srgbClr val="FF0000"/>
                </a:solidFill>
              </a:rPr>
              <a:t>w</a:t>
            </a:r>
            <a:r>
              <a:rPr kumimoji="1" lang="en-US" altLang="ja-JP" dirty="0" smtClean="0">
                <a:solidFill>
                  <a:srgbClr val="FF0000"/>
                </a:solidFill>
              </a:rPr>
              <a:t>/ Michel e</a:t>
            </a:r>
            <a:r>
              <a:rPr lang="en-US" altLang="ja-JP" baseline="30000" dirty="0">
                <a:solidFill>
                  <a:srgbClr val="FF0000"/>
                </a:solidFill>
              </a:rPr>
              <a:t>+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60013" y="1913615"/>
            <a:ext cx="2299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Time Resolutions in TC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4860" y="1955864"/>
            <a:ext cx="3218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Time of Flight b/w Target and TC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4860" y="5914960"/>
            <a:ext cx="5866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Tails are almost the same. These tails come from signal itself.</a:t>
            </a:r>
          </a:p>
          <a:p>
            <a:r>
              <a:rPr lang="en-US" altLang="ja-JP" dirty="0" smtClean="0"/>
              <a:t>Multi turn or delta ray may be the reason.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/>
          <a:srcRect l="23090" t="7338" r="2390" b="61319"/>
          <a:stretch/>
        </p:blipFill>
        <p:spPr>
          <a:xfrm>
            <a:off x="3455510" y="142480"/>
            <a:ext cx="5552303" cy="1771135"/>
          </a:xfrm>
          <a:prstGeom prst="rect">
            <a:avLst/>
          </a:prstGeom>
          <a:ln>
            <a:solidFill>
              <a:srgbClr val="FF00FF"/>
            </a:solidFill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6825006" y="2766585"/>
            <a:ext cx="1493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w/o </a:t>
            </a:r>
            <a:r>
              <a:rPr lang="en-US" altLang="ja-JP" dirty="0"/>
              <a:t>Michel e</a:t>
            </a:r>
            <a:r>
              <a:rPr lang="en-US" altLang="ja-JP" baseline="30000" dirty="0" smtClean="0"/>
              <a:t>+</a:t>
            </a:r>
            <a:endParaRPr kumimoji="1" lang="en-US" altLang="ja-JP" dirty="0" smtClean="0"/>
          </a:p>
          <a:p>
            <a:r>
              <a:rPr lang="en-US" altLang="ja-JP" dirty="0">
                <a:solidFill>
                  <a:srgbClr val="FF0000"/>
                </a:solidFill>
              </a:rPr>
              <a:t>w</a:t>
            </a:r>
            <a:r>
              <a:rPr kumimoji="1" lang="en-US" altLang="ja-JP" dirty="0" smtClean="0">
                <a:solidFill>
                  <a:srgbClr val="FF0000"/>
                </a:solidFill>
              </a:rPr>
              <a:t>/ Michel e</a:t>
            </a:r>
            <a:r>
              <a:rPr lang="en-US" altLang="ja-JP" baseline="30000" dirty="0">
                <a:solidFill>
                  <a:srgbClr val="FF0000"/>
                </a:solidFill>
              </a:rPr>
              <a:t>+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833" y="3703238"/>
            <a:ext cx="1746779" cy="175578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Tail events from multi turn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1426940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 smtClean="0"/>
              <a:t>Tail in events come from hits from different turns of the same positron.</a:t>
            </a:r>
          </a:p>
          <a:p>
            <a:pPr lvl="1"/>
            <a:r>
              <a:rPr lang="en-US" altLang="ja-JP" dirty="0" smtClean="0"/>
              <a:t>They affect final time measurement.</a:t>
            </a:r>
            <a:endParaRPr kumimoji="1" lang="en-US" altLang="ja-JP" dirty="0" smtClean="0"/>
          </a:p>
          <a:p>
            <a:r>
              <a:rPr kumimoji="1" lang="en-US" altLang="ja-JP" dirty="0" smtClean="0"/>
              <a:t>These kind of hits should be separated by</a:t>
            </a:r>
          </a:p>
          <a:p>
            <a:pPr lvl="1"/>
            <a:r>
              <a:rPr lang="en-US" altLang="ja-JP" dirty="0" smtClean="0"/>
              <a:t>Tracking</a:t>
            </a:r>
          </a:p>
          <a:p>
            <a:pPr lvl="1"/>
            <a:r>
              <a:rPr kumimoji="1" lang="en-US" altLang="ja-JP" dirty="0" smtClean="0"/>
              <a:t>More precise cut in clustering 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1725286" y="3748617"/>
            <a:ext cx="853119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50" dirty="0">
                <a:solidFill>
                  <a:srgbClr val="0000FF"/>
                </a:solidFill>
              </a:rPr>
              <a:t>2</a:t>
            </a:r>
            <a:r>
              <a:rPr lang="en-US" altLang="ja-JP" sz="1650" baseline="30000" dirty="0">
                <a:solidFill>
                  <a:srgbClr val="0000FF"/>
                </a:solidFill>
              </a:rPr>
              <a:t>nd</a:t>
            </a:r>
            <a:r>
              <a:rPr lang="en-US" altLang="ja-JP" sz="1650" dirty="0">
                <a:solidFill>
                  <a:srgbClr val="0000FF"/>
                </a:solidFill>
              </a:rPr>
              <a:t> turn</a:t>
            </a:r>
            <a:endParaRPr lang="ja-JP" altLang="en-US" sz="1650" dirty="0">
              <a:solidFill>
                <a:srgbClr val="0000FF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190085" y="4473124"/>
            <a:ext cx="805029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50" dirty="0">
                <a:solidFill>
                  <a:srgbClr val="FF00FF"/>
                </a:solidFill>
              </a:rPr>
              <a:t>1</a:t>
            </a:r>
            <a:r>
              <a:rPr lang="en-US" altLang="ja-JP" sz="1650" baseline="30000" dirty="0">
                <a:solidFill>
                  <a:srgbClr val="FF00FF"/>
                </a:solidFill>
              </a:rPr>
              <a:t>st</a:t>
            </a:r>
            <a:r>
              <a:rPr lang="en-US" altLang="ja-JP" sz="1650" dirty="0">
                <a:solidFill>
                  <a:srgbClr val="FF00FF"/>
                </a:solidFill>
              </a:rPr>
              <a:t>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2447526" y="3641573"/>
                <a:ext cx="429092" cy="309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sz="135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13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526" y="3641573"/>
                <a:ext cx="429092" cy="309315"/>
              </a:xfrm>
              <a:prstGeom prst="rect">
                <a:avLst/>
              </a:prstGeom>
              <a:blipFill>
                <a:blip r:embed="rId1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1693343" y="4851326"/>
                <a:ext cx="429092" cy="309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35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35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sz="135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135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343" y="4851326"/>
                <a:ext cx="429092" cy="309315"/>
              </a:xfrm>
              <a:prstGeom prst="rect">
                <a:avLst/>
              </a:prstGeom>
              <a:blipFill>
                <a:blip r:embed="rId16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2789129" y="3801964"/>
                <a:ext cx="429092" cy="3106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sz="135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13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129" y="3801964"/>
                <a:ext cx="429092" cy="310662"/>
              </a:xfrm>
              <a:prstGeom prst="rect">
                <a:avLst/>
              </a:prstGeom>
              <a:blipFill>
                <a:blip r:embed="rId17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2955759" y="4313987"/>
                <a:ext cx="429092" cy="3085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sz="135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ja-JP" altLang="en-US" sz="13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759" y="4313987"/>
                <a:ext cx="429092" cy="308546"/>
              </a:xfrm>
              <a:prstGeom prst="rect">
                <a:avLst/>
              </a:prstGeom>
              <a:blipFill>
                <a:blip r:embed="rId18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図 3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42007" y="3653409"/>
            <a:ext cx="2070384" cy="1728671"/>
          </a:xfrm>
          <a:prstGeom prst="rect">
            <a:avLst/>
          </a:prstGeom>
        </p:spPr>
      </p:pic>
      <p:sp>
        <p:nvSpPr>
          <p:cNvPr id="40" name="正方形/長方形 39"/>
          <p:cNvSpPr/>
          <p:nvPr/>
        </p:nvSpPr>
        <p:spPr>
          <a:xfrm>
            <a:off x="5754438" y="3615123"/>
            <a:ext cx="853119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50" dirty="0">
                <a:solidFill>
                  <a:srgbClr val="0000FF"/>
                </a:solidFill>
              </a:rPr>
              <a:t>2</a:t>
            </a:r>
            <a:r>
              <a:rPr lang="en-US" altLang="ja-JP" sz="1650" baseline="30000" dirty="0">
                <a:solidFill>
                  <a:srgbClr val="0000FF"/>
                </a:solidFill>
              </a:rPr>
              <a:t>nd</a:t>
            </a:r>
            <a:r>
              <a:rPr lang="en-US" altLang="ja-JP" sz="1650" dirty="0">
                <a:solidFill>
                  <a:srgbClr val="0000FF"/>
                </a:solidFill>
              </a:rPr>
              <a:t> turn</a:t>
            </a:r>
            <a:endParaRPr lang="ja-JP" altLang="en-US" sz="1650" dirty="0">
              <a:solidFill>
                <a:srgbClr val="0000FF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026830" y="4304833"/>
            <a:ext cx="805029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50" dirty="0">
                <a:solidFill>
                  <a:srgbClr val="FF00FF"/>
                </a:solidFill>
              </a:rPr>
              <a:t>1</a:t>
            </a:r>
            <a:r>
              <a:rPr lang="en-US" altLang="ja-JP" sz="1650" baseline="30000" dirty="0">
                <a:solidFill>
                  <a:srgbClr val="FF00FF"/>
                </a:solidFill>
              </a:rPr>
              <a:t>st</a:t>
            </a:r>
            <a:r>
              <a:rPr lang="en-US" altLang="ja-JP" sz="1650" dirty="0">
                <a:solidFill>
                  <a:srgbClr val="FF00FF"/>
                </a:solidFill>
              </a:rPr>
              <a:t>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/>
              <p:cNvSpPr/>
              <p:nvPr/>
            </p:nvSpPr>
            <p:spPr>
              <a:xfrm>
                <a:off x="5798248" y="4161693"/>
                <a:ext cx="429092" cy="309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35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35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sz="135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135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42" name="正方形/長方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248" y="4161693"/>
                <a:ext cx="429092" cy="309315"/>
              </a:xfrm>
              <a:prstGeom prst="rect">
                <a:avLst/>
              </a:prstGeom>
              <a:blipFill>
                <a:blip r:embed="rId20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/>
              <p:cNvSpPr/>
              <p:nvPr/>
            </p:nvSpPr>
            <p:spPr>
              <a:xfrm>
                <a:off x="5798248" y="4836341"/>
                <a:ext cx="429092" cy="309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35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35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sz="135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135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43" name="正方形/長方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248" y="4836341"/>
                <a:ext cx="429092" cy="309315"/>
              </a:xfrm>
              <a:prstGeom prst="rect">
                <a:avLst/>
              </a:prstGeom>
              <a:blipFill>
                <a:blip r:embed="rId2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>
                <a:off x="6926585" y="3715075"/>
                <a:ext cx="429092" cy="3106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sz="135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13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585" y="3715075"/>
                <a:ext cx="429092" cy="310662"/>
              </a:xfrm>
              <a:prstGeom prst="rect">
                <a:avLst/>
              </a:prstGeom>
              <a:blipFill>
                <a:blip r:embed="rId2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/>
              <p:cNvSpPr/>
              <p:nvPr/>
            </p:nvSpPr>
            <p:spPr>
              <a:xfrm>
                <a:off x="6376611" y="4979481"/>
                <a:ext cx="429092" cy="3085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35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35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sz="135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ja-JP" altLang="en-US" sz="135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45" name="正方形/長方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611" y="4979481"/>
                <a:ext cx="429092" cy="308546"/>
              </a:xfrm>
              <a:prstGeom prst="rect">
                <a:avLst/>
              </a:prstGeom>
              <a:blipFill>
                <a:blip r:embed="rId2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/>
              <p:cNvSpPr/>
              <p:nvPr/>
            </p:nvSpPr>
            <p:spPr>
              <a:xfrm>
                <a:off x="5442250" y="5382080"/>
                <a:ext cx="2425408" cy="687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13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135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35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ja-JP" sz="135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13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135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35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ja-JP" sz="135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13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135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35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ja-JP" sz="135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ja-JP" sz="13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135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35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ja-JP" sz="135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13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ja-JP" sz="13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ja-JP" sz="1350" i="1" smtClean="0">
                              <a:solidFill>
                                <a:srgbClr val="FF1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1350" i="1">
                              <a:solidFill>
                                <a:srgbClr val="FF16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1350" i="1">
                              <a:solidFill>
                                <a:srgbClr val="FF1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ja-JP" sz="1350" i="1">
                              <a:solidFill>
                                <a:srgbClr val="FF16FF"/>
                              </a:solidFill>
                              <a:latin typeface="Cambria Math" panose="02040503050406030204" pitchFamily="18" charset="0"/>
                            </a:rPr>
                            <m:t>𝑀𝐶</m:t>
                          </m:r>
                        </m:sup>
                      </m:sSubSup>
                    </m:oMath>
                  </m:oMathPara>
                </a14:m>
                <a:endParaRPr lang="en-US" altLang="ja-JP" sz="1350" dirty="0">
                  <a:solidFill>
                    <a:schemeClr val="tx1"/>
                  </a:solidFill>
                </a:endParaRPr>
              </a:p>
              <a:p>
                <a:r>
                  <a:rPr lang="ja-JP" altLang="en-US" sz="1350" dirty="0"/>
                  <a:t>⇒ </a:t>
                </a:r>
                <a:r>
                  <a:rPr lang="en-US" altLang="ja-JP" sz="1350" dirty="0"/>
                  <a:t>make positive tail.</a:t>
                </a:r>
              </a:p>
            </p:txBody>
          </p:sp>
        </mc:Choice>
        <mc:Fallback xmlns="">
          <p:sp>
            <p:nvSpPr>
              <p:cNvPr id="46" name="正方形/長方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250" y="5382080"/>
                <a:ext cx="2425408" cy="687689"/>
              </a:xfrm>
              <a:prstGeom prst="rect">
                <a:avLst/>
              </a:prstGeom>
              <a:blipFill>
                <a:blip r:embed="rId24"/>
                <a:stretch>
                  <a:fillRect l="-754" b="-88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1449368" y="5382080"/>
                <a:ext cx="2425408" cy="687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13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135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35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ja-JP" sz="135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13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135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35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ja-JP" sz="135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13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135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35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ja-JP" sz="135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ja-JP" sz="13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135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35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ja-JP" sz="135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13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ja-JP" sz="13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ja-JP" sz="135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135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135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ja-JP" sz="135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𝑀𝐶</m:t>
                          </m:r>
                        </m:sup>
                      </m:sSubSup>
                    </m:oMath>
                  </m:oMathPara>
                </a14:m>
                <a:endParaRPr lang="en-US" altLang="ja-JP" sz="1350" dirty="0">
                  <a:solidFill>
                    <a:schemeClr val="tx1"/>
                  </a:solidFill>
                </a:endParaRPr>
              </a:p>
              <a:p>
                <a:r>
                  <a:rPr lang="ja-JP" altLang="en-US" sz="1350" dirty="0"/>
                  <a:t>⇒ </a:t>
                </a:r>
                <a:r>
                  <a:rPr lang="en-US" altLang="ja-JP" sz="1350" dirty="0"/>
                  <a:t>make </a:t>
                </a:r>
                <a:r>
                  <a:rPr lang="en-US" altLang="ja-JP" sz="1350" dirty="0" smtClean="0"/>
                  <a:t>negative </a:t>
                </a:r>
                <a:r>
                  <a:rPr lang="en-US" altLang="ja-JP" sz="1350" dirty="0"/>
                  <a:t>tail.</a:t>
                </a:r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68" y="5382080"/>
                <a:ext cx="2425408" cy="687689"/>
              </a:xfrm>
              <a:prstGeom prst="rect">
                <a:avLst/>
              </a:prstGeom>
              <a:blipFill>
                <a:blip r:embed="rId25"/>
                <a:stretch>
                  <a:fillRect l="-754" b="-88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角丸四角形 4"/>
          <p:cNvSpPr/>
          <p:nvPr/>
        </p:nvSpPr>
        <p:spPr>
          <a:xfrm>
            <a:off x="4954776" y="3403049"/>
            <a:ext cx="2912882" cy="2856321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22298" y="418908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smtClean="0">
                <a:solidFill>
                  <a:schemeClr val="accent5">
                    <a:lumMod val="50000"/>
                  </a:schemeClr>
                </a:solidFill>
              </a:rPr>
              <a:t>&lt;</a:t>
            </a:r>
            <a:endParaRPr kumimoji="1" lang="ja-JP" altLang="en-US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6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Time Resolution </a:t>
            </a:r>
            <a:r>
              <a:rPr lang="en-US" altLang="ja-JP" dirty="0" smtClean="0"/>
              <a:t>from </a:t>
            </a:r>
            <a:r>
              <a:rPr lang="en-US" altLang="ja-JP" dirty="0"/>
              <a:t>E</a:t>
            </a:r>
            <a:r>
              <a:rPr lang="en-US" altLang="ja-JP" dirty="0" smtClean="0"/>
              <a:t>ach Detector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pic>
        <p:nvPicPr>
          <p:cNvPr id="6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l="8649" t="10891" r="497" b="1271"/>
          <a:stretch/>
        </p:blipFill>
        <p:spPr>
          <a:xfrm>
            <a:off x="5024487" y="1472645"/>
            <a:ext cx="3765501" cy="321712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066440" y="2190929"/>
            <a:ext cx="1669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Mean 4.5 </a:t>
            </a:r>
            <a:r>
              <a:rPr kumimoji="1" lang="en-US" altLang="ja-JP" dirty="0" err="1" smtClean="0"/>
              <a:t>psec</a:t>
            </a:r>
            <a:endParaRPr kumimoji="1" lang="en-US" altLang="ja-JP" dirty="0" smtClean="0"/>
          </a:p>
          <a:p>
            <a:r>
              <a:rPr lang="en-US" altLang="ja-JP" dirty="0" smtClean="0"/>
              <a:t>Sigma 31.0 </a:t>
            </a:r>
            <a:r>
              <a:rPr lang="en-US" altLang="ja-JP" dirty="0" err="1" smtClean="0"/>
              <a:t>psec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60013" y="1488143"/>
            <a:ext cx="2299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Time Resolutions in TC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4608" t="12532" r="2996" b="809"/>
          <a:stretch/>
        </p:blipFill>
        <p:spPr>
          <a:xfrm>
            <a:off x="548640" y="1582458"/>
            <a:ext cx="3741420" cy="314428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84860" y="1530392"/>
            <a:ext cx="3218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Time of Flight b/w Target and TC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04534" y="2190928"/>
            <a:ext cx="1685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Mean 8.3 </a:t>
            </a:r>
            <a:r>
              <a:rPr kumimoji="1" lang="en-US" altLang="ja-JP" dirty="0" err="1" smtClean="0"/>
              <a:t>psec</a:t>
            </a:r>
            <a:endParaRPr kumimoji="1" lang="en-US" altLang="ja-JP" dirty="0" smtClean="0"/>
          </a:p>
          <a:p>
            <a:r>
              <a:rPr lang="en-US" altLang="ja-JP" dirty="0" smtClean="0"/>
              <a:t>Sigma 14.8 </a:t>
            </a:r>
            <a:r>
              <a:rPr lang="en-US" altLang="ja-JP" dirty="0" err="1" smtClean="0"/>
              <a:t>psec</a:t>
            </a:r>
            <a:endParaRPr kumimoji="1" lang="ja-JP" altLang="en-US" dirty="0"/>
          </a:p>
        </p:txBody>
      </p:sp>
      <p:pic>
        <p:nvPicPr>
          <p:cNvPr id="13" name="コンテンツ プレースホルダ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30" y="3937875"/>
            <a:ext cx="3448060" cy="27207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6014090" y="4774726"/>
            <a:ext cx="2697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Since these two reconstructions does not have correlation, 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7498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Hit Position Reconstruction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40784" y="2328421"/>
            <a:ext cx="3593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dirty="0" smtClean="0"/>
              <a:t>R</a:t>
            </a:r>
            <a:endParaRPr kumimoji="1" lang="ja-JP" altLang="en-US" sz="2500" dirty="0"/>
          </a:p>
        </p:txBody>
      </p:sp>
      <p:pic>
        <p:nvPicPr>
          <p:cNvPr id="17" name="コンテンツ プレースホルダー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3" y="2354724"/>
            <a:ext cx="8435975" cy="3161377"/>
          </a:xfrm>
        </p:spPr>
      </p:pic>
      <p:sp>
        <p:nvSpPr>
          <p:cNvPr id="12" name="テキスト ボックス 11"/>
          <p:cNvSpPr txBox="1"/>
          <p:nvPr/>
        </p:nvSpPr>
        <p:spPr>
          <a:xfrm>
            <a:off x="7888849" y="5180990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72500" y="5245989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16441" y="3141614"/>
            <a:ext cx="3593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500" dirty="0" smtClean="0"/>
              <a:t>R</a:t>
            </a:r>
            <a:endParaRPr kumimoji="1" lang="ja-JP" altLang="en-US" sz="2500" dirty="0"/>
          </a:p>
        </p:txBody>
      </p:sp>
      <p:grpSp>
        <p:nvGrpSpPr>
          <p:cNvPr id="52" name="グループ化 51"/>
          <p:cNvGrpSpPr/>
          <p:nvPr/>
        </p:nvGrpSpPr>
        <p:grpSpPr>
          <a:xfrm>
            <a:off x="6966339" y="1599590"/>
            <a:ext cx="1644470" cy="1033930"/>
            <a:chOff x="7051250" y="922065"/>
            <a:chExt cx="1644470" cy="1033930"/>
          </a:xfrm>
        </p:grpSpPr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1250" y="922065"/>
              <a:ext cx="1644470" cy="1033930"/>
            </a:xfrm>
            <a:prstGeom prst="rect">
              <a:avLst/>
            </a:prstGeom>
          </p:spPr>
        </p:pic>
        <p:cxnSp>
          <p:nvCxnSpPr>
            <p:cNvPr id="31" name="直線コネクタ 30"/>
            <p:cNvCxnSpPr>
              <a:stCxn id="25" idx="0"/>
            </p:cNvCxnSpPr>
            <p:nvPr/>
          </p:nvCxnSpPr>
          <p:spPr>
            <a:xfrm>
              <a:off x="7873485" y="922065"/>
              <a:ext cx="0" cy="28172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 flipH="1">
              <a:off x="7873486" y="1203785"/>
              <a:ext cx="35611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テキスト ボックス 38"/>
          <p:cNvSpPr txBox="1"/>
          <p:nvPr/>
        </p:nvSpPr>
        <p:spPr>
          <a:xfrm>
            <a:off x="682528" y="2128886"/>
            <a:ext cx="4051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Reconstructed position – mc position</a:t>
            </a:r>
            <a:endParaRPr kumimoji="1" lang="ja-JP" altLang="en-US" sz="20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833569" y="3243320"/>
            <a:ext cx="19100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500" dirty="0" smtClean="0"/>
              <a:t>Counter local</a:t>
            </a:r>
            <a:endParaRPr kumimoji="1" lang="ja-JP" altLang="en-US" sz="25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204916" y="2835516"/>
            <a:ext cx="126669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Std</a:t>
            </a:r>
            <a:r>
              <a:rPr kumimoji="1" lang="en-US" altLang="ja-JP" dirty="0" smtClean="0"/>
              <a:t> Dev 1.5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</a:t>
            </a:r>
            <a:r>
              <a:rPr lang="ja-JP" altLang="en-US" dirty="0" smtClean="0">
                <a:solidFill>
                  <a:srgbClr val="FF0000"/>
                </a:solidFill>
              </a:rPr>
              <a:t>→ </a:t>
            </a:r>
            <a:r>
              <a:rPr lang="en-US" altLang="ja-JP" dirty="0" smtClean="0">
                <a:solidFill>
                  <a:srgbClr val="FF0000"/>
                </a:solidFill>
              </a:rPr>
              <a:t>0.6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93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Hit Position Reconstruction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97" y="1663700"/>
            <a:ext cx="7108006" cy="4543425"/>
          </a:xfrm>
        </p:spPr>
      </p:pic>
      <p:sp>
        <p:nvSpPr>
          <p:cNvPr id="8" name="テキスト ボックス 7"/>
          <p:cNvSpPr txBox="1"/>
          <p:nvPr/>
        </p:nvSpPr>
        <p:spPr>
          <a:xfrm>
            <a:off x="3440784" y="2328421"/>
            <a:ext cx="3593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dirty="0" smtClean="0"/>
              <a:t>R</a:t>
            </a:r>
            <a:endParaRPr kumimoji="1" lang="ja-JP" altLang="en-US" sz="25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45518" y="2328421"/>
            <a:ext cx="33534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500" dirty="0" smtClean="0"/>
              <a:t>Z</a:t>
            </a:r>
            <a:endParaRPr kumimoji="1" lang="ja-JP" altLang="en-US" sz="25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49600" y="4487159"/>
            <a:ext cx="3930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500" dirty="0" smtClean="0"/>
              <a:t>φ</a:t>
            </a:r>
            <a:endParaRPr kumimoji="1" lang="ja-JP" altLang="en-US" sz="25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45518" y="4487159"/>
            <a:ext cx="31931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500" dirty="0" smtClean="0"/>
              <a:t>L</a:t>
            </a:r>
            <a:endParaRPr kumimoji="1" lang="ja-JP" altLang="en-US" sz="25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05177" y="3659941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05176" y="5956240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800276" y="5984521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29129" y="3659941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46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MEG II Motivation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54013" y="1316354"/>
                <a:ext cx="4434804" cy="5320116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altLang="ja-JP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In MEG II experiment we aim to search for charged lepton flavor violation (</a:t>
                </a:r>
                <a:r>
                  <a:rPr lang="en-US" altLang="ja-JP" dirty="0" err="1" smtClean="0">
                    <a:solidFill>
                      <a:schemeClr val="accent3">
                        <a:lumMod val="10000"/>
                      </a:schemeClr>
                    </a:solidFill>
                  </a:rPr>
                  <a:t>cLFV</a:t>
                </a:r>
                <a:r>
                  <a:rPr lang="en-US" altLang="ja-JP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), </a:t>
                </a:r>
                <a:r>
                  <a:rPr lang="en-US" altLang="ja-JP" b="1" dirty="0">
                    <a:solidFill>
                      <a:schemeClr val="accent3">
                        <a:lumMod val="10000"/>
                      </a:schemeClr>
                    </a:solidFill>
                  </a:rPr>
                  <a:t>μ</a:t>
                </a:r>
                <a:r>
                  <a:rPr lang="en-US" altLang="ja-JP" b="1" baseline="30000" dirty="0">
                    <a:solidFill>
                      <a:schemeClr val="accent3">
                        <a:lumMod val="10000"/>
                      </a:schemeClr>
                    </a:solidFill>
                  </a:rPr>
                  <a:t>+</a:t>
                </a:r>
                <a:r>
                  <a:rPr lang="en-US" altLang="ja-JP" b="1" dirty="0">
                    <a:solidFill>
                      <a:schemeClr val="accent3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chemeClr val="accent3">
                            <a:lumMod val="10000"/>
                          </a:schemeClr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ja-JP" altLang="en-US" b="1" dirty="0">
                    <a:solidFill>
                      <a:schemeClr val="accent3">
                        <a:lumMod val="10000"/>
                      </a:schemeClr>
                    </a:solidFill>
                  </a:rPr>
                  <a:t> </a:t>
                </a:r>
                <a:r>
                  <a:rPr lang="en-US" altLang="ja-JP" b="1" dirty="0" err="1">
                    <a:solidFill>
                      <a:schemeClr val="accent3">
                        <a:lumMod val="10000"/>
                      </a:schemeClr>
                    </a:solidFill>
                  </a:rPr>
                  <a:t>e</a:t>
                </a:r>
                <a:r>
                  <a:rPr lang="en-US" altLang="ja-JP" b="1" baseline="30000" dirty="0" err="1">
                    <a:solidFill>
                      <a:schemeClr val="accent3">
                        <a:lumMod val="10000"/>
                      </a:schemeClr>
                    </a:solidFill>
                  </a:rPr>
                  <a:t>+</a:t>
                </a:r>
                <a:r>
                  <a:rPr lang="en-US" altLang="ja-JP" b="1" dirty="0" err="1">
                    <a:solidFill>
                      <a:schemeClr val="accent3">
                        <a:lumMod val="10000"/>
                      </a:schemeClr>
                    </a:solidFill>
                  </a:rPr>
                  <a:t>γ</a:t>
                </a:r>
                <a:r>
                  <a:rPr lang="en-US" altLang="ja-JP" b="1" dirty="0">
                    <a:solidFill>
                      <a:schemeClr val="accent3">
                        <a:lumMod val="10000"/>
                      </a:schemeClr>
                    </a:solidFill>
                  </a:rPr>
                  <a:t> </a:t>
                </a:r>
                <a:r>
                  <a:rPr lang="en-US" altLang="ja-JP" b="1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decay</a:t>
                </a:r>
                <a:r>
                  <a:rPr lang="en-US" altLang="ja-JP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.</a:t>
                </a:r>
              </a:p>
              <a:p>
                <a:r>
                  <a:rPr lang="en-US" altLang="ja-JP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The SM strongly suppress </a:t>
                </a:r>
                <a:r>
                  <a:rPr lang="en-US" altLang="ja-JP" dirty="0" err="1" smtClean="0">
                    <a:solidFill>
                      <a:schemeClr val="accent3">
                        <a:lumMod val="10000"/>
                      </a:schemeClr>
                    </a:solidFill>
                  </a:rPr>
                  <a:t>cLFV</a:t>
                </a:r>
                <a:r>
                  <a:rPr lang="en-US" altLang="ja-JP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 .</a:t>
                </a:r>
              </a:p>
              <a:p>
                <a:r>
                  <a:rPr lang="en-US" altLang="ja-JP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However sizable </a:t>
                </a:r>
                <a:r>
                  <a:rPr lang="en-US" altLang="ja-JP" dirty="0">
                    <a:solidFill>
                      <a:schemeClr val="accent3">
                        <a:lumMod val="10000"/>
                      </a:schemeClr>
                    </a:solidFill>
                  </a:rPr>
                  <a:t>branching ratio is expected by many </a:t>
                </a:r>
                <a:r>
                  <a:rPr lang="en-US" altLang="ja-JP" dirty="0" err="1" smtClean="0">
                    <a:solidFill>
                      <a:schemeClr val="accent3">
                        <a:lumMod val="10000"/>
                      </a:schemeClr>
                    </a:solidFill>
                  </a:rPr>
                  <a:t>bSMs</a:t>
                </a:r>
                <a:r>
                  <a:rPr lang="en-US" altLang="ja-JP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.</a:t>
                </a:r>
              </a:p>
              <a:p>
                <a:endParaRPr lang="en-US" altLang="ja-JP" dirty="0" smtClean="0">
                  <a:solidFill>
                    <a:schemeClr val="accent3">
                      <a:lumMod val="10000"/>
                    </a:schemeClr>
                  </a:solidFill>
                </a:endParaRPr>
              </a:p>
              <a:p>
                <a:r>
                  <a:rPr lang="en-US" altLang="ja-JP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Most stringent upper limit of the branching ratio is given by the MEG experiment.</a:t>
                </a:r>
                <a:endParaRPr lang="en-US" altLang="ja-JP" dirty="0">
                  <a:solidFill>
                    <a:schemeClr val="accent3">
                      <a:lumMod val="10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ja-JP" b="0" i="1">
                        <a:solidFill>
                          <a:schemeClr val="accent3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4.2</m:t>
                    </m:r>
                    <m:r>
                      <a:rPr lang="en-US" altLang="ja-JP" b="0" i="1">
                        <a:solidFill>
                          <a:schemeClr val="accent3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i="1">
                            <a:solidFill>
                              <a:schemeClr val="accent3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b="0" i="1">
                            <a:solidFill>
                              <a:schemeClr val="accent3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b="0" i="1">
                            <a:solidFill>
                              <a:schemeClr val="accent3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−13</m:t>
                        </m:r>
                      </m:sup>
                    </m:sSup>
                  </m:oMath>
                </a14:m>
                <a:r>
                  <a:rPr lang="en-US" altLang="ja-JP" dirty="0">
                    <a:solidFill>
                      <a:schemeClr val="accent3">
                        <a:lumMod val="10000"/>
                      </a:schemeClr>
                    </a:solidFill>
                  </a:rPr>
                  <a:t> 90% C.L. </a:t>
                </a:r>
                <a:endParaRPr lang="en-US" altLang="ja-JP" dirty="0" smtClean="0">
                  <a:solidFill>
                    <a:schemeClr val="accent3">
                      <a:lumMod val="10000"/>
                    </a:schemeClr>
                  </a:solidFill>
                </a:endParaRPr>
              </a:p>
              <a:p>
                <a:pPr marL="0" indent="0" algn="r">
                  <a:buNone/>
                </a:pPr>
                <a:r>
                  <a:rPr lang="en-US" altLang="ja-JP" sz="2200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(</a:t>
                </a:r>
                <a:r>
                  <a:rPr lang="fr-FR" altLang="ja-JP" sz="2200" dirty="0">
                    <a:solidFill>
                      <a:schemeClr val="accent3">
                        <a:lumMod val="10000"/>
                      </a:schemeClr>
                    </a:solidFill>
                  </a:rPr>
                  <a:t>Eur. Phys. J. C </a:t>
                </a:r>
                <a:r>
                  <a:rPr lang="fr-FR" altLang="ja-JP" sz="2200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76 </a:t>
                </a:r>
                <a:r>
                  <a:rPr lang="en-US" altLang="ja-JP" sz="2200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(2016</a:t>
                </a:r>
                <a:r>
                  <a:rPr lang="en-US" altLang="ja-JP" sz="2200" dirty="0">
                    <a:solidFill>
                      <a:schemeClr val="accent3">
                        <a:lumMod val="10000"/>
                      </a:schemeClr>
                    </a:solidFill>
                  </a:rPr>
                  <a:t>) </a:t>
                </a:r>
                <a:r>
                  <a:rPr lang="en-US" altLang="ja-JP" sz="2200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no.8, 434)</a:t>
                </a:r>
                <a:endParaRPr lang="en-US" altLang="ja-JP" sz="2200" dirty="0">
                  <a:solidFill>
                    <a:schemeClr val="accent3">
                      <a:lumMod val="10000"/>
                    </a:schemeClr>
                  </a:solidFill>
                </a:endParaRPr>
              </a:p>
              <a:p>
                <a:r>
                  <a:rPr lang="en-US" altLang="ja-JP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Target sensitivity of MEG II is</a:t>
                </a:r>
              </a:p>
              <a:p>
                <a:pPr marL="0" indent="0" algn="ctr">
                  <a:buNone/>
                </a:pPr>
                <a:r>
                  <a:rPr lang="en-US" altLang="ja-JP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 </a:t>
                </a:r>
                <a:r>
                  <a:rPr lang="en-US" altLang="ja-JP" b="0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300" b="1">
                        <a:solidFill>
                          <a:schemeClr val="accent3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ja-JP" sz="3300" b="1" i="1">
                        <a:solidFill>
                          <a:schemeClr val="accent3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ja-JP" sz="3300" b="1" i="1">
                        <a:solidFill>
                          <a:schemeClr val="accent3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sz="3300" b="1" i="1">
                            <a:solidFill>
                              <a:schemeClr val="accent3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sz="3300" b="1" i="1">
                            <a:solidFill>
                              <a:schemeClr val="accent3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ja-JP" sz="3300" b="1" i="1">
                            <a:solidFill>
                              <a:schemeClr val="accent3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a:rPr lang="en-US" altLang="ja-JP" sz="3300" b="1" i="1">
                            <a:solidFill>
                              <a:schemeClr val="accent3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𝟏𝟒</m:t>
                        </m:r>
                      </m:sup>
                    </m:sSup>
                  </m:oMath>
                </a14:m>
                <a:endParaRPr lang="en-US" altLang="ja-JP" sz="3300" b="1" dirty="0">
                  <a:solidFill>
                    <a:schemeClr val="accent3">
                      <a:lumMod val="1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altLang="ja-JP" dirty="0">
                  <a:solidFill>
                    <a:schemeClr val="accent3">
                      <a:lumMod val="10000"/>
                    </a:schemeClr>
                  </a:solidFill>
                </a:endParaRPr>
              </a:p>
              <a:p>
                <a:pPr lvl="1"/>
                <a:endParaRPr lang="en-US" altLang="ja-JP" dirty="0" smtClean="0">
                  <a:solidFill>
                    <a:schemeClr val="accent3">
                      <a:lumMod val="1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altLang="ja-JP" dirty="0" smtClean="0">
                  <a:solidFill>
                    <a:schemeClr val="accent3">
                      <a:lumMod val="1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altLang="ja-JP" dirty="0">
                  <a:solidFill>
                    <a:schemeClr val="accent3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013" y="1316354"/>
                <a:ext cx="4434804" cy="5320116"/>
              </a:xfrm>
              <a:blipFill>
                <a:blip r:embed="rId2"/>
                <a:stretch>
                  <a:fillRect l="-2060" t="-2176" r="-20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4238" t="33414" r="34367" b="19769"/>
          <a:stretch/>
        </p:blipFill>
        <p:spPr>
          <a:xfrm>
            <a:off x="4967926" y="2466424"/>
            <a:ext cx="3945157" cy="276263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085457" y="2295213"/>
            <a:ext cx="392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Simplest Little Higgs Model </a:t>
            </a:r>
            <a:r>
              <a:rPr kumimoji="1" lang="en-US" altLang="ja-JP" sz="1000" dirty="0" smtClean="0"/>
              <a:t>(</a:t>
            </a:r>
            <a:r>
              <a:rPr lang="en-US" altLang="ja-JP" sz="1000" dirty="0" smtClean="0">
                <a:latin typeface="Times New Roman" panose="02020603050405020304" pitchFamily="18" charset="0"/>
              </a:rPr>
              <a:t>arXiv:1610.01266v2</a:t>
            </a:r>
            <a:r>
              <a:rPr kumimoji="1" lang="en-US" altLang="ja-JP" sz="1000" dirty="0" smtClean="0"/>
              <a:t>)</a:t>
            </a:r>
            <a:endParaRPr kumimoji="1" lang="ja-JP" altLang="en-US" sz="1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946797" y="4859726"/>
            <a:ext cx="6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MEG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flipH="1" flipV="1">
            <a:off x="7759582" y="2664545"/>
            <a:ext cx="26960" cy="219518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241416" y="4873182"/>
            <a:ext cx="7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MEGII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Prospects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19134" y="1664055"/>
            <a:ext cx="4170854" cy="4542716"/>
          </a:xfrm>
        </p:spPr>
        <p:txBody>
          <a:bodyPr/>
          <a:lstStyle/>
          <a:p>
            <a:r>
              <a:rPr lang="en-US" altLang="ja-JP" dirty="0" smtClean="0"/>
              <a:t>Weighted hit time by reconstructed hit position</a:t>
            </a:r>
          </a:p>
          <a:p>
            <a:pPr lvl="1"/>
            <a:r>
              <a:rPr lang="en-US" altLang="ja-JP" dirty="0" smtClean="0"/>
              <a:t>Closer channel should have larger light amount than the other channel have.</a:t>
            </a:r>
            <a:endParaRPr lang="en-US" altLang="ja-JP" dirty="0"/>
          </a:p>
          <a:p>
            <a:pPr lvl="1"/>
            <a:endParaRPr lang="en-US" altLang="ja-JP" dirty="0" smtClean="0"/>
          </a:p>
          <a:p>
            <a:r>
              <a:rPr lang="en-US" altLang="ja-JP" dirty="0"/>
              <a:t>C</a:t>
            </a:r>
            <a:r>
              <a:rPr lang="en-US" altLang="ja-JP" dirty="0" smtClean="0"/>
              <a:t>ontamination cut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98" y="1514475"/>
            <a:ext cx="2907698" cy="182816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621101" y="1592867"/>
            <a:ext cx="425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accent3">
                    <a:lumMod val="10000"/>
                  </a:schemeClr>
                </a:solidFill>
              </a:rPr>
              <a:t>t</a:t>
            </a:r>
            <a:r>
              <a:rPr lang="en-US" altLang="ja-JP" baseline="-25000" dirty="0" smtClean="0">
                <a:solidFill>
                  <a:schemeClr val="accent3">
                    <a:lumMod val="10000"/>
                  </a:schemeClr>
                </a:solidFill>
              </a:rPr>
              <a:t>2</a:t>
            </a:r>
            <a:endParaRPr kumimoji="1" lang="ja-JP" altLang="en-US" dirty="0">
              <a:solidFill>
                <a:schemeClr val="accent3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32586" y="3458691"/>
                <a:ext cx="3618729" cy="979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𝑐𝑜𝑢𝑛𝑡𝑒𝑟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)/2</m:t>
                      </m:r>
                    </m:oMath>
                  </m:oMathPara>
                </a14:m>
                <a:endParaRPr kumimoji="1" lang="en-US" altLang="ja-JP" sz="2200" dirty="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200" b="0" i="1" smtClean="0">
                          <a:latin typeface="Cambria Math" panose="02040503050406030204" pitchFamily="18" charset="0"/>
                        </a:rPr>
                        <m:t>)/2</m:t>
                      </m:r>
                    </m:oMath>
                  </m:oMathPara>
                </a14:m>
                <a:endParaRPr kumimoji="1" lang="en-US" altLang="ja-JP" sz="2200" b="0" dirty="0" smtClean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86" y="3458691"/>
                <a:ext cx="3618729" cy="979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868817" y="2619922"/>
                <a:ext cx="75266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5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kumimoji="1" lang="en-US" altLang="ja-JP" sz="15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15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817" y="2619922"/>
                <a:ext cx="752661" cy="323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447668" y="1580216"/>
            <a:ext cx="425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accent3">
                    <a:lumMod val="10000"/>
                  </a:schemeClr>
                </a:solidFill>
              </a:rPr>
              <a:t>t</a:t>
            </a:r>
            <a:r>
              <a:rPr lang="en-US" altLang="ja-JP" baseline="-25000" dirty="0" smtClean="0">
                <a:solidFill>
                  <a:schemeClr val="accent3">
                    <a:lumMod val="10000"/>
                  </a:schemeClr>
                </a:solidFill>
              </a:rPr>
              <a:t>1</a:t>
            </a:r>
            <a:endParaRPr kumimoji="1" lang="ja-JP" altLang="en-US" dirty="0">
              <a:solidFill>
                <a:schemeClr val="accent3">
                  <a:lumMod val="10000"/>
                </a:schemeClr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245148" y="1398420"/>
            <a:ext cx="0" cy="1296144"/>
          </a:xfrm>
          <a:prstGeom prst="line">
            <a:avLst/>
          </a:prstGeom>
          <a:ln w="19050">
            <a:solidFill>
              <a:srgbClr val="FE6B8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2245148" y="2619922"/>
            <a:ext cx="663620" cy="0"/>
          </a:xfrm>
          <a:prstGeom prst="straightConnector1">
            <a:avLst/>
          </a:prstGeom>
          <a:ln>
            <a:solidFill>
              <a:srgbClr val="FE6B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4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183" y="2295317"/>
            <a:ext cx="2414799" cy="2077045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2032943" y="2385924"/>
            <a:ext cx="1141510" cy="647700"/>
          </a:xfrm>
          <a:prstGeom prst="rect">
            <a:avLst/>
          </a:prstGeom>
          <a:solidFill>
            <a:srgbClr val="FFF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2032942" y="2635637"/>
            <a:ext cx="375202" cy="982015"/>
          </a:xfrm>
          <a:prstGeom prst="rect">
            <a:avLst/>
          </a:prstGeom>
          <a:solidFill>
            <a:srgbClr val="FFF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812875" y="1639163"/>
            <a:ext cx="3421380" cy="27331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MEG II Requirement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995188" y="1713383"/>
            <a:ext cx="305675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ja-JP" sz="2400" dirty="0" smtClean="0">
                <a:solidFill>
                  <a:schemeClr val="accent1"/>
                </a:solidFill>
              </a:rPr>
              <a:t>Signal:</a:t>
            </a:r>
            <a:r>
              <a:rPr lang="en-US" altLang="ja-JP" sz="2400" dirty="0" smtClean="0">
                <a:solidFill>
                  <a:srgbClr val="D8DBDD">
                    <a:lumMod val="25000"/>
                  </a:srgbClr>
                </a:solidFill>
              </a:rPr>
              <a:t> two-body decay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801" y="2507454"/>
            <a:ext cx="2572043" cy="1830313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5228487" y="1728623"/>
            <a:ext cx="342021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ja-JP" sz="2400" dirty="0" smtClean="0">
                <a:solidFill>
                  <a:schemeClr val="accent1"/>
                </a:solidFill>
              </a:rPr>
              <a:t>Dominant BG:</a:t>
            </a:r>
            <a:r>
              <a:rPr lang="en-US" altLang="ja-JP" sz="2400" dirty="0" smtClean="0">
                <a:solidFill>
                  <a:srgbClr val="D8DBDD">
                    <a:lumMod val="25000"/>
                  </a:srgbClr>
                </a:solidFill>
              </a:rPr>
              <a:t> accidental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5159226" y="1639007"/>
            <a:ext cx="3421380" cy="27128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5228486" y="2102287"/>
            <a:ext cx="1756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656" indent="-130621">
              <a:buFont typeface="Arial" pitchFamily="34" charset="0"/>
              <a:buChar char="•"/>
            </a:pPr>
            <a:r>
              <a:rPr lang="en-US" altLang="ja-JP" sz="1600" dirty="0">
                <a:solidFill>
                  <a:schemeClr val="accent3">
                    <a:lumMod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&lt;</a:t>
            </a:r>
            <a:r>
              <a:rPr lang="en-US" altLang="ja-JP" sz="1600" dirty="0" smtClean="0">
                <a:solidFill>
                  <a:schemeClr val="accent3">
                    <a:lumMod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52.8 MeV</a:t>
            </a:r>
            <a:endParaRPr lang="en-US" altLang="ja-JP" sz="1600" dirty="0">
              <a:solidFill>
                <a:schemeClr val="accent3">
                  <a:lumMod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2656" indent="-130621">
              <a:buFont typeface="Arial" pitchFamily="34" charset="0"/>
              <a:buChar char="•"/>
            </a:pPr>
            <a:r>
              <a:rPr lang="en-US" altLang="ja-JP" sz="1600" dirty="0">
                <a:solidFill>
                  <a:schemeClr val="accent3">
                    <a:lumMod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Any angle</a:t>
            </a:r>
          </a:p>
          <a:p>
            <a:pPr marL="32656" indent="-130621">
              <a:buFont typeface="Arial" pitchFamily="34" charset="0"/>
              <a:buChar char="•"/>
            </a:pPr>
            <a:r>
              <a:rPr lang="en-US" altLang="ja-JP" sz="1600" dirty="0" smtClean="0">
                <a:solidFill>
                  <a:schemeClr val="accent3">
                    <a:lumMod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Time Random</a:t>
            </a:r>
            <a:endParaRPr lang="ja-JP" altLang="en-US" sz="1600" dirty="0">
              <a:solidFill>
                <a:schemeClr val="accent3">
                  <a:lumMod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993676" y="2115831"/>
            <a:ext cx="24658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656" indent="-130621">
              <a:buFont typeface="Arial" pitchFamily="34" charset="0"/>
              <a:buChar char="•"/>
            </a:pPr>
            <a:r>
              <a:rPr lang="en-US" altLang="ja-JP" sz="1600" dirty="0" smtClean="0">
                <a:solidFill>
                  <a:schemeClr val="accent3">
                    <a:lumMod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52.8 MeV</a:t>
            </a:r>
            <a:endParaRPr lang="en-US" altLang="ja-JP" sz="1600" dirty="0">
              <a:solidFill>
                <a:schemeClr val="accent3">
                  <a:lumMod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2656" indent="-130621">
              <a:buFont typeface="Arial" pitchFamily="34" charset="0"/>
              <a:buChar char="•"/>
            </a:pPr>
            <a:r>
              <a:rPr lang="en-US" altLang="ja-JP" sz="1600" dirty="0" smtClean="0">
                <a:solidFill>
                  <a:schemeClr val="accent3">
                    <a:lumMod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Opening Angle 180°</a:t>
            </a:r>
            <a:endParaRPr lang="en-US" altLang="ja-JP" sz="1600" dirty="0">
              <a:solidFill>
                <a:schemeClr val="accent3">
                  <a:lumMod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2656" indent="-130621">
              <a:buFont typeface="Arial" pitchFamily="34" charset="0"/>
              <a:buChar char="•"/>
            </a:pPr>
            <a:r>
              <a:rPr lang="en-US" altLang="ja-JP" sz="1600" dirty="0" smtClean="0">
                <a:solidFill>
                  <a:schemeClr val="accent3">
                    <a:lumMod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Time Coincident</a:t>
            </a:r>
            <a:endParaRPr lang="ja-JP" altLang="en-US" sz="1600" dirty="0">
              <a:solidFill>
                <a:schemeClr val="accent3">
                  <a:lumMod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2883927" y="3699787"/>
            <a:ext cx="11100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 smtClean="0">
                <a:solidFill>
                  <a:srgbClr val="00B5E6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105.6 MeV</a:t>
            </a:r>
            <a:endParaRPr lang="en-US" altLang="ja-JP" sz="1200" b="1" dirty="0">
              <a:solidFill>
                <a:srgbClr val="00B5E6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571837" y="4742779"/>
            <a:ext cx="8435976" cy="7797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smtClean="0"/>
              <a:t>Precise measurement of emission </a:t>
            </a:r>
            <a:r>
              <a:rPr lang="en-US" altLang="ja-JP" dirty="0"/>
              <a:t>angle, energy, and timing of both positron and γ </a:t>
            </a:r>
            <a:r>
              <a:rPr lang="en-US" altLang="ja-JP" dirty="0" smtClean="0"/>
              <a:t>is essential.</a:t>
            </a:r>
            <a:endParaRPr lang="en-US" altLang="ja-JP" dirty="0"/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889216" y="5715076"/>
            <a:ext cx="7340384" cy="516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000" dirty="0" smtClean="0"/>
              <a:t>⇒ </a:t>
            </a:r>
            <a:r>
              <a:rPr lang="en-US" altLang="ja-JP" sz="3000" dirty="0" smtClean="0"/>
              <a:t>Today’s topic is performance of positrons time reconstruction.</a:t>
            </a:r>
            <a:endParaRPr lang="en-US" altLang="ja-JP" sz="3000" dirty="0"/>
          </a:p>
        </p:txBody>
      </p:sp>
    </p:spTree>
    <p:extLst>
      <p:ext uri="{BB962C8B-B14F-4D97-AF65-F5344CB8AC3E}">
        <p14:creationId xmlns:p14="http://schemas.microsoft.com/office/powerpoint/2010/main" val="5877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1" y="16252"/>
            <a:ext cx="9118499" cy="6841748"/>
          </a:xfrm>
          <a:prstGeom prst="rect">
            <a:avLst/>
          </a:prstGeom>
        </p:spPr>
      </p:pic>
      <p:sp>
        <p:nvSpPr>
          <p:cNvPr id="38" name="タイトル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Detector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8702675" y="6356350"/>
            <a:ext cx="441325" cy="365125"/>
          </a:xfrm>
        </p:spPr>
        <p:txBody>
          <a:bodyPr/>
          <a:lstStyle/>
          <a:p>
            <a:fld id="{441EF268-3646-4D88-A03D-E55DECC9F23A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0825" y="4601671"/>
            <a:ext cx="3280166" cy="55399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000" dirty="0" smtClean="0"/>
              <a:t>Wire Drift Chamber</a:t>
            </a:r>
            <a:endParaRPr kumimoji="1" lang="ja-JP" altLang="en-US" sz="3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5398" y="5639040"/>
            <a:ext cx="3681554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000" dirty="0" smtClean="0"/>
              <a:t>Pixelated Positron Timing Counter</a:t>
            </a:r>
            <a:endParaRPr kumimoji="1" lang="ja-JP" altLang="en-US" sz="3000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3342409" y="4494116"/>
            <a:ext cx="827811" cy="1144924"/>
          </a:xfrm>
          <a:prstGeom prst="line">
            <a:avLst/>
          </a:prstGeom>
          <a:ln w="381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6975876" y="775521"/>
            <a:ext cx="19173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dirty="0" smtClean="0"/>
              <a:t>Liquid Xenon Gamma-ray Detector</a:t>
            </a:r>
            <a:endParaRPr kumimoji="1" lang="ja-JP" altLang="en-US" sz="2600" dirty="0"/>
          </a:p>
        </p:txBody>
      </p:sp>
      <p:cxnSp>
        <p:nvCxnSpPr>
          <p:cNvPr id="13" name="直線コネクタ 12"/>
          <p:cNvCxnSpPr/>
          <p:nvPr/>
        </p:nvCxnSpPr>
        <p:spPr>
          <a:xfrm flipH="1">
            <a:off x="6283411" y="1192002"/>
            <a:ext cx="666313" cy="272274"/>
          </a:xfrm>
          <a:prstGeom prst="line">
            <a:avLst/>
          </a:prstGeom>
          <a:ln w="381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84722" y="1643737"/>
            <a:ext cx="2973484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000" dirty="0" smtClean="0"/>
              <a:t>Superconducting Magnet</a:t>
            </a:r>
            <a:endParaRPr kumimoji="1" lang="ja-JP" altLang="en-US" sz="3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560750" y="3660678"/>
            <a:ext cx="14314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400" b="1" dirty="0" smtClean="0">
                <a:solidFill>
                  <a:srgbClr val="FF66FF"/>
                </a:solidFill>
              </a:rPr>
              <a:t>Muon</a:t>
            </a:r>
            <a:endParaRPr kumimoji="1" lang="ja-JP" altLang="en-US" sz="3400" b="1" dirty="0">
              <a:solidFill>
                <a:srgbClr val="FF66FF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936346" y="3722525"/>
            <a:ext cx="18477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400" b="1" dirty="0" smtClean="0">
                <a:solidFill>
                  <a:srgbClr val="0014FF"/>
                </a:solidFill>
              </a:rPr>
              <a:t>Positron</a:t>
            </a:r>
            <a:endParaRPr kumimoji="1" lang="ja-JP" altLang="en-US" sz="3400" b="1" dirty="0">
              <a:solidFill>
                <a:srgbClr val="0014FF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932379" y="2683271"/>
            <a:ext cx="22945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400" b="1" dirty="0" smtClean="0">
                <a:solidFill>
                  <a:srgbClr val="FFFF04"/>
                </a:solidFill>
              </a:rPr>
              <a:t>Gamma-ray</a:t>
            </a:r>
            <a:endParaRPr kumimoji="1" lang="ja-JP" altLang="en-US" sz="3400" b="1" dirty="0">
              <a:solidFill>
                <a:srgbClr val="FFFF04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62501" y="5868726"/>
            <a:ext cx="41909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000" dirty="0" smtClean="0"/>
              <a:t>Radiative Decay </a:t>
            </a:r>
            <a:r>
              <a:rPr lang="en-US" altLang="ja-JP" sz="3000" dirty="0"/>
              <a:t>C</a:t>
            </a:r>
            <a:r>
              <a:rPr lang="en-US" altLang="ja-JP" sz="3000" dirty="0" smtClean="0"/>
              <a:t>ounter</a:t>
            </a:r>
            <a:endParaRPr kumimoji="1" lang="ja-JP" altLang="en-US" sz="3000" dirty="0"/>
          </a:p>
        </p:txBody>
      </p:sp>
      <p:cxnSp>
        <p:nvCxnSpPr>
          <p:cNvPr id="23" name="直線コネクタ 22"/>
          <p:cNvCxnSpPr>
            <a:stCxn id="22" idx="0"/>
          </p:cNvCxnSpPr>
          <p:nvPr/>
        </p:nvCxnSpPr>
        <p:spPr>
          <a:xfrm flipV="1">
            <a:off x="7019642" y="4338078"/>
            <a:ext cx="527157" cy="1722501"/>
          </a:xfrm>
          <a:prstGeom prst="line">
            <a:avLst/>
          </a:prstGeom>
          <a:ln w="381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1890908" y="3660678"/>
            <a:ext cx="932009" cy="940993"/>
          </a:xfrm>
          <a:prstGeom prst="line">
            <a:avLst/>
          </a:prstGeom>
          <a:ln w="381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8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1" y="16252"/>
            <a:ext cx="9118499" cy="6841748"/>
          </a:xfrm>
          <a:prstGeom prst="rect">
            <a:avLst/>
          </a:prstGeom>
        </p:spPr>
      </p:pic>
      <p:sp>
        <p:nvSpPr>
          <p:cNvPr id="38" name="タイトル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Positron </a:t>
            </a:r>
            <a:br>
              <a:rPr lang="en-US" altLang="ja-JP" dirty="0" smtClean="0"/>
            </a:br>
            <a:r>
              <a:rPr lang="en-US" altLang="ja-JP" dirty="0" smtClean="0"/>
              <a:t>Spectrometer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8702675" y="6356350"/>
            <a:ext cx="441325" cy="365125"/>
          </a:xfrm>
        </p:spPr>
        <p:txBody>
          <a:bodyPr/>
          <a:lstStyle/>
          <a:p>
            <a:fld id="{441EF268-3646-4D88-A03D-E55DECC9F23A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0825" y="4601671"/>
            <a:ext cx="3280166" cy="553998"/>
          </a:xfrm>
          <a:prstGeom prst="rect">
            <a:avLst/>
          </a:prstGeom>
          <a:noFill/>
          <a:ln w="38100">
            <a:solidFill>
              <a:srgbClr val="AE1E2B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000" dirty="0" smtClean="0"/>
              <a:t>Wire Drift Chamber</a:t>
            </a:r>
            <a:endParaRPr kumimoji="1" lang="ja-JP" altLang="en-US" sz="3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5398" y="5639040"/>
            <a:ext cx="3681554" cy="10156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000" dirty="0" smtClean="0"/>
              <a:t>Pixelated Positron Timing Counter</a:t>
            </a:r>
            <a:endParaRPr kumimoji="1" lang="ja-JP" altLang="en-US" sz="3000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3342409" y="4494116"/>
            <a:ext cx="827811" cy="1144924"/>
          </a:xfrm>
          <a:prstGeom prst="line">
            <a:avLst/>
          </a:prstGeom>
          <a:ln w="381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6975876" y="775521"/>
            <a:ext cx="19173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dirty="0" smtClean="0"/>
              <a:t>Liquid Xenon Gamma-ray Detector</a:t>
            </a:r>
            <a:endParaRPr kumimoji="1" lang="ja-JP" altLang="en-US" sz="2600" dirty="0"/>
          </a:p>
        </p:txBody>
      </p:sp>
      <p:cxnSp>
        <p:nvCxnSpPr>
          <p:cNvPr id="13" name="直線コネクタ 12"/>
          <p:cNvCxnSpPr/>
          <p:nvPr/>
        </p:nvCxnSpPr>
        <p:spPr>
          <a:xfrm flipH="1">
            <a:off x="6283411" y="1192002"/>
            <a:ext cx="666313" cy="272274"/>
          </a:xfrm>
          <a:prstGeom prst="line">
            <a:avLst/>
          </a:prstGeom>
          <a:ln w="381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84722" y="1643737"/>
            <a:ext cx="2973484" cy="10156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000" dirty="0" smtClean="0"/>
              <a:t>Superconducting Magnet</a:t>
            </a:r>
            <a:endParaRPr kumimoji="1" lang="ja-JP" altLang="en-US" sz="3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560750" y="3660678"/>
            <a:ext cx="14314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400" b="1" dirty="0" smtClean="0">
                <a:solidFill>
                  <a:srgbClr val="FF66FF"/>
                </a:solidFill>
              </a:rPr>
              <a:t>Muon</a:t>
            </a:r>
            <a:endParaRPr kumimoji="1" lang="ja-JP" altLang="en-US" sz="3400" b="1" dirty="0">
              <a:solidFill>
                <a:srgbClr val="FF66FF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936346" y="3722525"/>
            <a:ext cx="18477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400" b="1" dirty="0" smtClean="0">
                <a:solidFill>
                  <a:srgbClr val="0014FF"/>
                </a:solidFill>
              </a:rPr>
              <a:t>Positron</a:t>
            </a:r>
            <a:endParaRPr kumimoji="1" lang="ja-JP" altLang="en-US" sz="3400" b="1" dirty="0">
              <a:solidFill>
                <a:srgbClr val="0014FF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932379" y="2683271"/>
            <a:ext cx="22945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400" b="1" dirty="0" smtClean="0">
                <a:solidFill>
                  <a:srgbClr val="FFFF04"/>
                </a:solidFill>
              </a:rPr>
              <a:t>Gamma-ray</a:t>
            </a:r>
            <a:endParaRPr kumimoji="1" lang="ja-JP" altLang="en-US" sz="3400" b="1" dirty="0">
              <a:solidFill>
                <a:srgbClr val="FFFF04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62501" y="5868726"/>
            <a:ext cx="41909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000" dirty="0" smtClean="0"/>
              <a:t>Radiative Decay </a:t>
            </a:r>
            <a:r>
              <a:rPr lang="en-US" altLang="ja-JP" sz="3000" dirty="0"/>
              <a:t>C</a:t>
            </a:r>
            <a:r>
              <a:rPr lang="en-US" altLang="ja-JP" sz="3000" dirty="0" smtClean="0"/>
              <a:t>ounter</a:t>
            </a:r>
            <a:endParaRPr kumimoji="1" lang="ja-JP" altLang="en-US" sz="3000" dirty="0"/>
          </a:p>
        </p:txBody>
      </p:sp>
      <p:cxnSp>
        <p:nvCxnSpPr>
          <p:cNvPr id="23" name="直線コネクタ 22"/>
          <p:cNvCxnSpPr>
            <a:stCxn id="22" idx="0"/>
          </p:cNvCxnSpPr>
          <p:nvPr/>
        </p:nvCxnSpPr>
        <p:spPr>
          <a:xfrm flipV="1">
            <a:off x="7019642" y="4338078"/>
            <a:ext cx="527157" cy="1722501"/>
          </a:xfrm>
          <a:prstGeom prst="line">
            <a:avLst/>
          </a:prstGeom>
          <a:ln w="381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1890908" y="3660678"/>
            <a:ext cx="932009" cy="940993"/>
          </a:xfrm>
          <a:prstGeom prst="line">
            <a:avLst/>
          </a:prstGeom>
          <a:ln w="38100">
            <a:solidFill>
              <a:srgbClr val="AE1E2B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75261" y="4186615"/>
            <a:ext cx="2473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Positron 1</a:t>
            </a:r>
            <a:r>
              <a:rPr lang="en-US" altLang="ja-JP" sz="2400" b="1" baseline="30000" dirty="0" smtClean="0"/>
              <a:t>st</a:t>
            </a:r>
            <a:r>
              <a:rPr lang="en-US" altLang="ja-JP" sz="2400" b="1" dirty="0" smtClean="0"/>
              <a:t> turn</a:t>
            </a:r>
            <a:endParaRPr kumimoji="1" lang="ja-JP" altLang="en-US" sz="2400" b="1" kern="1200" dirty="0">
              <a:solidFill>
                <a:schemeClr val="tx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84860" y="5263928"/>
            <a:ext cx="2473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Positron 2</a:t>
            </a:r>
            <a:r>
              <a:rPr lang="en-US" altLang="ja-JP" sz="2400" b="1" baseline="30000" dirty="0" smtClean="0"/>
              <a:t>nd</a:t>
            </a:r>
            <a:r>
              <a:rPr lang="en-US" altLang="ja-JP" sz="2400" b="1" dirty="0" smtClean="0"/>
              <a:t> turn</a:t>
            </a:r>
            <a:endParaRPr kumimoji="1" lang="ja-JP" altLang="en-US" sz="24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2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399478" y="6097672"/>
            <a:ext cx="8387459" cy="576062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4743432" y="4728401"/>
            <a:ext cx="4043506" cy="1250783"/>
          </a:xfrm>
          <a:prstGeom prst="roundRect">
            <a:avLst/>
          </a:prstGeom>
          <a:solidFill>
            <a:srgbClr val="F7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399478" y="4730680"/>
            <a:ext cx="4043506" cy="1250783"/>
          </a:xfrm>
          <a:prstGeom prst="roundRect">
            <a:avLst/>
          </a:prstGeom>
          <a:solidFill>
            <a:srgbClr val="D4D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Positron Measurement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61982" y="1293526"/>
            <a:ext cx="4084890" cy="148738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ja-JP" b="1" dirty="0" smtClean="0">
                <a:solidFill>
                  <a:schemeClr val="tx1"/>
                </a:solidFill>
              </a:rPr>
              <a:t>W</a:t>
            </a:r>
            <a:r>
              <a:rPr lang="en-US" altLang="ja-JP" b="1" dirty="0" smtClean="0"/>
              <a:t>ire </a:t>
            </a:r>
            <a:r>
              <a:rPr lang="en-US" altLang="ja-JP" b="1" dirty="0"/>
              <a:t>Drift </a:t>
            </a:r>
            <a:r>
              <a:rPr lang="en-US" altLang="ja-JP" b="1" dirty="0" smtClean="0"/>
              <a:t>Chamber (DCH)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Single volume</a:t>
            </a:r>
            <a:r>
              <a:rPr lang="en-US" altLang="ja-JP" dirty="0">
                <a:solidFill>
                  <a:schemeClr val="tx1"/>
                </a:solidFill>
              </a:rPr>
              <a:t>, low-Z gas mixture (He:iC</a:t>
            </a:r>
            <a:r>
              <a:rPr lang="en-US" altLang="ja-JP" baseline="-25000" dirty="0">
                <a:solidFill>
                  <a:schemeClr val="tx1"/>
                </a:solidFill>
              </a:rPr>
              <a:t>4</a:t>
            </a:r>
            <a:r>
              <a:rPr lang="en-US" altLang="ja-JP" dirty="0">
                <a:solidFill>
                  <a:schemeClr val="tx1"/>
                </a:solidFill>
              </a:rPr>
              <a:t>H</a:t>
            </a:r>
            <a:r>
              <a:rPr lang="en-US" altLang="ja-JP" baseline="-25000" dirty="0">
                <a:solidFill>
                  <a:schemeClr val="tx1"/>
                </a:solidFill>
              </a:rPr>
              <a:t>10</a:t>
            </a:r>
            <a:r>
              <a:rPr lang="en-US" altLang="ja-JP" dirty="0">
                <a:solidFill>
                  <a:schemeClr val="tx1"/>
                </a:solidFill>
              </a:rPr>
              <a:t> = 85:15)</a:t>
            </a:r>
          </a:p>
          <a:p>
            <a:pPr marL="342900" indent="-342900">
              <a:buFont typeface="Arial"/>
              <a:buChar char="•"/>
            </a:pPr>
            <a:r>
              <a:rPr lang="en-US" altLang="ja-JP" dirty="0">
                <a:solidFill>
                  <a:schemeClr val="tx1"/>
                </a:solidFill>
              </a:rPr>
              <a:t>1200 sense wires (2 m long, </a:t>
            </a:r>
            <a:r>
              <a:rPr lang="el-GR" altLang="ja-JP" dirty="0">
                <a:solidFill>
                  <a:schemeClr val="tx1"/>
                </a:solidFill>
              </a:rPr>
              <a:t>2</a:t>
            </a:r>
            <a:r>
              <a:rPr lang="en-US" altLang="ja-JP" dirty="0">
                <a:solidFill>
                  <a:schemeClr val="tx1"/>
                </a:solidFill>
              </a:rPr>
              <a:t>0</a:t>
            </a:r>
            <a:r>
              <a:rPr lang="el-GR" altLang="ja-JP" dirty="0">
                <a:solidFill>
                  <a:schemeClr val="tx1"/>
                </a:solidFill>
              </a:rPr>
              <a:t> μm</a:t>
            </a:r>
            <a:r>
              <a:rPr lang="en-US" altLang="ja-JP" dirty="0">
                <a:solidFill>
                  <a:schemeClr val="tx1"/>
                </a:solidFill>
              </a:rPr>
              <a:t> diameter) </a:t>
            </a:r>
          </a:p>
          <a:p>
            <a:pPr marL="342900" indent="-342900">
              <a:buFont typeface="Arial"/>
              <a:buChar char="•"/>
            </a:pPr>
            <a:r>
              <a:rPr lang="en-US" altLang="ja-JP" dirty="0">
                <a:solidFill>
                  <a:schemeClr val="tx1"/>
                </a:solidFill>
              </a:rPr>
              <a:t>S</a:t>
            </a:r>
            <a:r>
              <a:rPr lang="en-US" altLang="ja-JP" dirty="0" smtClean="0">
                <a:solidFill>
                  <a:schemeClr val="tx1"/>
                </a:solidFill>
              </a:rPr>
              <a:t>tereo </a:t>
            </a:r>
            <a:r>
              <a:rPr lang="en-US" altLang="ja-JP" dirty="0">
                <a:solidFill>
                  <a:schemeClr val="tx1"/>
                </a:solidFill>
              </a:rPr>
              <a:t>angle (</a:t>
            </a:r>
            <a:r>
              <a:rPr lang="en-US" altLang="ja-JP" dirty="0" smtClean="0">
                <a:solidFill>
                  <a:schemeClr val="tx1"/>
                </a:solidFill>
              </a:rPr>
              <a:t>7°) configuration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>
          <a:xfrm>
            <a:off x="4743432" y="1293526"/>
            <a:ext cx="3886200" cy="148738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ja-JP" b="1" dirty="0"/>
              <a:t>Pixelated Positron Timing </a:t>
            </a:r>
            <a:r>
              <a:rPr lang="en-US" altLang="ja-JP" b="1" dirty="0" smtClean="0"/>
              <a:t>Counter (TC)</a:t>
            </a:r>
            <a:endParaRPr lang="ja-JP" altLang="en-US" b="1" dirty="0"/>
          </a:p>
          <a:p>
            <a:r>
              <a:rPr kumimoji="1" lang="en-US" altLang="ja-JP" dirty="0" smtClean="0"/>
              <a:t>512 fast plastic scintillator counters (120x40/50x5 mm</a:t>
            </a:r>
            <a:r>
              <a:rPr kumimoji="1" lang="en-US" altLang="ja-JP" baseline="30000" dirty="0" smtClean="0"/>
              <a:t>3</a:t>
            </a:r>
            <a:r>
              <a:rPr kumimoji="1" lang="en-US" altLang="ja-JP" dirty="0" smtClean="0"/>
              <a:t>)</a:t>
            </a:r>
          </a:p>
          <a:p>
            <a:r>
              <a:rPr lang="en-US" altLang="ja-JP" dirty="0" smtClean="0"/>
              <a:t>6 SiPMs (</a:t>
            </a:r>
            <a:r>
              <a:rPr lang="en-US" altLang="ja-JP" dirty="0" err="1" smtClean="0"/>
              <a:t>AdvanSiD</a:t>
            </a:r>
            <a:r>
              <a:rPr lang="en-US" altLang="ja-JP" dirty="0" smtClean="0"/>
              <a:t>) are attached on both side of the counters.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2435" r="2449"/>
          <a:stretch/>
        </p:blipFill>
        <p:spPr bwMode="auto">
          <a:xfrm>
            <a:off x="418334" y="2808440"/>
            <a:ext cx="3829848" cy="1656850"/>
          </a:xfrm>
          <a:prstGeom prst="rect">
            <a:avLst/>
          </a:prstGeom>
          <a:noFill/>
          <a:ln w="9525">
            <a:solidFill>
              <a:srgbClr val="D4D9EB"/>
            </a:solidFill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477486" y="6131470"/>
            <a:ext cx="857118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500" dirty="0" smtClean="0"/>
              <a:t>Reconstruct </a:t>
            </a:r>
            <a:r>
              <a:rPr lang="en-US" altLang="ja-JP" sz="2500" dirty="0"/>
              <a:t>positrons in each detector, then check matching</a:t>
            </a:r>
            <a:endParaRPr lang="ja-JP" altLang="en-US" sz="2500" dirty="0"/>
          </a:p>
        </p:txBody>
      </p:sp>
      <p:pic>
        <p:nvPicPr>
          <p:cNvPr id="1028" name="Picture 4" descr="DSC_02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9" r="540" b="13677"/>
          <a:stretch/>
        </p:blipFill>
        <p:spPr bwMode="auto">
          <a:xfrm>
            <a:off x="4909726" y="2808440"/>
            <a:ext cx="3121911" cy="168604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660107" y="4192852"/>
            <a:ext cx="237153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256 counters for down stream</a:t>
            </a:r>
            <a:endParaRPr kumimoji="1" lang="ja-JP" altLang="en-US" sz="1400" dirty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477486" y="4730680"/>
            <a:ext cx="3969386" cy="1300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 smtClean="0">
                <a:solidFill>
                  <a:schemeClr val="tx1"/>
                </a:solidFill>
              </a:rPr>
              <a:t>DCH reconstructs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sz="2000" dirty="0" smtClean="0">
                <a:solidFill>
                  <a:schemeClr val="tx1"/>
                </a:solidFill>
              </a:rPr>
              <a:t>Momentum and vertex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sz="2000" dirty="0" smtClean="0">
                <a:solidFill>
                  <a:schemeClr val="tx1"/>
                </a:solidFill>
              </a:rPr>
              <a:t>Track length from vertex to TC</a:t>
            </a: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905838" y="4744447"/>
            <a:ext cx="3640385" cy="1300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 smtClean="0">
                <a:solidFill>
                  <a:schemeClr val="tx1"/>
                </a:solidFill>
              </a:rPr>
              <a:t>TC reconstructs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chemeClr val="tx1"/>
                </a:solidFill>
              </a:rPr>
              <a:t>P</a:t>
            </a:r>
            <a:r>
              <a:rPr lang="en-US" altLang="ja-JP" sz="2000" dirty="0" smtClean="0">
                <a:solidFill>
                  <a:schemeClr val="tx1"/>
                </a:solidFill>
              </a:rPr>
              <a:t>ositron passing time through each counter</a:t>
            </a:r>
          </a:p>
        </p:txBody>
      </p:sp>
      <p:pic>
        <p:nvPicPr>
          <p:cNvPr id="1032" name="Picture 8" descr="CIMG51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 t="19294" r="6093" b="17393"/>
          <a:stretch/>
        </p:blipFill>
        <p:spPr bwMode="auto">
          <a:xfrm>
            <a:off x="7396377" y="2665132"/>
            <a:ext cx="1560893" cy="91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7659610" y="3309720"/>
            <a:ext cx="13149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Single </a:t>
            </a:r>
            <a:r>
              <a:rPr lang="en-US" altLang="ja-JP" sz="1200" dirty="0" smtClean="0"/>
              <a:t>counter</a:t>
            </a:r>
            <a:endParaRPr lang="en-US" altLang="ja-JP" sz="1200" dirty="0"/>
          </a:p>
        </p:txBody>
      </p:sp>
      <p:sp>
        <p:nvSpPr>
          <p:cNvPr id="10" name="下矢印 9"/>
          <p:cNvSpPr/>
          <p:nvPr/>
        </p:nvSpPr>
        <p:spPr>
          <a:xfrm>
            <a:off x="6546164" y="5878892"/>
            <a:ext cx="534573" cy="317953"/>
          </a:xfrm>
          <a:prstGeom prst="downArrow">
            <a:avLst/>
          </a:prstGeom>
          <a:solidFill>
            <a:srgbClr val="F7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>
            <a:off x="2065971" y="5880564"/>
            <a:ext cx="534573" cy="317953"/>
          </a:xfrm>
          <a:prstGeom prst="downArrow">
            <a:avLst/>
          </a:prstGeom>
          <a:solidFill>
            <a:srgbClr val="D4D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63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Performance Study with MC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Check the performance of positron spectrometer in detail with </a:t>
            </a:r>
            <a:r>
              <a:rPr lang="en-US" altLang="ja-JP" b="1" dirty="0" smtClean="0"/>
              <a:t>full analysis chain </a:t>
            </a:r>
            <a:r>
              <a:rPr lang="en-US" altLang="ja-JP" dirty="0" smtClean="0"/>
              <a:t>of </a:t>
            </a:r>
            <a:r>
              <a:rPr lang="en-US" altLang="ja-JP" dirty="0"/>
              <a:t>the positron </a:t>
            </a:r>
            <a:r>
              <a:rPr lang="en-US" altLang="ja-JP" dirty="0" smtClean="0"/>
              <a:t>reconstruction.</a:t>
            </a:r>
          </a:p>
          <a:p>
            <a:endParaRPr lang="en-US" altLang="ja-JP" dirty="0"/>
          </a:p>
          <a:p>
            <a:r>
              <a:rPr lang="en-US" altLang="ja-JP" dirty="0" smtClean="0"/>
              <a:t>Set up</a:t>
            </a:r>
          </a:p>
          <a:p>
            <a:pPr lvl="1"/>
            <a:r>
              <a:rPr lang="en-US" altLang="ja-JP" dirty="0" smtClean="0"/>
              <a:t>Geant4</a:t>
            </a:r>
            <a:endParaRPr lang="en-US" altLang="ja-JP" dirty="0"/>
          </a:p>
          <a:p>
            <a:pPr lvl="1"/>
            <a:r>
              <a:rPr lang="en-US" altLang="ja-JP" dirty="0" smtClean="0"/>
              <a:t>Signal positron mixed Michel positron @ 7 x 10</a:t>
            </a:r>
            <a:r>
              <a:rPr lang="en-US" altLang="ja-JP" baseline="30000" dirty="0" smtClean="0"/>
              <a:t>7</a:t>
            </a:r>
          </a:p>
          <a:p>
            <a:pPr lvl="1"/>
            <a:r>
              <a:rPr lang="en-US" altLang="ja-JP" dirty="0" smtClean="0"/>
              <a:t>TC: Hit smeared by their resolutions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DCH: waveform simulation</a:t>
            </a:r>
          </a:p>
          <a:p>
            <a:pPr lvl="1"/>
            <a:endParaRPr lang="en-US" altLang="ja-JP" dirty="0"/>
          </a:p>
          <a:p>
            <a:pPr marL="0" lvl="1" indent="0">
              <a:spcBef>
                <a:spcPts val="1000"/>
              </a:spcBef>
              <a:buNone/>
            </a:pPr>
            <a:r>
              <a:rPr lang="en-US" altLang="ja-JP" sz="2800" dirty="0"/>
              <a:t>In this talk we’ll focus on timing reconstruction.</a:t>
            </a:r>
          </a:p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5678239" y="4440088"/>
            <a:ext cx="3111749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(TC Waveform simulation study</a:t>
            </a:r>
          </a:p>
          <a:p>
            <a:r>
              <a:rPr lang="en-US" altLang="ja-JP" dirty="0" smtClean="0"/>
              <a:t> </a:t>
            </a:r>
            <a:r>
              <a:rPr lang="en-US" altLang="ja-JP" dirty="0" err="1" smtClean="0"/>
              <a:t>Usami’s</a:t>
            </a:r>
            <a:r>
              <a:rPr lang="en-US" altLang="ja-JP" dirty="0" smtClean="0"/>
              <a:t> talk 20aA12-1)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706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1362061" y="2498631"/>
            <a:ext cx="2799984" cy="2926774"/>
            <a:chOff x="1362061" y="2498631"/>
            <a:chExt cx="2799984" cy="2926774"/>
          </a:xfrm>
        </p:grpSpPr>
        <p:sp>
          <p:nvSpPr>
            <p:cNvPr id="23" name="楕円 22"/>
            <p:cNvSpPr>
              <a:spLocks noChangeAspect="1"/>
            </p:cNvSpPr>
            <p:nvPr/>
          </p:nvSpPr>
          <p:spPr>
            <a:xfrm>
              <a:off x="1362061" y="2498631"/>
              <a:ext cx="2799984" cy="2926774"/>
            </a:xfrm>
            <a:prstGeom prst="ellipse">
              <a:avLst/>
            </a:prstGeom>
            <a:solidFill>
              <a:srgbClr val="595959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/>
            <p:cNvSpPr>
              <a:spLocks noChangeAspect="1"/>
            </p:cNvSpPr>
            <p:nvPr/>
          </p:nvSpPr>
          <p:spPr>
            <a:xfrm>
              <a:off x="2025003" y="3191592"/>
              <a:ext cx="1474100" cy="1540851"/>
            </a:xfrm>
            <a:prstGeom prst="ellipse">
              <a:avLst/>
            </a:prstGeom>
            <a:solidFill>
              <a:srgbClr val="FFF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Positron Timing Reconstruction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54013" y="1321328"/>
            <a:ext cx="4237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An </a:t>
            </a:r>
            <a:r>
              <a:rPr lang="en-US" altLang="ja-JP" dirty="0" smtClean="0"/>
              <a:t>example with signal event (w/o pile up) 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コンテンツ プレースホルダー 2"/>
              <p:cNvSpPr txBox="1">
                <a:spLocks/>
              </p:cNvSpPr>
              <p:nvPr/>
            </p:nvSpPr>
            <p:spPr>
              <a:xfrm>
                <a:off x="5115549" y="1690660"/>
                <a:ext cx="3591614" cy="45427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accent3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accent3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accent3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accent3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accent3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/>
                </a:pPr>
                <a:r>
                  <a:rPr lang="en-US" altLang="ja-JP" dirty="0" smtClean="0">
                    <a:solidFill>
                      <a:schemeClr val="tx1"/>
                    </a:solidFill>
                  </a:rPr>
                  <a:t>DCH reconstructs track from vertex to TC first hit. (L</a:t>
                </a:r>
                <a:r>
                  <a:rPr lang="en-US" altLang="ja-JP" baseline="-25000" dirty="0" smtClean="0">
                    <a:solidFill>
                      <a:schemeClr val="tx1"/>
                    </a:solidFill>
                  </a:rPr>
                  <a:t>DCH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)</a:t>
                </a:r>
                <a:endParaRPr lang="en-US" altLang="ja-JP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dirty="0" smtClean="0">
                    <a:solidFill>
                      <a:schemeClr val="accent3">
                        <a:lumMod val="10000"/>
                      </a:schemeClr>
                    </a:solidFill>
                  </a:rPr>
                  <a:t>TC reconstructs time at first hit by each counter.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TC</m:t>
                          </m:r>
                        </m:sub>
                      </m:sSub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ja-JP" sz="20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ja-JP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𝑇𝐶</m:t>
                                  </m:r>
                                </m:sup>
                              </m:sSubSup>
                              <m:r>
                                <a:rPr lang="en-US" altLang="ja-JP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ja-JP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ja-JP" altLang="en-US" sz="2000" dirty="0">
                  <a:solidFill>
                    <a:schemeClr val="tx1"/>
                  </a:solidFill>
                </a:endParaRPr>
              </a:p>
              <a:p>
                <a:pPr lvl="1"/>
                <a:endParaRPr lang="en-US" altLang="ja-JP" dirty="0" smtClean="0"/>
              </a:p>
              <a:p>
                <a:pPr lvl="1"/>
                <a:endParaRPr lang="ja-JP" altLang="en-US" dirty="0"/>
              </a:p>
            </p:txBody>
          </p:sp>
        </mc:Choice>
        <mc:Fallback xmlns="">
          <p:sp>
            <p:nvSpPr>
              <p:cNvPr id="31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549" y="1690660"/>
                <a:ext cx="3591614" cy="4542716"/>
              </a:xfrm>
              <a:prstGeom prst="rect">
                <a:avLst/>
              </a:prstGeom>
              <a:blipFill>
                <a:blip r:embed="rId2"/>
                <a:stretch>
                  <a:fillRect l="-3565" t="-2279" r="-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テキスト ボックス 31"/>
          <p:cNvSpPr txBox="1"/>
          <p:nvPr/>
        </p:nvSpPr>
        <p:spPr>
          <a:xfrm>
            <a:off x="6911356" y="4188923"/>
            <a:ext cx="181261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ja-JP" dirty="0" smtClean="0">
                <a:solidFill>
                  <a:srgbClr val="FF16FF"/>
                </a:solidFill>
              </a:rPr>
              <a:t>Measured time by </a:t>
            </a:r>
            <a:r>
              <a:rPr lang="en-US" altLang="ja-JP" dirty="0" err="1" smtClean="0">
                <a:solidFill>
                  <a:srgbClr val="FF16FF"/>
                </a:solidFill>
              </a:rPr>
              <a:t>i</a:t>
            </a:r>
            <a:r>
              <a:rPr lang="en-US" altLang="ja-JP" baseline="30000" dirty="0" err="1" smtClean="0">
                <a:solidFill>
                  <a:srgbClr val="FF16FF"/>
                </a:solidFill>
              </a:rPr>
              <a:t>th</a:t>
            </a:r>
            <a:r>
              <a:rPr lang="en-US" altLang="ja-JP" dirty="0" smtClean="0">
                <a:solidFill>
                  <a:srgbClr val="FF16FF"/>
                </a:solidFill>
              </a:rPr>
              <a:t> counter</a:t>
            </a:r>
            <a:endParaRPr kumimoji="1" lang="ja-JP" altLang="en-US" dirty="0">
              <a:solidFill>
                <a:srgbClr val="FF16FF"/>
              </a:solidFill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 flipH="1">
            <a:off x="6911356" y="4612854"/>
            <a:ext cx="87737" cy="201121"/>
          </a:xfrm>
          <a:prstGeom prst="straightConnector1">
            <a:avLst/>
          </a:prstGeom>
          <a:ln w="28575">
            <a:solidFill>
              <a:srgbClr val="FF1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6653837" y="5242396"/>
            <a:ext cx="2255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ja-JP" dirty="0" smtClean="0">
                <a:solidFill>
                  <a:srgbClr val="00B050"/>
                </a:solidFill>
              </a:rPr>
              <a:t>Path length from a first counter to </a:t>
            </a:r>
            <a:r>
              <a:rPr lang="en-US" altLang="ja-JP" dirty="0" err="1" smtClean="0">
                <a:solidFill>
                  <a:srgbClr val="00B050"/>
                </a:solidFill>
              </a:rPr>
              <a:t>i</a:t>
            </a:r>
            <a:r>
              <a:rPr lang="en-US" altLang="ja-JP" baseline="30000" dirty="0" err="1" smtClean="0">
                <a:solidFill>
                  <a:srgbClr val="00B050"/>
                </a:solidFill>
              </a:rPr>
              <a:t>th</a:t>
            </a:r>
            <a:r>
              <a:rPr lang="en-US" altLang="ja-JP" dirty="0" smtClean="0">
                <a:solidFill>
                  <a:srgbClr val="00B050"/>
                </a:solidFill>
              </a:rPr>
              <a:t> counter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317444" y="5937591"/>
                <a:ext cx="3587585" cy="556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p>
                            <m:sSupPr>
                              <m:ctrlPr>
                                <a:rPr lang="en-US" altLang="ja-JP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3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altLang="ja-JP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3000" b="0" i="0" smtClean="0">
                              <a:latin typeface="Cambria Math" panose="02040503050406030204" pitchFamily="18" charset="0"/>
                            </a:rPr>
                            <m:t>TC</m:t>
                          </m:r>
                        </m:sub>
                      </m:sSub>
                      <m:r>
                        <a:rPr lang="en-US" altLang="ja-JP" sz="3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3000" b="0" i="0" smtClean="0">
                              <a:latin typeface="Cambria Math" panose="02040503050406030204" pitchFamily="18" charset="0"/>
                            </a:rPr>
                            <m:t>DCH</m:t>
                          </m:r>
                        </m:sub>
                      </m:sSub>
                      <m:r>
                        <a:rPr lang="en-US" altLang="ja-JP" sz="3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3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kumimoji="1" lang="ja-JP" altLang="en-US" sz="30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444" y="5937591"/>
                <a:ext cx="3587585" cy="5564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矢印コネクタ 20"/>
          <p:cNvCxnSpPr/>
          <p:nvPr/>
        </p:nvCxnSpPr>
        <p:spPr>
          <a:xfrm flipH="1" flipV="1">
            <a:off x="7405798" y="5120046"/>
            <a:ext cx="88511" cy="17576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1250794" y="5233165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X</a:t>
            </a:r>
            <a:r>
              <a:rPr kumimoji="1" lang="en-US" altLang="ja-JP" dirty="0" smtClean="0"/>
              <a:t>-Y</a:t>
            </a:r>
            <a:endParaRPr kumimoji="1" lang="ja-JP" altLang="en-US" dirty="0"/>
          </a:p>
        </p:txBody>
      </p:sp>
      <p:sp>
        <p:nvSpPr>
          <p:cNvPr id="6" name="円弧 5"/>
          <p:cNvSpPr/>
          <p:nvPr/>
        </p:nvSpPr>
        <p:spPr>
          <a:xfrm>
            <a:off x="1206631" y="2270942"/>
            <a:ext cx="3110845" cy="3308272"/>
          </a:xfrm>
          <a:prstGeom prst="arc">
            <a:avLst>
              <a:gd name="adj1" fmla="val 20694725"/>
              <a:gd name="adj2" fmla="val 10209093"/>
            </a:avLst>
          </a:prstGeom>
          <a:ln w="254000">
            <a:solidFill>
              <a:schemeClr val="accent5">
                <a:lumMod val="50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18774" y="3438071"/>
            <a:ext cx="78277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dirty="0" smtClean="0">
                <a:solidFill>
                  <a:schemeClr val="accent3">
                    <a:lumMod val="25000"/>
                  </a:schemeClr>
                </a:solidFill>
              </a:rPr>
              <a:t>DCH</a:t>
            </a:r>
            <a:r>
              <a:rPr kumimoji="1" lang="en-US" altLang="ja-JP" dirty="0" smtClean="0">
                <a:solidFill>
                  <a:schemeClr val="accent3">
                    <a:lumMod val="25000"/>
                  </a:schemeClr>
                </a:solidFill>
              </a:rPr>
              <a:t> </a:t>
            </a:r>
          </a:p>
          <a:p>
            <a:pPr>
              <a:lnSpc>
                <a:spcPts val="1500"/>
              </a:lnSpc>
            </a:pPr>
            <a:r>
              <a:rPr kumimoji="1" lang="en-US" altLang="ja-JP" dirty="0" smtClean="0">
                <a:solidFill>
                  <a:schemeClr val="accent3">
                    <a:lumMod val="25000"/>
                  </a:schemeClr>
                </a:solidFill>
              </a:rPr>
              <a:t>region</a:t>
            </a:r>
            <a:endParaRPr kumimoji="1" lang="ja-JP" altLang="en-US" dirty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012" y="1742996"/>
            <a:ext cx="4256167" cy="453135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036332" y="3922299"/>
            <a:ext cx="78277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dirty="0" smtClean="0">
                <a:solidFill>
                  <a:schemeClr val="bg2">
                    <a:lumMod val="50000"/>
                  </a:schemeClr>
                </a:solidFill>
              </a:rPr>
              <a:t>TC </a:t>
            </a:r>
          </a:p>
          <a:p>
            <a:pPr>
              <a:lnSpc>
                <a:spcPts val="1500"/>
              </a:lnSpc>
            </a:pPr>
            <a:r>
              <a:rPr kumimoji="1" lang="en-US" altLang="ja-JP" dirty="0" smtClean="0">
                <a:solidFill>
                  <a:schemeClr val="bg2">
                    <a:lumMod val="50000"/>
                  </a:schemeClr>
                </a:solidFill>
              </a:rPr>
              <a:t>region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321398" y="2380528"/>
            <a:ext cx="2605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―</a:t>
            </a:r>
            <a:r>
              <a:rPr lang="ja-JP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MC track</a:t>
            </a:r>
          </a:p>
          <a:p>
            <a:r>
              <a:rPr lang="en-US" altLang="ja-JP" dirty="0" smtClean="0"/>
              <a:t>― propagated track</a:t>
            </a:r>
            <a:endParaRPr kumimoji="1"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… DCH Reconstructed hits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276716" y="5286787"/>
            <a:ext cx="115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00FF00"/>
                </a:solidFill>
              </a:rPr>
              <a:t>TC </a:t>
            </a:r>
            <a:r>
              <a:rPr lang="en-US" altLang="ja-JP" b="1" dirty="0">
                <a:solidFill>
                  <a:srgbClr val="00FF00"/>
                </a:solidFill>
              </a:rPr>
              <a:t>first hit</a:t>
            </a:r>
            <a:endParaRPr lang="ja-JP" altLang="en-US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_pink">
  <a:themeElements>
    <a:clrScheme name="英国風アフタヌーンティー">
      <a:dk1>
        <a:srgbClr val="000000"/>
      </a:dk1>
      <a:lt1>
        <a:srgbClr val="FFFCF2"/>
      </a:lt1>
      <a:dk2>
        <a:srgbClr val="000066"/>
      </a:dk2>
      <a:lt2>
        <a:srgbClr val="EDC8A8"/>
      </a:lt2>
      <a:accent1>
        <a:srgbClr val="AE1E2B"/>
      </a:accent1>
      <a:accent2>
        <a:srgbClr val="F5C9BE"/>
      </a:accent2>
      <a:accent3>
        <a:srgbClr val="D8DBDD"/>
      </a:accent3>
      <a:accent4>
        <a:srgbClr val="F5BD9D"/>
      </a:accent4>
      <a:accent5>
        <a:srgbClr val="FDE1AE"/>
      </a:accent5>
      <a:accent6>
        <a:srgbClr val="F8EBAE"/>
      </a:accent6>
      <a:hlink>
        <a:srgbClr val="E5B570"/>
      </a:hlink>
      <a:folHlink>
        <a:srgbClr val="9933FF"/>
      </a:folHlink>
    </a:clrScheme>
    <a:fontScheme name="ユーザー定義 8">
      <a:majorFont>
        <a:latin typeface="Calibri"/>
        <a:ea typeface="メイリオ"/>
        <a:cs typeface=""/>
      </a:majorFont>
      <a:minorFont>
        <a:latin typeface="Calibri"/>
        <a:ea typeface="HG明朝E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_pink" id="{D7686AF7-D350-4C3B-B78C-865DC46F9E0A}" vid="{F2776F6F-8348-43A9-946C-2B977AC24A6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TM03457503[[fn=クォータブル]]</Template>
  <TotalTime>53519</TotalTime>
  <Words>1224</Words>
  <Application>Microsoft Office PowerPoint</Application>
  <PresentationFormat>画面に合わせる (4:3)</PresentationFormat>
  <Paragraphs>332</Paragraphs>
  <Slides>30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40" baseType="lpstr">
      <vt:lpstr>HG明朝E</vt:lpstr>
      <vt:lpstr>ＭＳ Ｐゴシック</vt:lpstr>
      <vt:lpstr>メイリオ</vt:lpstr>
      <vt:lpstr>游ゴシック</vt:lpstr>
      <vt:lpstr>Arial</vt:lpstr>
      <vt:lpstr>Calibri</vt:lpstr>
      <vt:lpstr>Cambria Math</vt:lpstr>
      <vt:lpstr>Times New Roman</vt:lpstr>
      <vt:lpstr>Wingdings</vt:lpstr>
      <vt:lpstr>blue_pink</vt:lpstr>
      <vt:lpstr>MEG II実験における 陽電子再構成アルゴリズムの開発 Development of positron reconstruction algorithm in MEG II experiment</vt:lpstr>
      <vt:lpstr>Content</vt:lpstr>
      <vt:lpstr>MEG II Motivation</vt:lpstr>
      <vt:lpstr>MEG II Requirement</vt:lpstr>
      <vt:lpstr>Detector</vt:lpstr>
      <vt:lpstr>Positron  Spectrometer</vt:lpstr>
      <vt:lpstr>Positron Measurement</vt:lpstr>
      <vt:lpstr>Performance Study with MC</vt:lpstr>
      <vt:lpstr>Positron Timing Reconstruction</vt:lpstr>
      <vt:lpstr>Positron Timing Reconstruction</vt:lpstr>
      <vt:lpstr>Time Resolution from Each Detector</vt:lpstr>
      <vt:lpstr>Overall Positron Time Resolution</vt:lpstr>
      <vt:lpstr>More Development</vt:lpstr>
      <vt:lpstr>Effect of Multiple Scattering in TC </vt:lpstr>
      <vt:lpstr>TC Tracking</vt:lpstr>
      <vt:lpstr>Hit Position Resolution</vt:lpstr>
      <vt:lpstr>Time of Flight in TC</vt:lpstr>
      <vt:lpstr>Impact on Time Resolution</vt:lpstr>
      <vt:lpstr>Summary</vt:lpstr>
      <vt:lpstr>Back Up</vt:lpstr>
      <vt:lpstr>Mix overall resolutions</vt:lpstr>
      <vt:lpstr>Positron Detection Efficiency</vt:lpstr>
      <vt:lpstr>Positron Reconstruction Chain</vt:lpstr>
      <vt:lpstr>Positron Reconstruction Chain</vt:lpstr>
      <vt:lpstr>PowerPoint プレゼンテーション</vt:lpstr>
      <vt:lpstr>Tail events from multi turn</vt:lpstr>
      <vt:lpstr>Time Resolution from Each Detector</vt:lpstr>
      <vt:lpstr>Hit Position Reconstruction</vt:lpstr>
      <vt:lpstr>Hit Position Reconstruction</vt:lpstr>
      <vt:lpstr>Prospects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西村美紀</dc:creator>
  <cp:lastModifiedBy>西村美紀</cp:lastModifiedBy>
  <cp:revision>474</cp:revision>
  <dcterms:created xsi:type="dcterms:W3CDTF">2015-09-07T08:53:21Z</dcterms:created>
  <dcterms:modified xsi:type="dcterms:W3CDTF">2017-03-16T09:51:21Z</dcterms:modified>
</cp:coreProperties>
</file>