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0" r:id="rId8"/>
    <p:sldId id="277" r:id="rId9"/>
    <p:sldId id="271" r:id="rId10"/>
    <p:sldId id="273" r:id="rId11"/>
    <p:sldId id="265" r:id="rId12"/>
    <p:sldId id="266" r:id="rId13"/>
    <p:sldId id="263" r:id="rId14"/>
    <p:sldId id="278" r:id="rId15"/>
    <p:sldId id="274" r:id="rId16"/>
    <p:sldId id="275" r:id="rId17"/>
    <p:sldId id="279" r:id="rId18"/>
    <p:sldId id="272" r:id="rId19"/>
    <p:sldId id="267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C5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235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98C77-EA13-4DB0-AB75-79B4596A9AFF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8D84-151C-49AF-AFA0-88094993CEE2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2B91F-0997-4833-91D7-562E6AB1AB54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0B27-C28C-416B-A283-1829AD8BA39F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9D90-2626-45C7-BD61-2DEC8D565F62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8B2E-E0D5-4AFA-AC3E-5FA901EE17D0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985B3-EEA7-475D-9D46-76F0CA075EC8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D6225-04DE-4A49-811D-286AD3300379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33D6-9481-499A-8B4F-1BCC37BF7849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E4792-9C6E-4BB1-B857-604CC409FF4A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6EBE-C06E-4F04-BCF0-B76B409899BF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809E19B-1230-4DD8-B261-7542B96ABC67}" type="datetime1">
              <a:rPr kumimoji="1" lang="ja-JP" altLang="en-US" smtClean="0"/>
              <a:t>2017/9/5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E246010-3E78-4F22-9D91-D556369194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altLang="ja-JP" sz="3600" dirty="0">
                <a:solidFill>
                  <a:schemeClr val="bg1"/>
                </a:solidFill>
              </a:rPr>
              <a:t>MEG II</a:t>
            </a:r>
            <a:r>
              <a:rPr lang="ja-JP" altLang="en-US" sz="3600" dirty="0">
                <a:solidFill>
                  <a:schemeClr val="bg1"/>
                </a:solidFill>
              </a:rPr>
              <a:t>実験液体キセノン検出器</a:t>
            </a:r>
            <a:r>
              <a:rPr lang="ja-JP" altLang="en-US" sz="3600" dirty="0" smtClean="0">
                <a:solidFill>
                  <a:schemeClr val="bg1"/>
                </a:solidFill>
              </a:rPr>
              <a:t>の</a:t>
            </a:r>
            <a:r>
              <a:rPr lang="en-US" altLang="ja-JP" sz="3600" dirty="0" smtClean="0">
                <a:solidFill>
                  <a:schemeClr val="bg1"/>
                </a:solidFill>
              </a:rPr>
              <a:t/>
            </a:r>
            <a:br>
              <a:rPr lang="en-US" altLang="ja-JP" sz="3600" dirty="0" smtClean="0">
                <a:solidFill>
                  <a:schemeClr val="bg1"/>
                </a:solidFill>
              </a:rPr>
            </a:br>
            <a:r>
              <a:rPr lang="ja-JP" altLang="en-US" sz="3600" dirty="0" smtClean="0">
                <a:solidFill>
                  <a:schemeClr val="bg1"/>
                </a:solidFill>
              </a:rPr>
              <a:t>インストール</a:t>
            </a:r>
            <a:r>
              <a:rPr lang="ja-JP" altLang="en-US" sz="3600" strike="sngStrike" dirty="0">
                <a:solidFill>
                  <a:schemeClr val="bg1"/>
                </a:solidFill>
              </a:rPr>
              <a:t>及びセンサー試験</a:t>
            </a:r>
            <a:endParaRPr kumimoji="1" lang="ja-JP" altLang="en-US" sz="3600" strike="sngStrike" dirty="0">
              <a:solidFill>
                <a:schemeClr val="bg1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4196680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400" dirty="0" smtClean="0">
                <a:solidFill>
                  <a:schemeClr val="bg1"/>
                </a:solidFill>
              </a:rPr>
              <a:t>家城 佳、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2400" dirty="0" smtClean="0">
                <a:solidFill>
                  <a:schemeClr val="bg1"/>
                </a:solidFill>
              </a:rPr>
              <a:t>他 </a:t>
            </a:r>
            <a:r>
              <a:rPr lang="en-US" altLang="ja-JP" sz="2400" dirty="0" smtClean="0">
                <a:solidFill>
                  <a:schemeClr val="bg1"/>
                </a:solidFill>
              </a:rPr>
              <a:t>MEG II </a:t>
            </a:r>
            <a:r>
              <a:rPr lang="ja-JP" altLang="en-US" sz="2400" dirty="0" smtClean="0">
                <a:solidFill>
                  <a:schemeClr val="bg1"/>
                </a:solidFill>
              </a:rPr>
              <a:t>コラボレーション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>
                <a:solidFill>
                  <a:schemeClr val="bg1"/>
                </a:solidFill>
              </a:rPr>
              <a:t>1</a:t>
            </a:fld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11960" y="3501008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kumimoji="1" lang="ja-JP" altLang="en-US" sz="3200" dirty="0" smtClean="0">
                <a:solidFill>
                  <a:schemeClr val="bg1"/>
                </a:solidFill>
                <a:sym typeface="Wingdings" panose="05000000000000000000" pitchFamily="2" charset="2"/>
              </a:rPr>
              <a:t>次のトークで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9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Position monitoring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4883998" y="1556792"/>
            <a:ext cx="3864466" cy="4226407"/>
            <a:chOff x="5460062" y="1988840"/>
            <a:chExt cx="3336443" cy="3528392"/>
          </a:xfrm>
        </p:grpSpPr>
        <p:cxnSp>
          <p:nvCxnSpPr>
            <p:cNvPr id="6" name="直線コネクタ 5"/>
            <p:cNvCxnSpPr/>
            <p:nvPr/>
          </p:nvCxnSpPr>
          <p:spPr>
            <a:xfrm>
              <a:off x="6228184" y="1988840"/>
              <a:ext cx="0" cy="936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円弧 6"/>
            <p:cNvSpPr/>
            <p:nvPr/>
          </p:nvSpPr>
          <p:spPr>
            <a:xfrm>
              <a:off x="5891572" y="2924944"/>
              <a:ext cx="673224" cy="1656184"/>
            </a:xfrm>
            <a:prstGeom prst="arc">
              <a:avLst>
                <a:gd name="adj1" fmla="val 16200000"/>
                <a:gd name="adj2" fmla="val 537396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6228184" y="4581128"/>
              <a:ext cx="0" cy="936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6228184" y="1988840"/>
              <a:ext cx="18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6228184" y="1988840"/>
              <a:ext cx="18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6228184" y="5517232"/>
              <a:ext cx="18002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円弧 11"/>
            <p:cNvSpPr/>
            <p:nvPr/>
          </p:nvSpPr>
          <p:spPr>
            <a:xfrm>
              <a:off x="5460062" y="1997596"/>
              <a:ext cx="1536243" cy="3519636"/>
            </a:xfrm>
            <a:prstGeom prst="arc">
              <a:avLst>
                <a:gd name="adj1" fmla="val 16200000"/>
                <a:gd name="adj2" fmla="val 5407107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弧 12"/>
            <p:cNvSpPr/>
            <p:nvPr/>
          </p:nvSpPr>
          <p:spPr>
            <a:xfrm>
              <a:off x="7260262" y="1988840"/>
              <a:ext cx="1536243" cy="3528392"/>
            </a:xfrm>
            <a:prstGeom prst="arc">
              <a:avLst>
                <a:gd name="adj1" fmla="val 16200000"/>
                <a:gd name="adj2" fmla="val 537396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4" name="直線矢印コネクタ 13"/>
          <p:cNvCxnSpPr/>
          <p:nvPr/>
        </p:nvCxnSpPr>
        <p:spPr>
          <a:xfrm>
            <a:off x="6960247" y="2334095"/>
            <a:ext cx="3000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6960247" y="2334095"/>
            <a:ext cx="150007" cy="343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6807382" y="2334095"/>
            <a:ext cx="152865" cy="248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7836326" y="2316568"/>
            <a:ext cx="3464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8182761" y="2316568"/>
            <a:ext cx="150007" cy="343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8029896" y="2316568"/>
            <a:ext cx="152865" cy="248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6807382" y="4836848"/>
            <a:ext cx="452880" cy="343989"/>
            <a:chOff x="6926828" y="5419883"/>
            <a:chExt cx="452880" cy="343989"/>
          </a:xfrm>
        </p:grpSpPr>
        <p:cxnSp>
          <p:nvCxnSpPr>
            <p:cNvPr id="21" name="直線矢印コネクタ 20"/>
            <p:cNvCxnSpPr/>
            <p:nvPr/>
          </p:nvCxnSpPr>
          <p:spPr>
            <a:xfrm>
              <a:off x="7079693" y="5419883"/>
              <a:ext cx="30001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>
              <a:off x="7079693" y="5419883"/>
              <a:ext cx="150007" cy="3439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 flipH="1">
              <a:off x="6926828" y="5419883"/>
              <a:ext cx="152865" cy="2481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直線矢印コネクタ 23"/>
          <p:cNvCxnSpPr/>
          <p:nvPr/>
        </p:nvCxnSpPr>
        <p:spPr>
          <a:xfrm flipH="1">
            <a:off x="7764318" y="4836848"/>
            <a:ext cx="34643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8110753" y="4836848"/>
            <a:ext cx="150007" cy="343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7957888" y="4836848"/>
            <a:ext cx="152865" cy="248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グループ化 40"/>
          <p:cNvGrpSpPr/>
          <p:nvPr/>
        </p:nvGrpSpPr>
        <p:grpSpPr>
          <a:xfrm>
            <a:off x="539551" y="2204864"/>
            <a:ext cx="4824537" cy="3170744"/>
            <a:chOff x="35495" y="2132856"/>
            <a:chExt cx="5386999" cy="3816424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495" y="2132856"/>
              <a:ext cx="5386999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直線矢印コネクタ 27"/>
            <p:cNvCxnSpPr/>
            <p:nvPr/>
          </p:nvCxnSpPr>
          <p:spPr>
            <a:xfrm>
              <a:off x="1187624" y="4149080"/>
              <a:ext cx="648072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/>
            <p:cNvCxnSpPr/>
            <p:nvPr/>
          </p:nvCxnSpPr>
          <p:spPr>
            <a:xfrm>
              <a:off x="1835696" y="4150824"/>
              <a:ext cx="252028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919929" y="4222829"/>
              <a:ext cx="1332149" cy="77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B050"/>
                  </a:solidFill>
                </a:rPr>
                <a:t>pre-</a:t>
              </a:r>
            </a:p>
            <a:p>
              <a:r>
                <a:rPr kumimoji="1" lang="en-US" altLang="ja-JP" dirty="0" smtClean="0">
                  <a:solidFill>
                    <a:srgbClr val="00B050"/>
                  </a:solidFill>
                </a:rPr>
                <a:t>cooling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763688" y="4221088"/>
              <a:ext cx="1080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70C0"/>
                  </a:solidFill>
                </a:rPr>
                <a:t>LXe transfer</a:t>
              </a:r>
              <a:endParaRPr kumimoji="1" lang="ja-JP" alt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827584" y="1628800"/>
            <a:ext cx="463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en-US" altLang="ja-JP" dirty="0" smtClean="0"/>
              <a:t> sensors are installed at </a:t>
            </a:r>
            <a:r>
              <a:rPr lang="en-US" altLang="ja-JP" dirty="0" smtClean="0"/>
              <a:t>4 </a:t>
            </a:r>
            <a:r>
              <a:rPr kumimoji="1" lang="en-US" altLang="ja-JP" dirty="0" smtClean="0"/>
              <a:t>different places.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946012" y="5301208"/>
            <a:ext cx="4562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oved mostly during the pre-cooling due to heat shrink. Result was r</a:t>
            </a:r>
            <a:r>
              <a:rPr kumimoji="1" lang="en-US" altLang="ja-JP" dirty="0" smtClean="0"/>
              <a:t>oughly consistent with what we expect </a:t>
            </a:r>
            <a:br>
              <a:rPr kumimoji="1" lang="en-US" altLang="ja-JP" dirty="0" smtClean="0"/>
            </a:br>
            <a:r>
              <a:rPr kumimoji="1" lang="en-US" altLang="ja-JP" dirty="0" smtClean="0"/>
              <a:t>(~1.6x10</a:t>
            </a:r>
            <a:r>
              <a:rPr kumimoji="1" lang="en-US" altLang="ja-JP" baseline="30000" dirty="0" smtClean="0"/>
              <a:t>-3</a:t>
            </a:r>
            <a:r>
              <a:rPr kumimoji="1" lang="en-US" altLang="ja-JP" dirty="0" smtClean="0"/>
              <a:t>mm/m/K heat shrink to bottom direction)</a:t>
            </a:r>
            <a:endParaRPr kumimoji="1" lang="ja-JP" altLang="en-US" dirty="0"/>
          </a:p>
        </p:txBody>
      </p:sp>
      <p:sp>
        <p:nvSpPr>
          <p:cNvPr id="44" name="円/楕円 43"/>
          <p:cNvSpPr/>
          <p:nvPr/>
        </p:nvSpPr>
        <p:spPr>
          <a:xfrm>
            <a:off x="6883814" y="5638228"/>
            <a:ext cx="294023" cy="2787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252150" y="5918709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Cryostat is fixed at the bottom middle.</a:t>
            </a:r>
            <a:endParaRPr kumimoji="1" lang="ja-JP" altLang="en-US" sz="1600" dirty="0"/>
          </a:p>
        </p:txBody>
      </p:sp>
      <p:sp>
        <p:nvSpPr>
          <p:cNvPr id="46" name="右矢印 45"/>
          <p:cNvSpPr/>
          <p:nvPr/>
        </p:nvSpPr>
        <p:spPr>
          <a:xfrm rot="4534693">
            <a:off x="6566702" y="3442892"/>
            <a:ext cx="978408" cy="48463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右矢印 47"/>
          <p:cNvSpPr/>
          <p:nvPr/>
        </p:nvSpPr>
        <p:spPr>
          <a:xfrm rot="6387580">
            <a:off x="7693557" y="3512965"/>
            <a:ext cx="978408" cy="48463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092280" y="3140968"/>
            <a:ext cx="139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observed movement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691680" y="2132856"/>
            <a:ext cx="299627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Movement (top US sensor)</a:t>
            </a:r>
            <a:endParaRPr kumimoji="1" lang="ja-JP" altLang="en-US" dirty="0"/>
          </a:p>
        </p:txBody>
      </p:sp>
      <p:sp>
        <p:nvSpPr>
          <p:cNvPr id="50" name="フリーフォーム 49"/>
          <p:cNvSpPr/>
          <p:nvPr/>
        </p:nvSpPr>
        <p:spPr>
          <a:xfrm>
            <a:off x="5229225" y="2628900"/>
            <a:ext cx="1714500" cy="495300"/>
          </a:xfrm>
          <a:custGeom>
            <a:avLst/>
            <a:gdLst>
              <a:gd name="connsiteX0" fmla="*/ 0 w 1714500"/>
              <a:gd name="connsiteY0" fmla="*/ 495300 h 495300"/>
              <a:gd name="connsiteX1" fmla="*/ 695325 w 1714500"/>
              <a:gd name="connsiteY1" fmla="*/ 371475 h 495300"/>
              <a:gd name="connsiteX2" fmla="*/ 1714500 w 1714500"/>
              <a:gd name="connsiteY2" fmla="*/ 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495300">
                <a:moveTo>
                  <a:pt x="0" y="495300"/>
                </a:moveTo>
                <a:cubicBezTo>
                  <a:pt x="204787" y="474662"/>
                  <a:pt x="409575" y="454025"/>
                  <a:pt x="695325" y="371475"/>
                </a:cubicBezTo>
                <a:cubicBezTo>
                  <a:pt x="981075" y="288925"/>
                  <a:pt x="1347787" y="144462"/>
                  <a:pt x="1714500" y="0"/>
                </a:cubicBezTo>
              </a:path>
            </a:pathLst>
          </a:custGeom>
          <a:noFill/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9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/>
          <p:cNvGrpSpPr/>
          <p:nvPr/>
        </p:nvGrpSpPr>
        <p:grpSpPr>
          <a:xfrm>
            <a:off x="2206599" y="3219158"/>
            <a:ext cx="5677769" cy="3421787"/>
            <a:chOff x="3070695" y="2671509"/>
            <a:chExt cx="5677769" cy="3421787"/>
          </a:xfrm>
        </p:grpSpPr>
        <p:pic>
          <p:nvPicPr>
            <p:cNvPr id="5122" name="Picture 2" descr="C:\Users\Kei\Desktop\20170801_220426-ANIMATION.gif"/>
            <p:cNvPicPr>
              <a:picLocks noChangeAspect="1" noChangeArrowheads="1" noCrop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897019"/>
              <a:ext cx="5475230" cy="308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正方形/長方形 31"/>
            <p:cNvSpPr/>
            <p:nvPr/>
          </p:nvSpPr>
          <p:spPr>
            <a:xfrm>
              <a:off x="7092280" y="2780928"/>
              <a:ext cx="1656184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3070695" y="2671509"/>
              <a:ext cx="853233" cy="331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X-ray survey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grpSp>
        <p:nvGrpSpPr>
          <p:cNvPr id="5131" name="グループ化 5130"/>
          <p:cNvGrpSpPr/>
          <p:nvPr/>
        </p:nvGrpSpPr>
        <p:grpSpPr>
          <a:xfrm>
            <a:off x="179512" y="1608458"/>
            <a:ext cx="3863601" cy="4259934"/>
            <a:chOff x="554512" y="1975612"/>
            <a:chExt cx="2686355" cy="3109572"/>
          </a:xfrm>
        </p:grpSpPr>
        <p:sp>
          <p:nvSpPr>
            <p:cNvPr id="6" name="円弧 5"/>
            <p:cNvSpPr/>
            <p:nvPr/>
          </p:nvSpPr>
          <p:spPr>
            <a:xfrm>
              <a:off x="1259632" y="3104964"/>
              <a:ext cx="720080" cy="1224136"/>
            </a:xfrm>
            <a:prstGeom prst="arc">
              <a:avLst>
                <a:gd name="adj1" fmla="val 5530261"/>
                <a:gd name="adj2" fmla="val 1628408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コネクタ 15"/>
            <p:cNvCxnSpPr>
              <a:stCxn id="6" idx="2"/>
            </p:cNvCxnSpPr>
            <p:nvPr/>
          </p:nvCxnSpPr>
          <p:spPr>
            <a:xfrm flipV="1">
              <a:off x="1634632" y="2726922"/>
              <a:ext cx="633112" cy="3785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1574140" y="3945090"/>
              <a:ext cx="633112" cy="3840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円弧 18"/>
            <p:cNvSpPr/>
            <p:nvPr/>
          </p:nvSpPr>
          <p:spPr>
            <a:xfrm>
              <a:off x="1890696" y="2720954"/>
              <a:ext cx="720080" cy="1224136"/>
            </a:xfrm>
            <a:prstGeom prst="arc">
              <a:avLst>
                <a:gd name="adj1" fmla="val 5530261"/>
                <a:gd name="adj2" fmla="val 1442449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" name="直線コネクタ 19"/>
            <p:cNvCxnSpPr/>
            <p:nvPr/>
          </p:nvCxnSpPr>
          <p:spPr>
            <a:xfrm flipV="1">
              <a:off x="1634632" y="2348880"/>
              <a:ext cx="0" cy="756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1593332" y="4329100"/>
              <a:ext cx="0" cy="756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円弧 23"/>
            <p:cNvSpPr/>
            <p:nvPr/>
          </p:nvSpPr>
          <p:spPr>
            <a:xfrm>
              <a:off x="554512" y="2348880"/>
              <a:ext cx="2160240" cy="2714820"/>
            </a:xfrm>
            <a:prstGeom prst="arc">
              <a:avLst>
                <a:gd name="adj1" fmla="val 5530261"/>
                <a:gd name="adj2" fmla="val 1628408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 flipV="1">
              <a:off x="2276776" y="1988840"/>
              <a:ext cx="0" cy="7380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1663156" y="1988840"/>
              <a:ext cx="613620" cy="3605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2238788" y="3951059"/>
              <a:ext cx="0" cy="756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1594268" y="4701173"/>
              <a:ext cx="633112" cy="3840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円弧 34"/>
            <p:cNvSpPr/>
            <p:nvPr/>
          </p:nvSpPr>
          <p:spPr>
            <a:xfrm rot="708870">
              <a:off x="1080627" y="1975612"/>
              <a:ext cx="2160240" cy="2714820"/>
            </a:xfrm>
            <a:prstGeom prst="arc">
              <a:avLst>
                <a:gd name="adj1" fmla="val 14231411"/>
                <a:gd name="adj2" fmla="val 1579505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24" name="直線コネクタ 5123"/>
            <p:cNvCxnSpPr>
              <a:endCxn id="35" idx="0"/>
            </p:cNvCxnSpPr>
            <p:nvPr/>
          </p:nvCxnSpPr>
          <p:spPr>
            <a:xfrm flipV="1">
              <a:off x="1089061" y="2139328"/>
              <a:ext cx="635332" cy="3892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47" name="グループ化 5146"/>
          <p:cNvGrpSpPr/>
          <p:nvPr/>
        </p:nvGrpSpPr>
        <p:grpSpPr>
          <a:xfrm>
            <a:off x="2403051" y="3624776"/>
            <a:ext cx="432048" cy="236272"/>
            <a:chOff x="4355976" y="2318752"/>
            <a:chExt cx="432048" cy="236272"/>
          </a:xfrm>
        </p:grpSpPr>
        <p:cxnSp>
          <p:nvCxnSpPr>
            <p:cNvPr id="5139" name="直線コネクタ 5138"/>
            <p:cNvCxnSpPr/>
            <p:nvPr/>
          </p:nvCxnSpPr>
          <p:spPr>
            <a:xfrm>
              <a:off x="4355976" y="2366010"/>
              <a:ext cx="360040" cy="548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4355976" y="2490971"/>
              <a:ext cx="360040" cy="548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4427984" y="2318752"/>
              <a:ext cx="360040" cy="548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1" name="直線コネクタ 5140"/>
            <p:cNvCxnSpPr/>
            <p:nvPr/>
          </p:nvCxnSpPr>
          <p:spPr>
            <a:xfrm>
              <a:off x="4355976" y="2366010"/>
              <a:ext cx="0" cy="1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>
              <a:off x="4716016" y="2420888"/>
              <a:ext cx="0" cy="1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>
              <a:off x="4783450" y="2373630"/>
              <a:ext cx="0" cy="13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V="1">
              <a:off x="4355976" y="2318752"/>
              <a:ext cx="72008" cy="47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V="1">
              <a:off x="4710492" y="2374416"/>
              <a:ext cx="72008" cy="47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V="1">
              <a:off x="4716016" y="2507766"/>
              <a:ext cx="72008" cy="472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969313" cy="3312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2123728" y="3101556"/>
            <a:ext cx="1367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aseline="30000" dirty="0" smtClean="0"/>
              <a:t>57</a:t>
            </a:r>
            <a:r>
              <a:rPr kumimoji="1" lang="en-US" altLang="ja-JP" sz="1400" dirty="0" smtClean="0"/>
              <a:t>Co source + collimator</a:t>
            </a:r>
            <a:endParaRPr kumimoji="1" lang="ja-JP" altLang="en-US" sz="1400" dirty="0"/>
          </a:p>
        </p:txBody>
      </p:sp>
      <p:cxnSp>
        <p:nvCxnSpPr>
          <p:cNvPr id="38" name="直線コネクタ 37"/>
          <p:cNvCxnSpPr/>
          <p:nvPr/>
        </p:nvCxnSpPr>
        <p:spPr>
          <a:xfrm flipH="1" flipV="1">
            <a:off x="1567443" y="3582077"/>
            <a:ext cx="778191" cy="10213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1268341" y="3645024"/>
            <a:ext cx="157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X-ray</a:t>
            </a:r>
          </a:p>
          <a:p>
            <a:r>
              <a:rPr lang="en-US" altLang="ja-JP" sz="1400" dirty="0" smtClean="0">
                <a:solidFill>
                  <a:schemeClr val="accent2">
                    <a:lumMod val="75000"/>
                  </a:schemeClr>
                </a:solidFill>
              </a:rPr>
              <a:t>(124, 132 keV)</a:t>
            </a:r>
            <a:endParaRPr kumimoji="1" lang="ja-JP" alt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4283968" y="4984761"/>
            <a:ext cx="648072" cy="365736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フリーフォーム 42"/>
          <p:cNvSpPr/>
          <p:nvPr/>
        </p:nvSpPr>
        <p:spPr>
          <a:xfrm>
            <a:off x="4510344" y="4429125"/>
            <a:ext cx="277680" cy="676275"/>
          </a:xfrm>
          <a:custGeom>
            <a:avLst/>
            <a:gdLst>
              <a:gd name="connsiteX0" fmla="*/ 95326 w 295351"/>
              <a:gd name="connsiteY0" fmla="*/ 676275 h 676275"/>
              <a:gd name="connsiteX1" fmla="*/ 9601 w 295351"/>
              <a:gd name="connsiteY1" fmla="*/ 352425 h 676275"/>
              <a:gd name="connsiteX2" fmla="*/ 295351 w 295351"/>
              <a:gd name="connsiteY2" fmla="*/ 0 h 676275"/>
              <a:gd name="connsiteX3" fmla="*/ 295351 w 295351"/>
              <a:gd name="connsiteY3" fmla="*/ 0 h 676275"/>
              <a:gd name="connsiteX0" fmla="*/ 86592 w 286617"/>
              <a:gd name="connsiteY0" fmla="*/ 676275 h 676275"/>
              <a:gd name="connsiteX1" fmla="*/ 867 w 286617"/>
              <a:gd name="connsiteY1" fmla="*/ 352425 h 676275"/>
              <a:gd name="connsiteX2" fmla="*/ 58017 w 286617"/>
              <a:gd name="connsiteY2" fmla="*/ 180975 h 676275"/>
              <a:gd name="connsiteX3" fmla="*/ 286617 w 286617"/>
              <a:gd name="connsiteY3" fmla="*/ 0 h 676275"/>
              <a:gd name="connsiteX4" fmla="*/ 286617 w 286617"/>
              <a:gd name="connsiteY4" fmla="*/ 0 h 676275"/>
              <a:gd name="connsiteX0" fmla="*/ 77655 w 277680"/>
              <a:gd name="connsiteY0" fmla="*/ 676275 h 676275"/>
              <a:gd name="connsiteX1" fmla="*/ 1455 w 277680"/>
              <a:gd name="connsiteY1" fmla="*/ 409575 h 676275"/>
              <a:gd name="connsiteX2" fmla="*/ 49080 w 277680"/>
              <a:gd name="connsiteY2" fmla="*/ 180975 h 676275"/>
              <a:gd name="connsiteX3" fmla="*/ 277680 w 277680"/>
              <a:gd name="connsiteY3" fmla="*/ 0 h 676275"/>
              <a:gd name="connsiteX4" fmla="*/ 277680 w 277680"/>
              <a:gd name="connsiteY4" fmla="*/ 0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680" h="676275">
                <a:moveTo>
                  <a:pt x="77655" y="676275"/>
                </a:moveTo>
                <a:cubicBezTo>
                  <a:pt x="18124" y="570706"/>
                  <a:pt x="6217" y="492125"/>
                  <a:pt x="1455" y="409575"/>
                </a:cubicBezTo>
                <a:cubicBezTo>
                  <a:pt x="-3307" y="327025"/>
                  <a:pt x="1455" y="239713"/>
                  <a:pt x="49080" y="180975"/>
                </a:cubicBezTo>
                <a:cubicBezTo>
                  <a:pt x="96705" y="122238"/>
                  <a:pt x="239580" y="30162"/>
                  <a:pt x="277680" y="0"/>
                </a:cubicBezTo>
                <a:lnTo>
                  <a:pt x="277680" y="0"/>
                </a:lnTo>
              </a:path>
            </a:pathLst>
          </a:custGeom>
          <a:noFill/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95936" y="544522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moving stage &amp; rotator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5" name="二等辺三角形 44"/>
          <p:cNvSpPr/>
          <p:nvPr/>
        </p:nvSpPr>
        <p:spPr>
          <a:xfrm rot="13833185">
            <a:off x="5486628" y="3608735"/>
            <a:ext cx="432048" cy="1002953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757022" y="1580599"/>
            <a:ext cx="296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Another method for position check: </a:t>
            </a:r>
            <a:br>
              <a:rPr lang="en-US" altLang="ja-JP" dirty="0" smtClean="0"/>
            </a:br>
            <a:r>
              <a:rPr lang="en-US" altLang="ja-JP" dirty="0" smtClean="0"/>
              <a:t>  Measure MPPC signal   </a:t>
            </a:r>
            <a:br>
              <a:rPr lang="en-US" altLang="ja-JP" dirty="0" smtClean="0"/>
            </a:br>
            <a:r>
              <a:rPr lang="en-US" altLang="ja-JP" dirty="0" smtClean="0"/>
              <a:t>  from the X-rays.</a:t>
            </a: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372200" y="4365104"/>
            <a:ext cx="2967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Position of the stage is measured by laser and monitored by laser and bubble level + camera.</a:t>
            </a: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769" y="5709455"/>
            <a:ext cx="1587276" cy="47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5599130"/>
            <a:ext cx="1288622" cy="99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X-ray survey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3727474" y="2308230"/>
            <a:ext cx="4176464" cy="3384376"/>
            <a:chOff x="1530190" y="2132856"/>
            <a:chExt cx="5586016" cy="419401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190" y="2132856"/>
              <a:ext cx="5586016" cy="419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線矢印コネクタ 7"/>
            <p:cNvCxnSpPr/>
            <p:nvPr/>
          </p:nvCxnSpPr>
          <p:spPr>
            <a:xfrm flipV="1">
              <a:off x="4139952" y="5384391"/>
              <a:ext cx="574151" cy="812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13"/>
            <p:cNvSpPr txBox="1"/>
            <p:nvPr/>
          </p:nvSpPr>
          <p:spPr>
            <a:xfrm>
              <a:off x="4032689" y="5384390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600" dirty="0" smtClean="0"/>
                <a:t>15mm</a:t>
              </a:r>
              <a:endParaRPr kumimoji="1" lang="ja-JP" altLang="en-US" sz="1600" dirty="0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4139952" y="2123564"/>
            <a:ext cx="410563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Example of X-ray signal at one MPPC</a:t>
            </a:r>
            <a:endParaRPr kumimoji="1" lang="ja-JP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89" y="1730102"/>
            <a:ext cx="2421011" cy="429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フリーフォーム 14"/>
          <p:cNvSpPr/>
          <p:nvPr/>
        </p:nvSpPr>
        <p:spPr>
          <a:xfrm>
            <a:off x="1718941" y="2644484"/>
            <a:ext cx="362879" cy="2552700"/>
          </a:xfrm>
          <a:custGeom>
            <a:avLst/>
            <a:gdLst>
              <a:gd name="connsiteX0" fmla="*/ 221818 w 345643"/>
              <a:gd name="connsiteY0" fmla="*/ 0 h 2552700"/>
              <a:gd name="connsiteX1" fmla="*/ 78943 w 345643"/>
              <a:gd name="connsiteY1" fmla="*/ 561975 h 2552700"/>
              <a:gd name="connsiteX2" fmla="*/ 78943 w 345643"/>
              <a:gd name="connsiteY2" fmla="*/ 561975 h 2552700"/>
              <a:gd name="connsiteX3" fmla="*/ 2743 w 345643"/>
              <a:gd name="connsiteY3" fmla="*/ 1038225 h 2552700"/>
              <a:gd name="connsiteX4" fmla="*/ 21793 w 345643"/>
              <a:gd name="connsiteY4" fmla="*/ 1333500 h 2552700"/>
              <a:gd name="connsiteX5" fmla="*/ 69418 w 345643"/>
              <a:gd name="connsiteY5" fmla="*/ 1685925 h 2552700"/>
              <a:gd name="connsiteX6" fmla="*/ 155143 w 345643"/>
              <a:gd name="connsiteY6" fmla="*/ 1981200 h 2552700"/>
              <a:gd name="connsiteX7" fmla="*/ 240868 w 345643"/>
              <a:gd name="connsiteY7" fmla="*/ 2276475 h 2552700"/>
              <a:gd name="connsiteX8" fmla="*/ 345643 w 345643"/>
              <a:gd name="connsiteY8" fmla="*/ 2552700 h 2552700"/>
              <a:gd name="connsiteX0" fmla="*/ 224013 w 347838"/>
              <a:gd name="connsiteY0" fmla="*/ 0 h 2552700"/>
              <a:gd name="connsiteX1" fmla="*/ 81138 w 347838"/>
              <a:gd name="connsiteY1" fmla="*/ 561975 h 2552700"/>
              <a:gd name="connsiteX2" fmla="*/ 81138 w 347838"/>
              <a:gd name="connsiteY2" fmla="*/ 561975 h 2552700"/>
              <a:gd name="connsiteX3" fmla="*/ 4938 w 347838"/>
              <a:gd name="connsiteY3" fmla="*/ 1038225 h 2552700"/>
              <a:gd name="connsiteX4" fmla="*/ 23988 w 347838"/>
              <a:gd name="connsiteY4" fmla="*/ 1333500 h 2552700"/>
              <a:gd name="connsiteX5" fmla="*/ 157338 w 347838"/>
              <a:gd name="connsiteY5" fmla="*/ 1981200 h 2552700"/>
              <a:gd name="connsiteX6" fmla="*/ 243063 w 347838"/>
              <a:gd name="connsiteY6" fmla="*/ 2276475 h 2552700"/>
              <a:gd name="connsiteX7" fmla="*/ 347838 w 347838"/>
              <a:gd name="connsiteY7" fmla="*/ 2552700 h 2552700"/>
              <a:gd name="connsiteX0" fmla="*/ 228128 w 351953"/>
              <a:gd name="connsiteY0" fmla="*/ 0 h 2552700"/>
              <a:gd name="connsiteX1" fmla="*/ 85253 w 351953"/>
              <a:gd name="connsiteY1" fmla="*/ 561975 h 2552700"/>
              <a:gd name="connsiteX2" fmla="*/ 85253 w 351953"/>
              <a:gd name="connsiteY2" fmla="*/ 561975 h 2552700"/>
              <a:gd name="connsiteX3" fmla="*/ 9053 w 351953"/>
              <a:gd name="connsiteY3" fmla="*/ 1038225 h 2552700"/>
              <a:gd name="connsiteX4" fmla="*/ 28103 w 351953"/>
              <a:gd name="connsiteY4" fmla="*/ 1333500 h 2552700"/>
              <a:gd name="connsiteX5" fmla="*/ 247178 w 351953"/>
              <a:gd name="connsiteY5" fmla="*/ 2276475 h 2552700"/>
              <a:gd name="connsiteX6" fmla="*/ 351953 w 351953"/>
              <a:gd name="connsiteY6" fmla="*/ 2552700 h 2552700"/>
              <a:gd name="connsiteX0" fmla="*/ 222573 w 346398"/>
              <a:gd name="connsiteY0" fmla="*/ 0 h 2552700"/>
              <a:gd name="connsiteX1" fmla="*/ 79698 w 346398"/>
              <a:gd name="connsiteY1" fmla="*/ 561975 h 2552700"/>
              <a:gd name="connsiteX2" fmla="*/ 79698 w 346398"/>
              <a:gd name="connsiteY2" fmla="*/ 561975 h 2552700"/>
              <a:gd name="connsiteX3" fmla="*/ 3498 w 346398"/>
              <a:gd name="connsiteY3" fmla="*/ 1038225 h 2552700"/>
              <a:gd name="connsiteX4" fmla="*/ 22548 w 346398"/>
              <a:gd name="connsiteY4" fmla="*/ 1333500 h 2552700"/>
              <a:gd name="connsiteX5" fmla="*/ 108273 w 346398"/>
              <a:gd name="connsiteY5" fmla="*/ 2019300 h 2552700"/>
              <a:gd name="connsiteX6" fmla="*/ 346398 w 346398"/>
              <a:gd name="connsiteY6" fmla="*/ 2552700 h 2552700"/>
              <a:gd name="connsiteX0" fmla="*/ 219313 w 343138"/>
              <a:gd name="connsiteY0" fmla="*/ 0 h 2552700"/>
              <a:gd name="connsiteX1" fmla="*/ 76438 w 343138"/>
              <a:gd name="connsiteY1" fmla="*/ 561975 h 2552700"/>
              <a:gd name="connsiteX2" fmla="*/ 76438 w 343138"/>
              <a:gd name="connsiteY2" fmla="*/ 561975 h 2552700"/>
              <a:gd name="connsiteX3" fmla="*/ 238 w 343138"/>
              <a:gd name="connsiteY3" fmla="*/ 1038225 h 2552700"/>
              <a:gd name="connsiteX4" fmla="*/ 105013 w 343138"/>
              <a:gd name="connsiteY4" fmla="*/ 2019300 h 2552700"/>
              <a:gd name="connsiteX5" fmla="*/ 343138 w 343138"/>
              <a:gd name="connsiteY5" fmla="*/ 2552700 h 2552700"/>
              <a:gd name="connsiteX0" fmla="*/ 247828 w 371653"/>
              <a:gd name="connsiteY0" fmla="*/ 0 h 2552700"/>
              <a:gd name="connsiteX1" fmla="*/ 104953 w 371653"/>
              <a:gd name="connsiteY1" fmla="*/ 561975 h 2552700"/>
              <a:gd name="connsiteX2" fmla="*/ 104953 w 371653"/>
              <a:gd name="connsiteY2" fmla="*/ 561975 h 2552700"/>
              <a:gd name="connsiteX3" fmla="*/ 178 w 371653"/>
              <a:gd name="connsiteY3" fmla="*/ 1228725 h 2552700"/>
              <a:gd name="connsiteX4" fmla="*/ 133528 w 371653"/>
              <a:gd name="connsiteY4" fmla="*/ 2019300 h 2552700"/>
              <a:gd name="connsiteX5" fmla="*/ 371653 w 371653"/>
              <a:gd name="connsiteY5" fmla="*/ 2552700 h 2552700"/>
              <a:gd name="connsiteX0" fmla="*/ 247650 w 371475"/>
              <a:gd name="connsiteY0" fmla="*/ 0 h 2552700"/>
              <a:gd name="connsiteX1" fmla="*/ 104775 w 371475"/>
              <a:gd name="connsiteY1" fmla="*/ 561975 h 2552700"/>
              <a:gd name="connsiteX2" fmla="*/ 0 w 371475"/>
              <a:gd name="connsiteY2" fmla="*/ 1228725 h 2552700"/>
              <a:gd name="connsiteX3" fmla="*/ 133350 w 371475"/>
              <a:gd name="connsiteY3" fmla="*/ 2019300 h 2552700"/>
              <a:gd name="connsiteX4" fmla="*/ 371475 w 371475"/>
              <a:gd name="connsiteY4" fmla="*/ 2552700 h 2552700"/>
              <a:gd name="connsiteX0" fmla="*/ 248315 w 372140"/>
              <a:gd name="connsiteY0" fmla="*/ 0 h 2552700"/>
              <a:gd name="connsiteX1" fmla="*/ 86390 w 372140"/>
              <a:gd name="connsiteY1" fmla="*/ 561975 h 2552700"/>
              <a:gd name="connsiteX2" fmla="*/ 665 w 372140"/>
              <a:gd name="connsiteY2" fmla="*/ 1228725 h 2552700"/>
              <a:gd name="connsiteX3" fmla="*/ 134015 w 372140"/>
              <a:gd name="connsiteY3" fmla="*/ 2019300 h 2552700"/>
              <a:gd name="connsiteX4" fmla="*/ 372140 w 372140"/>
              <a:gd name="connsiteY4" fmla="*/ 2552700 h 2552700"/>
              <a:gd name="connsiteX0" fmla="*/ 239054 w 362879"/>
              <a:gd name="connsiteY0" fmla="*/ 0 h 2552700"/>
              <a:gd name="connsiteX1" fmla="*/ 77129 w 362879"/>
              <a:gd name="connsiteY1" fmla="*/ 561975 h 2552700"/>
              <a:gd name="connsiteX2" fmla="*/ 929 w 362879"/>
              <a:gd name="connsiteY2" fmla="*/ 1276350 h 2552700"/>
              <a:gd name="connsiteX3" fmla="*/ 124754 w 362879"/>
              <a:gd name="connsiteY3" fmla="*/ 2019300 h 2552700"/>
              <a:gd name="connsiteX4" fmla="*/ 362879 w 362879"/>
              <a:gd name="connsiteY4" fmla="*/ 2552700 h 2552700"/>
              <a:gd name="connsiteX0" fmla="*/ 239054 w 362879"/>
              <a:gd name="connsiteY0" fmla="*/ 0 h 2552700"/>
              <a:gd name="connsiteX1" fmla="*/ 77129 w 362879"/>
              <a:gd name="connsiteY1" fmla="*/ 561975 h 2552700"/>
              <a:gd name="connsiteX2" fmla="*/ 929 w 362879"/>
              <a:gd name="connsiteY2" fmla="*/ 1276350 h 2552700"/>
              <a:gd name="connsiteX3" fmla="*/ 124754 w 362879"/>
              <a:gd name="connsiteY3" fmla="*/ 1962150 h 2552700"/>
              <a:gd name="connsiteX4" fmla="*/ 362879 w 362879"/>
              <a:gd name="connsiteY4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879" h="2552700">
                <a:moveTo>
                  <a:pt x="239054" y="0"/>
                </a:moveTo>
                <a:cubicBezTo>
                  <a:pt x="185079" y="187325"/>
                  <a:pt x="116816" y="349250"/>
                  <a:pt x="77129" y="561975"/>
                </a:cubicBezTo>
                <a:cubicBezTo>
                  <a:pt x="37442" y="774700"/>
                  <a:pt x="-7008" y="1042988"/>
                  <a:pt x="929" y="1276350"/>
                </a:cubicBezTo>
                <a:cubicBezTo>
                  <a:pt x="8866" y="1509712"/>
                  <a:pt x="64429" y="1749425"/>
                  <a:pt x="124754" y="1962150"/>
                </a:cubicBezTo>
                <a:cubicBezTo>
                  <a:pt x="185079" y="2174875"/>
                  <a:pt x="326366" y="2462212"/>
                  <a:pt x="362879" y="2552700"/>
                </a:cubicBezTo>
              </a:path>
            </a:pathLst>
          </a:custGeom>
          <a:noFill/>
          <a:ln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1423244" y="3854159"/>
            <a:ext cx="609600" cy="57152"/>
          </a:xfrm>
          <a:prstGeom prst="straightConnector1">
            <a:avLst/>
          </a:prstGeom>
          <a:ln w="28575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2987824" y="141277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Scan was performed in two directions in 1mm step.</a:t>
            </a:r>
          </a:p>
          <a:p>
            <a:r>
              <a:rPr lang="en-US" altLang="ja-JP" dirty="0" smtClean="0"/>
              <a:t>X-ray spot size ~ 2 mm x 30 mm</a:t>
            </a:r>
            <a:endParaRPr kumimoji="1" lang="en-US" altLang="ja-JP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40038" y="3965641"/>
            <a:ext cx="108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scanned region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6516216" y="4365104"/>
            <a:ext cx="7200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156176" y="3717032"/>
            <a:ext cx="160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Background (cosmic-rays)</a:t>
            </a:r>
            <a:endParaRPr kumimoji="1" lang="ja-JP" altLang="en-US" sz="16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059832" y="5746030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Event rate increase was successfully observed around X-ray irradiated region.</a:t>
            </a:r>
          </a:p>
          <a:p>
            <a:r>
              <a:rPr kumimoji="1" lang="en-US" altLang="ja-JP" dirty="0" smtClean="0"/>
              <a:t>Analysis is ongoing.</a:t>
            </a:r>
          </a:p>
        </p:txBody>
      </p:sp>
      <p:sp>
        <p:nvSpPr>
          <p:cNvPr id="7175" name="正方形/長方形 7174"/>
          <p:cNvSpPr/>
          <p:nvPr/>
        </p:nvSpPr>
        <p:spPr>
          <a:xfrm>
            <a:off x="2627784" y="3592761"/>
            <a:ext cx="504056" cy="5040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3194323" y="3592761"/>
            <a:ext cx="504056" cy="5040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82" name="正方形/長方形 7181"/>
          <p:cNvSpPr/>
          <p:nvPr/>
        </p:nvSpPr>
        <p:spPr>
          <a:xfrm>
            <a:off x="2646680" y="3839709"/>
            <a:ext cx="1040154" cy="668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84" name="直線矢印コネクタ 7183"/>
          <p:cNvCxnSpPr/>
          <p:nvPr/>
        </p:nvCxnSpPr>
        <p:spPr>
          <a:xfrm>
            <a:off x="3616846" y="3712394"/>
            <a:ext cx="0" cy="292387"/>
          </a:xfrm>
          <a:prstGeom prst="straightConnector1">
            <a:avLst/>
          </a:prstGeom>
          <a:ln>
            <a:solidFill>
              <a:srgbClr val="FF66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5" name="テキスト ボックス 7184"/>
          <p:cNvSpPr txBox="1"/>
          <p:nvPr/>
        </p:nvSpPr>
        <p:spPr>
          <a:xfrm>
            <a:off x="2699792" y="3573016"/>
            <a:ext cx="162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C000"/>
                </a:solidFill>
              </a:rPr>
              <a:t>X-ray beam</a:t>
            </a:r>
            <a:endParaRPr kumimoji="1" lang="ja-JP" altLang="en-US" sz="1200" dirty="0">
              <a:solidFill>
                <a:srgbClr val="FFC000"/>
              </a:solidFill>
            </a:endParaRPr>
          </a:p>
        </p:txBody>
      </p:sp>
      <p:sp>
        <p:nvSpPr>
          <p:cNvPr id="7186" name="テキスト ボックス 7185"/>
          <p:cNvSpPr txBox="1"/>
          <p:nvPr/>
        </p:nvSpPr>
        <p:spPr>
          <a:xfrm>
            <a:off x="2483768" y="3284984"/>
            <a:ext cx="1061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70C0"/>
                </a:solidFill>
              </a:rPr>
              <a:t>MPPCs</a:t>
            </a:r>
            <a:endParaRPr kumimoji="1"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7187" name="テキスト ボックス 7186"/>
          <p:cNvSpPr txBox="1"/>
          <p:nvPr/>
        </p:nvSpPr>
        <p:spPr>
          <a:xfrm>
            <a:off x="2627784" y="4293096"/>
            <a:ext cx="845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15mm</a:t>
            </a:r>
            <a:endParaRPr kumimoji="1" lang="ja-JP" altLang="en-US" sz="1400" dirty="0"/>
          </a:p>
        </p:txBody>
      </p:sp>
      <p:sp>
        <p:nvSpPr>
          <p:cNvPr id="7188" name="左中かっこ 7187"/>
          <p:cNvSpPr/>
          <p:nvPr/>
        </p:nvSpPr>
        <p:spPr>
          <a:xfrm rot="16200000">
            <a:off x="2857019" y="4011598"/>
            <a:ext cx="108071" cy="5665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0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LXe monitoring &amp; control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2459797"/>
            <a:ext cx="4200316" cy="198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グループ化 4"/>
          <p:cNvGrpSpPr/>
          <p:nvPr/>
        </p:nvGrpSpPr>
        <p:grpSpPr>
          <a:xfrm flipH="1">
            <a:off x="6419463" y="1700808"/>
            <a:ext cx="3913177" cy="4072483"/>
            <a:chOff x="4451518" y="1662400"/>
            <a:chExt cx="3036667" cy="3738114"/>
          </a:xfrm>
        </p:grpSpPr>
        <p:sp>
          <p:nvSpPr>
            <p:cNvPr id="11" name="円弧 10"/>
            <p:cNvSpPr/>
            <p:nvPr/>
          </p:nvSpPr>
          <p:spPr>
            <a:xfrm>
              <a:off x="5252860" y="3056502"/>
              <a:ext cx="1433981" cy="1503706"/>
            </a:xfrm>
            <a:prstGeom prst="arc">
              <a:avLst>
                <a:gd name="adj1" fmla="val 16200000"/>
                <a:gd name="adj2" fmla="val 53792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弧 11"/>
            <p:cNvSpPr/>
            <p:nvPr/>
          </p:nvSpPr>
          <p:spPr>
            <a:xfrm>
              <a:off x="4451518" y="2216195"/>
              <a:ext cx="3036667" cy="3184319"/>
            </a:xfrm>
            <a:prstGeom prst="arc">
              <a:avLst>
                <a:gd name="adj1" fmla="val 16200000"/>
                <a:gd name="adj2" fmla="val 53792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>
              <a:stCxn id="12" idx="0"/>
              <a:endCxn id="11" idx="0"/>
            </p:cNvCxnSpPr>
            <p:nvPr/>
          </p:nvCxnSpPr>
          <p:spPr>
            <a:xfrm flipH="1">
              <a:off x="5969850" y="2216195"/>
              <a:ext cx="1" cy="840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stCxn id="11" idx="2"/>
              <a:endCxn id="12" idx="2"/>
            </p:cNvCxnSpPr>
            <p:nvPr/>
          </p:nvCxnSpPr>
          <p:spPr>
            <a:xfrm>
              <a:off x="5974060" y="4560194"/>
              <a:ext cx="4707" cy="840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6066766" y="1662400"/>
              <a:ext cx="0" cy="5537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6066766" y="1662400"/>
              <a:ext cx="5168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583646" y="1662400"/>
              <a:ext cx="0" cy="692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/>
          <p:cNvSpPr txBox="1"/>
          <p:nvPr/>
        </p:nvSpPr>
        <p:spPr>
          <a:xfrm>
            <a:off x="2291788" y="2275131"/>
            <a:ext cx="127190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SCS2000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27584" y="148478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 built a slow control system using </a:t>
            </a:r>
            <a:r>
              <a:rPr kumimoji="1" lang="en-US" altLang="ja-JP" dirty="0" smtClean="0"/>
              <a:t>special modules (SCS2000) </a:t>
            </a:r>
            <a:r>
              <a:rPr lang="en-US" altLang="ja-JP" dirty="0"/>
              <a:t>developed at </a:t>
            </a:r>
            <a:r>
              <a:rPr lang="en-US" altLang="ja-JP" dirty="0" smtClean="0"/>
              <a:t>PSI</a:t>
            </a:r>
            <a:endParaRPr kumimoji="1" lang="ja-JP" altLang="en-US" dirty="0"/>
          </a:p>
        </p:txBody>
      </p:sp>
      <p:grpSp>
        <p:nvGrpSpPr>
          <p:cNvPr id="33" name="グループ化 32"/>
          <p:cNvGrpSpPr/>
          <p:nvPr/>
        </p:nvGrpSpPr>
        <p:grpSpPr>
          <a:xfrm>
            <a:off x="9396536" y="5896855"/>
            <a:ext cx="300295" cy="575350"/>
            <a:chOff x="5444480" y="1269915"/>
            <a:chExt cx="3888432" cy="9465384"/>
          </a:xfrm>
        </p:grpSpPr>
        <p:grpSp>
          <p:nvGrpSpPr>
            <p:cNvPr id="79" name="グループ化 78"/>
            <p:cNvGrpSpPr/>
            <p:nvPr/>
          </p:nvGrpSpPr>
          <p:grpSpPr>
            <a:xfrm flipH="1">
              <a:off x="5444480" y="2716377"/>
              <a:ext cx="3551926" cy="3738114"/>
              <a:chOff x="4451518" y="1662400"/>
              <a:chExt cx="3036667" cy="3738114"/>
            </a:xfrm>
          </p:grpSpPr>
          <p:sp>
            <p:nvSpPr>
              <p:cNvPr id="80" name="円弧 79"/>
              <p:cNvSpPr/>
              <p:nvPr/>
            </p:nvSpPr>
            <p:spPr>
              <a:xfrm>
                <a:off x="5252860" y="3056502"/>
                <a:ext cx="1433981" cy="1503706"/>
              </a:xfrm>
              <a:prstGeom prst="arc">
                <a:avLst>
                  <a:gd name="adj1" fmla="val 16200000"/>
                  <a:gd name="adj2" fmla="val 537920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"/>
              </a:p>
            </p:txBody>
          </p:sp>
          <p:sp>
            <p:nvSpPr>
              <p:cNvPr id="81" name="円弧 80"/>
              <p:cNvSpPr/>
              <p:nvPr/>
            </p:nvSpPr>
            <p:spPr>
              <a:xfrm>
                <a:off x="4451518" y="2216195"/>
                <a:ext cx="3036667" cy="3184319"/>
              </a:xfrm>
              <a:prstGeom prst="arc">
                <a:avLst>
                  <a:gd name="adj1" fmla="val 16200000"/>
                  <a:gd name="adj2" fmla="val 537920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0"/>
              </a:p>
            </p:txBody>
          </p:sp>
          <p:cxnSp>
            <p:nvCxnSpPr>
              <p:cNvPr id="82" name="直線コネクタ 81"/>
              <p:cNvCxnSpPr>
                <a:stCxn id="81" idx="0"/>
                <a:endCxn id="80" idx="0"/>
              </p:cNvCxnSpPr>
              <p:nvPr/>
            </p:nvCxnSpPr>
            <p:spPr>
              <a:xfrm flipH="1">
                <a:off x="5969850" y="2216195"/>
                <a:ext cx="1" cy="8403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コネクタ 82"/>
              <p:cNvCxnSpPr>
                <a:stCxn id="80" idx="2"/>
                <a:endCxn id="81" idx="2"/>
              </p:cNvCxnSpPr>
              <p:nvPr/>
            </p:nvCxnSpPr>
            <p:spPr>
              <a:xfrm>
                <a:off x="5974060" y="4560194"/>
                <a:ext cx="4707" cy="8402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/>
              <p:cNvCxnSpPr/>
              <p:nvPr/>
            </p:nvCxnSpPr>
            <p:spPr>
              <a:xfrm flipV="1">
                <a:off x="6066766" y="1662400"/>
                <a:ext cx="0" cy="5537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flipH="1">
                <a:off x="6066766" y="1662400"/>
                <a:ext cx="5168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コネクタ 85"/>
              <p:cNvCxnSpPr/>
              <p:nvPr/>
            </p:nvCxnSpPr>
            <p:spPr>
              <a:xfrm>
                <a:off x="6583646" y="1662400"/>
                <a:ext cx="0" cy="69224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直線コネクタ 86"/>
            <p:cNvCxnSpPr/>
            <p:nvPr/>
          </p:nvCxnSpPr>
          <p:spPr>
            <a:xfrm flipV="1">
              <a:off x="6596608" y="2422043"/>
              <a:ext cx="0" cy="2943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フリーフォーム 87"/>
            <p:cNvSpPr/>
            <p:nvPr/>
          </p:nvSpPr>
          <p:spPr>
            <a:xfrm>
              <a:off x="6336502" y="2090820"/>
              <a:ext cx="1130017" cy="331145"/>
            </a:xfrm>
            <a:custGeom>
              <a:avLst/>
              <a:gdLst>
                <a:gd name="connsiteX0" fmla="*/ 413290 w 1288779"/>
                <a:gd name="connsiteY0" fmla="*/ 350195 h 350195"/>
                <a:gd name="connsiteX1" fmla="*/ 4728 w 1288779"/>
                <a:gd name="connsiteY1" fmla="*/ 233463 h 350195"/>
                <a:gd name="connsiteX2" fmla="*/ 179826 w 1288779"/>
                <a:gd name="connsiteY2" fmla="*/ 77821 h 350195"/>
                <a:gd name="connsiteX3" fmla="*/ 179826 w 1288779"/>
                <a:gd name="connsiteY3" fmla="*/ 77821 h 350195"/>
                <a:gd name="connsiteX4" fmla="*/ 1288779 w 1288779"/>
                <a:gd name="connsiteY4" fmla="*/ 0 h 350195"/>
                <a:gd name="connsiteX0" fmla="*/ 413290 w 1288779"/>
                <a:gd name="connsiteY0" fmla="*/ 350195 h 350195"/>
                <a:gd name="connsiteX1" fmla="*/ 4728 w 1288779"/>
                <a:gd name="connsiteY1" fmla="*/ 233463 h 350195"/>
                <a:gd name="connsiteX2" fmla="*/ 179826 w 1288779"/>
                <a:gd name="connsiteY2" fmla="*/ 77821 h 350195"/>
                <a:gd name="connsiteX3" fmla="*/ 1288779 w 1288779"/>
                <a:gd name="connsiteY3" fmla="*/ 0 h 350195"/>
                <a:gd name="connsiteX0" fmla="*/ 410533 w 1286022"/>
                <a:gd name="connsiteY0" fmla="*/ 350195 h 350195"/>
                <a:gd name="connsiteX1" fmla="*/ 1971 w 1286022"/>
                <a:gd name="connsiteY1" fmla="*/ 233463 h 350195"/>
                <a:gd name="connsiteX2" fmla="*/ 245162 w 1286022"/>
                <a:gd name="connsiteY2" fmla="*/ 77821 h 350195"/>
                <a:gd name="connsiteX3" fmla="*/ 1286022 w 1286022"/>
                <a:gd name="connsiteY3" fmla="*/ 0 h 350195"/>
                <a:gd name="connsiteX0" fmla="*/ 441876 w 1317365"/>
                <a:gd name="connsiteY0" fmla="*/ 350195 h 350195"/>
                <a:gd name="connsiteX1" fmla="*/ 33314 w 1317365"/>
                <a:gd name="connsiteY1" fmla="*/ 233463 h 350195"/>
                <a:gd name="connsiteX2" fmla="*/ 1317365 w 1317365"/>
                <a:gd name="connsiteY2" fmla="*/ 0 h 350195"/>
                <a:gd name="connsiteX0" fmla="*/ 411572 w 1287061"/>
                <a:gd name="connsiteY0" fmla="*/ 350195 h 350195"/>
                <a:gd name="connsiteX1" fmla="*/ 3010 w 1287061"/>
                <a:gd name="connsiteY1" fmla="*/ 233463 h 350195"/>
                <a:gd name="connsiteX2" fmla="*/ 285112 w 1287061"/>
                <a:gd name="connsiteY2" fmla="*/ 87548 h 350195"/>
                <a:gd name="connsiteX3" fmla="*/ 1287061 w 1287061"/>
                <a:gd name="connsiteY3" fmla="*/ 0 h 350195"/>
                <a:gd name="connsiteX0" fmla="*/ 311359 w 1284275"/>
                <a:gd name="connsiteY0" fmla="*/ 331145 h 331145"/>
                <a:gd name="connsiteX1" fmla="*/ 224 w 1284275"/>
                <a:gd name="connsiteY1" fmla="*/ 233463 h 331145"/>
                <a:gd name="connsiteX2" fmla="*/ 282326 w 1284275"/>
                <a:gd name="connsiteY2" fmla="*/ 87548 h 331145"/>
                <a:gd name="connsiteX3" fmla="*/ 1284275 w 1284275"/>
                <a:gd name="connsiteY3" fmla="*/ 0 h 33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275" h="331145">
                  <a:moveTo>
                    <a:pt x="311359" y="331145"/>
                  </a:moveTo>
                  <a:cubicBezTo>
                    <a:pt x="126533" y="295477"/>
                    <a:pt x="5063" y="274063"/>
                    <a:pt x="224" y="233463"/>
                  </a:cubicBezTo>
                  <a:cubicBezTo>
                    <a:pt x="-4615" y="192864"/>
                    <a:pt x="68318" y="126458"/>
                    <a:pt x="282326" y="87548"/>
                  </a:cubicBezTo>
                  <a:cubicBezTo>
                    <a:pt x="496334" y="48638"/>
                    <a:pt x="1135118" y="25940"/>
                    <a:pt x="128427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89" name="フリーフォーム 88"/>
            <p:cNvSpPr/>
            <p:nvPr/>
          </p:nvSpPr>
          <p:spPr>
            <a:xfrm>
              <a:off x="7379333" y="1963384"/>
              <a:ext cx="118920" cy="239575"/>
            </a:xfrm>
            <a:custGeom>
              <a:avLst/>
              <a:gdLst>
                <a:gd name="connsiteX0" fmla="*/ 69193 w 118920"/>
                <a:gd name="connsiteY0" fmla="*/ 0 h 315634"/>
                <a:gd name="connsiteX1" fmla="*/ 1099 w 118920"/>
                <a:gd name="connsiteY1" fmla="*/ 87549 h 315634"/>
                <a:gd name="connsiteX2" fmla="*/ 117831 w 118920"/>
                <a:gd name="connsiteY2" fmla="*/ 194553 h 315634"/>
                <a:gd name="connsiteX3" fmla="*/ 59465 w 118920"/>
                <a:gd name="connsiteY3" fmla="*/ 301557 h 315634"/>
                <a:gd name="connsiteX4" fmla="*/ 59465 w 118920"/>
                <a:gd name="connsiteY4" fmla="*/ 311285 h 31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20" h="315634">
                  <a:moveTo>
                    <a:pt x="69193" y="0"/>
                  </a:moveTo>
                  <a:cubicBezTo>
                    <a:pt x="31093" y="27562"/>
                    <a:pt x="-7007" y="55124"/>
                    <a:pt x="1099" y="87549"/>
                  </a:cubicBezTo>
                  <a:cubicBezTo>
                    <a:pt x="9205" y="119974"/>
                    <a:pt x="108103" y="158885"/>
                    <a:pt x="117831" y="194553"/>
                  </a:cubicBezTo>
                  <a:cubicBezTo>
                    <a:pt x="127559" y="230221"/>
                    <a:pt x="69193" y="282102"/>
                    <a:pt x="59465" y="301557"/>
                  </a:cubicBezTo>
                  <a:cubicBezTo>
                    <a:pt x="49737" y="321012"/>
                    <a:pt x="54601" y="316148"/>
                    <a:pt x="59465" y="311285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90" name="フリーフォーム 89"/>
            <p:cNvSpPr/>
            <p:nvPr/>
          </p:nvSpPr>
          <p:spPr>
            <a:xfrm>
              <a:off x="7438793" y="1952277"/>
              <a:ext cx="118920" cy="239575"/>
            </a:xfrm>
            <a:custGeom>
              <a:avLst/>
              <a:gdLst>
                <a:gd name="connsiteX0" fmla="*/ 69193 w 118920"/>
                <a:gd name="connsiteY0" fmla="*/ 0 h 315634"/>
                <a:gd name="connsiteX1" fmla="*/ 1099 w 118920"/>
                <a:gd name="connsiteY1" fmla="*/ 87549 h 315634"/>
                <a:gd name="connsiteX2" fmla="*/ 117831 w 118920"/>
                <a:gd name="connsiteY2" fmla="*/ 194553 h 315634"/>
                <a:gd name="connsiteX3" fmla="*/ 59465 w 118920"/>
                <a:gd name="connsiteY3" fmla="*/ 301557 h 315634"/>
                <a:gd name="connsiteX4" fmla="*/ 59465 w 118920"/>
                <a:gd name="connsiteY4" fmla="*/ 311285 h 31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20" h="315634">
                  <a:moveTo>
                    <a:pt x="69193" y="0"/>
                  </a:moveTo>
                  <a:cubicBezTo>
                    <a:pt x="31093" y="27562"/>
                    <a:pt x="-7007" y="55124"/>
                    <a:pt x="1099" y="87549"/>
                  </a:cubicBezTo>
                  <a:cubicBezTo>
                    <a:pt x="9205" y="119974"/>
                    <a:pt x="108103" y="158885"/>
                    <a:pt x="117831" y="194553"/>
                  </a:cubicBezTo>
                  <a:cubicBezTo>
                    <a:pt x="127559" y="230221"/>
                    <a:pt x="69193" y="282102"/>
                    <a:pt x="59465" y="301557"/>
                  </a:cubicBezTo>
                  <a:cubicBezTo>
                    <a:pt x="49737" y="321012"/>
                    <a:pt x="54601" y="316148"/>
                    <a:pt x="59465" y="311285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91" name="正方形/長方形 90"/>
            <p:cNvSpPr/>
            <p:nvPr/>
          </p:nvSpPr>
          <p:spPr>
            <a:xfrm>
              <a:off x="8059092" y="1269915"/>
              <a:ext cx="409723" cy="864096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92" name="フリーフォーム 91"/>
            <p:cNvSpPr/>
            <p:nvPr/>
          </p:nvSpPr>
          <p:spPr>
            <a:xfrm>
              <a:off x="7543046" y="2017781"/>
              <a:ext cx="514350" cy="53340"/>
            </a:xfrm>
            <a:custGeom>
              <a:avLst/>
              <a:gdLst>
                <a:gd name="connsiteX0" fmla="*/ 0 w 514350"/>
                <a:gd name="connsiteY0" fmla="*/ 53340 h 53340"/>
                <a:gd name="connsiteX1" fmla="*/ 194310 w 514350"/>
                <a:gd name="connsiteY1" fmla="*/ 15240 h 53340"/>
                <a:gd name="connsiteX2" fmla="*/ 514350 w 514350"/>
                <a:gd name="connsiteY2" fmla="*/ 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50" h="53340">
                  <a:moveTo>
                    <a:pt x="0" y="53340"/>
                  </a:moveTo>
                  <a:cubicBezTo>
                    <a:pt x="54292" y="38735"/>
                    <a:pt x="108585" y="24130"/>
                    <a:pt x="194310" y="15240"/>
                  </a:cubicBezTo>
                  <a:cubicBezTo>
                    <a:pt x="280035" y="6350"/>
                    <a:pt x="397192" y="3175"/>
                    <a:pt x="51435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cxnSp>
          <p:nvCxnSpPr>
            <p:cNvPr id="93" name="直線コネクタ 92"/>
            <p:cNvCxnSpPr/>
            <p:nvPr/>
          </p:nvCxnSpPr>
          <p:spPr>
            <a:xfrm flipV="1">
              <a:off x="6956648" y="2422043"/>
              <a:ext cx="0" cy="29433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フリーフォーム 93"/>
            <p:cNvSpPr/>
            <p:nvPr/>
          </p:nvSpPr>
          <p:spPr>
            <a:xfrm>
              <a:off x="6947108" y="2354951"/>
              <a:ext cx="1364834" cy="3024224"/>
            </a:xfrm>
            <a:custGeom>
              <a:avLst/>
              <a:gdLst>
                <a:gd name="connsiteX0" fmla="*/ 0 w 768485"/>
                <a:gd name="connsiteY0" fmla="*/ 346479 h 3712249"/>
                <a:gd name="connsiteX1" fmla="*/ 573932 w 768485"/>
                <a:gd name="connsiteY1" fmla="*/ 317296 h 3712249"/>
                <a:gd name="connsiteX2" fmla="*/ 768485 w 768485"/>
                <a:gd name="connsiteY2" fmla="*/ 3712249 h 3712249"/>
                <a:gd name="connsiteX0" fmla="*/ 0 w 768485"/>
                <a:gd name="connsiteY0" fmla="*/ 131094 h 3496864"/>
                <a:gd name="connsiteX1" fmla="*/ 651753 w 768485"/>
                <a:gd name="connsiteY1" fmla="*/ 617477 h 3496864"/>
                <a:gd name="connsiteX2" fmla="*/ 768485 w 768485"/>
                <a:gd name="connsiteY2" fmla="*/ 3496864 h 3496864"/>
                <a:gd name="connsiteX0" fmla="*/ 0 w 768485"/>
                <a:gd name="connsiteY0" fmla="*/ 90539 h 3456309"/>
                <a:gd name="connsiteX1" fmla="*/ 700391 w 768485"/>
                <a:gd name="connsiteY1" fmla="*/ 829841 h 3456309"/>
                <a:gd name="connsiteX2" fmla="*/ 768485 w 768485"/>
                <a:gd name="connsiteY2" fmla="*/ 3456309 h 3456309"/>
                <a:gd name="connsiteX0" fmla="*/ 0 w 746675"/>
                <a:gd name="connsiteY0" fmla="*/ 76728 h 2547553"/>
                <a:gd name="connsiteX1" fmla="*/ 700391 w 746675"/>
                <a:gd name="connsiteY1" fmla="*/ 816030 h 2547553"/>
                <a:gd name="connsiteX2" fmla="*/ 739302 w 746675"/>
                <a:gd name="connsiteY2" fmla="*/ 2547553 h 2547553"/>
                <a:gd name="connsiteX0" fmla="*/ 0 w 767445"/>
                <a:gd name="connsiteY0" fmla="*/ 76728 h 2547553"/>
                <a:gd name="connsiteX1" fmla="*/ 700391 w 767445"/>
                <a:gd name="connsiteY1" fmla="*/ 816030 h 2547553"/>
                <a:gd name="connsiteX2" fmla="*/ 739302 w 767445"/>
                <a:gd name="connsiteY2" fmla="*/ 2547553 h 2547553"/>
                <a:gd name="connsiteX0" fmla="*/ 0 w 808257"/>
                <a:gd name="connsiteY0" fmla="*/ 82706 h 2971820"/>
                <a:gd name="connsiteX1" fmla="*/ 700391 w 808257"/>
                <a:gd name="connsiteY1" fmla="*/ 822008 h 2971820"/>
                <a:gd name="connsiteX2" fmla="*/ 805607 w 808257"/>
                <a:gd name="connsiteY2" fmla="*/ 2971820 h 2971820"/>
                <a:gd name="connsiteX0" fmla="*/ 0 w 815236"/>
                <a:gd name="connsiteY0" fmla="*/ 83755 h 3040962"/>
                <a:gd name="connsiteX1" fmla="*/ 700391 w 815236"/>
                <a:gd name="connsiteY1" fmla="*/ 823057 h 3040962"/>
                <a:gd name="connsiteX2" fmla="*/ 813895 w 815236"/>
                <a:gd name="connsiteY2" fmla="*/ 3040962 h 3040962"/>
                <a:gd name="connsiteX0" fmla="*/ 0 w 1203437"/>
                <a:gd name="connsiteY0" fmla="*/ 83460 h 3021617"/>
                <a:gd name="connsiteX1" fmla="*/ 700391 w 1203437"/>
                <a:gd name="connsiteY1" fmla="*/ 822762 h 3021617"/>
                <a:gd name="connsiteX2" fmla="*/ 1203437 w 1203437"/>
                <a:gd name="connsiteY2" fmla="*/ 3021617 h 3021617"/>
                <a:gd name="connsiteX0" fmla="*/ 0 w 1203437"/>
                <a:gd name="connsiteY0" fmla="*/ 77235 h 3015392"/>
                <a:gd name="connsiteX1" fmla="*/ 870815 w 1203437"/>
                <a:gd name="connsiteY1" fmla="*/ 883212 h 3015392"/>
                <a:gd name="connsiteX2" fmla="*/ 1203437 w 1203437"/>
                <a:gd name="connsiteY2" fmla="*/ 3015392 h 3015392"/>
                <a:gd name="connsiteX0" fmla="*/ 0 w 1162860"/>
                <a:gd name="connsiteY0" fmla="*/ 76542 h 3024224"/>
                <a:gd name="connsiteX1" fmla="*/ 830238 w 1162860"/>
                <a:gd name="connsiteY1" fmla="*/ 892044 h 3024224"/>
                <a:gd name="connsiteX2" fmla="*/ 1162860 w 1162860"/>
                <a:gd name="connsiteY2" fmla="*/ 3024224 h 302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2860" h="3024224">
                  <a:moveTo>
                    <a:pt x="0" y="76542"/>
                  </a:moveTo>
                  <a:cubicBezTo>
                    <a:pt x="222925" y="-218531"/>
                    <a:pt x="636428" y="400764"/>
                    <a:pt x="830238" y="892044"/>
                  </a:cubicBezTo>
                  <a:cubicBezTo>
                    <a:pt x="1024048" y="1383324"/>
                    <a:pt x="1162860" y="2378956"/>
                    <a:pt x="1162860" y="302422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8074317" y="4919097"/>
              <a:ext cx="898555" cy="1542623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8626025" y="5126181"/>
              <a:ext cx="204860" cy="79208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97" name="円/楕円 96"/>
            <p:cNvSpPr/>
            <p:nvPr/>
          </p:nvSpPr>
          <p:spPr>
            <a:xfrm>
              <a:off x="8160196" y="5374371"/>
              <a:ext cx="316037" cy="31603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cxnSp>
          <p:nvCxnSpPr>
            <p:cNvPr id="98" name="直線コネクタ 97"/>
            <p:cNvCxnSpPr>
              <a:stCxn id="97" idx="1"/>
              <a:endCxn id="97" idx="7"/>
            </p:cNvCxnSpPr>
            <p:nvPr/>
          </p:nvCxnSpPr>
          <p:spPr>
            <a:xfrm>
              <a:off x="8206479" y="5420654"/>
              <a:ext cx="22347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>
              <a:stCxn id="97" idx="1"/>
              <a:endCxn id="97" idx="4"/>
            </p:cNvCxnSpPr>
            <p:nvPr/>
          </p:nvCxnSpPr>
          <p:spPr>
            <a:xfrm>
              <a:off x="8206479" y="5420654"/>
              <a:ext cx="111736" cy="2697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>
              <a:stCxn id="97" idx="7"/>
            </p:cNvCxnSpPr>
            <p:nvPr/>
          </p:nvCxnSpPr>
          <p:spPr>
            <a:xfrm flipH="1">
              <a:off x="8318215" y="5420654"/>
              <a:ext cx="111735" cy="2697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>
              <a:stCxn id="97" idx="1"/>
              <a:endCxn id="97" idx="4"/>
            </p:cNvCxnSpPr>
            <p:nvPr/>
          </p:nvCxnSpPr>
          <p:spPr>
            <a:xfrm>
              <a:off x="8206479" y="5420654"/>
              <a:ext cx="111736" cy="2697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V="1">
              <a:off x="8325503" y="5690408"/>
              <a:ext cx="0" cy="54805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/>
            <p:cNvCxnSpPr/>
            <p:nvPr/>
          </p:nvCxnSpPr>
          <p:spPr>
            <a:xfrm flipH="1">
              <a:off x="8325503" y="6238467"/>
              <a:ext cx="40295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>
              <a:endCxn id="96" idx="2"/>
            </p:cNvCxnSpPr>
            <p:nvPr/>
          </p:nvCxnSpPr>
          <p:spPr>
            <a:xfrm flipV="1">
              <a:off x="8728455" y="5918269"/>
              <a:ext cx="0" cy="3201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フリーフォーム 104"/>
            <p:cNvSpPr/>
            <p:nvPr/>
          </p:nvSpPr>
          <p:spPr>
            <a:xfrm>
              <a:off x="8465635" y="1412590"/>
              <a:ext cx="323819" cy="3697656"/>
            </a:xfrm>
            <a:custGeom>
              <a:avLst/>
              <a:gdLst>
                <a:gd name="connsiteX0" fmla="*/ 250524 w 727113"/>
                <a:gd name="connsiteY0" fmla="*/ 287384 h 3701793"/>
                <a:gd name="connsiteX1" fmla="*/ 639630 w 727113"/>
                <a:gd name="connsiteY1" fmla="*/ 277656 h 3701793"/>
                <a:gd name="connsiteX2" fmla="*/ 678541 w 727113"/>
                <a:gd name="connsiteY2" fmla="*/ 3195954 h 3701793"/>
                <a:gd name="connsiteX3" fmla="*/ 65698 w 727113"/>
                <a:gd name="connsiteY3" fmla="*/ 3332141 h 3701793"/>
                <a:gd name="connsiteX4" fmla="*/ 46243 w 727113"/>
                <a:gd name="connsiteY4" fmla="*/ 3701793 h 3701793"/>
                <a:gd name="connsiteX0" fmla="*/ 250524 w 749155"/>
                <a:gd name="connsiteY0" fmla="*/ 71674 h 3486083"/>
                <a:gd name="connsiteX1" fmla="*/ 688268 w 749155"/>
                <a:gd name="connsiteY1" fmla="*/ 742883 h 3486083"/>
                <a:gd name="connsiteX2" fmla="*/ 678541 w 749155"/>
                <a:gd name="connsiteY2" fmla="*/ 2980244 h 3486083"/>
                <a:gd name="connsiteX3" fmla="*/ 65698 w 749155"/>
                <a:gd name="connsiteY3" fmla="*/ 3116431 h 3486083"/>
                <a:gd name="connsiteX4" fmla="*/ 46243 w 749155"/>
                <a:gd name="connsiteY4" fmla="*/ 3486083 h 3486083"/>
                <a:gd name="connsiteX0" fmla="*/ 250524 w 749155"/>
                <a:gd name="connsiteY0" fmla="*/ 17349 h 3431758"/>
                <a:gd name="connsiteX1" fmla="*/ 688268 w 749155"/>
                <a:gd name="connsiteY1" fmla="*/ 688558 h 3431758"/>
                <a:gd name="connsiteX2" fmla="*/ 678541 w 749155"/>
                <a:gd name="connsiteY2" fmla="*/ 2925919 h 3431758"/>
                <a:gd name="connsiteX3" fmla="*/ 65698 w 749155"/>
                <a:gd name="connsiteY3" fmla="*/ 3062106 h 3431758"/>
                <a:gd name="connsiteX4" fmla="*/ 46243 w 749155"/>
                <a:gd name="connsiteY4" fmla="*/ 3431758 h 3431758"/>
                <a:gd name="connsiteX0" fmla="*/ 227213 w 665008"/>
                <a:gd name="connsiteY0" fmla="*/ 13468 h 3427877"/>
                <a:gd name="connsiteX1" fmla="*/ 664957 w 665008"/>
                <a:gd name="connsiteY1" fmla="*/ 684677 h 3427877"/>
                <a:gd name="connsiteX2" fmla="*/ 255180 w 665008"/>
                <a:gd name="connsiteY2" fmla="*/ 2236238 h 3427877"/>
                <a:gd name="connsiteX3" fmla="*/ 42387 w 665008"/>
                <a:gd name="connsiteY3" fmla="*/ 3058225 h 3427877"/>
                <a:gd name="connsiteX4" fmla="*/ 22932 w 665008"/>
                <a:gd name="connsiteY4" fmla="*/ 3427877 h 3427877"/>
                <a:gd name="connsiteX0" fmla="*/ 222229 w 660024"/>
                <a:gd name="connsiteY0" fmla="*/ 13468 h 3427877"/>
                <a:gd name="connsiteX1" fmla="*/ 659973 w 660024"/>
                <a:gd name="connsiteY1" fmla="*/ 684677 h 3427877"/>
                <a:gd name="connsiteX2" fmla="*/ 250196 w 660024"/>
                <a:gd name="connsiteY2" fmla="*/ 2236238 h 3427877"/>
                <a:gd name="connsiteX3" fmla="*/ 56453 w 660024"/>
                <a:gd name="connsiteY3" fmla="*/ 2915350 h 3427877"/>
                <a:gd name="connsiteX4" fmla="*/ 17948 w 660024"/>
                <a:gd name="connsiteY4" fmla="*/ 3427877 h 3427877"/>
                <a:gd name="connsiteX0" fmla="*/ 226677 w 666512"/>
                <a:gd name="connsiteY0" fmla="*/ 11706 h 3426115"/>
                <a:gd name="connsiteX1" fmla="*/ 664421 w 666512"/>
                <a:gd name="connsiteY1" fmla="*/ 682915 h 3426115"/>
                <a:gd name="connsiteX2" fmla="*/ 378469 w 666512"/>
                <a:gd name="connsiteY2" fmla="*/ 1786801 h 3426115"/>
                <a:gd name="connsiteX3" fmla="*/ 60901 w 666512"/>
                <a:gd name="connsiteY3" fmla="*/ 2913588 h 3426115"/>
                <a:gd name="connsiteX4" fmla="*/ 22396 w 666512"/>
                <a:gd name="connsiteY4" fmla="*/ 3426115 h 3426115"/>
                <a:gd name="connsiteX0" fmla="*/ 226677 w 572353"/>
                <a:gd name="connsiteY0" fmla="*/ 11506 h 3425915"/>
                <a:gd name="connsiteX1" fmla="*/ 569171 w 572353"/>
                <a:gd name="connsiteY1" fmla="*/ 692240 h 3425915"/>
                <a:gd name="connsiteX2" fmla="*/ 378469 w 572353"/>
                <a:gd name="connsiteY2" fmla="*/ 1786601 h 3425915"/>
                <a:gd name="connsiteX3" fmla="*/ 60901 w 572353"/>
                <a:gd name="connsiteY3" fmla="*/ 2913388 h 3425915"/>
                <a:gd name="connsiteX4" fmla="*/ 22396 w 572353"/>
                <a:gd name="connsiteY4" fmla="*/ 3425915 h 3425915"/>
                <a:gd name="connsiteX0" fmla="*/ 226677 w 573775"/>
                <a:gd name="connsiteY0" fmla="*/ 12767 h 3427176"/>
                <a:gd name="connsiteX1" fmla="*/ 569171 w 573775"/>
                <a:gd name="connsiteY1" fmla="*/ 693501 h 3427176"/>
                <a:gd name="connsiteX2" fmla="*/ 378469 w 573775"/>
                <a:gd name="connsiteY2" fmla="*/ 1787862 h 3427176"/>
                <a:gd name="connsiteX3" fmla="*/ 60901 w 573775"/>
                <a:gd name="connsiteY3" fmla="*/ 2914649 h 3427176"/>
                <a:gd name="connsiteX4" fmla="*/ 22396 w 573775"/>
                <a:gd name="connsiteY4" fmla="*/ 3427176 h 3427176"/>
                <a:gd name="connsiteX0" fmla="*/ 214829 w 561927"/>
                <a:gd name="connsiteY0" fmla="*/ 12767 h 3427176"/>
                <a:gd name="connsiteX1" fmla="*/ 557323 w 561927"/>
                <a:gd name="connsiteY1" fmla="*/ 693501 h 3427176"/>
                <a:gd name="connsiteX2" fmla="*/ 366621 w 561927"/>
                <a:gd name="connsiteY2" fmla="*/ 1787862 h 3427176"/>
                <a:gd name="connsiteX3" fmla="*/ 125253 w 561927"/>
                <a:gd name="connsiteY3" fmla="*/ 2647949 h 3427176"/>
                <a:gd name="connsiteX4" fmla="*/ 10548 w 561927"/>
                <a:gd name="connsiteY4" fmla="*/ 3427176 h 3427176"/>
                <a:gd name="connsiteX0" fmla="*/ 90844 w 437942"/>
                <a:gd name="connsiteY0" fmla="*/ 12767 h 3408126"/>
                <a:gd name="connsiteX1" fmla="*/ 433338 w 437942"/>
                <a:gd name="connsiteY1" fmla="*/ 693501 h 3408126"/>
                <a:gd name="connsiteX2" fmla="*/ 242636 w 437942"/>
                <a:gd name="connsiteY2" fmla="*/ 1787862 h 3408126"/>
                <a:gd name="connsiteX3" fmla="*/ 1268 w 437942"/>
                <a:gd name="connsiteY3" fmla="*/ 2647949 h 3408126"/>
                <a:gd name="connsiteX4" fmla="*/ 353288 w 437942"/>
                <a:gd name="connsiteY4" fmla="*/ 3408126 h 3408126"/>
                <a:gd name="connsiteX0" fmla="*/ 0 w 347098"/>
                <a:gd name="connsiteY0" fmla="*/ 12767 h 3408126"/>
                <a:gd name="connsiteX1" fmla="*/ 342494 w 347098"/>
                <a:gd name="connsiteY1" fmla="*/ 693501 h 3408126"/>
                <a:gd name="connsiteX2" fmla="*/ 151792 w 347098"/>
                <a:gd name="connsiteY2" fmla="*/ 1787862 h 3408126"/>
                <a:gd name="connsiteX3" fmla="*/ 186649 w 347098"/>
                <a:gd name="connsiteY3" fmla="*/ 2628899 h 3408126"/>
                <a:gd name="connsiteX4" fmla="*/ 262444 w 347098"/>
                <a:gd name="connsiteY4" fmla="*/ 3408126 h 3408126"/>
                <a:gd name="connsiteX0" fmla="*/ 0 w 351578"/>
                <a:gd name="connsiteY0" fmla="*/ 11136 h 3406495"/>
                <a:gd name="connsiteX1" fmla="*/ 342494 w 351578"/>
                <a:gd name="connsiteY1" fmla="*/ 691870 h 3406495"/>
                <a:gd name="connsiteX2" fmla="*/ 247042 w 351578"/>
                <a:gd name="connsiteY2" fmla="*/ 1671931 h 3406495"/>
                <a:gd name="connsiteX3" fmla="*/ 186649 w 351578"/>
                <a:gd name="connsiteY3" fmla="*/ 2627268 h 3406495"/>
                <a:gd name="connsiteX4" fmla="*/ 262444 w 351578"/>
                <a:gd name="connsiteY4" fmla="*/ 3406495 h 3406495"/>
                <a:gd name="connsiteX0" fmla="*/ 0 w 350871"/>
                <a:gd name="connsiteY0" fmla="*/ 11136 h 3406495"/>
                <a:gd name="connsiteX1" fmla="*/ 342494 w 350871"/>
                <a:gd name="connsiteY1" fmla="*/ 691870 h 3406495"/>
                <a:gd name="connsiteX2" fmla="*/ 247042 w 350871"/>
                <a:gd name="connsiteY2" fmla="*/ 1671931 h 3406495"/>
                <a:gd name="connsiteX3" fmla="*/ 262444 w 350871"/>
                <a:gd name="connsiteY3" fmla="*/ 3406495 h 3406495"/>
                <a:gd name="connsiteX0" fmla="*/ 0 w 352910"/>
                <a:gd name="connsiteY0" fmla="*/ 20897 h 3416256"/>
                <a:gd name="connsiteX1" fmla="*/ 342494 w 352910"/>
                <a:gd name="connsiteY1" fmla="*/ 701631 h 3416256"/>
                <a:gd name="connsiteX2" fmla="*/ 262444 w 352910"/>
                <a:gd name="connsiteY2" fmla="*/ 3416256 h 3416256"/>
                <a:gd name="connsiteX0" fmla="*/ 0 w 327005"/>
                <a:gd name="connsiteY0" fmla="*/ 6666 h 3402025"/>
                <a:gd name="connsiteX1" fmla="*/ 313919 w 327005"/>
                <a:gd name="connsiteY1" fmla="*/ 1354150 h 3402025"/>
                <a:gd name="connsiteX2" fmla="*/ 262444 w 327005"/>
                <a:gd name="connsiteY2" fmla="*/ 3402025 h 3402025"/>
                <a:gd name="connsiteX0" fmla="*/ 0 w 314572"/>
                <a:gd name="connsiteY0" fmla="*/ 7231 h 3402590"/>
                <a:gd name="connsiteX1" fmla="*/ 313919 w 314572"/>
                <a:gd name="connsiteY1" fmla="*/ 1354715 h 3402590"/>
                <a:gd name="connsiteX2" fmla="*/ 262444 w 314572"/>
                <a:gd name="connsiteY2" fmla="*/ 3402590 h 3402590"/>
                <a:gd name="connsiteX0" fmla="*/ 0 w 328873"/>
                <a:gd name="connsiteY0" fmla="*/ 7082 h 3745341"/>
                <a:gd name="connsiteX1" fmla="*/ 313919 w 328873"/>
                <a:gd name="connsiteY1" fmla="*/ 1354566 h 3745341"/>
                <a:gd name="connsiteX2" fmla="*/ 271969 w 328873"/>
                <a:gd name="connsiteY2" fmla="*/ 3745341 h 3745341"/>
                <a:gd name="connsiteX0" fmla="*/ 0 w 325087"/>
                <a:gd name="connsiteY0" fmla="*/ 7082 h 3745341"/>
                <a:gd name="connsiteX1" fmla="*/ 313919 w 325087"/>
                <a:gd name="connsiteY1" fmla="*/ 1354566 h 3745341"/>
                <a:gd name="connsiteX2" fmla="*/ 271969 w 325087"/>
                <a:gd name="connsiteY2" fmla="*/ 3745341 h 3745341"/>
                <a:gd name="connsiteX0" fmla="*/ 0 w 323819"/>
                <a:gd name="connsiteY0" fmla="*/ 7022 h 3697656"/>
                <a:gd name="connsiteX1" fmla="*/ 313919 w 323819"/>
                <a:gd name="connsiteY1" fmla="*/ 1354506 h 3697656"/>
                <a:gd name="connsiteX2" fmla="*/ 262444 w 323819"/>
                <a:gd name="connsiteY2" fmla="*/ 3697656 h 36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3819" h="3697656">
                  <a:moveTo>
                    <a:pt x="0" y="7022"/>
                  </a:moveTo>
                  <a:cubicBezTo>
                    <a:pt x="314528" y="-84580"/>
                    <a:pt x="270178" y="739400"/>
                    <a:pt x="313919" y="1354506"/>
                  </a:cubicBezTo>
                  <a:cubicBezTo>
                    <a:pt x="357660" y="1969612"/>
                    <a:pt x="241021" y="3094009"/>
                    <a:pt x="262444" y="36976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sp>
          <p:nvSpPr>
            <p:cNvPr id="106" name="テキスト ボックス 105"/>
            <p:cNvSpPr txBox="1"/>
            <p:nvPr/>
          </p:nvSpPr>
          <p:spPr>
            <a:xfrm>
              <a:off x="7512194" y="1412451"/>
              <a:ext cx="1316663" cy="5316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" dirty="0" smtClean="0"/>
                <a:t>GM</a:t>
              </a:r>
              <a:r>
                <a:rPr kumimoji="1" lang="en-US" altLang="ja-JP" sz="100" dirty="0" smtClean="0"/>
                <a:t> refrigerator</a:t>
              </a:r>
              <a:endParaRPr kumimoji="1" lang="ja-JP" altLang="en-US" sz="100" dirty="0"/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6676683" y="2725902"/>
              <a:ext cx="180020" cy="4329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  <p:cxnSp>
          <p:nvCxnSpPr>
            <p:cNvPr id="108" name="直線矢印コネクタ 107"/>
            <p:cNvCxnSpPr/>
            <p:nvPr/>
          </p:nvCxnSpPr>
          <p:spPr>
            <a:xfrm>
              <a:off x="8057396" y="3635862"/>
              <a:ext cx="16921" cy="544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/>
            <p:cNvCxnSpPr/>
            <p:nvPr/>
          </p:nvCxnSpPr>
          <p:spPr>
            <a:xfrm flipV="1">
              <a:off x="8789670" y="3337560"/>
              <a:ext cx="7620" cy="838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/>
            <p:cNvCxnSpPr/>
            <p:nvPr/>
          </p:nvCxnSpPr>
          <p:spPr>
            <a:xfrm flipH="1">
              <a:off x="6956650" y="2133600"/>
              <a:ext cx="43590" cy="4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テキスト ボックス 110"/>
            <p:cNvSpPr txBox="1"/>
            <p:nvPr/>
          </p:nvSpPr>
          <p:spPr>
            <a:xfrm>
              <a:off x="5588496" y="2645295"/>
              <a:ext cx="1316663" cy="7341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" dirty="0" smtClean="0"/>
                <a:t>pulse-tube refrigerator</a:t>
              </a:r>
              <a:endParaRPr kumimoji="1" lang="ja-JP" altLang="en-US" sz="100" dirty="0"/>
            </a:p>
          </p:txBody>
        </p:sp>
        <p:sp>
          <p:nvSpPr>
            <p:cNvPr id="112" name="テキスト ボックス 111"/>
            <p:cNvSpPr txBox="1"/>
            <p:nvPr/>
          </p:nvSpPr>
          <p:spPr>
            <a:xfrm>
              <a:off x="7584202" y="5228876"/>
              <a:ext cx="727743" cy="253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" dirty="0" smtClean="0"/>
                <a:t>pump</a:t>
              </a:r>
              <a:endParaRPr kumimoji="1" lang="ja-JP" altLang="en-US" sz="100" dirty="0"/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8468819" y="5165570"/>
              <a:ext cx="864093" cy="5569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00" dirty="0" smtClean="0"/>
                <a:t>purifier</a:t>
              </a:r>
            </a:p>
            <a:p>
              <a:r>
                <a:rPr kumimoji="1" lang="en-US" altLang="ja-JP" sz="100" dirty="0" smtClean="0"/>
                <a:t>(getter)</a:t>
              </a:r>
              <a:endParaRPr kumimoji="1" lang="ja-JP" altLang="en-US" sz="100" dirty="0"/>
            </a:p>
          </p:txBody>
        </p:sp>
        <p:sp>
          <p:nvSpPr>
            <p:cNvPr id="114" name="正方形/長方形 113"/>
            <p:cNvSpPr/>
            <p:nvPr/>
          </p:nvSpPr>
          <p:spPr>
            <a:xfrm>
              <a:off x="8180784" y="1277144"/>
              <a:ext cx="180020" cy="4329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"/>
            </a:p>
          </p:txBody>
        </p:sp>
      </p:grpSp>
      <p:sp>
        <p:nvSpPr>
          <p:cNvPr id="34" name="円/楕円 33"/>
          <p:cNvSpPr/>
          <p:nvPr/>
        </p:nvSpPr>
        <p:spPr>
          <a:xfrm>
            <a:off x="7716766" y="1627059"/>
            <a:ext cx="139187" cy="13918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7" name="円/楕円 116"/>
          <p:cNvSpPr/>
          <p:nvPr/>
        </p:nvSpPr>
        <p:spPr>
          <a:xfrm>
            <a:off x="7865611" y="1975944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8" name="円/楕円 117"/>
          <p:cNvSpPr/>
          <p:nvPr/>
        </p:nvSpPr>
        <p:spPr>
          <a:xfrm>
            <a:off x="8290415" y="2250606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円/楕円 118"/>
          <p:cNvSpPr/>
          <p:nvPr/>
        </p:nvSpPr>
        <p:spPr>
          <a:xfrm>
            <a:off x="8297659" y="3072048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円/楕円 119"/>
          <p:cNvSpPr/>
          <p:nvPr/>
        </p:nvSpPr>
        <p:spPr>
          <a:xfrm>
            <a:off x="7356726" y="3931315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円/楕円 120"/>
          <p:cNvSpPr/>
          <p:nvPr/>
        </p:nvSpPr>
        <p:spPr>
          <a:xfrm>
            <a:off x="8225651" y="4795411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円/楕円 121"/>
          <p:cNvSpPr/>
          <p:nvPr/>
        </p:nvSpPr>
        <p:spPr>
          <a:xfrm>
            <a:off x="8220822" y="5664336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円/楕円 122"/>
          <p:cNvSpPr/>
          <p:nvPr/>
        </p:nvSpPr>
        <p:spPr>
          <a:xfrm>
            <a:off x="6809077" y="5090013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円/楕円 123"/>
          <p:cNvSpPr/>
          <p:nvPr/>
        </p:nvSpPr>
        <p:spPr>
          <a:xfrm>
            <a:off x="6351028" y="3931314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円/楕円 124"/>
          <p:cNvSpPr/>
          <p:nvPr/>
        </p:nvSpPr>
        <p:spPr>
          <a:xfrm>
            <a:off x="6809077" y="2852936"/>
            <a:ext cx="139187" cy="1391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99769" y="1766246"/>
            <a:ext cx="1877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</a:rPr>
              <a:t>pres. sensors</a:t>
            </a:r>
          </a:p>
          <a:p>
            <a:r>
              <a:rPr lang="en-US" altLang="ja-JP" sz="1600" dirty="0">
                <a:solidFill>
                  <a:srgbClr val="FF6600"/>
                </a:solidFill>
              </a:rPr>
              <a:t>t</a:t>
            </a:r>
            <a:r>
              <a:rPr kumimoji="1" lang="en-US" altLang="ja-JP" sz="1600" dirty="0" smtClean="0">
                <a:solidFill>
                  <a:srgbClr val="FF6600"/>
                </a:solidFill>
              </a:rPr>
              <a:t>emp. </a:t>
            </a:r>
            <a:r>
              <a:rPr lang="en-US" altLang="ja-JP" sz="1600" dirty="0" smtClean="0">
                <a:solidFill>
                  <a:srgbClr val="FF6600"/>
                </a:solidFill>
              </a:rPr>
              <a:t>sensors</a:t>
            </a:r>
            <a:endParaRPr kumimoji="1" lang="ja-JP" altLang="en-US" sz="1600" dirty="0">
              <a:solidFill>
                <a:srgbClr val="FF6600"/>
              </a:solidFill>
            </a:endParaRPr>
          </a:p>
        </p:txBody>
      </p:sp>
      <p:sp>
        <p:nvSpPr>
          <p:cNvPr id="36" name="右矢印 35"/>
          <p:cNvSpPr/>
          <p:nvPr/>
        </p:nvSpPr>
        <p:spPr>
          <a:xfrm>
            <a:off x="5250805" y="3571275"/>
            <a:ext cx="936104" cy="3600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8" name="右矢印 127"/>
          <p:cNvSpPr/>
          <p:nvPr/>
        </p:nvSpPr>
        <p:spPr>
          <a:xfrm rot="10800000">
            <a:off x="5220073" y="3065122"/>
            <a:ext cx="936104" cy="36004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220072" y="2779187"/>
            <a:ext cx="103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readout</a:t>
            </a:r>
            <a:endParaRPr kumimoji="1" lang="ja-JP" altLang="en-US" dirty="0"/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5148064" y="3850015"/>
            <a:ext cx="126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feedback</a:t>
            </a:r>
            <a:endParaRPr kumimoji="1" lang="ja-JP" altLang="en-US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899592" y="4627002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SCS2000 can: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- readout the sensors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- automatically or manually control the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  cooling power</a:t>
            </a:r>
            <a:r>
              <a:rPr lang="en-US" altLang="ja-JP" dirty="0"/>
              <a:t> </a:t>
            </a:r>
            <a:r>
              <a:rPr kumimoji="1" lang="en-US" altLang="ja-JP" dirty="0" smtClean="0"/>
              <a:t>(refrigerators and LN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   - allow users to monitor &amp; control via </a:t>
            </a:r>
            <a:br>
              <a:rPr lang="en-US" altLang="ja-JP" dirty="0" smtClean="0"/>
            </a:br>
            <a:r>
              <a:rPr lang="en-US" altLang="ja-JP" dirty="0" smtClean="0"/>
              <a:t>     internet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131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LXe monitoring &amp; control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 flipH="1">
            <a:off x="6419463" y="2164829"/>
            <a:ext cx="3913177" cy="4072483"/>
            <a:chOff x="4451518" y="1662400"/>
            <a:chExt cx="3036667" cy="3738114"/>
          </a:xfrm>
        </p:grpSpPr>
        <p:sp>
          <p:nvSpPr>
            <p:cNvPr id="11" name="円弧 10"/>
            <p:cNvSpPr/>
            <p:nvPr/>
          </p:nvSpPr>
          <p:spPr>
            <a:xfrm>
              <a:off x="5252860" y="3056502"/>
              <a:ext cx="1433981" cy="1503706"/>
            </a:xfrm>
            <a:prstGeom prst="arc">
              <a:avLst>
                <a:gd name="adj1" fmla="val 16200000"/>
                <a:gd name="adj2" fmla="val 53792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弧 11"/>
            <p:cNvSpPr/>
            <p:nvPr/>
          </p:nvSpPr>
          <p:spPr>
            <a:xfrm>
              <a:off x="4451518" y="2216195"/>
              <a:ext cx="3036667" cy="3184319"/>
            </a:xfrm>
            <a:prstGeom prst="arc">
              <a:avLst>
                <a:gd name="adj1" fmla="val 16200000"/>
                <a:gd name="adj2" fmla="val 53792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" name="直線コネクタ 12"/>
            <p:cNvCxnSpPr>
              <a:stCxn id="12" idx="0"/>
              <a:endCxn id="11" idx="0"/>
            </p:cNvCxnSpPr>
            <p:nvPr/>
          </p:nvCxnSpPr>
          <p:spPr>
            <a:xfrm flipH="1">
              <a:off x="5969850" y="2216195"/>
              <a:ext cx="1" cy="840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>
              <a:stCxn id="11" idx="2"/>
              <a:endCxn id="12" idx="2"/>
            </p:cNvCxnSpPr>
            <p:nvPr/>
          </p:nvCxnSpPr>
          <p:spPr>
            <a:xfrm>
              <a:off x="5974060" y="4560194"/>
              <a:ext cx="4707" cy="840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flipV="1">
              <a:off x="6066766" y="1662400"/>
              <a:ext cx="0" cy="5537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6066766" y="1662400"/>
              <a:ext cx="5168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6583646" y="1662400"/>
              <a:ext cx="0" cy="692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正方形/長方形 2"/>
          <p:cNvSpPr/>
          <p:nvPr/>
        </p:nvSpPr>
        <p:spPr>
          <a:xfrm>
            <a:off x="7812360" y="2164829"/>
            <a:ext cx="216024" cy="43204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/>
          <p:cNvSpPr/>
          <p:nvPr/>
        </p:nvSpPr>
        <p:spPr>
          <a:xfrm>
            <a:off x="7833360" y="2443161"/>
            <a:ext cx="172720" cy="129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/>
          <p:cNvSpPr/>
          <p:nvPr/>
        </p:nvSpPr>
        <p:spPr>
          <a:xfrm>
            <a:off x="7649401" y="2064473"/>
            <a:ext cx="542099" cy="609348"/>
          </a:xfrm>
          <a:custGeom>
            <a:avLst/>
            <a:gdLst>
              <a:gd name="connsiteX0" fmla="*/ 391279 w 457954"/>
              <a:gd name="connsiteY0" fmla="*/ 0 h 430191"/>
              <a:gd name="connsiteX1" fmla="*/ 400804 w 457954"/>
              <a:gd name="connsiteY1" fmla="*/ 104775 h 430191"/>
              <a:gd name="connsiteX2" fmla="*/ 105529 w 457954"/>
              <a:gd name="connsiteY2" fmla="*/ 171450 h 430191"/>
              <a:gd name="connsiteX3" fmla="*/ 429379 w 457954"/>
              <a:gd name="connsiteY3" fmla="*/ 238125 h 430191"/>
              <a:gd name="connsiteX4" fmla="*/ 67429 w 457954"/>
              <a:gd name="connsiteY4" fmla="*/ 323850 h 430191"/>
              <a:gd name="connsiteX5" fmla="*/ 457954 w 457954"/>
              <a:gd name="connsiteY5" fmla="*/ 428625 h 430191"/>
              <a:gd name="connsiteX6" fmla="*/ 67429 w 457954"/>
              <a:gd name="connsiteY6" fmla="*/ 238125 h 430191"/>
              <a:gd name="connsiteX7" fmla="*/ 419854 w 457954"/>
              <a:gd name="connsiteY7" fmla="*/ 171450 h 430191"/>
              <a:gd name="connsiteX8" fmla="*/ 29329 w 457954"/>
              <a:gd name="connsiteY8" fmla="*/ 104775 h 430191"/>
              <a:gd name="connsiteX9" fmla="*/ 57904 w 457954"/>
              <a:gd name="connsiteY9" fmla="*/ 28575 h 430191"/>
              <a:gd name="connsiteX0" fmla="*/ 391279 w 458063"/>
              <a:gd name="connsiteY0" fmla="*/ 0 h 484523"/>
              <a:gd name="connsiteX1" fmla="*/ 400804 w 458063"/>
              <a:gd name="connsiteY1" fmla="*/ 104775 h 484523"/>
              <a:gd name="connsiteX2" fmla="*/ 105529 w 458063"/>
              <a:gd name="connsiteY2" fmla="*/ 171450 h 484523"/>
              <a:gd name="connsiteX3" fmla="*/ 429379 w 458063"/>
              <a:gd name="connsiteY3" fmla="*/ 238125 h 484523"/>
              <a:gd name="connsiteX4" fmla="*/ 21709 w 458063"/>
              <a:gd name="connsiteY4" fmla="*/ 472440 h 484523"/>
              <a:gd name="connsiteX5" fmla="*/ 457954 w 458063"/>
              <a:gd name="connsiteY5" fmla="*/ 428625 h 484523"/>
              <a:gd name="connsiteX6" fmla="*/ 67429 w 458063"/>
              <a:gd name="connsiteY6" fmla="*/ 238125 h 484523"/>
              <a:gd name="connsiteX7" fmla="*/ 419854 w 458063"/>
              <a:gd name="connsiteY7" fmla="*/ 171450 h 484523"/>
              <a:gd name="connsiteX8" fmla="*/ 29329 w 458063"/>
              <a:gd name="connsiteY8" fmla="*/ 104775 h 484523"/>
              <a:gd name="connsiteX9" fmla="*/ 57904 w 458063"/>
              <a:gd name="connsiteY9" fmla="*/ 28575 h 484523"/>
              <a:gd name="connsiteX0" fmla="*/ 391279 w 465681"/>
              <a:gd name="connsiteY0" fmla="*/ 0 h 512494"/>
              <a:gd name="connsiteX1" fmla="*/ 400804 w 465681"/>
              <a:gd name="connsiteY1" fmla="*/ 104775 h 512494"/>
              <a:gd name="connsiteX2" fmla="*/ 105529 w 465681"/>
              <a:gd name="connsiteY2" fmla="*/ 171450 h 512494"/>
              <a:gd name="connsiteX3" fmla="*/ 429379 w 465681"/>
              <a:gd name="connsiteY3" fmla="*/ 238125 h 512494"/>
              <a:gd name="connsiteX4" fmla="*/ 21709 w 465681"/>
              <a:gd name="connsiteY4" fmla="*/ 472440 h 512494"/>
              <a:gd name="connsiteX5" fmla="*/ 465574 w 465681"/>
              <a:gd name="connsiteY5" fmla="*/ 489585 h 512494"/>
              <a:gd name="connsiteX6" fmla="*/ 67429 w 465681"/>
              <a:gd name="connsiteY6" fmla="*/ 238125 h 512494"/>
              <a:gd name="connsiteX7" fmla="*/ 419854 w 465681"/>
              <a:gd name="connsiteY7" fmla="*/ 171450 h 512494"/>
              <a:gd name="connsiteX8" fmla="*/ 29329 w 465681"/>
              <a:gd name="connsiteY8" fmla="*/ 104775 h 512494"/>
              <a:gd name="connsiteX9" fmla="*/ 57904 w 465681"/>
              <a:gd name="connsiteY9" fmla="*/ 28575 h 512494"/>
              <a:gd name="connsiteX0" fmla="*/ 391279 w 465681"/>
              <a:gd name="connsiteY0" fmla="*/ 0 h 507576"/>
              <a:gd name="connsiteX1" fmla="*/ 400804 w 465681"/>
              <a:gd name="connsiteY1" fmla="*/ 104775 h 507576"/>
              <a:gd name="connsiteX2" fmla="*/ 105529 w 465681"/>
              <a:gd name="connsiteY2" fmla="*/ 171450 h 507576"/>
              <a:gd name="connsiteX3" fmla="*/ 425569 w 465681"/>
              <a:gd name="connsiteY3" fmla="*/ 352425 h 507576"/>
              <a:gd name="connsiteX4" fmla="*/ 21709 w 465681"/>
              <a:gd name="connsiteY4" fmla="*/ 472440 h 507576"/>
              <a:gd name="connsiteX5" fmla="*/ 465574 w 465681"/>
              <a:gd name="connsiteY5" fmla="*/ 489585 h 507576"/>
              <a:gd name="connsiteX6" fmla="*/ 67429 w 465681"/>
              <a:gd name="connsiteY6" fmla="*/ 238125 h 507576"/>
              <a:gd name="connsiteX7" fmla="*/ 419854 w 465681"/>
              <a:gd name="connsiteY7" fmla="*/ 171450 h 507576"/>
              <a:gd name="connsiteX8" fmla="*/ 29329 w 465681"/>
              <a:gd name="connsiteY8" fmla="*/ 104775 h 507576"/>
              <a:gd name="connsiteX9" fmla="*/ 57904 w 465681"/>
              <a:gd name="connsiteY9" fmla="*/ 28575 h 507576"/>
              <a:gd name="connsiteX0" fmla="*/ 399093 w 473388"/>
              <a:gd name="connsiteY0" fmla="*/ 0 h 499110"/>
              <a:gd name="connsiteX1" fmla="*/ 408618 w 473388"/>
              <a:gd name="connsiteY1" fmla="*/ 104775 h 499110"/>
              <a:gd name="connsiteX2" fmla="*/ 113343 w 473388"/>
              <a:gd name="connsiteY2" fmla="*/ 171450 h 499110"/>
              <a:gd name="connsiteX3" fmla="*/ 433383 w 473388"/>
              <a:gd name="connsiteY3" fmla="*/ 352425 h 499110"/>
              <a:gd name="connsiteX4" fmla="*/ 29523 w 473388"/>
              <a:gd name="connsiteY4" fmla="*/ 472440 h 499110"/>
              <a:gd name="connsiteX5" fmla="*/ 473388 w 473388"/>
              <a:gd name="connsiteY5" fmla="*/ 489585 h 499110"/>
              <a:gd name="connsiteX6" fmla="*/ 33333 w 473388"/>
              <a:gd name="connsiteY6" fmla="*/ 352424 h 499110"/>
              <a:gd name="connsiteX7" fmla="*/ 75243 w 473388"/>
              <a:gd name="connsiteY7" fmla="*/ 238125 h 499110"/>
              <a:gd name="connsiteX8" fmla="*/ 427668 w 473388"/>
              <a:gd name="connsiteY8" fmla="*/ 171450 h 499110"/>
              <a:gd name="connsiteX9" fmla="*/ 37143 w 473388"/>
              <a:gd name="connsiteY9" fmla="*/ 104775 h 499110"/>
              <a:gd name="connsiteX10" fmla="*/ 65718 w 473388"/>
              <a:gd name="connsiteY10" fmla="*/ 28575 h 499110"/>
              <a:gd name="connsiteX0" fmla="*/ 391280 w 465575"/>
              <a:gd name="connsiteY0" fmla="*/ 0 h 499110"/>
              <a:gd name="connsiteX1" fmla="*/ 400805 w 465575"/>
              <a:gd name="connsiteY1" fmla="*/ 104775 h 499110"/>
              <a:gd name="connsiteX2" fmla="*/ 105530 w 465575"/>
              <a:gd name="connsiteY2" fmla="*/ 171450 h 499110"/>
              <a:gd name="connsiteX3" fmla="*/ 425570 w 465575"/>
              <a:gd name="connsiteY3" fmla="*/ 352425 h 499110"/>
              <a:gd name="connsiteX4" fmla="*/ 21710 w 465575"/>
              <a:gd name="connsiteY4" fmla="*/ 472440 h 499110"/>
              <a:gd name="connsiteX5" fmla="*/ 465575 w 465575"/>
              <a:gd name="connsiteY5" fmla="*/ 489585 h 499110"/>
              <a:gd name="connsiteX6" fmla="*/ 25520 w 465575"/>
              <a:gd name="connsiteY6" fmla="*/ 352424 h 499110"/>
              <a:gd name="connsiteX7" fmla="*/ 67430 w 465575"/>
              <a:gd name="connsiteY7" fmla="*/ 238125 h 499110"/>
              <a:gd name="connsiteX8" fmla="*/ 419855 w 465575"/>
              <a:gd name="connsiteY8" fmla="*/ 171450 h 499110"/>
              <a:gd name="connsiteX9" fmla="*/ 29330 w 465575"/>
              <a:gd name="connsiteY9" fmla="*/ 104775 h 499110"/>
              <a:gd name="connsiteX10" fmla="*/ 57905 w 465575"/>
              <a:gd name="connsiteY10" fmla="*/ 28575 h 499110"/>
              <a:gd name="connsiteX0" fmla="*/ 391280 w 465575"/>
              <a:gd name="connsiteY0" fmla="*/ 0 h 499110"/>
              <a:gd name="connsiteX1" fmla="*/ 400805 w 465575"/>
              <a:gd name="connsiteY1" fmla="*/ 104775 h 499110"/>
              <a:gd name="connsiteX2" fmla="*/ 105530 w 465575"/>
              <a:gd name="connsiteY2" fmla="*/ 171450 h 499110"/>
              <a:gd name="connsiteX3" fmla="*/ 425570 w 465575"/>
              <a:gd name="connsiteY3" fmla="*/ 352425 h 499110"/>
              <a:gd name="connsiteX4" fmla="*/ 21710 w 465575"/>
              <a:gd name="connsiteY4" fmla="*/ 472440 h 499110"/>
              <a:gd name="connsiteX5" fmla="*/ 465575 w 465575"/>
              <a:gd name="connsiteY5" fmla="*/ 489585 h 499110"/>
              <a:gd name="connsiteX6" fmla="*/ 25520 w 465575"/>
              <a:gd name="connsiteY6" fmla="*/ 352424 h 499110"/>
              <a:gd name="connsiteX7" fmla="*/ 216020 w 465575"/>
              <a:gd name="connsiteY7" fmla="*/ 249555 h 499110"/>
              <a:gd name="connsiteX8" fmla="*/ 419855 w 465575"/>
              <a:gd name="connsiteY8" fmla="*/ 171450 h 499110"/>
              <a:gd name="connsiteX9" fmla="*/ 29330 w 465575"/>
              <a:gd name="connsiteY9" fmla="*/ 104775 h 499110"/>
              <a:gd name="connsiteX10" fmla="*/ 57905 w 465575"/>
              <a:gd name="connsiteY10" fmla="*/ 28575 h 499110"/>
              <a:gd name="connsiteX0" fmla="*/ 391280 w 465575"/>
              <a:gd name="connsiteY0" fmla="*/ 0 h 499110"/>
              <a:gd name="connsiteX1" fmla="*/ 400805 w 465575"/>
              <a:gd name="connsiteY1" fmla="*/ 104775 h 499110"/>
              <a:gd name="connsiteX2" fmla="*/ 105530 w 465575"/>
              <a:gd name="connsiteY2" fmla="*/ 171450 h 499110"/>
              <a:gd name="connsiteX3" fmla="*/ 425570 w 465575"/>
              <a:gd name="connsiteY3" fmla="*/ 352425 h 499110"/>
              <a:gd name="connsiteX4" fmla="*/ 21710 w 465575"/>
              <a:gd name="connsiteY4" fmla="*/ 472440 h 499110"/>
              <a:gd name="connsiteX5" fmla="*/ 465575 w 465575"/>
              <a:gd name="connsiteY5" fmla="*/ 489585 h 499110"/>
              <a:gd name="connsiteX6" fmla="*/ 25520 w 465575"/>
              <a:gd name="connsiteY6" fmla="*/ 352424 h 499110"/>
              <a:gd name="connsiteX7" fmla="*/ 216020 w 465575"/>
              <a:gd name="connsiteY7" fmla="*/ 249555 h 499110"/>
              <a:gd name="connsiteX8" fmla="*/ 419855 w 465575"/>
              <a:gd name="connsiteY8" fmla="*/ 171450 h 499110"/>
              <a:gd name="connsiteX9" fmla="*/ 29330 w 465575"/>
              <a:gd name="connsiteY9" fmla="*/ 104775 h 499110"/>
              <a:gd name="connsiteX10" fmla="*/ 57905 w 465575"/>
              <a:gd name="connsiteY10" fmla="*/ 28575 h 499110"/>
              <a:gd name="connsiteX0" fmla="*/ 391280 w 465575"/>
              <a:gd name="connsiteY0" fmla="*/ 0 h 499110"/>
              <a:gd name="connsiteX1" fmla="*/ 400805 w 465575"/>
              <a:gd name="connsiteY1" fmla="*/ 104775 h 499110"/>
              <a:gd name="connsiteX2" fmla="*/ 25520 w 465575"/>
              <a:gd name="connsiteY2" fmla="*/ 228600 h 499110"/>
              <a:gd name="connsiteX3" fmla="*/ 425570 w 465575"/>
              <a:gd name="connsiteY3" fmla="*/ 352425 h 499110"/>
              <a:gd name="connsiteX4" fmla="*/ 21710 w 465575"/>
              <a:gd name="connsiteY4" fmla="*/ 472440 h 499110"/>
              <a:gd name="connsiteX5" fmla="*/ 465575 w 465575"/>
              <a:gd name="connsiteY5" fmla="*/ 489585 h 499110"/>
              <a:gd name="connsiteX6" fmla="*/ 25520 w 465575"/>
              <a:gd name="connsiteY6" fmla="*/ 352424 h 499110"/>
              <a:gd name="connsiteX7" fmla="*/ 216020 w 465575"/>
              <a:gd name="connsiteY7" fmla="*/ 249555 h 499110"/>
              <a:gd name="connsiteX8" fmla="*/ 419855 w 465575"/>
              <a:gd name="connsiteY8" fmla="*/ 171450 h 499110"/>
              <a:gd name="connsiteX9" fmla="*/ 29330 w 465575"/>
              <a:gd name="connsiteY9" fmla="*/ 104775 h 499110"/>
              <a:gd name="connsiteX10" fmla="*/ 57905 w 465575"/>
              <a:gd name="connsiteY10" fmla="*/ 28575 h 499110"/>
              <a:gd name="connsiteX0" fmla="*/ 391280 w 465575"/>
              <a:gd name="connsiteY0" fmla="*/ 0 h 499110"/>
              <a:gd name="connsiteX1" fmla="*/ 400805 w 465575"/>
              <a:gd name="connsiteY1" fmla="*/ 104775 h 499110"/>
              <a:gd name="connsiteX2" fmla="*/ 25520 w 465575"/>
              <a:gd name="connsiteY2" fmla="*/ 228600 h 499110"/>
              <a:gd name="connsiteX3" fmla="*/ 425570 w 465575"/>
              <a:gd name="connsiteY3" fmla="*/ 352425 h 499110"/>
              <a:gd name="connsiteX4" fmla="*/ 21710 w 465575"/>
              <a:gd name="connsiteY4" fmla="*/ 472440 h 499110"/>
              <a:gd name="connsiteX5" fmla="*/ 465575 w 465575"/>
              <a:gd name="connsiteY5" fmla="*/ 489585 h 499110"/>
              <a:gd name="connsiteX6" fmla="*/ 25520 w 465575"/>
              <a:gd name="connsiteY6" fmla="*/ 352424 h 499110"/>
              <a:gd name="connsiteX7" fmla="*/ 419855 w 465575"/>
              <a:gd name="connsiteY7" fmla="*/ 171450 h 499110"/>
              <a:gd name="connsiteX8" fmla="*/ 29330 w 465575"/>
              <a:gd name="connsiteY8" fmla="*/ 104775 h 499110"/>
              <a:gd name="connsiteX9" fmla="*/ 57905 w 465575"/>
              <a:gd name="connsiteY9" fmla="*/ 28575 h 499110"/>
              <a:gd name="connsiteX0" fmla="*/ 390716 w 465011"/>
              <a:gd name="connsiteY0" fmla="*/ 0 h 499110"/>
              <a:gd name="connsiteX1" fmla="*/ 400241 w 465011"/>
              <a:gd name="connsiteY1" fmla="*/ 104775 h 499110"/>
              <a:gd name="connsiteX2" fmla="*/ 24956 w 465011"/>
              <a:gd name="connsiteY2" fmla="*/ 228600 h 499110"/>
              <a:gd name="connsiteX3" fmla="*/ 425006 w 465011"/>
              <a:gd name="connsiteY3" fmla="*/ 352425 h 499110"/>
              <a:gd name="connsiteX4" fmla="*/ 21146 w 465011"/>
              <a:gd name="connsiteY4" fmla="*/ 472440 h 499110"/>
              <a:gd name="connsiteX5" fmla="*/ 465011 w 465011"/>
              <a:gd name="connsiteY5" fmla="*/ 489585 h 499110"/>
              <a:gd name="connsiteX6" fmla="*/ 24956 w 465011"/>
              <a:gd name="connsiteY6" fmla="*/ 352424 h 499110"/>
              <a:gd name="connsiteX7" fmla="*/ 411671 w 465011"/>
              <a:gd name="connsiteY7" fmla="*/ 194310 h 499110"/>
              <a:gd name="connsiteX8" fmla="*/ 28766 w 465011"/>
              <a:gd name="connsiteY8" fmla="*/ 104775 h 499110"/>
              <a:gd name="connsiteX9" fmla="*/ 57341 w 465011"/>
              <a:gd name="connsiteY9" fmla="*/ 28575 h 499110"/>
              <a:gd name="connsiteX0" fmla="*/ 369651 w 443946"/>
              <a:gd name="connsiteY0" fmla="*/ 0 h 499110"/>
              <a:gd name="connsiteX1" fmla="*/ 379176 w 443946"/>
              <a:gd name="connsiteY1" fmla="*/ 104775 h 499110"/>
              <a:gd name="connsiteX2" fmla="*/ 3891 w 443946"/>
              <a:gd name="connsiteY2" fmla="*/ 228600 h 499110"/>
              <a:gd name="connsiteX3" fmla="*/ 403941 w 443946"/>
              <a:gd name="connsiteY3" fmla="*/ 352425 h 499110"/>
              <a:gd name="connsiteX4" fmla="*/ 81 w 443946"/>
              <a:gd name="connsiteY4" fmla="*/ 472440 h 499110"/>
              <a:gd name="connsiteX5" fmla="*/ 443946 w 443946"/>
              <a:gd name="connsiteY5" fmla="*/ 489585 h 499110"/>
              <a:gd name="connsiteX6" fmla="*/ 3891 w 443946"/>
              <a:gd name="connsiteY6" fmla="*/ 352424 h 499110"/>
              <a:gd name="connsiteX7" fmla="*/ 390606 w 443946"/>
              <a:gd name="connsiteY7" fmla="*/ 194310 h 499110"/>
              <a:gd name="connsiteX8" fmla="*/ 68661 w 443946"/>
              <a:gd name="connsiteY8" fmla="*/ 116205 h 499110"/>
              <a:gd name="connsiteX9" fmla="*/ 36276 w 443946"/>
              <a:gd name="connsiteY9" fmla="*/ 28575 h 499110"/>
              <a:gd name="connsiteX0" fmla="*/ 369651 w 443946"/>
              <a:gd name="connsiteY0" fmla="*/ 0 h 499110"/>
              <a:gd name="connsiteX1" fmla="*/ 306786 w 443946"/>
              <a:gd name="connsiteY1" fmla="*/ 131445 h 499110"/>
              <a:gd name="connsiteX2" fmla="*/ 3891 w 443946"/>
              <a:gd name="connsiteY2" fmla="*/ 228600 h 499110"/>
              <a:gd name="connsiteX3" fmla="*/ 403941 w 443946"/>
              <a:gd name="connsiteY3" fmla="*/ 352425 h 499110"/>
              <a:gd name="connsiteX4" fmla="*/ 81 w 443946"/>
              <a:gd name="connsiteY4" fmla="*/ 472440 h 499110"/>
              <a:gd name="connsiteX5" fmla="*/ 443946 w 443946"/>
              <a:gd name="connsiteY5" fmla="*/ 489585 h 499110"/>
              <a:gd name="connsiteX6" fmla="*/ 3891 w 443946"/>
              <a:gd name="connsiteY6" fmla="*/ 352424 h 499110"/>
              <a:gd name="connsiteX7" fmla="*/ 390606 w 443946"/>
              <a:gd name="connsiteY7" fmla="*/ 194310 h 499110"/>
              <a:gd name="connsiteX8" fmla="*/ 68661 w 443946"/>
              <a:gd name="connsiteY8" fmla="*/ 116205 h 499110"/>
              <a:gd name="connsiteX9" fmla="*/ 36276 w 443946"/>
              <a:gd name="connsiteY9" fmla="*/ 28575 h 499110"/>
              <a:gd name="connsiteX0" fmla="*/ 373461 w 443946"/>
              <a:gd name="connsiteY0" fmla="*/ 17145 h 470535"/>
              <a:gd name="connsiteX1" fmla="*/ 306786 w 443946"/>
              <a:gd name="connsiteY1" fmla="*/ 102870 h 470535"/>
              <a:gd name="connsiteX2" fmla="*/ 3891 w 443946"/>
              <a:gd name="connsiteY2" fmla="*/ 200025 h 470535"/>
              <a:gd name="connsiteX3" fmla="*/ 403941 w 443946"/>
              <a:gd name="connsiteY3" fmla="*/ 323850 h 470535"/>
              <a:gd name="connsiteX4" fmla="*/ 81 w 443946"/>
              <a:gd name="connsiteY4" fmla="*/ 443865 h 470535"/>
              <a:gd name="connsiteX5" fmla="*/ 443946 w 443946"/>
              <a:gd name="connsiteY5" fmla="*/ 461010 h 470535"/>
              <a:gd name="connsiteX6" fmla="*/ 3891 w 443946"/>
              <a:gd name="connsiteY6" fmla="*/ 323849 h 470535"/>
              <a:gd name="connsiteX7" fmla="*/ 390606 w 443946"/>
              <a:gd name="connsiteY7" fmla="*/ 165735 h 470535"/>
              <a:gd name="connsiteX8" fmla="*/ 68661 w 443946"/>
              <a:gd name="connsiteY8" fmla="*/ 87630 h 470535"/>
              <a:gd name="connsiteX9" fmla="*/ 36276 w 443946"/>
              <a:gd name="connsiteY9" fmla="*/ 0 h 470535"/>
              <a:gd name="connsiteX0" fmla="*/ 373381 w 403861"/>
              <a:gd name="connsiteY0" fmla="*/ 17145 h 470535"/>
              <a:gd name="connsiteX1" fmla="*/ 306706 w 403861"/>
              <a:gd name="connsiteY1" fmla="*/ 102870 h 470535"/>
              <a:gd name="connsiteX2" fmla="*/ 3811 w 403861"/>
              <a:gd name="connsiteY2" fmla="*/ 200025 h 470535"/>
              <a:gd name="connsiteX3" fmla="*/ 403861 w 403861"/>
              <a:gd name="connsiteY3" fmla="*/ 323850 h 470535"/>
              <a:gd name="connsiteX4" fmla="*/ 1 w 403861"/>
              <a:gd name="connsiteY4" fmla="*/ 443865 h 470535"/>
              <a:gd name="connsiteX5" fmla="*/ 401956 w 403861"/>
              <a:gd name="connsiteY5" fmla="*/ 461010 h 470535"/>
              <a:gd name="connsiteX6" fmla="*/ 3811 w 403861"/>
              <a:gd name="connsiteY6" fmla="*/ 323849 h 470535"/>
              <a:gd name="connsiteX7" fmla="*/ 390526 w 403861"/>
              <a:gd name="connsiteY7" fmla="*/ 165735 h 470535"/>
              <a:gd name="connsiteX8" fmla="*/ 68581 w 403861"/>
              <a:gd name="connsiteY8" fmla="*/ 87630 h 470535"/>
              <a:gd name="connsiteX9" fmla="*/ 36196 w 403861"/>
              <a:gd name="connsiteY9" fmla="*/ 0 h 470535"/>
              <a:gd name="connsiteX0" fmla="*/ 373381 w 403861"/>
              <a:gd name="connsiteY0" fmla="*/ 471 h 470535"/>
              <a:gd name="connsiteX1" fmla="*/ 306706 w 403861"/>
              <a:gd name="connsiteY1" fmla="*/ 102870 h 470535"/>
              <a:gd name="connsiteX2" fmla="*/ 3811 w 403861"/>
              <a:gd name="connsiteY2" fmla="*/ 200025 h 470535"/>
              <a:gd name="connsiteX3" fmla="*/ 403861 w 403861"/>
              <a:gd name="connsiteY3" fmla="*/ 323850 h 470535"/>
              <a:gd name="connsiteX4" fmla="*/ 1 w 403861"/>
              <a:gd name="connsiteY4" fmla="*/ 443865 h 470535"/>
              <a:gd name="connsiteX5" fmla="*/ 401956 w 403861"/>
              <a:gd name="connsiteY5" fmla="*/ 461010 h 470535"/>
              <a:gd name="connsiteX6" fmla="*/ 3811 w 403861"/>
              <a:gd name="connsiteY6" fmla="*/ 323849 h 470535"/>
              <a:gd name="connsiteX7" fmla="*/ 390526 w 403861"/>
              <a:gd name="connsiteY7" fmla="*/ 165735 h 470535"/>
              <a:gd name="connsiteX8" fmla="*/ 68581 w 403861"/>
              <a:gd name="connsiteY8" fmla="*/ 87630 h 470535"/>
              <a:gd name="connsiteX9" fmla="*/ 36196 w 403861"/>
              <a:gd name="connsiteY9" fmla="*/ 0 h 470535"/>
              <a:gd name="connsiteX0" fmla="*/ 373381 w 403861"/>
              <a:gd name="connsiteY0" fmla="*/ 471 h 470535"/>
              <a:gd name="connsiteX1" fmla="*/ 306706 w 403861"/>
              <a:gd name="connsiteY1" fmla="*/ 102870 h 470535"/>
              <a:gd name="connsiteX2" fmla="*/ 3811 w 403861"/>
              <a:gd name="connsiteY2" fmla="*/ 200025 h 470535"/>
              <a:gd name="connsiteX3" fmla="*/ 403861 w 403861"/>
              <a:gd name="connsiteY3" fmla="*/ 323850 h 470535"/>
              <a:gd name="connsiteX4" fmla="*/ 1 w 403861"/>
              <a:gd name="connsiteY4" fmla="*/ 443865 h 470535"/>
              <a:gd name="connsiteX5" fmla="*/ 401956 w 403861"/>
              <a:gd name="connsiteY5" fmla="*/ 461010 h 470535"/>
              <a:gd name="connsiteX6" fmla="*/ 3811 w 403861"/>
              <a:gd name="connsiteY6" fmla="*/ 323849 h 470535"/>
              <a:gd name="connsiteX7" fmla="*/ 390526 w 403861"/>
              <a:gd name="connsiteY7" fmla="*/ 165735 h 470535"/>
              <a:gd name="connsiteX8" fmla="*/ 68581 w 403861"/>
              <a:gd name="connsiteY8" fmla="*/ 87630 h 470535"/>
              <a:gd name="connsiteX9" fmla="*/ 36196 w 403861"/>
              <a:gd name="connsiteY9" fmla="*/ 0 h 470535"/>
              <a:gd name="connsiteX0" fmla="*/ 373381 w 403861"/>
              <a:gd name="connsiteY0" fmla="*/ 471 h 470535"/>
              <a:gd name="connsiteX1" fmla="*/ 306706 w 403861"/>
              <a:gd name="connsiteY1" fmla="*/ 102870 h 470535"/>
              <a:gd name="connsiteX2" fmla="*/ 3811 w 403861"/>
              <a:gd name="connsiteY2" fmla="*/ 200025 h 470535"/>
              <a:gd name="connsiteX3" fmla="*/ 403861 w 403861"/>
              <a:gd name="connsiteY3" fmla="*/ 323850 h 470535"/>
              <a:gd name="connsiteX4" fmla="*/ 1 w 403861"/>
              <a:gd name="connsiteY4" fmla="*/ 443865 h 470535"/>
              <a:gd name="connsiteX5" fmla="*/ 401956 w 403861"/>
              <a:gd name="connsiteY5" fmla="*/ 461010 h 470535"/>
              <a:gd name="connsiteX6" fmla="*/ 3811 w 403861"/>
              <a:gd name="connsiteY6" fmla="*/ 323849 h 470535"/>
              <a:gd name="connsiteX7" fmla="*/ 390526 w 403861"/>
              <a:gd name="connsiteY7" fmla="*/ 165735 h 470535"/>
              <a:gd name="connsiteX8" fmla="*/ 68581 w 403861"/>
              <a:gd name="connsiteY8" fmla="*/ 87630 h 470535"/>
              <a:gd name="connsiteX9" fmla="*/ 36196 w 403861"/>
              <a:gd name="connsiteY9" fmla="*/ 0 h 470535"/>
              <a:gd name="connsiteX0" fmla="*/ 373381 w 403861"/>
              <a:gd name="connsiteY0" fmla="*/ 0 h 470064"/>
              <a:gd name="connsiteX1" fmla="*/ 306706 w 403861"/>
              <a:gd name="connsiteY1" fmla="*/ 102399 h 470064"/>
              <a:gd name="connsiteX2" fmla="*/ 3811 w 403861"/>
              <a:gd name="connsiteY2" fmla="*/ 199554 h 470064"/>
              <a:gd name="connsiteX3" fmla="*/ 403861 w 403861"/>
              <a:gd name="connsiteY3" fmla="*/ 323379 h 470064"/>
              <a:gd name="connsiteX4" fmla="*/ 1 w 403861"/>
              <a:gd name="connsiteY4" fmla="*/ 443394 h 470064"/>
              <a:gd name="connsiteX5" fmla="*/ 401956 w 403861"/>
              <a:gd name="connsiteY5" fmla="*/ 460539 h 470064"/>
              <a:gd name="connsiteX6" fmla="*/ 3811 w 403861"/>
              <a:gd name="connsiteY6" fmla="*/ 323378 h 470064"/>
              <a:gd name="connsiteX7" fmla="*/ 390526 w 403861"/>
              <a:gd name="connsiteY7" fmla="*/ 165264 h 470064"/>
              <a:gd name="connsiteX8" fmla="*/ 68581 w 403861"/>
              <a:gd name="connsiteY8" fmla="*/ 87159 h 470064"/>
              <a:gd name="connsiteX9" fmla="*/ 17146 w 403861"/>
              <a:gd name="connsiteY9" fmla="*/ 2864 h 470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861" h="470064">
                <a:moveTo>
                  <a:pt x="373381" y="0"/>
                </a:moveTo>
                <a:cubicBezTo>
                  <a:pt x="375286" y="61444"/>
                  <a:pt x="368301" y="69140"/>
                  <a:pt x="306706" y="102399"/>
                </a:cubicBezTo>
                <a:cubicBezTo>
                  <a:pt x="245111" y="135658"/>
                  <a:pt x="-12381" y="162724"/>
                  <a:pt x="3811" y="199554"/>
                </a:cubicBezTo>
                <a:cubicBezTo>
                  <a:pt x="20003" y="236384"/>
                  <a:pt x="404496" y="282739"/>
                  <a:pt x="403861" y="323379"/>
                </a:cubicBezTo>
                <a:cubicBezTo>
                  <a:pt x="403226" y="364019"/>
                  <a:pt x="318" y="420534"/>
                  <a:pt x="1" y="443394"/>
                </a:cubicBezTo>
                <a:cubicBezTo>
                  <a:pt x="-316" y="466254"/>
                  <a:pt x="401321" y="480542"/>
                  <a:pt x="401956" y="460539"/>
                </a:cubicBezTo>
                <a:cubicBezTo>
                  <a:pt x="402591" y="440536"/>
                  <a:pt x="70169" y="365288"/>
                  <a:pt x="3811" y="323378"/>
                </a:cubicBezTo>
                <a:cubicBezTo>
                  <a:pt x="-3809" y="270356"/>
                  <a:pt x="379731" y="204634"/>
                  <a:pt x="390526" y="165264"/>
                </a:cubicBezTo>
                <a:cubicBezTo>
                  <a:pt x="401321" y="125894"/>
                  <a:pt x="130811" y="114226"/>
                  <a:pt x="68581" y="87159"/>
                </a:cubicBezTo>
                <a:cubicBezTo>
                  <a:pt x="6351" y="60092"/>
                  <a:pt x="10796" y="62406"/>
                  <a:pt x="17146" y="2864"/>
                </a:cubicBezTo>
              </a:path>
            </a:pathLst>
          </a:cu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/>
          <p:cNvSpPr/>
          <p:nvPr/>
        </p:nvSpPr>
        <p:spPr>
          <a:xfrm flipH="1">
            <a:off x="6588224" y="2918992"/>
            <a:ext cx="1601760" cy="3206277"/>
          </a:xfrm>
          <a:custGeom>
            <a:avLst/>
            <a:gdLst>
              <a:gd name="connsiteX0" fmla="*/ 1211653 w 1322264"/>
              <a:gd name="connsiteY0" fmla="*/ 1164469 h 2949642"/>
              <a:gd name="connsiteX1" fmla="*/ 1068778 w 1322264"/>
              <a:gd name="connsiteY1" fmla="*/ 1183519 h 2949642"/>
              <a:gd name="connsiteX2" fmla="*/ 821128 w 1322264"/>
              <a:gd name="connsiteY2" fmla="*/ 564394 h 2949642"/>
              <a:gd name="connsiteX3" fmla="*/ 125803 w 1322264"/>
              <a:gd name="connsiteY3" fmla="*/ 173869 h 2949642"/>
              <a:gd name="connsiteX4" fmla="*/ 97228 w 1322264"/>
              <a:gd name="connsiteY4" fmla="*/ 2419 h 2949642"/>
              <a:gd name="connsiteX5" fmla="*/ 744928 w 1322264"/>
              <a:gd name="connsiteY5" fmla="*/ 288169 h 2949642"/>
              <a:gd name="connsiteX6" fmla="*/ 1221178 w 1322264"/>
              <a:gd name="connsiteY6" fmla="*/ 888244 h 2949642"/>
              <a:gd name="connsiteX7" fmla="*/ 1306903 w 1322264"/>
              <a:gd name="connsiteY7" fmla="*/ 1716919 h 2949642"/>
              <a:gd name="connsiteX8" fmla="*/ 1002103 w 1322264"/>
              <a:gd name="connsiteY8" fmla="*/ 2383669 h 2949642"/>
              <a:gd name="connsiteX9" fmla="*/ 440128 w 1322264"/>
              <a:gd name="connsiteY9" fmla="*/ 2793244 h 2949642"/>
              <a:gd name="connsiteX10" fmla="*/ 40078 w 1322264"/>
              <a:gd name="connsiteY10" fmla="*/ 2926594 h 2949642"/>
              <a:gd name="connsiteX11" fmla="*/ 49603 w 1322264"/>
              <a:gd name="connsiteY11" fmla="*/ 2355094 h 2949642"/>
              <a:gd name="connsiteX12" fmla="*/ 354403 w 1322264"/>
              <a:gd name="connsiteY12" fmla="*/ 2221744 h 2949642"/>
              <a:gd name="connsiteX13" fmla="*/ 659203 w 1322264"/>
              <a:gd name="connsiteY13" fmla="*/ 1897894 h 2949642"/>
              <a:gd name="connsiteX14" fmla="*/ 754453 w 1322264"/>
              <a:gd name="connsiteY14" fmla="*/ 1393069 h 2949642"/>
              <a:gd name="connsiteX15" fmla="*/ 554428 w 1322264"/>
              <a:gd name="connsiteY15" fmla="*/ 888244 h 2949642"/>
              <a:gd name="connsiteX16" fmla="*/ 97228 w 1322264"/>
              <a:gd name="connsiteY16" fmla="*/ 564394 h 2949642"/>
              <a:gd name="connsiteX17" fmla="*/ 40078 w 1322264"/>
              <a:gd name="connsiteY17" fmla="*/ 383419 h 2949642"/>
              <a:gd name="connsiteX18" fmla="*/ 297253 w 1322264"/>
              <a:gd name="connsiteY18" fmla="*/ 488194 h 2949642"/>
              <a:gd name="connsiteX19" fmla="*/ 697303 w 1322264"/>
              <a:gd name="connsiteY19" fmla="*/ 697744 h 2949642"/>
              <a:gd name="connsiteX20" fmla="*/ 906853 w 1322264"/>
              <a:gd name="connsiteY20" fmla="*/ 1202569 h 2949642"/>
              <a:gd name="connsiteX21" fmla="*/ 954478 w 1322264"/>
              <a:gd name="connsiteY21" fmla="*/ 1678819 h 2949642"/>
              <a:gd name="connsiteX22" fmla="*/ 649678 w 1322264"/>
              <a:gd name="connsiteY22" fmla="*/ 2221744 h 2949642"/>
              <a:gd name="connsiteX23" fmla="*/ 221053 w 1322264"/>
              <a:gd name="connsiteY23" fmla="*/ 2450344 h 2949642"/>
              <a:gd name="connsiteX24" fmla="*/ 173428 w 1322264"/>
              <a:gd name="connsiteY24" fmla="*/ 2602744 h 2949642"/>
              <a:gd name="connsiteX25" fmla="*/ 544903 w 1322264"/>
              <a:gd name="connsiteY25" fmla="*/ 2497969 h 2949642"/>
              <a:gd name="connsiteX26" fmla="*/ 935428 w 1322264"/>
              <a:gd name="connsiteY26" fmla="*/ 2183644 h 2949642"/>
              <a:gd name="connsiteX27" fmla="*/ 1097353 w 1322264"/>
              <a:gd name="connsiteY27" fmla="*/ 1812169 h 2949642"/>
              <a:gd name="connsiteX28" fmla="*/ 1135453 w 1322264"/>
              <a:gd name="connsiteY28" fmla="*/ 1497844 h 2949642"/>
              <a:gd name="connsiteX29" fmla="*/ 1249753 w 1322264"/>
              <a:gd name="connsiteY29" fmla="*/ 1535944 h 294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22264" h="2949642">
                <a:moveTo>
                  <a:pt x="1211653" y="1164469"/>
                </a:moveTo>
                <a:cubicBezTo>
                  <a:pt x="1172759" y="1224000"/>
                  <a:pt x="1133865" y="1283531"/>
                  <a:pt x="1068778" y="1183519"/>
                </a:cubicBezTo>
                <a:cubicBezTo>
                  <a:pt x="1003691" y="1083507"/>
                  <a:pt x="978290" y="732669"/>
                  <a:pt x="821128" y="564394"/>
                </a:cubicBezTo>
                <a:cubicBezTo>
                  <a:pt x="663966" y="396119"/>
                  <a:pt x="246453" y="267531"/>
                  <a:pt x="125803" y="173869"/>
                </a:cubicBezTo>
                <a:cubicBezTo>
                  <a:pt x="5153" y="80206"/>
                  <a:pt x="-5960" y="-16631"/>
                  <a:pt x="97228" y="2419"/>
                </a:cubicBezTo>
                <a:cubicBezTo>
                  <a:pt x="200415" y="21469"/>
                  <a:pt x="557603" y="140531"/>
                  <a:pt x="744928" y="288169"/>
                </a:cubicBezTo>
                <a:cubicBezTo>
                  <a:pt x="932253" y="435806"/>
                  <a:pt x="1127515" y="650119"/>
                  <a:pt x="1221178" y="888244"/>
                </a:cubicBezTo>
                <a:cubicBezTo>
                  <a:pt x="1314841" y="1126369"/>
                  <a:pt x="1343415" y="1467682"/>
                  <a:pt x="1306903" y="1716919"/>
                </a:cubicBezTo>
                <a:cubicBezTo>
                  <a:pt x="1270391" y="1966156"/>
                  <a:pt x="1146565" y="2204282"/>
                  <a:pt x="1002103" y="2383669"/>
                </a:cubicBezTo>
                <a:cubicBezTo>
                  <a:pt x="857641" y="2563056"/>
                  <a:pt x="600465" y="2702757"/>
                  <a:pt x="440128" y="2793244"/>
                </a:cubicBezTo>
                <a:cubicBezTo>
                  <a:pt x="279791" y="2883731"/>
                  <a:pt x="105165" y="2999619"/>
                  <a:pt x="40078" y="2926594"/>
                </a:cubicBezTo>
                <a:cubicBezTo>
                  <a:pt x="-25009" y="2853569"/>
                  <a:pt x="-2785" y="2472569"/>
                  <a:pt x="49603" y="2355094"/>
                </a:cubicBezTo>
                <a:cubicBezTo>
                  <a:pt x="101990" y="2237619"/>
                  <a:pt x="252803" y="2297944"/>
                  <a:pt x="354403" y="2221744"/>
                </a:cubicBezTo>
                <a:cubicBezTo>
                  <a:pt x="456003" y="2145544"/>
                  <a:pt x="592528" y="2036007"/>
                  <a:pt x="659203" y="1897894"/>
                </a:cubicBezTo>
                <a:cubicBezTo>
                  <a:pt x="725878" y="1759781"/>
                  <a:pt x="771915" y="1561344"/>
                  <a:pt x="754453" y="1393069"/>
                </a:cubicBezTo>
                <a:cubicBezTo>
                  <a:pt x="736990" y="1224794"/>
                  <a:pt x="663965" y="1026356"/>
                  <a:pt x="554428" y="888244"/>
                </a:cubicBezTo>
                <a:cubicBezTo>
                  <a:pt x="444891" y="750132"/>
                  <a:pt x="182953" y="648531"/>
                  <a:pt x="97228" y="564394"/>
                </a:cubicBezTo>
                <a:cubicBezTo>
                  <a:pt x="11503" y="480256"/>
                  <a:pt x="6740" y="396119"/>
                  <a:pt x="40078" y="383419"/>
                </a:cubicBezTo>
                <a:cubicBezTo>
                  <a:pt x="73415" y="370719"/>
                  <a:pt x="187715" y="435806"/>
                  <a:pt x="297253" y="488194"/>
                </a:cubicBezTo>
                <a:cubicBezTo>
                  <a:pt x="406790" y="540581"/>
                  <a:pt x="595703" y="578681"/>
                  <a:pt x="697303" y="697744"/>
                </a:cubicBezTo>
                <a:cubicBezTo>
                  <a:pt x="798903" y="816807"/>
                  <a:pt x="863990" y="1039056"/>
                  <a:pt x="906853" y="1202569"/>
                </a:cubicBezTo>
                <a:cubicBezTo>
                  <a:pt x="949715" y="1366082"/>
                  <a:pt x="997340" y="1508957"/>
                  <a:pt x="954478" y="1678819"/>
                </a:cubicBezTo>
                <a:cubicBezTo>
                  <a:pt x="911616" y="1848681"/>
                  <a:pt x="771915" y="2093157"/>
                  <a:pt x="649678" y="2221744"/>
                </a:cubicBezTo>
                <a:cubicBezTo>
                  <a:pt x="527441" y="2350331"/>
                  <a:pt x="300428" y="2386844"/>
                  <a:pt x="221053" y="2450344"/>
                </a:cubicBezTo>
                <a:cubicBezTo>
                  <a:pt x="141678" y="2513844"/>
                  <a:pt x="119453" y="2594807"/>
                  <a:pt x="173428" y="2602744"/>
                </a:cubicBezTo>
                <a:cubicBezTo>
                  <a:pt x="227403" y="2610681"/>
                  <a:pt x="417903" y="2567819"/>
                  <a:pt x="544903" y="2497969"/>
                </a:cubicBezTo>
                <a:cubicBezTo>
                  <a:pt x="671903" y="2428119"/>
                  <a:pt x="843353" y="2297944"/>
                  <a:pt x="935428" y="2183644"/>
                </a:cubicBezTo>
                <a:cubicBezTo>
                  <a:pt x="1027503" y="2069344"/>
                  <a:pt x="1064015" y="1926469"/>
                  <a:pt x="1097353" y="1812169"/>
                </a:cubicBezTo>
                <a:cubicBezTo>
                  <a:pt x="1130690" y="1697869"/>
                  <a:pt x="1110053" y="1543881"/>
                  <a:pt x="1135453" y="1497844"/>
                </a:cubicBezTo>
                <a:cubicBezTo>
                  <a:pt x="1160853" y="1451807"/>
                  <a:pt x="1205303" y="1493875"/>
                  <a:pt x="1249753" y="1535944"/>
                </a:cubicBezTo>
              </a:path>
            </a:pathLst>
          </a:cu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64288" y="1754267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70C0"/>
                </a:solidFill>
              </a:rPr>
              <a:t>refrigerator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8172400" y="230013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electric</a:t>
            </a:r>
          </a:p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heater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7020272" y="245286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7030A0"/>
                </a:solidFill>
              </a:rPr>
              <a:t>LN</a:t>
            </a:r>
            <a:r>
              <a:rPr kumimoji="1" lang="en-US" altLang="ja-JP" sz="1600" baseline="-25000" dirty="0" smtClean="0">
                <a:solidFill>
                  <a:srgbClr val="7030A0"/>
                </a:solidFill>
              </a:rPr>
              <a:t>2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 pipes</a:t>
            </a:r>
            <a:endParaRPr kumimoji="1" lang="ja-JP" altLang="en-US" sz="1600" dirty="0">
              <a:solidFill>
                <a:srgbClr val="7030A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1600" y="177281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Normal (stable) operation: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Temperature &amp; pressure is maintained by </a:t>
            </a:r>
            <a:br>
              <a:rPr kumimoji="1" lang="en-US" altLang="ja-JP" dirty="0" smtClean="0"/>
            </a:br>
            <a:r>
              <a:rPr kumimoji="1" lang="en-US" altLang="ja-JP" dirty="0" smtClean="0"/>
              <a:t>   adjusting electric heater power.</a:t>
            </a:r>
            <a:endParaRPr kumimoji="1" lang="ja-JP" altLang="en-US" dirty="0"/>
          </a:p>
        </p:txBody>
      </p:sp>
      <p:sp>
        <p:nvSpPr>
          <p:cNvPr id="162" name="テキスト ボックス 161"/>
          <p:cNvSpPr txBox="1"/>
          <p:nvPr/>
        </p:nvSpPr>
        <p:spPr>
          <a:xfrm>
            <a:off x="971600" y="2852936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Emergency or special operation:</a:t>
            </a:r>
            <a:br>
              <a:rPr lang="en-US" altLang="ja-JP" dirty="0" smtClean="0"/>
            </a:br>
            <a:r>
              <a:rPr lang="en-US" altLang="ja-JP" dirty="0" smtClean="0"/>
              <a:t>   Open LN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valves for additional cooling</a:t>
            </a:r>
            <a:endParaRPr kumimoji="1" lang="ja-JP" altLang="en-US" dirty="0"/>
          </a:p>
        </p:txBody>
      </p:sp>
      <p:sp>
        <p:nvSpPr>
          <p:cNvPr id="163" name="テキスト ボックス 162"/>
          <p:cNvSpPr txBox="1"/>
          <p:nvPr/>
        </p:nvSpPr>
        <p:spPr>
          <a:xfrm>
            <a:off x="971600" y="4005064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Firmware of SCS2000 does the control automatically.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- Heater power adjustment (PI control)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- LN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valve open at high temp. or high pres.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- Issue an alarm in case of emergency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87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LXe monitoring </a:t>
            </a:r>
            <a:r>
              <a:rPr kumimoji="1" lang="en-US" altLang="ja-JP" smtClean="0"/>
              <a:t>&amp; control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59632" y="1485521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Overall system is monitored &amp; controlled from web browser.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660232" y="1988840"/>
            <a:ext cx="2391543" cy="4464496"/>
            <a:chOff x="6513512" y="1592535"/>
            <a:chExt cx="2667000" cy="5076825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512" y="1592535"/>
              <a:ext cx="2667000" cy="507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652" y="2114586"/>
              <a:ext cx="2292116" cy="412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正方形/長方形 5"/>
          <p:cNvSpPr/>
          <p:nvPr/>
        </p:nvSpPr>
        <p:spPr>
          <a:xfrm>
            <a:off x="7524328" y="2245360"/>
            <a:ext cx="648072" cy="1320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1932983"/>
            <a:ext cx="5948908" cy="475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5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Purification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106787" y="3020599"/>
            <a:ext cx="2643097" cy="3194124"/>
            <a:chOff x="-180528" y="1700808"/>
            <a:chExt cx="3384376" cy="3888432"/>
          </a:xfrm>
        </p:grpSpPr>
        <p:grpSp>
          <p:nvGrpSpPr>
            <p:cNvPr id="158" name="グループ化 157"/>
            <p:cNvGrpSpPr/>
            <p:nvPr/>
          </p:nvGrpSpPr>
          <p:grpSpPr>
            <a:xfrm>
              <a:off x="-180528" y="2276872"/>
              <a:ext cx="3384376" cy="3312368"/>
              <a:chOff x="4067944" y="692696"/>
              <a:chExt cx="2448272" cy="2376264"/>
            </a:xfrm>
          </p:grpSpPr>
          <p:grpSp>
            <p:nvGrpSpPr>
              <p:cNvPr id="162" name="グループ化 161"/>
              <p:cNvGrpSpPr/>
              <p:nvPr/>
            </p:nvGrpSpPr>
            <p:grpSpPr>
              <a:xfrm>
                <a:off x="4067944" y="692696"/>
                <a:ext cx="2448272" cy="2376264"/>
                <a:chOff x="4067944" y="548680"/>
                <a:chExt cx="2160240" cy="2520280"/>
              </a:xfrm>
            </p:grpSpPr>
            <p:sp>
              <p:nvSpPr>
                <p:cNvPr id="165" name="円弧 164"/>
                <p:cNvSpPr/>
                <p:nvPr/>
              </p:nvSpPr>
              <p:spPr>
                <a:xfrm>
                  <a:off x="4638007" y="1213754"/>
                  <a:ext cx="1020113" cy="1190132"/>
                </a:xfrm>
                <a:prstGeom prst="arc">
                  <a:avLst>
                    <a:gd name="adj1" fmla="val 16200000"/>
                    <a:gd name="adj2" fmla="val 5379202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" name="円弧 165"/>
                <p:cNvSpPr/>
                <p:nvPr/>
              </p:nvSpPr>
              <p:spPr>
                <a:xfrm>
                  <a:off x="4067944" y="548680"/>
                  <a:ext cx="2160240" cy="2520280"/>
                </a:xfrm>
                <a:prstGeom prst="arc">
                  <a:avLst>
                    <a:gd name="adj1" fmla="val 16200000"/>
                    <a:gd name="adj2" fmla="val 5379202"/>
                  </a:avLst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163" name="直線コネクタ 162"/>
              <p:cNvCxnSpPr>
                <a:stCxn id="166" idx="0"/>
                <a:endCxn id="165" idx="0"/>
              </p:cNvCxnSpPr>
              <p:nvPr/>
            </p:nvCxnSpPr>
            <p:spPr>
              <a:xfrm flipH="1">
                <a:off x="5292079" y="692696"/>
                <a:ext cx="1" cy="6270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コネクタ 163"/>
              <p:cNvCxnSpPr>
                <a:stCxn id="165" idx="2"/>
                <a:endCxn id="166" idx="2"/>
              </p:cNvCxnSpPr>
              <p:nvPr/>
            </p:nvCxnSpPr>
            <p:spPr>
              <a:xfrm>
                <a:off x="5295473" y="2441880"/>
                <a:ext cx="3795" cy="6270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9" name="直線コネクタ 158"/>
            <p:cNvCxnSpPr/>
            <p:nvPr/>
          </p:nvCxnSpPr>
          <p:spPr>
            <a:xfrm flipV="1">
              <a:off x="1619672" y="1700808"/>
              <a:ext cx="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 flipH="1">
              <a:off x="1619672" y="1700808"/>
              <a:ext cx="5760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/>
            <p:cNvCxnSpPr/>
            <p:nvPr/>
          </p:nvCxnSpPr>
          <p:spPr>
            <a:xfrm>
              <a:off x="2195736" y="1700808"/>
              <a:ext cx="0" cy="720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6"/>
          <p:cNvGrpSpPr/>
          <p:nvPr/>
        </p:nvGrpSpPr>
        <p:grpSpPr>
          <a:xfrm>
            <a:off x="5468157" y="1905474"/>
            <a:ext cx="403211" cy="645721"/>
            <a:chOff x="5220072" y="1263073"/>
            <a:chExt cx="609228" cy="874303"/>
          </a:xfrm>
        </p:grpSpPr>
        <p:sp>
          <p:nvSpPr>
            <p:cNvPr id="155" name="正方形/長方形 154"/>
            <p:cNvSpPr/>
            <p:nvPr/>
          </p:nvSpPr>
          <p:spPr>
            <a:xfrm>
              <a:off x="5220072" y="1263073"/>
              <a:ext cx="609228" cy="7084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正方形/長方形 155"/>
            <p:cNvSpPr/>
            <p:nvPr/>
          </p:nvSpPr>
          <p:spPr>
            <a:xfrm>
              <a:off x="5220072" y="2066534"/>
              <a:ext cx="609228" cy="7084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5294176" y="1335082"/>
              <a:ext cx="461020" cy="731452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" name="直線コネクタ 12"/>
          <p:cNvCxnSpPr/>
          <p:nvPr/>
        </p:nvCxnSpPr>
        <p:spPr>
          <a:xfrm flipV="1">
            <a:off x="5691918" y="1772816"/>
            <a:ext cx="0" cy="146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5822323" y="2394180"/>
            <a:ext cx="1083174" cy="3802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正方形/長方形 149"/>
          <p:cNvSpPr/>
          <p:nvPr/>
        </p:nvSpPr>
        <p:spPr>
          <a:xfrm>
            <a:off x="5170034" y="4727022"/>
            <a:ext cx="899270" cy="146706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正方形/長方形 150"/>
          <p:cNvSpPr/>
          <p:nvPr/>
        </p:nvSpPr>
        <p:spPr>
          <a:xfrm>
            <a:off x="5292080" y="4945403"/>
            <a:ext cx="167986" cy="73595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2" name="直線コネクタ 151"/>
          <p:cNvCxnSpPr>
            <a:endCxn id="151" idx="2"/>
          </p:cNvCxnSpPr>
          <p:nvPr/>
        </p:nvCxnSpPr>
        <p:spPr>
          <a:xfrm flipV="1">
            <a:off x="5376072" y="5681353"/>
            <a:ext cx="0" cy="343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/>
          <p:cNvCxnSpPr/>
          <p:nvPr/>
        </p:nvCxnSpPr>
        <p:spPr>
          <a:xfrm>
            <a:off x="5374779" y="6020642"/>
            <a:ext cx="352028" cy="5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 flipV="1">
            <a:off x="5724128" y="5363726"/>
            <a:ext cx="0" cy="656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5590983" y="1958657"/>
            <a:ext cx="157560" cy="3533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6664556" y="3003487"/>
            <a:ext cx="157560" cy="3533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652120" y="5287499"/>
            <a:ext cx="582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pump</a:t>
            </a:r>
            <a:endParaRPr kumimoji="1"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079338" y="5362125"/>
            <a:ext cx="572782" cy="23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getter</a:t>
            </a:r>
            <a:endParaRPr kumimoji="1" lang="ja-JP" altLang="en-US" sz="1200" dirty="0"/>
          </a:p>
        </p:txBody>
      </p:sp>
      <p:cxnSp>
        <p:nvCxnSpPr>
          <p:cNvPr id="41" name="直線コネクタ 40"/>
          <p:cNvCxnSpPr>
            <a:stCxn id="151" idx="0"/>
          </p:cNvCxnSpPr>
          <p:nvPr/>
        </p:nvCxnSpPr>
        <p:spPr>
          <a:xfrm flipH="1" flipV="1">
            <a:off x="5370436" y="1778133"/>
            <a:ext cx="5637" cy="3167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グループ化 44"/>
          <p:cNvGrpSpPr/>
          <p:nvPr/>
        </p:nvGrpSpPr>
        <p:grpSpPr>
          <a:xfrm>
            <a:off x="5590850" y="5110031"/>
            <a:ext cx="248719" cy="244170"/>
            <a:chOff x="5533682" y="5525755"/>
            <a:chExt cx="285754" cy="285754"/>
          </a:xfrm>
        </p:grpSpPr>
        <p:sp>
          <p:nvSpPr>
            <p:cNvPr id="144" name="円/楕円 143"/>
            <p:cNvSpPr/>
            <p:nvPr/>
          </p:nvSpPr>
          <p:spPr>
            <a:xfrm>
              <a:off x="5533682" y="5525755"/>
              <a:ext cx="285754" cy="285754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5" name="直線コネクタ 144"/>
            <p:cNvCxnSpPr>
              <a:stCxn id="144" idx="4"/>
              <a:endCxn id="144" idx="1"/>
            </p:cNvCxnSpPr>
            <p:nvPr/>
          </p:nvCxnSpPr>
          <p:spPr>
            <a:xfrm flipH="1" flipV="1">
              <a:off x="5575530" y="5567603"/>
              <a:ext cx="101029" cy="243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/>
            <p:cNvCxnSpPr>
              <a:stCxn id="144" idx="4"/>
              <a:endCxn id="144" idx="7"/>
            </p:cNvCxnSpPr>
            <p:nvPr/>
          </p:nvCxnSpPr>
          <p:spPr>
            <a:xfrm flipV="1">
              <a:off x="5676559" y="5567603"/>
              <a:ext cx="101029" cy="243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>
              <a:stCxn id="144" idx="7"/>
              <a:endCxn id="144" idx="1"/>
            </p:cNvCxnSpPr>
            <p:nvPr/>
          </p:nvCxnSpPr>
          <p:spPr>
            <a:xfrm flipH="1">
              <a:off x="5575530" y="5567603"/>
              <a:ext cx="202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線コネクタ 65"/>
          <p:cNvCxnSpPr/>
          <p:nvPr/>
        </p:nvCxnSpPr>
        <p:spPr>
          <a:xfrm>
            <a:off x="6905497" y="2766540"/>
            <a:ext cx="1490" cy="684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/>
          <p:cNvSpPr/>
          <p:nvPr/>
        </p:nvSpPr>
        <p:spPr>
          <a:xfrm>
            <a:off x="7958086" y="5460552"/>
            <a:ext cx="595845" cy="69907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フリーフォーム 73"/>
          <p:cNvSpPr/>
          <p:nvPr/>
        </p:nvSpPr>
        <p:spPr>
          <a:xfrm>
            <a:off x="7416585" y="5268421"/>
            <a:ext cx="600475" cy="797088"/>
          </a:xfrm>
          <a:custGeom>
            <a:avLst/>
            <a:gdLst>
              <a:gd name="connsiteX0" fmla="*/ 0 w 1324470"/>
              <a:gd name="connsiteY0" fmla="*/ 937667 h 1007758"/>
              <a:gd name="connsiteX1" fmla="*/ 487017 w 1324470"/>
              <a:gd name="connsiteY1" fmla="*/ 917789 h 1007758"/>
              <a:gd name="connsiteX2" fmla="*/ 904461 w 1324470"/>
              <a:gd name="connsiteY2" fmla="*/ 53084 h 1007758"/>
              <a:gd name="connsiteX3" fmla="*/ 1262270 w 1324470"/>
              <a:gd name="connsiteY3" fmla="*/ 132597 h 1007758"/>
              <a:gd name="connsiteX4" fmla="*/ 1321904 w 1324470"/>
              <a:gd name="connsiteY4" fmla="*/ 450649 h 1007758"/>
              <a:gd name="connsiteX0" fmla="*/ 0 w 1324470"/>
              <a:gd name="connsiteY0" fmla="*/ 923879 h 940939"/>
              <a:gd name="connsiteX1" fmla="*/ 568759 w 1324470"/>
              <a:gd name="connsiteY1" fmla="*/ 715157 h 940939"/>
              <a:gd name="connsiteX2" fmla="*/ 904461 w 1324470"/>
              <a:gd name="connsiteY2" fmla="*/ 39296 h 940939"/>
              <a:gd name="connsiteX3" fmla="*/ 1262270 w 1324470"/>
              <a:gd name="connsiteY3" fmla="*/ 118809 h 940939"/>
              <a:gd name="connsiteX4" fmla="*/ 1321904 w 1324470"/>
              <a:gd name="connsiteY4" fmla="*/ 436861 h 940939"/>
              <a:gd name="connsiteX0" fmla="*/ 0 w 1325083"/>
              <a:gd name="connsiteY0" fmla="*/ 824268 h 839355"/>
              <a:gd name="connsiteX1" fmla="*/ 568759 w 1325083"/>
              <a:gd name="connsiteY1" fmla="*/ 615546 h 839355"/>
              <a:gd name="connsiteX2" fmla="*/ 881911 w 1325083"/>
              <a:gd name="connsiteY2" fmla="*/ 98711 h 839355"/>
              <a:gd name="connsiteX3" fmla="*/ 1262270 w 1325083"/>
              <a:gd name="connsiteY3" fmla="*/ 19198 h 839355"/>
              <a:gd name="connsiteX4" fmla="*/ 1321904 w 1325083"/>
              <a:gd name="connsiteY4" fmla="*/ 337250 h 839355"/>
              <a:gd name="connsiteX0" fmla="*/ 0 w 1325083"/>
              <a:gd name="connsiteY0" fmla="*/ 825319 h 842856"/>
              <a:gd name="connsiteX1" fmla="*/ 760425 w 1325083"/>
              <a:gd name="connsiteY1" fmla="*/ 646415 h 842856"/>
              <a:gd name="connsiteX2" fmla="*/ 881911 w 1325083"/>
              <a:gd name="connsiteY2" fmla="*/ 99762 h 842856"/>
              <a:gd name="connsiteX3" fmla="*/ 1262270 w 1325083"/>
              <a:gd name="connsiteY3" fmla="*/ 20249 h 842856"/>
              <a:gd name="connsiteX4" fmla="*/ 1321904 w 1325083"/>
              <a:gd name="connsiteY4" fmla="*/ 338301 h 842856"/>
              <a:gd name="connsiteX0" fmla="*/ 0 w 1302193"/>
              <a:gd name="connsiteY0" fmla="*/ 866861 h 940675"/>
              <a:gd name="connsiteX1" fmla="*/ 760425 w 1302193"/>
              <a:gd name="connsiteY1" fmla="*/ 687957 h 940675"/>
              <a:gd name="connsiteX2" fmla="*/ 881911 w 1302193"/>
              <a:gd name="connsiteY2" fmla="*/ 141304 h 940675"/>
              <a:gd name="connsiteX3" fmla="*/ 1262270 w 1302193"/>
              <a:gd name="connsiteY3" fmla="*/ 61791 h 940675"/>
              <a:gd name="connsiteX4" fmla="*/ 1287329 w 1302193"/>
              <a:gd name="connsiteY4" fmla="*/ 940675 h 940675"/>
              <a:gd name="connsiteX0" fmla="*/ 0 w 1288375"/>
              <a:gd name="connsiteY0" fmla="*/ 876469 h 950283"/>
              <a:gd name="connsiteX1" fmla="*/ 760425 w 1288375"/>
              <a:gd name="connsiteY1" fmla="*/ 697565 h 950283"/>
              <a:gd name="connsiteX2" fmla="*/ 881911 w 1288375"/>
              <a:gd name="connsiteY2" fmla="*/ 150912 h 950283"/>
              <a:gd name="connsiteX3" fmla="*/ 1213865 w 1288375"/>
              <a:gd name="connsiteY3" fmla="*/ 59207 h 950283"/>
              <a:gd name="connsiteX4" fmla="*/ 1287329 w 1288375"/>
              <a:gd name="connsiteY4" fmla="*/ 950283 h 950283"/>
              <a:gd name="connsiteX0" fmla="*/ 0 w 1292839"/>
              <a:gd name="connsiteY0" fmla="*/ 876469 h 950283"/>
              <a:gd name="connsiteX1" fmla="*/ 760425 w 1292839"/>
              <a:gd name="connsiteY1" fmla="*/ 697565 h 950283"/>
              <a:gd name="connsiteX2" fmla="*/ 881911 w 1292839"/>
              <a:gd name="connsiteY2" fmla="*/ 150912 h 950283"/>
              <a:gd name="connsiteX3" fmla="*/ 1241525 w 1292839"/>
              <a:gd name="connsiteY3" fmla="*/ 59207 h 950283"/>
              <a:gd name="connsiteX4" fmla="*/ 1287329 w 1292839"/>
              <a:gd name="connsiteY4" fmla="*/ 950283 h 950283"/>
              <a:gd name="connsiteX0" fmla="*/ 0 w 798546"/>
              <a:gd name="connsiteY0" fmla="*/ 876469 h 950283"/>
              <a:gd name="connsiteX1" fmla="*/ 266132 w 798546"/>
              <a:gd name="connsiteY1" fmla="*/ 697565 h 950283"/>
              <a:gd name="connsiteX2" fmla="*/ 387618 w 798546"/>
              <a:gd name="connsiteY2" fmla="*/ 150912 h 950283"/>
              <a:gd name="connsiteX3" fmla="*/ 747232 w 798546"/>
              <a:gd name="connsiteY3" fmla="*/ 59207 h 950283"/>
              <a:gd name="connsiteX4" fmla="*/ 793036 w 798546"/>
              <a:gd name="connsiteY4" fmla="*/ 950283 h 950283"/>
              <a:gd name="connsiteX0" fmla="*/ 0 w 835331"/>
              <a:gd name="connsiteY0" fmla="*/ 888661 h 950283"/>
              <a:gd name="connsiteX1" fmla="*/ 302917 w 835331"/>
              <a:gd name="connsiteY1" fmla="*/ 697565 h 950283"/>
              <a:gd name="connsiteX2" fmla="*/ 424403 w 835331"/>
              <a:gd name="connsiteY2" fmla="*/ 150912 h 950283"/>
              <a:gd name="connsiteX3" fmla="*/ 784017 w 835331"/>
              <a:gd name="connsiteY3" fmla="*/ 59207 h 950283"/>
              <a:gd name="connsiteX4" fmla="*/ 829821 w 835331"/>
              <a:gd name="connsiteY4" fmla="*/ 950283 h 950283"/>
              <a:gd name="connsiteX0" fmla="*/ 0 w 835331"/>
              <a:gd name="connsiteY0" fmla="*/ 889937 h 951559"/>
              <a:gd name="connsiteX1" fmla="*/ 376486 w 835331"/>
              <a:gd name="connsiteY1" fmla="*/ 735417 h 951559"/>
              <a:gd name="connsiteX2" fmla="*/ 424403 w 835331"/>
              <a:gd name="connsiteY2" fmla="*/ 152188 h 951559"/>
              <a:gd name="connsiteX3" fmla="*/ 784017 w 835331"/>
              <a:gd name="connsiteY3" fmla="*/ 60483 h 951559"/>
              <a:gd name="connsiteX4" fmla="*/ 829821 w 835331"/>
              <a:gd name="connsiteY4" fmla="*/ 951559 h 951559"/>
              <a:gd name="connsiteX0" fmla="*/ 0 w 835331"/>
              <a:gd name="connsiteY0" fmla="*/ 889937 h 951559"/>
              <a:gd name="connsiteX1" fmla="*/ 376486 w 835331"/>
              <a:gd name="connsiteY1" fmla="*/ 735417 h 951559"/>
              <a:gd name="connsiteX2" fmla="*/ 424403 w 835331"/>
              <a:gd name="connsiteY2" fmla="*/ 152188 h 951559"/>
              <a:gd name="connsiteX3" fmla="*/ 784017 w 835331"/>
              <a:gd name="connsiteY3" fmla="*/ 60483 h 951559"/>
              <a:gd name="connsiteX4" fmla="*/ 829821 w 835331"/>
              <a:gd name="connsiteY4" fmla="*/ 951559 h 951559"/>
              <a:gd name="connsiteX0" fmla="*/ 0 w 832589"/>
              <a:gd name="connsiteY0" fmla="*/ 888018 h 949640"/>
              <a:gd name="connsiteX1" fmla="*/ 376486 w 832589"/>
              <a:gd name="connsiteY1" fmla="*/ 733498 h 949640"/>
              <a:gd name="connsiteX2" fmla="*/ 497972 w 832589"/>
              <a:gd name="connsiteY2" fmla="*/ 156365 h 949640"/>
              <a:gd name="connsiteX3" fmla="*/ 784017 w 832589"/>
              <a:gd name="connsiteY3" fmla="*/ 58564 h 949640"/>
              <a:gd name="connsiteX4" fmla="*/ 829821 w 832589"/>
              <a:gd name="connsiteY4" fmla="*/ 949640 h 94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589" h="949640">
                <a:moveTo>
                  <a:pt x="0" y="888018"/>
                </a:moveTo>
                <a:cubicBezTo>
                  <a:pt x="212278" y="890834"/>
                  <a:pt x="293491" y="855440"/>
                  <a:pt x="376486" y="733498"/>
                </a:cubicBezTo>
                <a:cubicBezTo>
                  <a:pt x="459481" y="611556"/>
                  <a:pt x="430050" y="268854"/>
                  <a:pt x="497972" y="156365"/>
                </a:cubicBezTo>
                <a:cubicBezTo>
                  <a:pt x="565894" y="43876"/>
                  <a:pt x="728709" y="-73649"/>
                  <a:pt x="784017" y="58564"/>
                </a:cubicBezTo>
                <a:cubicBezTo>
                  <a:pt x="839325" y="190777"/>
                  <a:pt x="834791" y="823744"/>
                  <a:pt x="829821" y="949640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7" name="グループ化 86"/>
          <p:cNvGrpSpPr/>
          <p:nvPr/>
        </p:nvGrpSpPr>
        <p:grpSpPr>
          <a:xfrm rot="16200000">
            <a:off x="8120466" y="5848393"/>
            <a:ext cx="244170" cy="248719"/>
            <a:chOff x="5533682" y="5525755"/>
            <a:chExt cx="285754" cy="285754"/>
          </a:xfrm>
        </p:grpSpPr>
        <p:sp>
          <p:nvSpPr>
            <p:cNvPr id="128" name="円/楕円 127"/>
            <p:cNvSpPr/>
            <p:nvPr/>
          </p:nvSpPr>
          <p:spPr>
            <a:xfrm>
              <a:off x="5533682" y="5525755"/>
              <a:ext cx="285754" cy="285754"/>
            </a:xfrm>
            <a:prstGeom prst="ellipse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9" name="直線コネクタ 128"/>
            <p:cNvCxnSpPr>
              <a:stCxn id="128" idx="4"/>
              <a:endCxn id="128" idx="1"/>
            </p:cNvCxnSpPr>
            <p:nvPr/>
          </p:nvCxnSpPr>
          <p:spPr>
            <a:xfrm flipH="1" flipV="1">
              <a:off x="5575530" y="5567603"/>
              <a:ext cx="101029" cy="243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>
              <a:stCxn id="128" idx="4"/>
              <a:endCxn id="128" idx="7"/>
            </p:cNvCxnSpPr>
            <p:nvPr/>
          </p:nvCxnSpPr>
          <p:spPr>
            <a:xfrm flipV="1">
              <a:off x="5676559" y="5567603"/>
              <a:ext cx="101029" cy="2439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/>
            <p:cNvCxnSpPr>
              <a:stCxn id="128" idx="7"/>
              <a:endCxn id="128" idx="1"/>
            </p:cNvCxnSpPr>
            <p:nvPr/>
          </p:nvCxnSpPr>
          <p:spPr>
            <a:xfrm flipH="1">
              <a:off x="5575530" y="5567603"/>
              <a:ext cx="202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直線コネクタ 87"/>
          <p:cNvCxnSpPr>
            <a:stCxn id="128" idx="4"/>
          </p:cNvCxnSpPr>
          <p:nvPr/>
        </p:nvCxnSpPr>
        <p:spPr>
          <a:xfrm flipV="1">
            <a:off x="8366910" y="5972754"/>
            <a:ext cx="6167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円弧 88"/>
          <p:cNvSpPr/>
          <p:nvPr/>
        </p:nvSpPr>
        <p:spPr>
          <a:xfrm rot="5400000">
            <a:off x="7981354" y="5603562"/>
            <a:ext cx="75367" cy="116442"/>
          </a:xfrm>
          <a:prstGeom prst="arc">
            <a:avLst>
              <a:gd name="adj1" fmla="val 16200000"/>
              <a:gd name="adj2" fmla="val 51463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円弧 89"/>
          <p:cNvSpPr/>
          <p:nvPr/>
        </p:nvSpPr>
        <p:spPr>
          <a:xfrm rot="5400000">
            <a:off x="8097152" y="5603563"/>
            <a:ext cx="75367" cy="116442"/>
          </a:xfrm>
          <a:prstGeom prst="arc">
            <a:avLst>
              <a:gd name="adj1" fmla="val 16200000"/>
              <a:gd name="adj2" fmla="val 51463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弧 90"/>
          <p:cNvSpPr/>
          <p:nvPr/>
        </p:nvSpPr>
        <p:spPr>
          <a:xfrm rot="5400000">
            <a:off x="8213595" y="5601779"/>
            <a:ext cx="75368" cy="116442"/>
          </a:xfrm>
          <a:prstGeom prst="arc">
            <a:avLst>
              <a:gd name="adj1" fmla="val 16200000"/>
              <a:gd name="adj2" fmla="val 51463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円弧 91"/>
          <p:cNvSpPr/>
          <p:nvPr/>
        </p:nvSpPr>
        <p:spPr>
          <a:xfrm rot="5400000">
            <a:off x="8329225" y="5603562"/>
            <a:ext cx="75367" cy="116442"/>
          </a:xfrm>
          <a:prstGeom prst="arc">
            <a:avLst>
              <a:gd name="adj1" fmla="val 16200000"/>
              <a:gd name="adj2" fmla="val 51463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円弧 92"/>
          <p:cNvSpPr/>
          <p:nvPr/>
        </p:nvSpPr>
        <p:spPr>
          <a:xfrm rot="5400000">
            <a:off x="8449117" y="5601779"/>
            <a:ext cx="75367" cy="116442"/>
          </a:xfrm>
          <a:prstGeom prst="arc">
            <a:avLst>
              <a:gd name="adj1" fmla="val 16200000"/>
              <a:gd name="adj2" fmla="val 51463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5" name="直線コネクタ 94"/>
          <p:cNvCxnSpPr/>
          <p:nvPr/>
        </p:nvCxnSpPr>
        <p:spPr>
          <a:xfrm flipH="1">
            <a:off x="7046843" y="6018612"/>
            <a:ext cx="3697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矢印コネクタ 96"/>
          <p:cNvCxnSpPr/>
          <p:nvPr/>
        </p:nvCxnSpPr>
        <p:spPr>
          <a:xfrm flipV="1">
            <a:off x="5373749" y="3325406"/>
            <a:ext cx="1797" cy="65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/>
          <p:cNvSpPr txBox="1"/>
          <p:nvPr/>
        </p:nvSpPr>
        <p:spPr>
          <a:xfrm>
            <a:off x="5794147" y="1932515"/>
            <a:ext cx="11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GM refrigerator</a:t>
            </a:r>
            <a:endParaRPr kumimoji="1" lang="ja-JP" altLang="en-US" sz="1200" dirty="0"/>
          </a:p>
        </p:txBody>
      </p:sp>
      <p:cxnSp>
        <p:nvCxnSpPr>
          <p:cNvPr id="107" name="直線矢印コネクタ 106"/>
          <p:cNvCxnSpPr/>
          <p:nvPr/>
        </p:nvCxnSpPr>
        <p:spPr>
          <a:xfrm flipH="1" flipV="1">
            <a:off x="8315702" y="4382267"/>
            <a:ext cx="3811" cy="49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テキスト ボックス 109"/>
          <p:cNvSpPr txBox="1"/>
          <p:nvPr/>
        </p:nvSpPr>
        <p:spPr>
          <a:xfrm>
            <a:off x="8003715" y="6018612"/>
            <a:ext cx="750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pump</a:t>
            </a:r>
            <a:endParaRPr kumimoji="1" lang="ja-JP" altLang="en-US" sz="1200" dirty="0"/>
          </a:p>
        </p:txBody>
      </p:sp>
      <p:cxnSp>
        <p:nvCxnSpPr>
          <p:cNvPr id="118" name="直線コネクタ 117"/>
          <p:cNvCxnSpPr/>
          <p:nvPr/>
        </p:nvCxnSpPr>
        <p:spPr>
          <a:xfrm>
            <a:off x="5374780" y="1772816"/>
            <a:ext cx="317139" cy="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正方形/長方形 118"/>
          <p:cNvSpPr/>
          <p:nvPr/>
        </p:nvSpPr>
        <p:spPr>
          <a:xfrm>
            <a:off x="8340413" y="5734528"/>
            <a:ext cx="169434" cy="121167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8358255" y="5215476"/>
            <a:ext cx="89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molecular sieve</a:t>
            </a:r>
            <a:endParaRPr kumimoji="1" lang="ja-JP" altLang="en-US" sz="1200" dirty="0"/>
          </a:p>
        </p:txBody>
      </p:sp>
      <p:sp>
        <p:nvSpPr>
          <p:cNvPr id="201" name="テキスト ボックス 200"/>
          <p:cNvSpPr txBox="1"/>
          <p:nvPr/>
        </p:nvSpPr>
        <p:spPr>
          <a:xfrm>
            <a:off x="6915544" y="3068960"/>
            <a:ext cx="11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pulse tube refrigerator</a:t>
            </a:r>
            <a:endParaRPr kumimoji="1" lang="ja-JP" altLang="en-US" sz="1200" dirty="0"/>
          </a:p>
        </p:txBody>
      </p:sp>
      <p:cxnSp>
        <p:nvCxnSpPr>
          <p:cNvPr id="203" name="直線矢印コネクタ 202"/>
          <p:cNvCxnSpPr/>
          <p:nvPr/>
        </p:nvCxnSpPr>
        <p:spPr>
          <a:xfrm>
            <a:off x="7373707" y="6016975"/>
            <a:ext cx="2851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線コネクタ 215"/>
          <p:cNvCxnSpPr/>
          <p:nvPr/>
        </p:nvCxnSpPr>
        <p:spPr>
          <a:xfrm>
            <a:off x="6589714" y="2774448"/>
            <a:ext cx="0" cy="3423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フリーフォーム 217"/>
          <p:cNvSpPr/>
          <p:nvPr/>
        </p:nvSpPr>
        <p:spPr>
          <a:xfrm>
            <a:off x="5699140" y="2774037"/>
            <a:ext cx="894442" cy="2335993"/>
          </a:xfrm>
          <a:custGeom>
            <a:avLst/>
            <a:gdLst>
              <a:gd name="connsiteX0" fmla="*/ 66554 w 980954"/>
              <a:gd name="connsiteY0" fmla="*/ 2184653 h 2184653"/>
              <a:gd name="connsiteX1" fmla="*/ 95129 w 980954"/>
              <a:gd name="connsiteY1" fmla="*/ 346328 h 2184653"/>
              <a:gd name="connsiteX2" fmla="*/ 980954 w 980954"/>
              <a:gd name="connsiteY2" fmla="*/ 3428 h 2184653"/>
              <a:gd name="connsiteX0" fmla="*/ 51436 w 965836"/>
              <a:gd name="connsiteY0" fmla="*/ 2184653 h 2184653"/>
              <a:gd name="connsiteX1" fmla="*/ 80011 w 965836"/>
              <a:gd name="connsiteY1" fmla="*/ 346328 h 2184653"/>
              <a:gd name="connsiteX2" fmla="*/ 965836 w 965836"/>
              <a:gd name="connsiteY2" fmla="*/ 3428 h 2184653"/>
              <a:gd name="connsiteX0" fmla="*/ 5297 w 919697"/>
              <a:gd name="connsiteY0" fmla="*/ 2185444 h 2185444"/>
              <a:gd name="connsiteX1" fmla="*/ 148172 w 919697"/>
              <a:gd name="connsiteY1" fmla="*/ 337594 h 2185444"/>
              <a:gd name="connsiteX2" fmla="*/ 919697 w 919697"/>
              <a:gd name="connsiteY2" fmla="*/ 4219 h 2185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9697" h="2185444">
                <a:moveTo>
                  <a:pt x="5297" y="2185444"/>
                </a:moveTo>
                <a:cubicBezTo>
                  <a:pt x="-8991" y="1352800"/>
                  <a:pt x="-4228" y="701131"/>
                  <a:pt x="148172" y="337594"/>
                </a:cubicBezTo>
                <a:cubicBezTo>
                  <a:pt x="300572" y="-25944"/>
                  <a:pt x="552984" y="-6100"/>
                  <a:pt x="919697" y="4219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9" name="直線矢印コネクタ 218"/>
          <p:cNvCxnSpPr/>
          <p:nvPr/>
        </p:nvCxnSpPr>
        <p:spPr>
          <a:xfrm flipH="1">
            <a:off x="5740142" y="3544067"/>
            <a:ext cx="11430" cy="53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フリーフォーム 222"/>
          <p:cNvSpPr/>
          <p:nvPr/>
        </p:nvSpPr>
        <p:spPr>
          <a:xfrm>
            <a:off x="6926956" y="2778257"/>
            <a:ext cx="1495425" cy="2952750"/>
          </a:xfrm>
          <a:custGeom>
            <a:avLst/>
            <a:gdLst>
              <a:gd name="connsiteX0" fmla="*/ 1495425 w 1524004"/>
              <a:gd name="connsiteY0" fmla="*/ 2952750 h 2952750"/>
              <a:gd name="connsiteX1" fmla="*/ 1323975 w 1524004"/>
              <a:gd name="connsiteY1" fmla="*/ 533400 h 2952750"/>
              <a:gd name="connsiteX2" fmla="*/ 0 w 1524004"/>
              <a:gd name="connsiteY2" fmla="*/ 0 h 2952750"/>
              <a:gd name="connsiteX0" fmla="*/ 1495425 w 1495425"/>
              <a:gd name="connsiteY0" fmla="*/ 2952750 h 2952750"/>
              <a:gd name="connsiteX1" fmla="*/ 1323975 w 1495425"/>
              <a:gd name="connsiteY1" fmla="*/ 533400 h 2952750"/>
              <a:gd name="connsiteX2" fmla="*/ 0 w 1495425"/>
              <a:gd name="connsiteY2" fmla="*/ 0 h 2952750"/>
              <a:gd name="connsiteX0" fmla="*/ 1495425 w 1495425"/>
              <a:gd name="connsiteY0" fmla="*/ 2952750 h 2952750"/>
              <a:gd name="connsiteX1" fmla="*/ 1095375 w 1495425"/>
              <a:gd name="connsiteY1" fmla="*/ 542925 h 2952750"/>
              <a:gd name="connsiteX2" fmla="*/ 0 w 1495425"/>
              <a:gd name="connsiteY2" fmla="*/ 0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5425" h="2952750">
                <a:moveTo>
                  <a:pt x="1495425" y="2952750"/>
                </a:moveTo>
                <a:cubicBezTo>
                  <a:pt x="1467644" y="1903412"/>
                  <a:pt x="1344613" y="1035050"/>
                  <a:pt x="1095375" y="542925"/>
                </a:cubicBezTo>
                <a:cubicBezTo>
                  <a:pt x="846137" y="50800"/>
                  <a:pt x="537368" y="20637"/>
                  <a:pt x="0" y="0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4" name="直線コネクタ 223"/>
          <p:cNvCxnSpPr/>
          <p:nvPr/>
        </p:nvCxnSpPr>
        <p:spPr>
          <a:xfrm>
            <a:off x="8422381" y="5850667"/>
            <a:ext cx="1" cy="1184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直線矢印コネクタ 231"/>
          <p:cNvCxnSpPr/>
          <p:nvPr/>
        </p:nvCxnSpPr>
        <p:spPr>
          <a:xfrm>
            <a:off x="6353552" y="2576327"/>
            <a:ext cx="57150" cy="22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テキスト ボックス 235"/>
          <p:cNvSpPr txBox="1"/>
          <p:nvPr/>
        </p:nvSpPr>
        <p:spPr>
          <a:xfrm>
            <a:off x="5148064" y="3789040"/>
            <a:ext cx="114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F0"/>
                </a:solidFill>
              </a:rPr>
              <a:t>Gas phase purification</a:t>
            </a:r>
            <a:endParaRPr kumimoji="1"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237" name="テキスト ボックス 236"/>
          <p:cNvSpPr txBox="1"/>
          <p:nvPr/>
        </p:nvSpPr>
        <p:spPr>
          <a:xfrm>
            <a:off x="7673118" y="3789040"/>
            <a:ext cx="1291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B0F0"/>
                </a:solidFill>
              </a:rPr>
              <a:t>Liquid phase purification</a:t>
            </a:r>
            <a:endParaRPr kumimoji="1"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238" name="テキスト ボックス 237"/>
          <p:cNvSpPr txBox="1"/>
          <p:nvPr/>
        </p:nvSpPr>
        <p:spPr>
          <a:xfrm>
            <a:off x="467544" y="3668831"/>
            <a:ext cx="4864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Gas phase (getter):</a:t>
            </a:r>
            <a:br>
              <a:rPr lang="en-US" altLang="ja-JP" dirty="0" smtClean="0"/>
            </a:br>
            <a:r>
              <a:rPr lang="en-US" altLang="ja-JP" dirty="0" smtClean="0"/>
              <a:t>   Slow, remove 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O, 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 CO, CO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 N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 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 …</a:t>
            </a:r>
            <a:br>
              <a:rPr lang="en-US" altLang="ja-JP" dirty="0" smtClean="0"/>
            </a:br>
            <a:r>
              <a:rPr lang="en-US" altLang="ja-JP" dirty="0" smtClean="0"/>
              <a:t>Liquid phase (molecular sieve):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Fast, remove H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O</a:t>
            </a:r>
            <a:endParaRPr lang="en-US" altLang="ja-JP" baseline="-25000" dirty="0" smtClean="0"/>
          </a:p>
        </p:txBody>
      </p:sp>
      <p:sp>
        <p:nvSpPr>
          <p:cNvPr id="239" name="テキスト ボックス 238"/>
          <p:cNvSpPr txBox="1"/>
          <p:nvPr/>
        </p:nvSpPr>
        <p:spPr>
          <a:xfrm>
            <a:off x="539552" y="2708920"/>
            <a:ext cx="421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Two types of purifications are ongoing in parallel.</a:t>
            </a: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539552" y="1846565"/>
            <a:ext cx="421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Purity of Xe affects the scintillation  (light yield, attenuation, pulse shape)</a:t>
            </a:r>
          </a:p>
        </p:txBody>
      </p:sp>
    </p:spTree>
    <p:extLst>
      <p:ext uri="{BB962C8B-B14F-4D97-AF65-F5344CB8AC3E}">
        <p14:creationId xmlns:p14="http://schemas.microsoft.com/office/powerpoint/2010/main" val="22157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1801"/>
            <a:ext cx="4615785" cy="283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Detector stability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282" y="3411904"/>
            <a:ext cx="4540116" cy="277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99592" y="1580599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dirty="0" smtClean="0"/>
              <a:t>Xe purity is improving (light yield increased ~10 times over 2 month.)</a:t>
            </a:r>
            <a:br>
              <a:rPr lang="en-US" altLang="ja-JP" dirty="0" smtClean="0"/>
            </a:br>
            <a:r>
              <a:rPr lang="en-US" altLang="ja-JP" dirty="0" smtClean="0"/>
              <a:t>Currently the light yield is ~85% of what we achieved in MEG.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Temperature and pressure are sometimes unstable due to LXe purification pump trouble and due to heat income in LXe purification line.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9632" y="27809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ym typeface="Wingdings" panose="05000000000000000000" pitchFamily="2" charset="2"/>
              </a:rPr>
              <a:t> Once we finish purification, the detector will be </a:t>
            </a:r>
            <a:r>
              <a:rPr kumimoji="1" lang="en-US" altLang="ja-JP" smtClean="0">
                <a:sym typeface="Wingdings" panose="05000000000000000000" pitchFamily="2" charset="2"/>
              </a:rPr>
              <a:t>more stable.</a:t>
            </a:r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71600" y="3284984"/>
            <a:ext cx="30963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Pressure variation (1 week)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64088" y="3347700"/>
            <a:ext cx="352839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Temperature variation (1 week)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971600" y="6093296"/>
            <a:ext cx="864096" cy="440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3347864" y="6021288"/>
            <a:ext cx="1944216" cy="512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835696" y="634906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ym typeface="Wingdings" panose="05000000000000000000" pitchFamily="2" charset="2"/>
              </a:rPr>
              <a:t>pump trouble</a:t>
            </a:r>
            <a:endParaRPr kumimoji="1" lang="en-US" altLang="ja-JP" dirty="0" smtClean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2123728" y="5373216"/>
            <a:ext cx="0" cy="31699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2123728" y="53732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0.001MPa</a:t>
            </a:r>
            <a:endParaRPr kumimoji="1" lang="ja-JP" altLang="en-US" dirty="0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6588224" y="3933056"/>
            <a:ext cx="3076" cy="286519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588224" y="393305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0.04</a:t>
            </a:r>
            <a:r>
              <a:rPr lang="ja-JP" altLang="en-US" dirty="0"/>
              <a:t> </a:t>
            </a:r>
            <a:r>
              <a:rPr kumimoji="1" lang="en-US" altLang="ja-JP" dirty="0" smtClean="0"/>
              <a:t>deg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587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Status &amp; schedule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>
            <a:off x="827584" y="2176299"/>
            <a:ext cx="1656184" cy="109561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2483768" y="2201451"/>
            <a:ext cx="2304256" cy="109561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>
            <a:off x="4788024" y="2211432"/>
            <a:ext cx="1872208" cy="109561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7584" y="250567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construction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83768" y="244295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commissioning &amp; purification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8024" y="257767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engineering run</a:t>
            </a:r>
            <a:endParaRPr kumimoji="1" lang="ja-JP" altLang="en-US" dirty="0"/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3923928" y="3019018"/>
            <a:ext cx="0" cy="3507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635896" y="3297758"/>
            <a:ext cx="212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we are here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87624" y="4122946"/>
            <a:ext cx="72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dirty="0" smtClean="0"/>
              <a:t>Construction is finished!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dirty="0" smtClean="0"/>
              <a:t>LXe operation started. Purification is ongoing.</a:t>
            </a:r>
            <a:endParaRPr lang="en-US" altLang="ja-JP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MPPC &amp; PMTs are being tested </a:t>
            </a:r>
            <a:r>
              <a:rPr kumimoji="1"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Next talk (</a:t>
            </a:r>
            <a:r>
              <a:rPr kumimoji="1" lang="en-US" altLang="ja-JP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S.Ogawa</a:t>
            </a:r>
            <a:r>
              <a:rPr kumimoji="1"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)</a:t>
            </a:r>
            <a:r>
              <a:rPr kumimoji="1" lang="en-US" altLang="ja-JP" dirty="0" smtClean="0">
                <a:sym typeface="Wingdings" panose="05000000000000000000" pitchFamily="2" charset="2"/>
              </a:rPr>
              <a:t/>
            </a:r>
            <a:br>
              <a:rPr kumimoji="1" lang="en-US" altLang="ja-JP" dirty="0" smtClean="0">
                <a:sym typeface="Wingdings" panose="05000000000000000000" pitchFamily="2" charset="2"/>
              </a:rPr>
            </a:br>
            <a:r>
              <a:rPr kumimoji="1" lang="en-US" altLang="ja-JP" dirty="0" smtClean="0">
                <a:sym typeface="Wingdings" panose="05000000000000000000" pitchFamily="2" charset="2"/>
              </a:rPr>
              <a:t>Only a limited amount of DAQ channels is available now (~1000ch)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dirty="0" smtClean="0"/>
              <a:t>Detector monitoring is started 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Next talk (N. Matsuzawa)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sym typeface="Wingdings" panose="05000000000000000000" pitchFamily="2" charset="2"/>
              </a:rPr>
              <a:t>Engineering run will start in the end of 2017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71600" y="195098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2017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16216" y="196027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/>
              <a:t>2018</a:t>
            </a:r>
            <a:endParaRPr kumimoji="1" lang="ja-JP" altLang="en-US" dirty="0"/>
          </a:p>
        </p:txBody>
      </p:sp>
      <p:sp>
        <p:nvSpPr>
          <p:cNvPr id="18" name="右矢印 17"/>
          <p:cNvSpPr/>
          <p:nvPr/>
        </p:nvSpPr>
        <p:spPr>
          <a:xfrm>
            <a:off x="7668344" y="2202140"/>
            <a:ext cx="854224" cy="1095618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7380312" y="2479829"/>
            <a:ext cx="216024" cy="539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7200292" y="2479829"/>
            <a:ext cx="108012" cy="5391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64288" y="253633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physics run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11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LXe detector is successfully installed. </a:t>
            </a:r>
          </a:p>
          <a:p>
            <a:r>
              <a:rPr kumimoji="1" lang="en-US" altLang="ja-JP" dirty="0" smtClean="0"/>
              <a:t>Position of the detector is measured by wire sensors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and X-ray.</a:t>
            </a:r>
          </a:p>
          <a:p>
            <a:r>
              <a:rPr lang="en-US" altLang="ja-JP" dirty="0" smtClean="0"/>
              <a:t>Slow control system is built. Purification is ongoing. </a:t>
            </a:r>
            <a:br>
              <a:rPr lang="en-US" altLang="ja-JP" dirty="0" smtClean="0"/>
            </a:br>
            <a:r>
              <a:rPr lang="en-US" altLang="ja-JP" dirty="0" smtClean="0"/>
              <a:t>(so far achieved ~85% of light yield in MEG)</a:t>
            </a:r>
          </a:p>
          <a:p>
            <a:r>
              <a:rPr lang="en-US" altLang="ja-JP" dirty="0" smtClean="0"/>
              <a:t>C</a:t>
            </a:r>
            <a:r>
              <a:rPr kumimoji="1" lang="en-US" altLang="ja-JP" dirty="0" smtClean="0"/>
              <a:t>ommissioning of MPPC &amp; PMTs is also ongoing.</a:t>
            </a:r>
            <a:endParaRPr lang="en-US" altLang="ja-JP" dirty="0"/>
          </a:p>
          <a:p>
            <a:r>
              <a:rPr kumimoji="1" lang="en-US" altLang="ja-JP" dirty="0" smtClean="0"/>
              <a:t>Monitoring of the detector is started.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96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𝜇</m:t>
                    </m:r>
                    <m:r>
                      <a:rPr kumimoji="1" lang="en-US" altLang="ja-JP" b="0" i="1" smtClean="0">
                        <a:latin typeface="Cambria Math"/>
                      </a:rPr>
                      <m:t>→</m:t>
                    </m:r>
                    <m:r>
                      <a:rPr kumimoji="1" lang="en-US" altLang="ja-JP" b="0" i="1" smtClean="0">
                        <a:latin typeface="Cambria Math"/>
                      </a:rPr>
                      <m:t>𝑒</m:t>
                    </m:r>
                    <m:r>
                      <a:rPr kumimoji="1" lang="en-US" altLang="ja-JP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search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1038611" y="3501008"/>
            <a:ext cx="2381261" cy="1514189"/>
            <a:chOff x="1043608" y="3807390"/>
            <a:chExt cx="3960440" cy="2548787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1259928" y="4357766"/>
              <a:ext cx="3455792" cy="1998411"/>
              <a:chOff x="1404240" y="3159373"/>
              <a:chExt cx="3455792" cy="1998411"/>
            </a:xfrm>
          </p:grpSpPr>
          <p:cxnSp>
            <p:nvCxnSpPr>
              <p:cNvPr id="13" name="直線コネクタ 12"/>
              <p:cNvCxnSpPr/>
              <p:nvPr/>
            </p:nvCxnSpPr>
            <p:spPr>
              <a:xfrm>
                <a:off x="1404240" y="4383400"/>
                <a:ext cx="93610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円弧 13"/>
              <p:cNvSpPr/>
              <p:nvPr/>
            </p:nvSpPr>
            <p:spPr>
              <a:xfrm>
                <a:off x="2338568" y="3572424"/>
                <a:ext cx="1585360" cy="1585360"/>
              </a:xfrm>
              <a:prstGeom prst="arc">
                <a:avLst>
                  <a:gd name="adj1" fmla="val 10665927"/>
                  <a:gd name="adj2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/>
              </a:p>
            </p:txBody>
          </p:sp>
          <p:cxnSp>
            <p:nvCxnSpPr>
              <p:cNvPr id="15" name="直線コネクタ 14"/>
              <p:cNvCxnSpPr/>
              <p:nvPr/>
            </p:nvCxnSpPr>
            <p:spPr>
              <a:xfrm>
                <a:off x="3923928" y="4383400"/>
                <a:ext cx="93610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>
                <a:off x="2340344" y="4383400"/>
                <a:ext cx="158358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フリーフォーム 16"/>
              <p:cNvSpPr/>
              <p:nvPr/>
            </p:nvSpPr>
            <p:spPr>
              <a:xfrm rot="20777270">
                <a:off x="3523256" y="3159373"/>
                <a:ext cx="608746" cy="446532"/>
              </a:xfrm>
              <a:custGeom>
                <a:avLst/>
                <a:gdLst>
                  <a:gd name="connsiteX0" fmla="*/ 0 w 601933"/>
                  <a:gd name="connsiteY0" fmla="*/ 438912 h 438912"/>
                  <a:gd name="connsiteX1" fmla="*/ 36576 w 601933"/>
                  <a:gd name="connsiteY1" fmla="*/ 246888 h 438912"/>
                  <a:gd name="connsiteX2" fmla="*/ 192024 w 601933"/>
                  <a:gd name="connsiteY2" fmla="*/ 338328 h 438912"/>
                  <a:gd name="connsiteX3" fmla="*/ 219456 w 601933"/>
                  <a:gd name="connsiteY3" fmla="*/ 155448 h 438912"/>
                  <a:gd name="connsiteX4" fmla="*/ 393192 w 601933"/>
                  <a:gd name="connsiteY4" fmla="*/ 219456 h 438912"/>
                  <a:gd name="connsiteX5" fmla="*/ 411480 w 601933"/>
                  <a:gd name="connsiteY5" fmla="*/ 36576 h 438912"/>
                  <a:gd name="connsiteX6" fmla="*/ 585216 w 601933"/>
                  <a:gd name="connsiteY6" fmla="*/ 118872 h 438912"/>
                  <a:gd name="connsiteX7" fmla="*/ 585216 w 601933"/>
                  <a:gd name="connsiteY7" fmla="*/ 0 h 438912"/>
                  <a:gd name="connsiteX0" fmla="*/ 0 w 608021"/>
                  <a:gd name="connsiteY0" fmla="*/ 446532 h 446532"/>
                  <a:gd name="connsiteX1" fmla="*/ 36576 w 608021"/>
                  <a:gd name="connsiteY1" fmla="*/ 254508 h 446532"/>
                  <a:gd name="connsiteX2" fmla="*/ 192024 w 608021"/>
                  <a:gd name="connsiteY2" fmla="*/ 345948 h 446532"/>
                  <a:gd name="connsiteX3" fmla="*/ 219456 w 608021"/>
                  <a:gd name="connsiteY3" fmla="*/ 163068 h 446532"/>
                  <a:gd name="connsiteX4" fmla="*/ 393192 w 608021"/>
                  <a:gd name="connsiteY4" fmla="*/ 227076 h 446532"/>
                  <a:gd name="connsiteX5" fmla="*/ 411480 w 608021"/>
                  <a:gd name="connsiteY5" fmla="*/ 44196 h 446532"/>
                  <a:gd name="connsiteX6" fmla="*/ 585216 w 608021"/>
                  <a:gd name="connsiteY6" fmla="*/ 126492 h 446532"/>
                  <a:gd name="connsiteX7" fmla="*/ 596646 w 608021"/>
                  <a:gd name="connsiteY7" fmla="*/ 0 h 446532"/>
                  <a:gd name="connsiteX0" fmla="*/ 0 w 608021"/>
                  <a:gd name="connsiteY0" fmla="*/ 446532 h 446532"/>
                  <a:gd name="connsiteX1" fmla="*/ 36576 w 608021"/>
                  <a:gd name="connsiteY1" fmla="*/ 254508 h 446532"/>
                  <a:gd name="connsiteX2" fmla="*/ 192024 w 608021"/>
                  <a:gd name="connsiteY2" fmla="*/ 345948 h 446532"/>
                  <a:gd name="connsiteX3" fmla="*/ 219456 w 608021"/>
                  <a:gd name="connsiteY3" fmla="*/ 163068 h 446532"/>
                  <a:gd name="connsiteX4" fmla="*/ 377952 w 608021"/>
                  <a:gd name="connsiteY4" fmla="*/ 230886 h 446532"/>
                  <a:gd name="connsiteX5" fmla="*/ 411480 w 608021"/>
                  <a:gd name="connsiteY5" fmla="*/ 44196 h 446532"/>
                  <a:gd name="connsiteX6" fmla="*/ 585216 w 608021"/>
                  <a:gd name="connsiteY6" fmla="*/ 126492 h 446532"/>
                  <a:gd name="connsiteX7" fmla="*/ 596646 w 608021"/>
                  <a:gd name="connsiteY7" fmla="*/ 0 h 446532"/>
                  <a:gd name="connsiteX0" fmla="*/ 725 w 608746"/>
                  <a:gd name="connsiteY0" fmla="*/ 446532 h 446532"/>
                  <a:gd name="connsiteX1" fmla="*/ 22061 w 608746"/>
                  <a:gd name="connsiteY1" fmla="*/ 277368 h 446532"/>
                  <a:gd name="connsiteX2" fmla="*/ 192749 w 608746"/>
                  <a:gd name="connsiteY2" fmla="*/ 345948 h 446532"/>
                  <a:gd name="connsiteX3" fmla="*/ 220181 w 608746"/>
                  <a:gd name="connsiteY3" fmla="*/ 163068 h 446532"/>
                  <a:gd name="connsiteX4" fmla="*/ 378677 w 608746"/>
                  <a:gd name="connsiteY4" fmla="*/ 230886 h 446532"/>
                  <a:gd name="connsiteX5" fmla="*/ 412205 w 608746"/>
                  <a:gd name="connsiteY5" fmla="*/ 44196 h 446532"/>
                  <a:gd name="connsiteX6" fmla="*/ 585941 w 608746"/>
                  <a:gd name="connsiteY6" fmla="*/ 126492 h 446532"/>
                  <a:gd name="connsiteX7" fmla="*/ 597371 w 608746"/>
                  <a:gd name="connsiteY7" fmla="*/ 0 h 446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8746" h="446532">
                    <a:moveTo>
                      <a:pt x="725" y="446532"/>
                    </a:moveTo>
                    <a:cubicBezTo>
                      <a:pt x="3011" y="358902"/>
                      <a:pt x="-9943" y="294132"/>
                      <a:pt x="22061" y="277368"/>
                    </a:cubicBezTo>
                    <a:cubicBezTo>
                      <a:pt x="54065" y="260604"/>
                      <a:pt x="159729" y="364998"/>
                      <a:pt x="192749" y="345948"/>
                    </a:cubicBezTo>
                    <a:cubicBezTo>
                      <a:pt x="225769" y="326898"/>
                      <a:pt x="189193" y="182245"/>
                      <a:pt x="220181" y="163068"/>
                    </a:cubicBezTo>
                    <a:cubicBezTo>
                      <a:pt x="251169" y="143891"/>
                      <a:pt x="346673" y="250698"/>
                      <a:pt x="378677" y="230886"/>
                    </a:cubicBezTo>
                    <a:cubicBezTo>
                      <a:pt x="410681" y="211074"/>
                      <a:pt x="377661" y="61595"/>
                      <a:pt x="412205" y="44196"/>
                    </a:cubicBezTo>
                    <a:cubicBezTo>
                      <a:pt x="446749" y="26797"/>
                      <a:pt x="555080" y="133858"/>
                      <a:pt x="585941" y="126492"/>
                    </a:cubicBezTo>
                    <a:cubicBezTo>
                      <a:pt x="616802" y="119126"/>
                      <a:pt x="611849" y="56388"/>
                      <a:pt x="597371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1043608" y="5330141"/>
                  <a:ext cx="792088" cy="77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/>
                          </a:rPr>
                          <m:t>𝜇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>
            <p:sp>
              <p:nvSpPr>
                <p:cNvPr id="7" name="テキスト ボックス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5330141"/>
                  <a:ext cx="792088" cy="77710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4211960" y="5418288"/>
                  <a:ext cx="792088" cy="77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/>
                          </a:rPr>
                          <m:t>𝑒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>
            <p:sp>
              <p:nvSpPr>
                <p:cNvPr id="8" name="テキスト ボックス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1960" y="5418288"/>
                  <a:ext cx="792088" cy="77710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3069084" y="3807390"/>
                  <a:ext cx="792088" cy="77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0" i="1" smtClean="0">
                            <a:latin typeface="Cambria Math"/>
                          </a:rPr>
                          <m:t>𝛾</m:t>
                        </m:r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>
            <p:sp>
              <p:nvSpPr>
                <p:cNvPr id="9" name="テキスト ボックス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084" y="3807390"/>
                  <a:ext cx="792088" cy="77710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テキスト ボックス 9"/>
                <p:cNvSpPr txBox="1"/>
                <p:nvPr/>
              </p:nvSpPr>
              <p:spPr>
                <a:xfrm>
                  <a:off x="1667875" y="4666823"/>
                  <a:ext cx="792088" cy="77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kumimoji="1" lang="en-US" altLang="ja-JP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latin typeface="Cambria Math"/>
                              </a:rPr>
                              <m:t>𝜇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>
            <p:sp>
              <p:nvSpPr>
                <p:cNvPr id="10" name="テキスト ボックス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7875" y="4666823"/>
                  <a:ext cx="792088" cy="77710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7949" b="-1052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テキスト ボックス 10"/>
                <p:cNvSpPr txBox="1"/>
                <p:nvPr/>
              </p:nvSpPr>
              <p:spPr>
                <a:xfrm>
                  <a:off x="2627783" y="5560292"/>
                  <a:ext cx="792088" cy="6734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kumimoji="1" lang="ja-JP" altLang="en-US" sz="200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000" b="0" i="1" smtClean="0">
                                    <a:latin typeface="Cambria Math"/>
                                  </a:rPr>
                                  <m:t>𝜒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ja-JP" sz="2000" b="0" i="1" smtClean="0"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7784" y="5560292"/>
                  <a:ext cx="792088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17117" b="-238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/>
                <p:cNvSpPr txBox="1"/>
                <p:nvPr/>
              </p:nvSpPr>
              <p:spPr>
                <a:xfrm>
                  <a:off x="3635897" y="4768203"/>
                  <a:ext cx="792088" cy="777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kumimoji="1" lang="en-US" altLang="ja-JP" sz="24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latin typeface="Cambria Math"/>
                              </a:rPr>
                              <m:t>𝑒</m:t>
                            </m:r>
                          </m:e>
                        </m:acc>
                      </m:oMath>
                    </m:oMathPara>
                  </a14:m>
                  <a:endParaRPr kumimoji="1" lang="ja-JP" altLang="en-US" sz="2400" dirty="0"/>
                </a:p>
              </p:txBody>
            </p:sp>
          </mc:Choice>
          <mc:Fallback xmlns="">
            <p:sp>
              <p:nvSpPr>
                <p:cNvPr id="29" name="テキスト ボックス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96" y="4768204"/>
                  <a:ext cx="792088" cy="52322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グループ化 17"/>
          <p:cNvGrpSpPr/>
          <p:nvPr/>
        </p:nvGrpSpPr>
        <p:grpSpPr>
          <a:xfrm>
            <a:off x="4067944" y="1556792"/>
            <a:ext cx="5040560" cy="4963594"/>
            <a:chOff x="3791695" y="1729766"/>
            <a:chExt cx="5040560" cy="4963594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695" y="1729766"/>
              <a:ext cx="5014316" cy="496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正方形/長方形 19"/>
            <p:cNvSpPr/>
            <p:nvPr/>
          </p:nvSpPr>
          <p:spPr>
            <a:xfrm>
              <a:off x="4298447" y="5319423"/>
              <a:ext cx="4341848" cy="884554"/>
            </a:xfrm>
            <a:prstGeom prst="rect">
              <a:avLst/>
            </a:prstGeom>
            <a:gradFill>
              <a:gsLst>
                <a:gs pos="0">
                  <a:srgbClr val="FFC000">
                    <a:alpha val="10000"/>
                  </a:srgbClr>
                </a:gs>
                <a:gs pos="39999">
                  <a:srgbClr val="FFC000">
                    <a:alpha val="30000"/>
                  </a:srgbClr>
                </a:gs>
                <a:gs pos="70000">
                  <a:srgbClr val="FFC000">
                    <a:alpha val="50000"/>
                  </a:srgbClr>
                </a:gs>
                <a:gs pos="100000">
                  <a:srgbClr val="FFC000">
                    <a:alpha val="74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104063" y="5319423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FF0000"/>
                  </a:solidFill>
                </a:rPr>
                <a:t>MEG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104063" y="5653041"/>
              <a:ext cx="8724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FF0000"/>
                  </a:solidFill>
                </a:rPr>
                <a:t>MEG II</a:t>
              </a:r>
              <a:endParaRPr kumimoji="1" lang="ja-JP" alt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752135" y="4860953"/>
              <a:ext cx="7200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0070C0"/>
                  </a:solidFill>
                </a:rPr>
                <a:t>DeeMe</a:t>
              </a:r>
              <a:endParaRPr kumimoji="1" lang="ja-JP" altLang="en-US" sz="1100" dirty="0">
                <a:solidFill>
                  <a:srgbClr val="0070C0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7805843" y="5112870"/>
              <a:ext cx="9098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0070C0"/>
                  </a:solidFill>
                </a:rPr>
                <a:t>COMET-I</a:t>
              </a:r>
              <a:endParaRPr kumimoji="1" lang="ja-JP" altLang="en-US" sz="1100" dirty="0">
                <a:solidFill>
                  <a:srgbClr val="0070C0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824143" y="5365009"/>
              <a:ext cx="9098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FC58E8"/>
                  </a:solidFill>
                </a:rPr>
                <a:t>Mu3e-I</a:t>
              </a:r>
              <a:endParaRPr kumimoji="1" lang="ja-JP" altLang="en-US" sz="1100" dirty="0">
                <a:solidFill>
                  <a:srgbClr val="FC58E8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922395" y="5607455"/>
              <a:ext cx="90986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FC58E8"/>
                  </a:solidFill>
                </a:rPr>
                <a:t>Mu3e-II</a:t>
              </a:r>
              <a:endParaRPr kumimoji="1" lang="ja-JP" altLang="en-US" sz="1100" dirty="0">
                <a:solidFill>
                  <a:srgbClr val="FC58E8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7490347" y="5797057"/>
              <a:ext cx="9098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100" dirty="0" smtClean="0">
                  <a:solidFill>
                    <a:srgbClr val="0070C0"/>
                  </a:solidFill>
                </a:rPr>
                <a:t>COMET-II</a:t>
              </a:r>
            </a:p>
            <a:p>
              <a:r>
                <a:rPr kumimoji="1" lang="en-US" altLang="ja-JP" sz="1100" dirty="0" smtClean="0">
                  <a:solidFill>
                    <a:srgbClr val="0070C0"/>
                  </a:solidFill>
                </a:rPr>
                <a:t>Mu2e</a:t>
              </a:r>
              <a:endParaRPr kumimoji="1" lang="ja-JP" altLang="en-US" sz="1100" dirty="0">
                <a:solidFill>
                  <a:srgbClr val="0070C0"/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7445803" y="2444888"/>
              <a:ext cx="72008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7366093" y="2372880"/>
                  <a:ext cx="11781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400" dirty="0" smtClean="0"/>
                    <a:t>μN</a:t>
                  </a:r>
                  <a14:m>
                    <m:oMath xmlns:m="http://schemas.openxmlformats.org/officeDocument/2006/math">
                      <m:r>
                        <a:rPr kumimoji="1" lang="en-US" altLang="ja-JP" sz="1400" b="0" i="1" smtClean="0">
                          <a:latin typeface="Cambria Math"/>
                        </a:rPr>
                        <m:t>→</m:t>
                      </m:r>
                    </m:oMath>
                  </a14:m>
                  <a:r>
                    <a:rPr kumimoji="1" lang="en-US" altLang="ja-JP" sz="1400" dirty="0" smtClean="0"/>
                    <a:t>eN</a:t>
                  </a:r>
                  <a:endParaRPr kumimoji="1" lang="ja-JP" altLang="en-US" sz="1400" dirty="0"/>
                </a:p>
              </p:txBody>
            </p:sp>
          </mc:Choice>
          <mc:Fallback>
            <p:sp>
              <p:nvSpPr>
                <p:cNvPr id="29" name="テキスト ボックス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6093" y="2372880"/>
                  <a:ext cx="1178130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1554" t="-2000" b="-2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5364089" y="1412776"/>
                <a:ext cx="3024336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𝜇</m:t>
                    </m:r>
                  </m:oMath>
                </a14:m>
                <a:r>
                  <a:rPr lang="en-US" altLang="ja-JP" dirty="0" smtClean="0"/>
                  <a:t>LFV upper limit history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9" y="1412776"/>
                <a:ext cx="3024336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323528" y="1674393"/>
                <a:ext cx="410445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0" dirty="0" smtClean="0"/>
                  <a:t>Observation of </a:t>
                </a:r>
                <a:br>
                  <a:rPr kumimoji="1" lang="en-US" altLang="ja-JP" b="0" dirty="0" smtClean="0"/>
                </a:br>
                <a:r>
                  <a:rPr kumimoji="1" lang="en-US" altLang="ja-JP" b="0" dirty="0" smtClean="0"/>
                  <a:t>lepton flavor violation (LFV) </a:t>
                </a:r>
              </a:p>
              <a:p>
                <a:r>
                  <a:rPr kumimoji="1" lang="en-US" altLang="ja-JP" b="0" dirty="0" smtClean="0"/>
                  <a:t>decay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𝜇</m:t>
                    </m:r>
                    <m:r>
                      <a:rPr kumimoji="1" lang="en-US" altLang="ja-JP" b="0" i="1" smtClean="0">
                        <a:latin typeface="Cambria Math"/>
                      </a:rPr>
                      <m:t>→</m:t>
                    </m:r>
                    <m:r>
                      <a:rPr kumimoji="1" lang="en-US" altLang="ja-JP" b="0" i="1" smtClean="0">
                        <a:latin typeface="Cambria Math"/>
                      </a:rPr>
                      <m:t>𝑒</m:t>
                    </m:r>
                    <m:r>
                      <a:rPr kumimoji="1" lang="en-US" altLang="ja-JP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kumimoji="1" lang="ja-JP" altLang="en-US" dirty="0" smtClean="0"/>
                  <a:t> 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674393"/>
                <a:ext cx="4104456" cy="923330"/>
              </a:xfrm>
              <a:prstGeom prst="rect">
                <a:avLst/>
              </a:prstGeom>
              <a:blipFill rotWithShape="1">
                <a:blip r:embed="rId14"/>
                <a:stretch>
                  <a:fillRect l="-1189" t="-3311" b="-99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右矢印 31"/>
          <p:cNvSpPr/>
          <p:nvPr/>
        </p:nvSpPr>
        <p:spPr>
          <a:xfrm>
            <a:off x="755576" y="2647081"/>
            <a:ext cx="38792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187624" y="268424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Evidence of new physics!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51520" y="5274793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New generation LFV experiments can explore the region predicted by BSM 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60032" y="5230941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BSM prediction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395536" y="3212976"/>
                <a:ext cx="3456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0" dirty="0" smtClean="0"/>
                  <a:t>e.g.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𝜇</m:t>
                    </m:r>
                    <m:r>
                      <a:rPr kumimoji="1" lang="en-US" altLang="ja-JP" b="0" i="1" smtClean="0">
                        <a:latin typeface="Cambria Math"/>
                      </a:rPr>
                      <m:t>→</m:t>
                    </m:r>
                    <m:r>
                      <a:rPr kumimoji="1" lang="en-US" altLang="ja-JP" b="0" i="1" smtClean="0">
                        <a:latin typeface="Cambria Math"/>
                      </a:rPr>
                      <m:t>𝑒</m:t>
                    </m:r>
                    <m:r>
                      <a:rPr kumimoji="1" lang="en-US" altLang="ja-JP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kumimoji="1" lang="en-US" altLang="ja-JP" b="0" dirty="0" smtClean="0"/>
                  <a:t> with SUSY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212976"/>
                <a:ext cx="3456384" cy="369332"/>
              </a:xfrm>
              <a:prstGeom prst="rect">
                <a:avLst/>
              </a:prstGeom>
              <a:blipFill rotWithShape="1">
                <a:blip r:embed="rId15"/>
                <a:stretch>
                  <a:fillRect l="-1587" t="-8197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フリーフォーム 39"/>
          <p:cNvSpPr/>
          <p:nvPr/>
        </p:nvSpPr>
        <p:spPr>
          <a:xfrm>
            <a:off x="3145536" y="5852160"/>
            <a:ext cx="4517136" cy="685511"/>
          </a:xfrm>
          <a:custGeom>
            <a:avLst/>
            <a:gdLst>
              <a:gd name="connsiteX0" fmla="*/ 0 w 4059936"/>
              <a:gd name="connsiteY0" fmla="*/ 137160 h 691207"/>
              <a:gd name="connsiteX1" fmla="*/ 594360 w 4059936"/>
              <a:gd name="connsiteY1" fmla="*/ 621792 h 691207"/>
              <a:gd name="connsiteX2" fmla="*/ 3355848 w 4059936"/>
              <a:gd name="connsiteY2" fmla="*/ 621792 h 691207"/>
              <a:gd name="connsiteX3" fmla="*/ 4059936 w 4059936"/>
              <a:gd name="connsiteY3" fmla="*/ 0 h 691207"/>
              <a:gd name="connsiteX0" fmla="*/ 0 w 4517136"/>
              <a:gd name="connsiteY0" fmla="*/ 237744 h 685511"/>
              <a:gd name="connsiteX1" fmla="*/ 1051560 w 4517136"/>
              <a:gd name="connsiteY1" fmla="*/ 621792 h 685511"/>
              <a:gd name="connsiteX2" fmla="*/ 3813048 w 4517136"/>
              <a:gd name="connsiteY2" fmla="*/ 621792 h 685511"/>
              <a:gd name="connsiteX3" fmla="*/ 4517136 w 4517136"/>
              <a:gd name="connsiteY3" fmla="*/ 0 h 685511"/>
              <a:gd name="connsiteX0" fmla="*/ 0 w 4517136"/>
              <a:gd name="connsiteY0" fmla="*/ 237744 h 685511"/>
              <a:gd name="connsiteX1" fmla="*/ 1051560 w 4517136"/>
              <a:gd name="connsiteY1" fmla="*/ 621792 h 685511"/>
              <a:gd name="connsiteX2" fmla="*/ 3813048 w 4517136"/>
              <a:gd name="connsiteY2" fmla="*/ 621792 h 685511"/>
              <a:gd name="connsiteX3" fmla="*/ 4517136 w 4517136"/>
              <a:gd name="connsiteY3" fmla="*/ 0 h 68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7136" h="685511">
                <a:moveTo>
                  <a:pt x="0" y="237744"/>
                </a:moveTo>
                <a:cubicBezTo>
                  <a:pt x="273558" y="457962"/>
                  <a:pt x="416052" y="557784"/>
                  <a:pt x="1051560" y="621792"/>
                </a:cubicBezTo>
                <a:cubicBezTo>
                  <a:pt x="1687068" y="685800"/>
                  <a:pt x="3235452" y="725424"/>
                  <a:pt x="3813048" y="621792"/>
                </a:cubicBezTo>
                <a:cubicBezTo>
                  <a:pt x="4390644" y="518160"/>
                  <a:pt x="4453890" y="259080"/>
                  <a:pt x="4517136" y="0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5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MEG II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184" y="1556792"/>
            <a:ext cx="631259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820753" y="2710232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μ</a:t>
            </a:r>
            <a:r>
              <a:rPr kumimoji="1" lang="en-US" altLang="ja-JP" sz="3200" baseline="30000" dirty="0" smtClean="0">
                <a:solidFill>
                  <a:srgbClr val="FF0000"/>
                </a:solidFill>
              </a:rPr>
              <a:t>+</a:t>
            </a:r>
            <a:endParaRPr kumimoji="1" lang="ja-JP" altLang="en-US" sz="3200" baseline="30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92488" y="2223873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FF00"/>
                </a:solidFill>
              </a:rPr>
              <a:t>γ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60240" y="467156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70C0"/>
                </a:solidFill>
              </a:rPr>
              <a:t>e</a:t>
            </a:r>
            <a:r>
              <a:rPr kumimoji="1" lang="en-US" altLang="ja-JP" sz="3200" baseline="30000" dirty="0" smtClean="0">
                <a:solidFill>
                  <a:srgbClr val="0070C0"/>
                </a:solidFill>
              </a:rPr>
              <a:t>+</a:t>
            </a:r>
            <a:endParaRPr kumimoji="1" lang="ja-JP" altLang="en-US" sz="3200" baseline="30000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16824" y="2710661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beam @ PSI</a:t>
            </a:r>
          </a:p>
          <a:p>
            <a:r>
              <a:rPr lang="en-US" altLang="ja-JP" dirty="0" smtClean="0"/>
              <a:t>~7x10</a:t>
            </a:r>
            <a:r>
              <a:rPr lang="en-US" altLang="ja-JP" baseline="30000" dirty="0"/>
              <a:t>7</a:t>
            </a:r>
            <a:r>
              <a:rPr lang="en-US" altLang="ja-JP" baseline="30000" dirty="0" smtClean="0"/>
              <a:t> </a:t>
            </a:r>
            <a:r>
              <a:rPr lang="en-US" altLang="ja-JP" dirty="0" smtClean="0"/>
              <a:t>μ/s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584176" y="1412776"/>
                <a:ext cx="23762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smtClean="0"/>
                  <a:t>900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𝑙</m:t>
                    </m:r>
                  </m:oMath>
                </a14:m>
                <a:r>
                  <a:rPr kumimoji="1" lang="en-US" altLang="ja-JP" dirty="0" smtClean="0"/>
                  <a:t> </a:t>
                </a:r>
                <a:br>
                  <a:rPr kumimoji="1" lang="en-US" altLang="ja-JP" dirty="0" smtClean="0"/>
                </a:br>
                <a:r>
                  <a:rPr kumimoji="1" lang="en-US" altLang="ja-JP" dirty="0" smtClean="0"/>
                  <a:t>LXe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lang="en-US" altLang="ja-JP" dirty="0" smtClean="0"/>
                  <a:t> detector</a:t>
                </a:r>
              </a:p>
            </p:txBody>
          </p:sp>
        </mc:Choice>
        <mc:Fallback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176" y="1412776"/>
                <a:ext cx="2376264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2308"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5544616" y="4869160"/>
                <a:ext cx="237626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altLang="ja-JP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ja-JP" dirty="0" smtClean="0"/>
                  <a:t> drift chamber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+ timing counter</a:t>
                </a:r>
              </a:p>
            </p:txBody>
          </p:sp>
        </mc:Choice>
        <mc:Fallback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616" y="4869160"/>
                <a:ext cx="2376264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2314" t="-4717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線矢印コネクタ 12"/>
          <p:cNvCxnSpPr/>
          <p:nvPr/>
        </p:nvCxnSpPr>
        <p:spPr>
          <a:xfrm>
            <a:off x="3240360" y="1988840"/>
            <a:ext cx="216024" cy="14401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 flipV="1">
            <a:off x="5632621" y="4465121"/>
            <a:ext cx="200027" cy="468052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5976664" y="4510339"/>
            <a:ext cx="108012" cy="42283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44016" y="466591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Radiative decay counter</a:t>
            </a:r>
          </a:p>
          <a:p>
            <a:r>
              <a:rPr lang="en-US" altLang="ja-JP" dirty="0" smtClean="0"/>
              <a:t>(BG identification)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1512168" y="4510339"/>
            <a:ext cx="432048" cy="18880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584176" y="6156012"/>
            <a:ext cx="25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Upgrades from MEG: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67944" y="6023029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x2 beam rate</a:t>
            </a:r>
          </a:p>
          <a:p>
            <a:r>
              <a:rPr lang="en-US" altLang="ja-JP" dirty="0" smtClean="0"/>
              <a:t>x2 detector resolution and efficiency</a:t>
            </a:r>
            <a:endParaRPr kumimoji="1" lang="ja-JP" altLang="en-US" dirty="0"/>
          </a:p>
        </p:txBody>
      </p:sp>
      <p:sp>
        <p:nvSpPr>
          <p:cNvPr id="27" name="左中かっこ 26"/>
          <p:cNvSpPr/>
          <p:nvPr/>
        </p:nvSpPr>
        <p:spPr>
          <a:xfrm>
            <a:off x="3888432" y="6021288"/>
            <a:ext cx="179512" cy="6299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8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3573016"/>
            <a:ext cx="5004048" cy="283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53363"/>
            <a:ext cx="2439250" cy="413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LXe 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8" name="二等辺三角形 7"/>
          <p:cNvSpPr/>
          <p:nvPr/>
        </p:nvSpPr>
        <p:spPr>
          <a:xfrm rot="18508993" flipH="1">
            <a:off x="2361659" y="3599386"/>
            <a:ext cx="414255" cy="1819677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3059831" y="1447616"/>
                <a:ext cx="583537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0975" indent="-180975">
                  <a:buFont typeface="Arial" panose="020B0604020202020204" pitchFamily="34" charset="0"/>
                  <a:buChar char="•"/>
                </a:pPr>
                <a:r>
                  <a:rPr kumimoji="1" lang="en-US" altLang="ja-JP" dirty="0" smtClean="0"/>
                  <a:t>Measures the                 </a:t>
                </a:r>
                <a:r>
                  <a:rPr kumimoji="1" lang="en-US" altLang="ja-JP" dirty="0" smtClean="0"/>
                  <a:t> </a:t>
                </a:r>
                <a:r>
                  <a:rPr kumimoji="1" lang="en-US" altLang="ja-JP" dirty="0" smtClean="0"/>
                  <a:t>of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/>
                      </a:rPr>
                      <m:t>𝛾</m:t>
                    </m:r>
                  </m:oMath>
                </a14:m>
                <a:r>
                  <a:rPr kumimoji="1" lang="en-US" altLang="ja-JP" dirty="0" smtClean="0"/>
                  <a:t>-rays.</a:t>
                </a:r>
              </a:p>
              <a:p>
                <a:endParaRPr lang="en-US" altLang="ja-JP" dirty="0" smtClean="0"/>
              </a:p>
              <a:p>
                <a:pPr marL="180975" indent="-180975">
                  <a:buFont typeface="Arial" panose="020B0604020202020204" pitchFamily="34" charset="0"/>
                  <a:buChar char="•"/>
                </a:pPr>
                <a:r>
                  <a:rPr lang="en-US" altLang="ja-JP" dirty="0" smtClean="0"/>
                  <a:t>Readout:  2” PMTs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×</m:t>
                    </m:r>
                  </m:oMath>
                </a14:m>
                <a:r>
                  <a:rPr lang="en-US" altLang="ja-JP" dirty="0" smtClean="0"/>
                  <a:t> 668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+ 12mm SiPMs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FF0000"/>
                        </a:solidFill>
                        <a:latin typeface="Cambria Math"/>
                      </a:rPr>
                      <m:t>×</m:t>
                    </m:r>
                  </m:oMath>
                </a14:m>
                <a:r>
                  <a:rPr lang="en-US" altLang="ja-JP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 smtClean="0">
                    <a:solidFill>
                      <a:srgbClr val="FF0000"/>
                    </a:solidFill>
                  </a:rPr>
                  <a:t>4092</a:t>
                </a:r>
                <a:br>
                  <a:rPr lang="en-US" altLang="ja-JP" dirty="0" smtClean="0">
                    <a:solidFill>
                      <a:srgbClr val="FF0000"/>
                    </a:solidFill>
                  </a:rPr>
                </a:br>
                <a:r>
                  <a:rPr lang="en-US" altLang="ja-JP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 G</a:t>
                </a:r>
                <a:r>
                  <a:rPr lang="en-US" altLang="ja-JP" dirty="0" smtClean="0"/>
                  <a:t>ranular&amp; u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niform coverage </a:t>
                </a:r>
                <a:br>
                  <a:rPr lang="en-US" altLang="ja-JP" dirty="0" smtClean="0">
                    <a:sym typeface="Wingdings" panose="05000000000000000000" pitchFamily="2" charset="2"/>
                  </a:rPr>
                </a:br>
                <a:r>
                  <a:rPr lang="en-US" altLang="ja-JP" dirty="0" smtClean="0">
                    <a:sym typeface="Wingdings" panose="05000000000000000000" pitchFamily="2" charset="2"/>
                  </a:rPr>
                  <a:t>  Resolution will be improved from MEG</a:t>
                </a:r>
                <a:endParaRPr kumimoji="1" lang="en-US" altLang="ja-JP" dirty="0" smtClean="0"/>
              </a:p>
            </p:txBody>
          </p:sp>
        </mc:Choice>
        <mc:Fallback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1" y="1447616"/>
                <a:ext cx="5835377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731" t="-2058" b="-53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正方形/長方形 12"/>
          <p:cNvSpPr/>
          <p:nvPr/>
        </p:nvSpPr>
        <p:spPr>
          <a:xfrm>
            <a:off x="4899611" y="1691516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timing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862741" y="144413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position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4892110" y="1196752"/>
            <a:ext cx="85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energy</a:t>
            </a:r>
            <a:endParaRPr lang="ja-JP" altLang="en-US" dirty="0"/>
          </a:p>
        </p:txBody>
      </p:sp>
      <p:sp>
        <p:nvSpPr>
          <p:cNvPr id="16" name="左中かっこ 15"/>
          <p:cNvSpPr/>
          <p:nvPr/>
        </p:nvSpPr>
        <p:spPr>
          <a:xfrm>
            <a:off x="4775683" y="1340768"/>
            <a:ext cx="144016" cy="5760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539552" y="3469587"/>
            <a:ext cx="0" cy="1817949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-36512" y="360431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 m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 flipV="1">
            <a:off x="899592" y="3311118"/>
            <a:ext cx="648072" cy="293193"/>
          </a:xfrm>
          <a:prstGeom prst="line">
            <a:avLst/>
          </a:prstGeom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323528" y="3183359"/>
                <a:ext cx="1008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183359"/>
                <a:ext cx="1008112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コネクタ 30"/>
          <p:cNvCxnSpPr/>
          <p:nvPr/>
        </p:nvCxnSpPr>
        <p:spPr>
          <a:xfrm>
            <a:off x="4271627" y="4651943"/>
            <a:ext cx="591114" cy="213339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テキスト ボックス 32"/>
              <p:cNvSpPr txBox="1"/>
              <p:nvPr/>
            </p:nvSpPr>
            <p:spPr>
              <a:xfrm>
                <a:off x="4499992" y="4619641"/>
                <a:ext cx="1008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>
          <p:sp>
            <p:nvSpPr>
              <p:cNvPr id="33" name="テキスト ボックス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4619641"/>
                <a:ext cx="1008112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0953" y="5016458"/>
            <a:ext cx="2006749" cy="162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直線矢印コネクタ 31"/>
          <p:cNvCxnSpPr/>
          <p:nvPr/>
        </p:nvCxnSpPr>
        <p:spPr>
          <a:xfrm>
            <a:off x="7062018" y="5441346"/>
            <a:ext cx="1409899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7236296" y="5432054"/>
            <a:ext cx="1091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 inches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6588224" y="6089418"/>
            <a:ext cx="441226" cy="45229"/>
          </a:xfrm>
          <a:prstGeom prst="straightConnector1">
            <a:avLst/>
          </a:prstGeom>
          <a:ln w="28575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444208" y="572937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12 mm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096693" y="2915652"/>
            <a:ext cx="255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Energy </a:t>
            </a:r>
            <a:r>
              <a:rPr kumimoji="1" lang="en-US" altLang="ja-JP" dirty="0" smtClean="0"/>
              <a:t>resolution </a:t>
            </a:r>
            <a:r>
              <a:rPr kumimoji="1" lang="en-US" altLang="ja-JP" dirty="0" smtClean="0">
                <a:sym typeface="Wingdings" panose="05000000000000000000" pitchFamily="2" charset="2"/>
              </a:rPr>
              <a:t>~1%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85269" y="3203684"/>
            <a:ext cx="366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Position </a:t>
            </a:r>
            <a:r>
              <a:rPr kumimoji="1" lang="en-US" altLang="ja-JP" dirty="0" smtClean="0"/>
              <a:t>resolution </a:t>
            </a:r>
            <a:r>
              <a:rPr kumimoji="1" lang="en-US" altLang="ja-JP" dirty="0" smtClean="0">
                <a:sym typeface="Wingdings" panose="05000000000000000000" pitchFamily="2" charset="2"/>
              </a:rPr>
              <a:t>~2.5mm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995936" y="5085184"/>
            <a:ext cx="2098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PMTs on this surface are replaced with MPPC</a:t>
            </a:r>
            <a:endParaRPr kumimoji="1" lang="ja-JP" altLang="en-US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4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Final stage of construction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6" t="7156" r="12216"/>
          <a:stretch/>
        </p:blipFill>
        <p:spPr bwMode="auto">
          <a:xfrm>
            <a:off x="3082573" y="1412776"/>
            <a:ext cx="2785571" cy="51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81" y="1470497"/>
            <a:ext cx="2859751" cy="511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399" y="1844824"/>
            <a:ext cx="3142468" cy="459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右矢印 5"/>
          <p:cNvSpPr/>
          <p:nvPr/>
        </p:nvSpPr>
        <p:spPr>
          <a:xfrm>
            <a:off x="2627784" y="3501008"/>
            <a:ext cx="648072" cy="79208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/>
          <p:cNvSpPr/>
          <p:nvPr/>
        </p:nvSpPr>
        <p:spPr>
          <a:xfrm>
            <a:off x="5436096" y="3501008"/>
            <a:ext cx="648072" cy="79208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4226" y="1381418"/>
            <a:ext cx="11274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Cabling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63888" y="1340768"/>
            <a:ext cx="188357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Closing the lid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00192" y="1547500"/>
            <a:ext cx="244827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Closing the flanges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17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Installation &amp; pipe connection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312442"/>
            <a:ext cx="6110138" cy="351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6" t="6244"/>
          <a:stretch/>
        </p:blipFill>
        <p:spPr bwMode="auto">
          <a:xfrm>
            <a:off x="152139" y="1700808"/>
            <a:ext cx="271134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右矢印 4"/>
          <p:cNvSpPr/>
          <p:nvPr/>
        </p:nvSpPr>
        <p:spPr>
          <a:xfrm>
            <a:off x="2483768" y="3789040"/>
            <a:ext cx="648072" cy="7200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35496" y="5301208"/>
            <a:ext cx="1472317" cy="36004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440171" y="5085184"/>
            <a:ext cx="1107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C000"/>
                </a:solidFill>
              </a:rPr>
              <a:t>μ</a:t>
            </a:r>
            <a:endParaRPr kumimoji="1"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24328" y="4077072"/>
            <a:ext cx="1429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G</a:t>
            </a:r>
            <a:r>
              <a:rPr lang="en-US" altLang="ja-JP" dirty="0" smtClean="0">
                <a:solidFill>
                  <a:schemeClr val="bg1"/>
                </a:solidFill>
              </a:rPr>
              <a:t>M 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refrigerator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(new)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1560" y="1484784"/>
            <a:ext cx="16561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Installation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88024" y="2123564"/>
            <a:ext cx="19442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Pipe connection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286447" y="2123564"/>
            <a:ext cx="0" cy="648072"/>
          </a:xfrm>
          <a:prstGeom prst="straightConnector1">
            <a:avLst/>
          </a:prstGeom>
          <a:ln w="76200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5148064" y="3573016"/>
            <a:ext cx="216024" cy="36004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3779912" y="39330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LXe transfer tube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5300464" y="4297288"/>
            <a:ext cx="279648" cy="2118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2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Filling LXe to the detector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835696" y="1484784"/>
                <a:ext cx="61206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indent="-266700">
                  <a:buAutoNum type="arabicPeriod"/>
                </a:pPr>
                <a:r>
                  <a:rPr lang="en-US" altLang="ja-JP" dirty="0" smtClean="0"/>
                  <a:t>Liquefaction (GXe storage tanks </a:t>
                </a:r>
                <a:r>
                  <a:rPr lang="en-US" altLang="ja-JP" dirty="0" smtClean="0">
                    <a:sym typeface="Wingdings" panose="05000000000000000000" pitchFamily="2" charset="2"/>
                  </a:rPr>
                  <a:t> 1000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  <a:sym typeface="Wingdings" panose="05000000000000000000" pitchFamily="2" charset="2"/>
                      </a:rPr>
                      <m:t>𝑙</m:t>
                    </m:r>
                  </m:oMath>
                </a14:m>
                <a:r>
                  <a:rPr lang="en-US" altLang="ja-JP" dirty="0" smtClean="0">
                    <a:sym typeface="Wingdings" panose="05000000000000000000" pitchFamily="2" charset="2"/>
                  </a:rPr>
                  <a:t> LXe tank)</a:t>
                </a:r>
                <a:endParaRPr lang="en-US" altLang="ja-JP" dirty="0" smtClean="0"/>
              </a:p>
              <a:p>
                <a:pPr marL="266700" indent="-266700">
                  <a:buAutoNum type="arabicPeriod"/>
                </a:pPr>
                <a:r>
                  <a:rPr lang="en-US" altLang="ja-JP" dirty="0" smtClean="0"/>
                  <a:t>Vacuum evacuation of the detector (to ~2x10</a:t>
                </a:r>
                <a:r>
                  <a:rPr lang="en-US" altLang="ja-JP" baseline="30000" dirty="0" smtClean="0"/>
                  <a:t>-3</a:t>
                </a:r>
                <a:r>
                  <a:rPr lang="en-US" altLang="ja-JP" dirty="0" smtClean="0"/>
                  <a:t> Pa)</a:t>
                </a:r>
              </a:p>
              <a:p>
                <a:pPr marL="266700" indent="-266700">
                  <a:buAutoNum type="arabicPeriod"/>
                </a:pPr>
                <a:r>
                  <a:rPr lang="en-US" altLang="ja-JP" dirty="0" smtClean="0"/>
                  <a:t>Pre-cooling of the detector (~175K)</a:t>
                </a:r>
              </a:p>
              <a:p>
                <a:pPr marL="266700" indent="-266700">
                  <a:buAutoNum type="arabicPeriod"/>
                </a:pPr>
                <a:r>
                  <a:rPr lang="en-US" altLang="ja-JP" dirty="0" smtClean="0"/>
                  <a:t>LXe transfer from 1000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/>
                      </a:rPr>
                      <m:t>𝑙</m:t>
                    </m:r>
                  </m:oMath>
                </a14:m>
                <a:r>
                  <a:rPr lang="en-US" altLang="ja-JP" dirty="0" smtClean="0"/>
                  <a:t> tank to the detector</a:t>
                </a:r>
              </a:p>
            </p:txBody>
          </p:sp>
        </mc:Choice>
        <mc:Fallback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484784"/>
                <a:ext cx="6120680" cy="1200329"/>
              </a:xfrm>
              <a:prstGeom prst="rect">
                <a:avLst/>
              </a:prstGeom>
              <a:blipFill rotWithShape="1">
                <a:blip r:embed="rId2"/>
                <a:stretch>
                  <a:fillRect l="-598" t="-2551" b="-76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グループ化 5"/>
          <p:cNvGrpSpPr/>
          <p:nvPr/>
        </p:nvGrpSpPr>
        <p:grpSpPr>
          <a:xfrm flipH="1">
            <a:off x="5628586" y="2931246"/>
            <a:ext cx="3551926" cy="3738114"/>
            <a:chOff x="4451518" y="1662400"/>
            <a:chExt cx="3036667" cy="3738114"/>
          </a:xfrm>
        </p:grpSpPr>
        <p:sp>
          <p:nvSpPr>
            <p:cNvPr id="7" name="円弧 6"/>
            <p:cNvSpPr/>
            <p:nvPr/>
          </p:nvSpPr>
          <p:spPr>
            <a:xfrm>
              <a:off x="5252860" y="3056502"/>
              <a:ext cx="1433981" cy="1503706"/>
            </a:xfrm>
            <a:prstGeom prst="arc">
              <a:avLst>
                <a:gd name="adj1" fmla="val 16200000"/>
                <a:gd name="adj2" fmla="val 53792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弧 7"/>
            <p:cNvSpPr/>
            <p:nvPr/>
          </p:nvSpPr>
          <p:spPr>
            <a:xfrm>
              <a:off x="4451518" y="2216195"/>
              <a:ext cx="3036667" cy="3184319"/>
            </a:xfrm>
            <a:prstGeom prst="arc">
              <a:avLst>
                <a:gd name="adj1" fmla="val 16200000"/>
                <a:gd name="adj2" fmla="val 53792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コネクタ 8"/>
            <p:cNvCxnSpPr>
              <a:stCxn id="8" idx="0"/>
              <a:endCxn id="7" idx="0"/>
            </p:cNvCxnSpPr>
            <p:nvPr/>
          </p:nvCxnSpPr>
          <p:spPr>
            <a:xfrm flipH="1">
              <a:off x="5969850" y="2216195"/>
              <a:ext cx="1" cy="8403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>
              <a:stCxn id="7" idx="2"/>
              <a:endCxn id="8" idx="2"/>
            </p:cNvCxnSpPr>
            <p:nvPr/>
          </p:nvCxnSpPr>
          <p:spPr>
            <a:xfrm>
              <a:off x="5974060" y="4560194"/>
              <a:ext cx="4707" cy="8402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V="1">
              <a:off x="6066766" y="1662400"/>
              <a:ext cx="0" cy="5537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6066766" y="1662400"/>
              <a:ext cx="5168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>
              <a:off x="6583646" y="1662400"/>
              <a:ext cx="0" cy="6922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角丸四角形 13"/>
          <p:cNvSpPr/>
          <p:nvPr/>
        </p:nvSpPr>
        <p:spPr>
          <a:xfrm>
            <a:off x="2195736" y="4941168"/>
            <a:ext cx="792088" cy="1656184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3347864" y="3717032"/>
            <a:ext cx="2088232" cy="2880320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4031940" y="3296879"/>
            <a:ext cx="720080" cy="42015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>
            <a:stCxn id="14" idx="0"/>
          </p:cNvCxnSpPr>
          <p:nvPr/>
        </p:nvCxnSpPr>
        <p:spPr>
          <a:xfrm flipV="1">
            <a:off x="2591780" y="3128774"/>
            <a:ext cx="0" cy="1812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2591780" y="3128774"/>
            <a:ext cx="1548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4139952" y="3128774"/>
            <a:ext cx="0" cy="2339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 flipV="1">
            <a:off x="4648200" y="2774831"/>
            <a:ext cx="0" cy="36785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flipH="1">
            <a:off x="4648200" y="2774831"/>
            <a:ext cx="215604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6800428" y="2774832"/>
            <a:ext cx="3820" cy="5878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2051720" y="5570656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High pres.</a:t>
            </a:r>
          </a:p>
          <a:p>
            <a:r>
              <a:rPr lang="en-US" altLang="ja-JP" sz="1400" dirty="0" smtClean="0"/>
              <a:t>GXe tanks</a:t>
            </a:r>
          </a:p>
          <a:p>
            <a:r>
              <a:rPr kumimoji="1" lang="en-US" altLang="ja-JP" sz="1400" dirty="0" smtClean="0"/>
              <a:t>x10</a:t>
            </a:r>
            <a:endParaRPr kumimoji="1" lang="ja-JP" altLang="en-US" sz="1400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419872" y="4653136"/>
            <a:ext cx="10801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1000</a:t>
            </a:r>
            <a:r>
              <a:rPr kumimoji="1" lang="en-US" altLang="ja-JP" sz="1400" i="1" dirty="0" smtClean="0"/>
              <a:t>l</a:t>
            </a:r>
          </a:p>
          <a:p>
            <a:r>
              <a:rPr lang="en-US" altLang="ja-JP" sz="1400" dirty="0" smtClean="0"/>
              <a:t>LXe tank</a:t>
            </a:r>
          </a:p>
          <a:p>
            <a:r>
              <a:rPr kumimoji="1" lang="en-US" altLang="ja-JP" sz="1400" dirty="0" smtClean="0"/>
              <a:t>(cooled by refrigerator &amp; LN</a:t>
            </a:r>
            <a:r>
              <a:rPr kumimoji="1" lang="en-US" altLang="ja-JP" sz="1400" baseline="-25000" dirty="0" smtClean="0"/>
              <a:t>2</a:t>
            </a:r>
            <a:r>
              <a:rPr kumimoji="1" lang="en-US" altLang="ja-JP" sz="1400" dirty="0" smtClean="0"/>
              <a:t>)</a:t>
            </a:r>
            <a:endParaRPr kumimoji="1" lang="ja-JP" altLang="en-US" sz="1400" dirty="0"/>
          </a:p>
        </p:txBody>
      </p:sp>
      <p:sp>
        <p:nvSpPr>
          <p:cNvPr id="51" name="正方形/長方形 50"/>
          <p:cNvSpPr/>
          <p:nvPr/>
        </p:nvSpPr>
        <p:spPr>
          <a:xfrm>
            <a:off x="2495017" y="3717032"/>
            <a:ext cx="180020" cy="6083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627784" y="378904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purifier</a:t>
            </a:r>
          </a:p>
          <a:p>
            <a:r>
              <a:rPr lang="en-US" altLang="ja-JP" sz="1400" dirty="0" smtClean="0"/>
              <a:t>(getter)</a:t>
            </a:r>
            <a:endParaRPr kumimoji="1" lang="ja-JP" altLang="en-US" sz="1400" dirty="0"/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3292624" y="3121918"/>
            <a:ext cx="14401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5683399" y="2769493"/>
            <a:ext cx="14401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5724128" y="4777407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detector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7072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LXe transfer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17" name="Picture 2" descr="C:\Users\Kei\Desktop\vmshare\usbcam\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807"/>
            <a:ext cx="9144000" cy="51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665720"/>
            <a:ext cx="1265395" cy="149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115616" y="134076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View from a USB camera installed inside th</a:t>
            </a:r>
            <a:r>
              <a:rPr lang="en-US" altLang="ja-JP" dirty="0" smtClean="0"/>
              <a:t>e detector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555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直線コネクタ 100"/>
          <p:cNvCxnSpPr/>
          <p:nvPr/>
        </p:nvCxnSpPr>
        <p:spPr>
          <a:xfrm flipH="1" flipV="1">
            <a:off x="6557745" y="3629041"/>
            <a:ext cx="174495" cy="23200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Position </a:t>
            </a:r>
            <a:r>
              <a:rPr kumimoji="1" lang="en-US" altLang="ja-JP" dirty="0" smtClean="0"/>
              <a:t>monitoring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46010-3E78-4F22-9D91-D556369194DC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7" name="二等辺三角形 6"/>
          <p:cNvSpPr/>
          <p:nvPr/>
        </p:nvSpPr>
        <p:spPr>
          <a:xfrm rot="17339152">
            <a:off x="5699966" y="2183044"/>
            <a:ext cx="341371" cy="963890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1776018" y="1804455"/>
            <a:ext cx="4199360" cy="4410792"/>
            <a:chOff x="1956816" y="2258568"/>
            <a:chExt cx="2688336" cy="2724912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2172019" y="2420888"/>
              <a:ext cx="2335973" cy="2399981"/>
              <a:chOff x="2172019" y="2420888"/>
              <a:chExt cx="2399981" cy="2399981"/>
            </a:xfrm>
          </p:grpSpPr>
          <p:cxnSp>
            <p:nvCxnSpPr>
              <p:cNvPr id="14" name="直線コネクタ 13"/>
              <p:cNvCxnSpPr>
                <a:stCxn id="16" idx="0"/>
                <a:endCxn id="15" idx="0"/>
              </p:cNvCxnSpPr>
              <p:nvPr/>
            </p:nvCxnSpPr>
            <p:spPr>
              <a:xfrm flipH="1">
                <a:off x="3365885" y="2420892"/>
                <a:ext cx="9037" cy="72556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円弧 14"/>
              <p:cNvSpPr/>
              <p:nvPr/>
            </p:nvSpPr>
            <p:spPr>
              <a:xfrm>
                <a:off x="2850779" y="3146066"/>
                <a:ext cx="989651" cy="925809"/>
              </a:xfrm>
              <a:prstGeom prst="arc">
                <a:avLst>
                  <a:gd name="adj1" fmla="val 16341505"/>
                  <a:gd name="adj2" fmla="val 5290902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弧 15"/>
              <p:cNvSpPr/>
              <p:nvPr/>
            </p:nvSpPr>
            <p:spPr>
              <a:xfrm>
                <a:off x="2172019" y="2420888"/>
                <a:ext cx="2399981" cy="2399981"/>
              </a:xfrm>
              <a:prstGeom prst="arc">
                <a:avLst>
                  <a:gd name="adj1" fmla="val 16207837"/>
                  <a:gd name="adj2" fmla="val 540265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7" name="直線コネクタ 16"/>
              <p:cNvCxnSpPr>
                <a:stCxn id="15" idx="2"/>
                <a:endCxn id="16" idx="2"/>
              </p:cNvCxnSpPr>
              <p:nvPr/>
            </p:nvCxnSpPr>
            <p:spPr>
              <a:xfrm>
                <a:off x="3361242" y="4071644"/>
                <a:ext cx="9783" cy="7492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円弧 9"/>
            <p:cNvSpPr/>
            <p:nvPr/>
          </p:nvSpPr>
          <p:spPr>
            <a:xfrm>
              <a:off x="1956816" y="2258568"/>
              <a:ext cx="2688336" cy="2724912"/>
            </a:xfrm>
            <a:prstGeom prst="arc">
              <a:avLst>
                <a:gd name="adj1" fmla="val 16222955"/>
                <a:gd name="adj2" fmla="val 540210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弧 10"/>
            <p:cNvSpPr/>
            <p:nvPr/>
          </p:nvSpPr>
          <p:spPr>
            <a:xfrm>
              <a:off x="2816505" y="3174999"/>
              <a:ext cx="960475" cy="874133"/>
            </a:xfrm>
            <a:prstGeom prst="arc">
              <a:avLst>
                <a:gd name="adj1" fmla="val 16222955"/>
                <a:gd name="adj2" fmla="val 5402107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/>
            <p:cNvCxnSpPr>
              <a:stCxn id="10" idx="0"/>
              <a:endCxn id="11" idx="0"/>
            </p:cNvCxnSpPr>
            <p:nvPr/>
          </p:nvCxnSpPr>
          <p:spPr>
            <a:xfrm flipH="1">
              <a:off x="3299661" y="2258599"/>
              <a:ext cx="10421" cy="9164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stCxn id="11" idx="2"/>
              <a:endCxn id="10" idx="2"/>
            </p:cNvCxnSpPr>
            <p:nvPr/>
          </p:nvCxnSpPr>
          <p:spPr>
            <a:xfrm>
              <a:off x="3296465" y="4049132"/>
              <a:ext cx="3653" cy="9343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正方形/長方形 17"/>
          <p:cNvSpPr/>
          <p:nvPr/>
        </p:nvSpPr>
        <p:spPr>
          <a:xfrm rot="19324485">
            <a:off x="5253746" y="2454413"/>
            <a:ext cx="72008" cy="72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5181990" y="2520061"/>
            <a:ext cx="83821" cy="6604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 rot="19086390">
            <a:off x="5396165" y="5335547"/>
            <a:ext cx="72008" cy="72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 flipH="1" flipV="1">
            <a:off x="5340280" y="5274835"/>
            <a:ext cx="68918" cy="9174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148064" y="155679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outer </a:t>
            </a:r>
            <a:r>
              <a:rPr kumimoji="1" lang="en-US" altLang="ja-JP" dirty="0" smtClean="0"/>
              <a:t>cryostat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067944" y="2481322"/>
            <a:ext cx="1171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inner </a:t>
            </a:r>
            <a:r>
              <a:rPr kumimoji="1" lang="en-US" altLang="ja-JP" dirty="0" smtClean="0"/>
              <a:t>cryostat</a:t>
            </a:r>
          </a:p>
          <a:p>
            <a:r>
              <a:rPr lang="en-US" altLang="ja-JP" dirty="0" smtClean="0"/>
              <a:t>(filled with </a:t>
            </a:r>
            <a:r>
              <a:rPr lang="en-US" altLang="ja-JP" dirty="0"/>
              <a:t>L</a:t>
            </a:r>
            <a:r>
              <a:rPr lang="en-US" altLang="ja-JP" dirty="0" smtClean="0"/>
              <a:t>Xe)</a:t>
            </a:r>
            <a:endParaRPr kumimoji="1" lang="ja-JP" altLang="en-US" dirty="0"/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539552" y="1774557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MPPC position was scanned </a:t>
            </a:r>
            <a:r>
              <a:rPr lang="en-US" altLang="ja-JP" dirty="0"/>
              <a:t>with laser </a:t>
            </a:r>
            <a:r>
              <a:rPr kumimoji="1" lang="en-US" altLang="ja-JP" dirty="0" smtClean="0"/>
              <a:t>after installation</a:t>
            </a:r>
            <a:r>
              <a:rPr kumimoji="1" lang="ja-JP" altLang="en-US" dirty="0" smtClean="0"/>
              <a:t>↓</a:t>
            </a:r>
            <a:endParaRPr kumimoji="1" lang="ja-JP" altLang="en-US" dirty="0"/>
          </a:p>
        </p:txBody>
      </p:sp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564904"/>
            <a:ext cx="3205911" cy="230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テキスト ボックス 90"/>
          <p:cNvSpPr txBox="1"/>
          <p:nvPr/>
        </p:nvSpPr>
        <p:spPr>
          <a:xfrm>
            <a:off x="251520" y="5013176"/>
            <a:ext cx="3545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However, inner cryostat deforms by heat shrink and</a:t>
            </a:r>
            <a:r>
              <a:rPr kumimoji="1" lang="en-US" altLang="ja-JP" dirty="0" smtClean="0"/>
              <a:t> LXe load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539552" y="5659507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ym typeface="Wingdings" panose="05000000000000000000" pitchFamily="2" charset="2"/>
              </a:rPr>
              <a:t> Monitor the movement by </a:t>
            </a:r>
            <a:br>
              <a:rPr kumimoji="1" lang="en-US" altLang="ja-JP" dirty="0" smtClean="0">
                <a:sym typeface="Wingdings" panose="05000000000000000000" pitchFamily="2" charset="2"/>
              </a:rPr>
            </a:br>
            <a:r>
              <a:rPr kumimoji="1" lang="en-US" altLang="ja-JP" dirty="0" smtClean="0">
                <a:sym typeface="Wingdings" panose="05000000000000000000" pitchFamily="2" charset="2"/>
              </a:rPr>
              <a:t>    position sensors</a:t>
            </a:r>
            <a:endParaRPr kumimoji="1" lang="en-US" altLang="ja-JP" dirty="0" smtClean="0"/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4499992" y="206258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/>
              <a:t>vacuum</a:t>
            </a:r>
            <a:endParaRPr kumimoji="1" lang="ja-JP" alt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58478">
            <a:off x="6307588" y="2790105"/>
            <a:ext cx="2410520" cy="102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" name="フリーフォーム 94"/>
          <p:cNvSpPr/>
          <p:nvPr/>
        </p:nvSpPr>
        <p:spPr>
          <a:xfrm>
            <a:off x="7811311" y="1760706"/>
            <a:ext cx="1254868" cy="1935805"/>
          </a:xfrm>
          <a:custGeom>
            <a:avLst/>
            <a:gdLst>
              <a:gd name="connsiteX0" fmla="*/ 0 w 1254868"/>
              <a:gd name="connsiteY0" fmla="*/ 0 h 1935805"/>
              <a:gd name="connsiteX1" fmla="*/ 632298 w 1254868"/>
              <a:gd name="connsiteY1" fmla="*/ 768485 h 1935805"/>
              <a:gd name="connsiteX2" fmla="*/ 1254868 w 1254868"/>
              <a:gd name="connsiteY2" fmla="*/ 1935805 h 193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4868" h="1935805">
                <a:moveTo>
                  <a:pt x="0" y="0"/>
                </a:moveTo>
                <a:cubicBezTo>
                  <a:pt x="211576" y="222925"/>
                  <a:pt x="423153" y="445851"/>
                  <a:pt x="632298" y="768485"/>
                </a:cubicBezTo>
                <a:cubicBezTo>
                  <a:pt x="841443" y="1091119"/>
                  <a:pt x="1048155" y="1513462"/>
                  <a:pt x="1254868" y="19358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フリーフォーム 105"/>
          <p:cNvSpPr/>
          <p:nvPr/>
        </p:nvSpPr>
        <p:spPr>
          <a:xfrm>
            <a:off x="6004892" y="3290716"/>
            <a:ext cx="799356" cy="1218404"/>
          </a:xfrm>
          <a:custGeom>
            <a:avLst/>
            <a:gdLst>
              <a:gd name="connsiteX0" fmla="*/ 0 w 1254868"/>
              <a:gd name="connsiteY0" fmla="*/ 0 h 1935805"/>
              <a:gd name="connsiteX1" fmla="*/ 632298 w 1254868"/>
              <a:gd name="connsiteY1" fmla="*/ 768485 h 1935805"/>
              <a:gd name="connsiteX2" fmla="*/ 1254868 w 1254868"/>
              <a:gd name="connsiteY2" fmla="*/ 1935805 h 193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4868" h="1935805">
                <a:moveTo>
                  <a:pt x="0" y="0"/>
                </a:moveTo>
                <a:cubicBezTo>
                  <a:pt x="211576" y="222925"/>
                  <a:pt x="423153" y="445851"/>
                  <a:pt x="632298" y="768485"/>
                </a:cubicBezTo>
                <a:cubicBezTo>
                  <a:pt x="841443" y="1091119"/>
                  <a:pt x="1048155" y="1513462"/>
                  <a:pt x="1254868" y="193580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H="1">
            <a:off x="6572250" y="3810000"/>
            <a:ext cx="247652" cy="18097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/>
          <p:cNvSpPr txBox="1"/>
          <p:nvPr/>
        </p:nvSpPr>
        <p:spPr>
          <a:xfrm>
            <a:off x="6516216" y="4737918"/>
            <a:ext cx="262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wire position sensors</a:t>
            </a:r>
          </a:p>
          <a:p>
            <a:r>
              <a:rPr lang="en-US" altLang="ja-JP" dirty="0" smtClean="0"/>
              <a:t>are attached to the outer cryostat.</a:t>
            </a:r>
            <a:endParaRPr kumimoji="1" lang="en-US" altLang="ja-JP" dirty="0" smtClean="0"/>
          </a:p>
        </p:txBody>
      </p:sp>
      <p:cxnSp>
        <p:nvCxnSpPr>
          <p:cNvPr id="11279" name="直線矢印コネクタ 11278"/>
          <p:cNvCxnSpPr/>
          <p:nvPr/>
        </p:nvCxnSpPr>
        <p:spPr>
          <a:xfrm flipV="1">
            <a:off x="7020272" y="3429000"/>
            <a:ext cx="288032" cy="20004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0" name="テキスト ボックス 11279"/>
          <p:cNvSpPr txBox="1"/>
          <p:nvPr/>
        </p:nvSpPr>
        <p:spPr>
          <a:xfrm>
            <a:off x="7164288" y="364502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wire pull out length is measured</a:t>
            </a:r>
            <a:endParaRPr kumimoji="1" lang="ja-JP" altLang="en-US" sz="1600" dirty="0"/>
          </a:p>
        </p:txBody>
      </p:sp>
      <p:cxnSp>
        <p:nvCxnSpPr>
          <p:cNvPr id="11282" name="直線コネクタ 11281"/>
          <p:cNvCxnSpPr/>
          <p:nvPr/>
        </p:nvCxnSpPr>
        <p:spPr>
          <a:xfrm flipH="1">
            <a:off x="6067425" y="3371850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コネクタ 120"/>
          <p:cNvCxnSpPr/>
          <p:nvPr/>
        </p:nvCxnSpPr>
        <p:spPr>
          <a:xfrm flipH="1">
            <a:off x="6177915" y="3493770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/>
          <p:nvPr/>
        </p:nvCxnSpPr>
        <p:spPr>
          <a:xfrm flipH="1">
            <a:off x="6288405" y="3615690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/>
          <p:nvPr/>
        </p:nvCxnSpPr>
        <p:spPr>
          <a:xfrm flipH="1">
            <a:off x="6395085" y="3760470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 flipH="1">
            <a:off x="6486525" y="3905250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flipH="1">
            <a:off x="6574155" y="4072890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 flipH="1">
            <a:off x="6654165" y="4221480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コネクタ 127"/>
          <p:cNvCxnSpPr/>
          <p:nvPr/>
        </p:nvCxnSpPr>
        <p:spPr>
          <a:xfrm flipH="1">
            <a:off x="7905750" y="1704975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 flipH="1">
            <a:off x="7993097" y="1789079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 flipH="1">
            <a:off x="8080444" y="1873183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 flipH="1">
            <a:off x="8160171" y="1968717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コネクタ 131"/>
          <p:cNvCxnSpPr/>
          <p:nvPr/>
        </p:nvCxnSpPr>
        <p:spPr>
          <a:xfrm flipH="1">
            <a:off x="8243708" y="205663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/>
          <p:nvPr/>
        </p:nvCxnSpPr>
        <p:spPr>
          <a:xfrm flipH="1">
            <a:off x="8316098" y="216712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H="1">
            <a:off x="8399918" y="227761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H="1">
            <a:off x="8483738" y="238810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コネクタ 135"/>
          <p:cNvCxnSpPr/>
          <p:nvPr/>
        </p:nvCxnSpPr>
        <p:spPr>
          <a:xfrm flipH="1">
            <a:off x="8552318" y="249859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コネクタ 136"/>
          <p:cNvCxnSpPr/>
          <p:nvPr/>
        </p:nvCxnSpPr>
        <p:spPr>
          <a:xfrm flipH="1">
            <a:off x="8620898" y="260908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コネクタ 137"/>
          <p:cNvCxnSpPr/>
          <p:nvPr/>
        </p:nvCxnSpPr>
        <p:spPr>
          <a:xfrm flipH="1">
            <a:off x="8681858" y="271957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線コネクタ 138"/>
          <p:cNvCxnSpPr/>
          <p:nvPr/>
        </p:nvCxnSpPr>
        <p:spPr>
          <a:xfrm flipH="1">
            <a:off x="8754248" y="284530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 flipH="1">
            <a:off x="8822828" y="299770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H="1">
            <a:off x="8891408" y="315010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/>
          <p:nvPr/>
        </p:nvCxnSpPr>
        <p:spPr>
          <a:xfrm flipH="1">
            <a:off x="8959988" y="330250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H="1">
            <a:off x="9028568" y="3416801"/>
            <a:ext cx="7218" cy="171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40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アングル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8631</TotalTime>
  <Words>759</Words>
  <Application>Microsoft Office PowerPoint</Application>
  <PresentationFormat>画面に合わせる (4:3)</PresentationFormat>
  <Paragraphs>211</Paragraphs>
  <Slides>19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クラリティ</vt:lpstr>
      <vt:lpstr>MEG II実験液体キセノン検出器の インストール及びセンサー試験</vt:lpstr>
      <vt:lpstr>μ→eγ search</vt:lpstr>
      <vt:lpstr>MEG II</vt:lpstr>
      <vt:lpstr>LXe detector</vt:lpstr>
      <vt:lpstr>Final stage of construction</vt:lpstr>
      <vt:lpstr>Installation &amp; pipe connection</vt:lpstr>
      <vt:lpstr>Filling LXe to the detector</vt:lpstr>
      <vt:lpstr>LXe transfer</vt:lpstr>
      <vt:lpstr>Position monitoring</vt:lpstr>
      <vt:lpstr>Position monitoring</vt:lpstr>
      <vt:lpstr>X-ray survey</vt:lpstr>
      <vt:lpstr>X-ray survey</vt:lpstr>
      <vt:lpstr>LXe monitoring &amp; control</vt:lpstr>
      <vt:lpstr>LXe monitoring &amp; control</vt:lpstr>
      <vt:lpstr>LXe monitoring &amp; control</vt:lpstr>
      <vt:lpstr>Purification</vt:lpstr>
      <vt:lpstr>Detector stability</vt:lpstr>
      <vt:lpstr>Status &amp; schedule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大強度μ粒子ビーム中で動作する MEG II実験 輻射崩壊同定用カウンターの開発</dc:title>
  <dc:creator>Kei</dc:creator>
  <cp:lastModifiedBy>Kei</cp:lastModifiedBy>
  <cp:revision>75</cp:revision>
  <dcterms:created xsi:type="dcterms:W3CDTF">2017-09-04T06:20:16Z</dcterms:created>
  <dcterms:modified xsi:type="dcterms:W3CDTF">2017-09-11T10:09:46Z</dcterms:modified>
</cp:coreProperties>
</file>