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7B21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Sheet1!$B$5</c:f>
              <c:numCache>
                <c:formatCode>General</c:formatCode>
                <c:ptCount val="1"/>
                <c:pt idx="0">
                  <c:v>0.65420560747663559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val>
            <c:numRef>
              <c:f>Sheet1!$B$6</c:f>
              <c:numCache>
                <c:formatCode>General</c:formatCode>
                <c:ptCount val="1"/>
                <c:pt idx="0">
                  <c:v>0.34579439252336452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199658496"/>
        <c:axId val="200770304"/>
      </c:barChart>
      <c:catAx>
        <c:axId val="199658496"/>
        <c:scaling>
          <c:orientation val="minMax"/>
        </c:scaling>
        <c:delete val="1"/>
        <c:axPos val="l"/>
        <c:majorTickMark val="out"/>
        <c:minorTickMark val="none"/>
        <c:tickLblPos val="nextTo"/>
        <c:crossAx val="200770304"/>
        <c:crosses val="autoZero"/>
        <c:auto val="1"/>
        <c:lblAlgn val="ctr"/>
        <c:lblOffset val="100"/>
        <c:noMultiLvlLbl val="0"/>
      </c:catAx>
      <c:valAx>
        <c:axId val="200770304"/>
        <c:scaling>
          <c:orientation val="minMax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19965849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A98C77-EA13-4DB0-AB75-79B4596A9AFF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8D84-151C-49AF-AFA0-88094993CEE2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B91F-0997-4833-91D7-562E6AB1AB54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B27-C28C-416B-A283-1829AD8BA39F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2479D90-2626-45C7-BD61-2DEC8D565F62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8B2E-E0D5-4AFA-AC3E-5FA901EE17D0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5B3-EEA7-475D-9D46-76F0CA075EC8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6225-04DE-4A49-811D-286AD3300379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33D6-9481-499A-8B4F-1BCC37BF7849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792-9C6E-4BB1-B857-604CC409FF4A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6EBE-C06E-4F04-BCF0-B76B409899BF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09E19B-1230-4DD8-B261-7542B96ABC67}" type="datetime1">
              <a:rPr kumimoji="1" lang="ja-JP" altLang="en-US" smtClean="0"/>
              <a:t>2017/9/4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r="2911"/>
          <a:stretch/>
        </p:blipFill>
        <p:spPr bwMode="auto">
          <a:xfrm>
            <a:off x="0" y="0"/>
            <a:ext cx="9153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827584" y="926232"/>
                <a:ext cx="7385248" cy="990600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ja-JP" altLang="en-US" sz="3600" dirty="0" smtClean="0">
                    <a:solidFill>
                      <a:schemeClr val="bg1"/>
                    </a:solidFill>
                  </a:rPr>
                  <a:t>大強度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solidFill>
                          <a:schemeClr val="bg1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ja-JP" altLang="en-US" sz="3600" dirty="0" smtClean="0">
                    <a:solidFill>
                      <a:schemeClr val="bg1"/>
                    </a:solidFill>
                  </a:rPr>
                  <a:t>粒子</a:t>
                </a:r>
                <a:r>
                  <a:rPr lang="ja-JP" altLang="en-US" sz="3600" dirty="0">
                    <a:solidFill>
                      <a:schemeClr val="bg1"/>
                    </a:solidFill>
                  </a:rPr>
                  <a:t>ビーム中で動作</a:t>
                </a:r>
                <a:r>
                  <a:rPr lang="ja-JP" altLang="en-US" sz="3600" dirty="0" smtClean="0">
                    <a:solidFill>
                      <a:schemeClr val="bg1"/>
                    </a:solidFill>
                  </a:rPr>
                  <a:t>する</a:t>
                </a:r>
                <a:r>
                  <a:rPr lang="en-US" altLang="ja-JP" sz="3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altLang="ja-JP" sz="3600" dirty="0" smtClean="0">
                    <a:solidFill>
                      <a:schemeClr val="bg1"/>
                    </a:solidFill>
                  </a:rPr>
                </a:br>
                <a:r>
                  <a:rPr lang="en-US" altLang="ja-JP" sz="3600" dirty="0" smtClean="0">
                    <a:solidFill>
                      <a:schemeClr val="bg1"/>
                    </a:solidFill>
                  </a:rPr>
                  <a:t>MEG </a:t>
                </a:r>
                <a:r>
                  <a:rPr lang="en-US" altLang="ja-JP" sz="3600" dirty="0">
                    <a:solidFill>
                      <a:schemeClr val="bg1"/>
                    </a:solidFill>
                  </a:rPr>
                  <a:t>II</a:t>
                </a:r>
                <a:r>
                  <a:rPr lang="ja-JP" altLang="en-US" sz="3600" dirty="0" smtClean="0">
                    <a:solidFill>
                      <a:schemeClr val="bg1"/>
                    </a:solidFill>
                  </a:rPr>
                  <a:t>実験</a:t>
                </a:r>
                <a:r>
                  <a:rPr lang="en-US" altLang="ja-JP" sz="3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altLang="ja-JP" sz="3600" dirty="0" smtClean="0">
                    <a:solidFill>
                      <a:schemeClr val="bg1"/>
                    </a:solidFill>
                  </a:rPr>
                </a:br>
                <a:r>
                  <a:rPr lang="ja-JP" altLang="en-US" sz="3600" dirty="0" smtClean="0">
                    <a:solidFill>
                      <a:schemeClr val="bg1"/>
                    </a:solidFill>
                  </a:rPr>
                  <a:t>輻射</a:t>
                </a:r>
                <a:r>
                  <a:rPr lang="ja-JP" altLang="en-US" sz="3600" dirty="0">
                    <a:solidFill>
                      <a:schemeClr val="bg1"/>
                    </a:solidFill>
                  </a:rPr>
                  <a:t>崩壊同定用カウンターの開発</a:t>
                </a:r>
                <a:endParaRPr kumimoji="1" lang="ja-JP" alt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27584" y="926232"/>
                <a:ext cx="7385248" cy="990600"/>
              </a:xfrm>
              <a:blipFill rotWithShape="1">
                <a:blip r:embed="rId4"/>
                <a:stretch>
                  <a:fillRect l="-248" t="-11728" r="-165" b="-969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9552" y="4653136"/>
            <a:ext cx="6400800" cy="108012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家城 佳、岩井 遼斗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他 </a:t>
            </a:r>
            <a:r>
              <a:rPr lang="en-US" altLang="ja-JP" sz="2400" dirty="0" smtClean="0">
                <a:solidFill>
                  <a:schemeClr val="bg1"/>
                </a:solidFill>
              </a:rPr>
              <a:t>MEG II </a:t>
            </a:r>
            <a:r>
              <a:rPr lang="ja-JP" altLang="en-US" sz="2400" dirty="0" smtClean="0">
                <a:solidFill>
                  <a:schemeClr val="bg1"/>
                </a:solidFill>
              </a:rPr>
              <a:t>コラボレーション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9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Synthetic diamonds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85" y="4230380"/>
            <a:ext cx="1944216" cy="17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30380"/>
            <a:ext cx="1830359" cy="17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55576" y="3717032"/>
                <a:ext cx="720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Test of diamond samples: 4mm x 4mm x </a:t>
                </a:r>
                <a:r>
                  <a:rPr lang="en-US" altLang="ja-JP" b="1" dirty="0" smtClean="0"/>
                  <a:t>100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𝝁</m:t>
                    </m:r>
                  </m:oMath>
                </a14:m>
                <a:r>
                  <a:rPr lang="en-US" altLang="ja-JP" b="1" dirty="0" smtClean="0"/>
                  <a:t>m</a:t>
                </a:r>
                <a:r>
                  <a:rPr lang="en-US" altLang="ja-JP" dirty="0" smtClean="0"/>
                  <a:t>,  </a:t>
                </a:r>
                <a:r>
                  <a:rPr lang="en-US" altLang="ja-JP" i="1" dirty="0" smtClean="0"/>
                  <a:t>Applied Diamond, Inc.</a:t>
                </a: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17032"/>
                <a:ext cx="7200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62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 flipH="1" flipV="1">
            <a:off x="2381601" y="6113813"/>
            <a:ext cx="1728192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885657" y="61025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 mm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5576" y="1486525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CVD (Chemical Vapor Deposition) diamonds are commonly used for sensors.</a:t>
            </a:r>
          </a:p>
          <a:p>
            <a:r>
              <a:rPr kumimoji="1" lang="en-US" altLang="ja-JP" dirty="0" smtClean="0"/>
              <a:t>Two types of crystals are available:</a:t>
            </a:r>
            <a:endParaRPr kumimoji="1" lang="ja-JP" altLang="en-US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05988"/>
            <a:ext cx="25908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971600" y="2494637"/>
            <a:ext cx="6047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Single crystal (</a:t>
            </a:r>
            <a:r>
              <a:rPr kumimoji="1" lang="en-US" altLang="ja-JP" b="1" dirty="0" err="1" smtClean="0"/>
              <a:t>scCVD</a:t>
            </a:r>
            <a:r>
              <a:rPr kumimoji="1" lang="en-US" altLang="ja-JP" dirty="0" smtClean="0"/>
              <a:t>): </a:t>
            </a:r>
            <a:r>
              <a:rPr lang="en-US" altLang="ja-JP" dirty="0" smtClean="0"/>
              <a:t>large </a:t>
            </a:r>
            <a:r>
              <a:rPr lang="en-US" altLang="ja-JP" dirty="0"/>
              <a:t>signal, </a:t>
            </a:r>
            <a:r>
              <a:rPr lang="en-US" altLang="ja-JP" dirty="0" smtClean="0"/>
              <a:t>expensive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Polycrystalline</a:t>
            </a:r>
            <a:r>
              <a:rPr lang="ja-JP" altLang="en-US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b="1" dirty="0" err="1" smtClean="0"/>
              <a:t>pCVD</a:t>
            </a:r>
            <a:r>
              <a:rPr lang="en-US" altLang="ja-JP" dirty="0" smtClean="0"/>
              <a:t>): small signal due to </a:t>
            </a:r>
            <a:br>
              <a:rPr lang="en-US" altLang="ja-JP" dirty="0" smtClean="0"/>
            </a:br>
            <a:r>
              <a:rPr lang="en-US" altLang="ja-JP" dirty="0" smtClean="0"/>
              <a:t>                                 trapping on boundaries, </a:t>
            </a:r>
            <a:br>
              <a:rPr lang="en-US" altLang="ja-JP" dirty="0" smtClean="0"/>
            </a:br>
            <a:r>
              <a:rPr lang="en-US" altLang="ja-JP" dirty="0" smtClean="0"/>
              <a:t>                                 but cheap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2160" y="31316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polycrystalline diamond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5696" y="4745469"/>
            <a:ext cx="194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Au (200nm) on both </a:t>
            </a:r>
            <a:r>
              <a:rPr lang="en-US" altLang="ja-JP" dirty="0" smtClean="0"/>
              <a:t>sides as electrodes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495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of diamond sensor samples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895420" cy="472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>
            <a:off x="1403648" y="2996952"/>
            <a:ext cx="936104" cy="8640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23528" y="26688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C000"/>
                </a:solidFill>
              </a:rPr>
              <a:t>diamond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1475656" y="5092948"/>
            <a:ext cx="720080" cy="35227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9552" y="518913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C000"/>
                </a:solidFill>
              </a:rPr>
              <a:t>trigger scintillator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5266944" y="3529584"/>
            <a:ext cx="466344" cy="20047"/>
          </a:xfrm>
          <a:custGeom>
            <a:avLst/>
            <a:gdLst>
              <a:gd name="connsiteX0" fmla="*/ 0 w 466344"/>
              <a:gd name="connsiteY0" fmla="*/ 0 h 20047"/>
              <a:gd name="connsiteX1" fmla="*/ 292608 w 466344"/>
              <a:gd name="connsiteY1" fmla="*/ 18288 h 20047"/>
              <a:gd name="connsiteX2" fmla="*/ 466344 w 466344"/>
              <a:gd name="connsiteY2" fmla="*/ 18288 h 2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344" h="20047">
                <a:moveTo>
                  <a:pt x="0" y="0"/>
                </a:moveTo>
                <a:lnTo>
                  <a:pt x="292608" y="18288"/>
                </a:lnTo>
                <a:cubicBezTo>
                  <a:pt x="370332" y="21336"/>
                  <a:pt x="418338" y="19812"/>
                  <a:pt x="466344" y="1828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36096" y="162880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tested diamond samples with radioactive sources placed on top of it.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52120" y="480992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Readout: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Charge amp.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64088" y="4351625"/>
            <a:ext cx="3827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Charge amp (CIVIDEC C6HV0177), </a:t>
            </a:r>
            <a:r>
              <a:rPr lang="en-US" altLang="ja-JP" sz="1400" dirty="0"/>
              <a:t>5.7 mV/</a:t>
            </a:r>
            <a:r>
              <a:rPr lang="en-US" altLang="ja-JP" sz="1400" dirty="0" err="1"/>
              <a:t>fC</a:t>
            </a:r>
            <a:r>
              <a:rPr lang="en-US" altLang="ja-JP" sz="1400" dirty="0"/>
              <a:t>,</a:t>
            </a:r>
            <a:endParaRPr kumimoji="1" lang="ja-JP" altLang="en-US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68905"/>
            <a:ext cx="3366164" cy="145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5963268" y="5363924"/>
            <a:ext cx="2137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+ Waveform digitizer</a:t>
            </a:r>
            <a:endParaRPr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2987824" y="4077074"/>
            <a:ext cx="0" cy="24476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 flipV="1">
            <a:off x="2699792" y="4149081"/>
            <a:ext cx="143454" cy="17275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339752" y="422108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C000"/>
                </a:solidFill>
              </a:rPr>
              <a:t>electrodes</a:t>
            </a:r>
            <a:endParaRPr kumimoji="1" lang="ja-JP" alt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source signal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118"/>
            <a:ext cx="5123576" cy="27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59632" y="1556792"/>
            <a:ext cx="7272808" cy="94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First, we checked the signal with </a:t>
            </a:r>
            <a:r>
              <a:rPr kumimoji="1" lang="en-US" altLang="ja-JP" baseline="30000" dirty="0" smtClean="0"/>
              <a:t>241</a:t>
            </a:r>
            <a:r>
              <a:rPr kumimoji="1" lang="en-US" altLang="ja-JP" dirty="0" smtClean="0"/>
              <a:t>Am alpha source on wire.</a:t>
            </a:r>
          </a:p>
          <a:p>
            <a:r>
              <a:rPr lang="en-US" altLang="ja-JP" dirty="0" smtClean="0"/>
              <a:t>α does not reach the trigger scintillator and stops inside diamond.</a:t>
            </a:r>
          </a:p>
          <a:p>
            <a:r>
              <a:rPr lang="en-US" altLang="ja-JP" dirty="0" smtClean="0"/>
              <a:t>(Energy deposit ~ 5MeV</a:t>
            </a:r>
            <a:r>
              <a:rPr kumimoji="1" lang="en-US" altLang="ja-JP" dirty="0" smtClean="0"/>
              <a:t>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/>
          <a:stretch/>
        </p:blipFill>
        <p:spPr bwMode="auto">
          <a:xfrm>
            <a:off x="1475656" y="3287055"/>
            <a:ext cx="163103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1259632" y="3428206"/>
            <a:ext cx="504056" cy="3577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67544" y="306816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diamond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1547664" y="4004667"/>
            <a:ext cx="432048" cy="6476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827584" y="457104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aseline="30000" dirty="0" smtClean="0"/>
              <a:t>241</a:t>
            </a:r>
            <a:r>
              <a:rPr lang="en-US" altLang="ja-JP" dirty="0" smtClean="0"/>
              <a:t>Am on wire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632" y="551897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Successfully observed the signal!</a:t>
            </a:r>
          </a:p>
          <a:p>
            <a:r>
              <a:rPr kumimoji="1" lang="en-US" altLang="ja-JP" dirty="0" smtClean="0"/>
              <a:t>However, the signal was not observed for the </a:t>
            </a:r>
            <a:r>
              <a:rPr kumimoji="1" lang="en-US" altLang="ja-JP" dirty="0" err="1" smtClean="0"/>
              <a:t>pCVD</a:t>
            </a:r>
            <a:r>
              <a:rPr kumimoji="1" lang="en-US" altLang="ja-JP" dirty="0" smtClean="0"/>
              <a:t> sample </a:t>
            </a:r>
            <a:r>
              <a:rPr lang="en-US" altLang="ja-JP" dirty="0"/>
              <a:t>(too small</a:t>
            </a:r>
            <a:r>
              <a:rPr lang="en-US" altLang="ja-JP" dirty="0" smtClean="0"/>
              <a:t>?)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59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Pulse height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𝑏𝑖𝑎𝑠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0404"/>
            <a:ext cx="4481557" cy="365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56752" y="1556792"/>
                <a:ext cx="7056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Pulse height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signal is measured by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𝑏𝑖𝑎𝑠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from -50V to +50V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52" y="1556792"/>
                <a:ext cx="705678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78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829160" y="3322532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This </a:t>
            </a:r>
            <a:r>
              <a:rPr lang="en-US" altLang="ja-JP" dirty="0" smtClean="0"/>
              <a:t>is because the 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kumimoji="1" lang="en-US" altLang="ja-JP" dirty="0" smtClean="0"/>
              <a:t>Charge </a:t>
            </a:r>
            <a:r>
              <a:rPr lang="en-US" altLang="ja-JP" dirty="0"/>
              <a:t>Collection </a:t>
            </a:r>
            <a:r>
              <a:rPr lang="en-US" altLang="ja-JP" dirty="0" smtClean="0"/>
              <a:t>Distance (CCD)  </a:t>
            </a:r>
            <a:br>
              <a:rPr lang="en-US" altLang="ja-JP" dirty="0" smtClean="0"/>
            </a:br>
            <a:r>
              <a:rPr lang="en-US" altLang="ja-JP" dirty="0" smtClean="0"/>
              <a:t>   (= Average distance of e-h movement)</a:t>
            </a:r>
          </a:p>
          <a:p>
            <a:r>
              <a:rPr kumimoji="1" lang="en-US" altLang="ja-JP" dirty="0" smtClean="0"/>
              <a:t>reached the size of the diamond thickness.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973176" y="4762692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CCD increases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𝑏𝑖𝑎𝑠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increase.</a:t>
                </a:r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76" y="4762692"/>
                <a:ext cx="367240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9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>
            <a:stCxn id="12" idx="1"/>
          </p:cNvCxnSpPr>
          <p:nvPr/>
        </p:nvCxnSpPr>
        <p:spPr>
          <a:xfrm flipH="1" flipV="1">
            <a:off x="3677032" y="2637586"/>
            <a:ext cx="1272069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949101" y="24584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Pulse height became maximum around ±20 V.</a:t>
            </a:r>
          </a:p>
        </p:txBody>
      </p:sp>
    </p:spTree>
    <p:extLst>
      <p:ext uri="{BB962C8B-B14F-4D97-AF65-F5344CB8AC3E}">
        <p14:creationId xmlns:p14="http://schemas.microsoft.com/office/powerpoint/2010/main" val="551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source signal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04691"/>
            <a:ext cx="3441166" cy="21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900635"/>
            <a:ext cx="5508104" cy="333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07703" y="470083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trigger scintillator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3" y="39807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66FF"/>
                </a:solidFill>
              </a:rPr>
              <a:t>diamond</a:t>
            </a:r>
            <a:endParaRPr kumimoji="1" lang="ja-JP" altLang="en-US" dirty="0">
              <a:solidFill>
                <a:srgbClr val="FF66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1" y="333268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+50V</a:t>
            </a:r>
          </a:p>
          <a:p>
            <a:r>
              <a:rPr lang="en-US" altLang="ja-JP" dirty="0" smtClean="0"/>
              <a:t>   0V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-50V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5" y="2756620"/>
            <a:ext cx="21602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Averaged waveform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331640" y="1340768"/>
                <a:ext cx="67687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source signal is small. </a:t>
                </a:r>
                <a:r>
                  <a:rPr lang="en-US" altLang="ja-JP" dirty="0" smtClean="0"/>
                  <a:t>Energy deposit ~ 50keV.</a:t>
                </a:r>
              </a:p>
              <a:p>
                <a:r>
                  <a:rPr lang="en-US" altLang="ja-JP" dirty="0" smtClean="0"/>
                  <a:t>The signal size (~2mV) was compatible with noise. </a:t>
                </a:r>
              </a:p>
              <a:p>
                <a:r>
                  <a:rPr lang="en-US" altLang="ja-JP" dirty="0" smtClean="0"/>
                  <a:t>Therefore, it was not possible to distinguish the signal from noise.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40768"/>
                <a:ext cx="6768752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720" t="-3311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>
            <a:off x="971599" y="3980756"/>
            <a:ext cx="0" cy="275258"/>
          </a:xfrm>
          <a:prstGeom prst="straightConnector1">
            <a:avLst/>
          </a:prstGeom>
          <a:ln>
            <a:solidFill>
              <a:srgbClr val="FF66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971599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66FF"/>
                </a:solidFill>
              </a:rPr>
              <a:t>5mV</a:t>
            </a:r>
            <a:endParaRPr kumimoji="1" lang="ja-JP" altLang="en-US" dirty="0">
              <a:solidFill>
                <a:srgbClr val="FF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31640" y="219557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signal can be seen in the averaged waveform.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Next step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12" y="2492896"/>
            <a:ext cx="3944844" cy="168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077880" y="1621249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Possible approaches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- Amplifier modification (noise reduction?)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- Use silicon detector</a:t>
            </a:r>
            <a:endParaRPr kumimoji="1" lang="ja-JP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043608" y="2852936"/>
                <a:ext cx="475252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Example: </a:t>
                </a:r>
              </a:p>
              <a:p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50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en-US" altLang="ja-JP" sz="2000" dirty="0" smtClean="0"/>
                  <a:t>m thick silicon detector</a:t>
                </a:r>
                <a:br>
                  <a:rPr kumimoji="1" lang="en-US" altLang="ja-JP" sz="2000" dirty="0" smtClean="0"/>
                </a:br>
                <a:r>
                  <a:rPr kumimoji="1" lang="en-US" altLang="ja-JP" sz="2000" dirty="0" smtClean="0"/>
                  <a:t>   in Mu3e experiment @ PSI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2936"/>
                <a:ext cx="4752528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282" t="-2994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/>
          <p:cNvCxnSpPr/>
          <p:nvPr/>
        </p:nvCxnSpPr>
        <p:spPr>
          <a:xfrm>
            <a:off x="4312544" y="3360767"/>
            <a:ext cx="401740" cy="682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077880" y="4881354"/>
                <a:ext cx="72728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If upstream RDC can detect radiative decay BG with 100% efficiency,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→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𝑒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kumimoji="1" lang="en-US" altLang="ja-JP" sz="2000" b="0" dirty="0" smtClean="0"/>
                  <a:t> sensitivity will be improved from 4.3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kumimoji="1" lang="en-US" altLang="ja-JP" sz="2000" b="0" dirty="0" smtClean="0"/>
                  <a:t>10</a:t>
                </a:r>
                <a:r>
                  <a:rPr kumimoji="1" lang="en-US" altLang="ja-JP" sz="2000" b="0" baseline="30000" dirty="0" smtClean="0"/>
                  <a:t>-14</a:t>
                </a:r>
                <a:r>
                  <a:rPr kumimoji="1" lang="en-US" altLang="ja-JP" sz="2000" b="0" dirty="0" smtClean="0"/>
                  <a:t> to 3.9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kumimoji="1" lang="en-US" altLang="ja-JP" sz="2000" b="0" dirty="0" smtClean="0"/>
                  <a:t>10</a:t>
                </a:r>
                <a:r>
                  <a:rPr kumimoji="1" lang="en-US" altLang="ja-JP" sz="2000" b="0" baseline="30000" dirty="0" smtClean="0"/>
                  <a:t>-14</a:t>
                </a:r>
                <a:r>
                  <a:rPr kumimoji="1" lang="en-US" altLang="ja-JP" sz="2000" b="0" dirty="0" smtClean="0"/>
                  <a:t>.</a:t>
                </a:r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880" y="4881354"/>
                <a:ext cx="727280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922" t="-4310" r="-1006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1619672" y="394525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Thin, fast, works in high rate </a:t>
            </a:r>
          </a:p>
          <a:p>
            <a:r>
              <a:rPr lang="en-US" altLang="ja-JP" sz="2000" dirty="0" smtClean="0"/>
              <a:t>Availability? Radiation hardness?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2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MEG II RDC detector identifies the main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𝛾</m:t>
                    </m:r>
                    <m:r>
                      <a:rPr kumimoji="1" lang="en-US" altLang="ja-JP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BG,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  <m:r>
                      <a:rPr kumimoji="1" lang="en-US" altLang="ja-JP" b="0" i="1" smtClean="0">
                        <a:latin typeface="Cambria Math"/>
                      </a:rPr>
                      <m:t>𝜈𝜈𝛾</m:t>
                    </m:r>
                  </m:oMath>
                </a14:m>
                <a:r>
                  <a:rPr kumimoji="1" lang="ja-JP" altLang="en-US" dirty="0" smtClean="0"/>
                  <a:t> 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kumimoji="1" lang="en-US" altLang="ja-JP" dirty="0" smtClean="0"/>
                  <a:t>Downstream RDC is already constructed and installed. It will be tested with LXe detector in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beam in the end of this year.</a:t>
                </a:r>
              </a:p>
              <a:p>
                <a:endParaRPr lang="en-US" altLang="ja-JP" dirty="0"/>
              </a:p>
              <a:p>
                <a:r>
                  <a:rPr kumimoji="1" lang="en-US" altLang="ja-JP" dirty="0" smtClean="0"/>
                  <a:t>Diamond sensor was tested as a candidate for upstream RDC detector. Signal size was measured to be small for the electrons.</a:t>
                </a:r>
                <a:r>
                  <a:rPr lang="en-US" altLang="ja-JP" dirty="0" smtClean="0"/>
                  <a:t> Other possible solution</a:t>
                </a:r>
                <a:r>
                  <a:rPr lang="en-US" altLang="ja-JP" dirty="0" smtClean="0"/>
                  <a:t>: silicon detector?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 r="-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5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  <m:r>
                      <a:rPr kumimoji="1" lang="en-US" altLang="ja-JP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search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 rot="19986259">
            <a:off x="1549196" y="3217852"/>
            <a:ext cx="2094227" cy="2011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1403647" y="2636912"/>
            <a:ext cx="50405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aseline="30000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611560" y="3140968"/>
            <a:ext cx="792087" cy="7920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47563" y="3717032"/>
            <a:ext cx="9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50"/>
                </a:solidFill>
              </a:rPr>
              <a:t>e</a:t>
            </a:r>
            <a:r>
              <a:rPr kumimoji="1" lang="en-US" altLang="ja-JP" sz="2800" baseline="30000" dirty="0" smtClean="0">
                <a:solidFill>
                  <a:srgbClr val="00B050"/>
                </a:solidFill>
              </a:rPr>
              <a:t>+</a:t>
            </a:r>
            <a:endParaRPr kumimoji="1" lang="ja-JP" altLang="en-US" baseline="30000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55775" y="1628800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D9203"/>
                </a:solidFill>
              </a:rPr>
              <a:t>γ</a:t>
            </a:r>
            <a:endParaRPr kumimoji="1" lang="ja-JP" altLang="en-US" dirty="0">
              <a:solidFill>
                <a:srgbClr val="FD9203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75655" y="267930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1600" baseline="30000" dirty="0">
              <a:solidFill>
                <a:schemeClr val="bg1"/>
              </a:solidFill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1871699" y="4293096"/>
            <a:ext cx="4680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2318588" y="4055002"/>
            <a:ext cx="468052" cy="45847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2807803" y="4293096"/>
            <a:ext cx="4680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673677" y="4221088"/>
            <a:ext cx="45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μ</a:t>
            </a:r>
            <a:r>
              <a:rPr kumimoji="1" lang="en-US" altLang="ja-JP" baseline="30000" dirty="0" smtClean="0">
                <a:solidFill>
                  <a:srgbClr val="0070C0"/>
                </a:solidFill>
              </a:rPr>
              <a:t>+</a:t>
            </a:r>
            <a:endParaRPr kumimoji="1" lang="ja-JP" altLang="en-US" baseline="30000" dirty="0">
              <a:solidFill>
                <a:srgbClr val="0070C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131839" y="4221088"/>
            <a:ext cx="45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e</a:t>
            </a:r>
            <a:r>
              <a:rPr lang="en-US" altLang="ja-JP" baseline="30000" dirty="0" smtClean="0">
                <a:solidFill>
                  <a:srgbClr val="00B050"/>
                </a:solidFill>
              </a:rPr>
              <a:t>+</a:t>
            </a:r>
            <a:endParaRPr kumimoji="1" lang="ja-JP" altLang="en-US" baseline="30000" dirty="0">
              <a:solidFill>
                <a:srgbClr val="00B05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09133" y="3356992"/>
            <a:ext cx="45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D9203"/>
                </a:solidFill>
              </a:rPr>
              <a:t>γ</a:t>
            </a:r>
            <a:endParaRPr kumimoji="1" lang="ja-JP" altLang="en-US" dirty="0">
              <a:solidFill>
                <a:srgbClr val="FD9203"/>
              </a:solidFill>
            </a:endParaRPr>
          </a:p>
        </p:txBody>
      </p:sp>
      <p:sp>
        <p:nvSpPr>
          <p:cNvPr id="42" name="フリーフォーム 41"/>
          <p:cNvSpPr/>
          <p:nvPr/>
        </p:nvSpPr>
        <p:spPr>
          <a:xfrm>
            <a:off x="2627783" y="3681232"/>
            <a:ext cx="348480" cy="341376"/>
          </a:xfrm>
          <a:custGeom>
            <a:avLst/>
            <a:gdLst>
              <a:gd name="connsiteX0" fmla="*/ 7105 w 537457"/>
              <a:gd name="connsiteY0" fmla="*/ 538334 h 538334"/>
              <a:gd name="connsiteX1" fmla="*/ 19297 w 537457"/>
              <a:gd name="connsiteY1" fmla="*/ 404222 h 538334"/>
              <a:gd name="connsiteX2" fmla="*/ 171697 w 537457"/>
              <a:gd name="connsiteY2" fmla="*/ 446894 h 538334"/>
              <a:gd name="connsiteX3" fmla="*/ 171697 w 537457"/>
              <a:gd name="connsiteY3" fmla="*/ 276206 h 538334"/>
              <a:gd name="connsiteX4" fmla="*/ 336289 w 537457"/>
              <a:gd name="connsiteY4" fmla="*/ 300590 h 538334"/>
              <a:gd name="connsiteX5" fmla="*/ 299713 w 537457"/>
              <a:gd name="connsiteY5" fmla="*/ 160382 h 538334"/>
              <a:gd name="connsiteX6" fmla="*/ 464305 w 537457"/>
              <a:gd name="connsiteY6" fmla="*/ 160382 h 538334"/>
              <a:gd name="connsiteX7" fmla="*/ 415537 w 537457"/>
              <a:gd name="connsiteY7" fmla="*/ 14078 h 538334"/>
              <a:gd name="connsiteX8" fmla="*/ 537457 w 537457"/>
              <a:gd name="connsiteY8" fmla="*/ 14078 h 53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457" h="538334">
                <a:moveTo>
                  <a:pt x="7105" y="538334"/>
                </a:moveTo>
                <a:cubicBezTo>
                  <a:pt x="-515" y="478898"/>
                  <a:pt x="-8135" y="419462"/>
                  <a:pt x="19297" y="404222"/>
                </a:cubicBezTo>
                <a:cubicBezTo>
                  <a:pt x="46729" y="388982"/>
                  <a:pt x="146297" y="468230"/>
                  <a:pt x="171697" y="446894"/>
                </a:cubicBezTo>
                <a:cubicBezTo>
                  <a:pt x="197097" y="425558"/>
                  <a:pt x="144265" y="300590"/>
                  <a:pt x="171697" y="276206"/>
                </a:cubicBezTo>
                <a:cubicBezTo>
                  <a:pt x="199129" y="251822"/>
                  <a:pt x="314953" y="319894"/>
                  <a:pt x="336289" y="300590"/>
                </a:cubicBezTo>
                <a:cubicBezTo>
                  <a:pt x="357625" y="281286"/>
                  <a:pt x="278377" y="183750"/>
                  <a:pt x="299713" y="160382"/>
                </a:cubicBezTo>
                <a:cubicBezTo>
                  <a:pt x="321049" y="137014"/>
                  <a:pt x="445001" y="184766"/>
                  <a:pt x="464305" y="160382"/>
                </a:cubicBezTo>
                <a:cubicBezTo>
                  <a:pt x="483609" y="135998"/>
                  <a:pt x="403345" y="38462"/>
                  <a:pt x="415537" y="14078"/>
                </a:cubicBezTo>
                <a:cubicBezTo>
                  <a:pt x="427729" y="-10306"/>
                  <a:pt x="482593" y="1886"/>
                  <a:pt x="537457" y="14078"/>
                </a:cubicBezTo>
              </a:path>
            </a:pathLst>
          </a:custGeom>
          <a:noFill/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フリーフォーム 42"/>
          <p:cNvSpPr/>
          <p:nvPr/>
        </p:nvSpPr>
        <p:spPr>
          <a:xfrm>
            <a:off x="1874134" y="2003648"/>
            <a:ext cx="678480" cy="646216"/>
          </a:xfrm>
          <a:custGeom>
            <a:avLst/>
            <a:gdLst>
              <a:gd name="connsiteX0" fmla="*/ 12054 w 835014"/>
              <a:gd name="connsiteY0" fmla="*/ 764242 h 764242"/>
              <a:gd name="connsiteX1" fmla="*/ 30342 w 835014"/>
              <a:gd name="connsiteY1" fmla="*/ 575266 h 764242"/>
              <a:gd name="connsiteX2" fmla="*/ 274182 w 835014"/>
              <a:gd name="connsiteY2" fmla="*/ 684994 h 764242"/>
              <a:gd name="connsiteX3" fmla="*/ 237606 w 835014"/>
              <a:gd name="connsiteY3" fmla="*/ 386290 h 764242"/>
              <a:gd name="connsiteX4" fmla="*/ 487542 w 835014"/>
              <a:gd name="connsiteY4" fmla="*/ 441154 h 764242"/>
              <a:gd name="connsiteX5" fmla="*/ 432678 w 835014"/>
              <a:gd name="connsiteY5" fmla="*/ 179026 h 764242"/>
              <a:gd name="connsiteX6" fmla="*/ 688710 w 835014"/>
              <a:gd name="connsiteY6" fmla="*/ 233890 h 764242"/>
              <a:gd name="connsiteX7" fmla="*/ 633846 w 835014"/>
              <a:gd name="connsiteY7" fmla="*/ 20530 h 764242"/>
              <a:gd name="connsiteX8" fmla="*/ 835014 w 835014"/>
              <a:gd name="connsiteY8" fmla="*/ 20530 h 764242"/>
              <a:gd name="connsiteX0" fmla="*/ 9915 w 832875"/>
              <a:gd name="connsiteY0" fmla="*/ 764242 h 764242"/>
              <a:gd name="connsiteX1" fmla="*/ 28203 w 832875"/>
              <a:gd name="connsiteY1" fmla="*/ 575266 h 764242"/>
              <a:gd name="connsiteX2" fmla="*/ 234268 w 832875"/>
              <a:gd name="connsiteY2" fmla="*/ 648950 h 764242"/>
              <a:gd name="connsiteX3" fmla="*/ 235467 w 832875"/>
              <a:gd name="connsiteY3" fmla="*/ 386290 h 764242"/>
              <a:gd name="connsiteX4" fmla="*/ 485403 w 832875"/>
              <a:gd name="connsiteY4" fmla="*/ 441154 h 764242"/>
              <a:gd name="connsiteX5" fmla="*/ 430539 w 832875"/>
              <a:gd name="connsiteY5" fmla="*/ 179026 h 764242"/>
              <a:gd name="connsiteX6" fmla="*/ 686571 w 832875"/>
              <a:gd name="connsiteY6" fmla="*/ 233890 h 764242"/>
              <a:gd name="connsiteX7" fmla="*/ 631707 w 832875"/>
              <a:gd name="connsiteY7" fmla="*/ 20530 h 764242"/>
              <a:gd name="connsiteX8" fmla="*/ 832875 w 832875"/>
              <a:gd name="connsiteY8" fmla="*/ 20530 h 7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875" h="764242">
                <a:moveTo>
                  <a:pt x="9915" y="764242"/>
                </a:moveTo>
                <a:cubicBezTo>
                  <a:pt x="-2785" y="676358"/>
                  <a:pt x="-9189" y="594481"/>
                  <a:pt x="28203" y="575266"/>
                </a:cubicBezTo>
                <a:cubicBezTo>
                  <a:pt x="65595" y="556051"/>
                  <a:pt x="199724" y="680446"/>
                  <a:pt x="234268" y="648950"/>
                </a:cubicBezTo>
                <a:cubicBezTo>
                  <a:pt x="268812" y="617454"/>
                  <a:pt x="193611" y="420923"/>
                  <a:pt x="235467" y="386290"/>
                </a:cubicBezTo>
                <a:cubicBezTo>
                  <a:pt x="277323" y="351657"/>
                  <a:pt x="452891" y="475698"/>
                  <a:pt x="485403" y="441154"/>
                </a:cubicBezTo>
                <a:cubicBezTo>
                  <a:pt x="517915" y="406610"/>
                  <a:pt x="397011" y="213570"/>
                  <a:pt x="430539" y="179026"/>
                </a:cubicBezTo>
                <a:cubicBezTo>
                  <a:pt x="464067" y="144482"/>
                  <a:pt x="653043" y="260306"/>
                  <a:pt x="686571" y="233890"/>
                </a:cubicBezTo>
                <a:cubicBezTo>
                  <a:pt x="720099" y="207474"/>
                  <a:pt x="607323" y="56090"/>
                  <a:pt x="631707" y="20530"/>
                </a:cubicBezTo>
                <a:cubicBezTo>
                  <a:pt x="656091" y="-15030"/>
                  <a:pt x="744483" y="2750"/>
                  <a:pt x="832875" y="20530"/>
                </a:cubicBezTo>
              </a:path>
            </a:pathLst>
          </a:custGeom>
          <a:noFill/>
          <a:ln>
            <a:solidFill>
              <a:srgbClr val="FD9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二等辺三角形 43"/>
          <p:cNvSpPr/>
          <p:nvPr/>
        </p:nvSpPr>
        <p:spPr>
          <a:xfrm rot="5400000">
            <a:off x="2480138" y="3976405"/>
            <a:ext cx="184521" cy="17552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二等辺三角形 44"/>
          <p:cNvSpPr/>
          <p:nvPr/>
        </p:nvSpPr>
        <p:spPr>
          <a:xfrm rot="16200000">
            <a:off x="2437466" y="4409221"/>
            <a:ext cx="184521" cy="17552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2123727" y="3789040"/>
                <a:ext cx="216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𝜇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3789040"/>
                <a:ext cx="216024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47222" b="-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2733343" y="3814976"/>
                <a:ext cx="2160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343" y="3814976"/>
                <a:ext cx="216024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3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コネクタ 47"/>
          <p:cNvCxnSpPr/>
          <p:nvPr/>
        </p:nvCxnSpPr>
        <p:spPr>
          <a:xfrm flipH="1">
            <a:off x="1547663" y="3179463"/>
            <a:ext cx="18002" cy="1113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endCxn id="30" idx="7"/>
          </p:cNvCxnSpPr>
          <p:nvPr/>
        </p:nvCxnSpPr>
        <p:spPr>
          <a:xfrm>
            <a:off x="1977776" y="2852936"/>
            <a:ext cx="957229" cy="401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907704" y="5158933"/>
            <a:ext cx="214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BSM physics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</a:t>
            </a:r>
            <a:r>
              <a:rPr kumimoji="1" lang="en-US" altLang="ja-JP" dirty="0" smtClean="0"/>
              <a:t>e.g. </a:t>
            </a:r>
            <a:r>
              <a:rPr kumimoji="1" lang="en-US" altLang="ja-JP" dirty="0" smtClean="0"/>
              <a:t>SUSY)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3851920" y="1772816"/>
                <a:ext cx="4824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</a:rPr>
                      <m:t>→</m:t>
                    </m:r>
                    <m:r>
                      <a:rPr lang="en-US" altLang="ja-JP" sz="2000" b="0" i="1" smtClean="0">
                        <a:latin typeface="Cambria Math"/>
                      </a:rPr>
                      <m:t>𝑒</m:t>
                    </m:r>
                    <m:r>
                      <a:rPr lang="en-US" altLang="ja-JP" sz="2000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sz="2000" dirty="0" smtClean="0"/>
                  <a:t> is lepton flavor violating decay</a:t>
                </a:r>
              </a:p>
              <a:p>
                <a:r>
                  <a:rPr lang="en-US" altLang="ja-JP" sz="2000" dirty="0" smtClean="0"/>
                  <a:t>Observation = Evidence of BSM physics</a:t>
                </a:r>
              </a:p>
            </p:txBody>
          </p:sp>
        </mc:Choice>
        <mc:Fallback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772816"/>
                <a:ext cx="4824536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391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/>
          <p:cNvSpPr txBox="1"/>
          <p:nvPr/>
        </p:nvSpPr>
        <p:spPr>
          <a:xfrm>
            <a:off x="3995936" y="314096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Current limit: </a:t>
            </a:r>
            <a:br>
              <a:rPr lang="en-US" altLang="ja-JP" sz="2000" dirty="0" smtClean="0"/>
            </a:br>
            <a:r>
              <a:rPr lang="ja-JP" altLang="en-US" sz="2000" dirty="0"/>
              <a:t> </a:t>
            </a:r>
            <a:r>
              <a:rPr lang="ja-JP" altLang="en-US" sz="2000" dirty="0" smtClean="0"/>
              <a:t>    </a:t>
            </a:r>
            <a:r>
              <a:rPr lang="en-US" altLang="ja-JP" sz="2000" dirty="0" smtClean="0"/>
              <a:t>4.2x10</a:t>
            </a:r>
            <a:r>
              <a:rPr lang="en-US" altLang="ja-JP" sz="2000" baseline="30000" dirty="0" smtClean="0"/>
              <a:t>-13</a:t>
            </a:r>
            <a:r>
              <a:rPr lang="en-US" altLang="ja-JP" sz="2000" dirty="0" smtClean="0"/>
              <a:t> (90%C.L., ) by MEG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995936" y="384885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BSM prediction:</a:t>
            </a:r>
            <a:br>
              <a:rPr lang="en-US" altLang="ja-JP" sz="2000" dirty="0" smtClean="0"/>
            </a:br>
            <a:r>
              <a:rPr lang="en-US" altLang="ja-JP" sz="2000" dirty="0" smtClean="0"/>
              <a:t>     O(10</a:t>
            </a:r>
            <a:r>
              <a:rPr lang="en-US" altLang="ja-JP" sz="2000" baseline="30000" dirty="0" smtClean="0"/>
              <a:t>-14</a:t>
            </a:r>
            <a:r>
              <a:rPr lang="en-US" altLang="ja-JP" sz="2000" dirty="0" smtClean="0"/>
              <a:t>) </a:t>
            </a:r>
            <a:r>
              <a:rPr lang="en-US" altLang="ja-JP" sz="2000" dirty="0"/>
              <a:t>(e.g. SUSY-seesaw)</a:t>
            </a:r>
            <a:endParaRPr lang="en-US" altLang="ja-JP" sz="2000" dirty="0" smtClean="0"/>
          </a:p>
        </p:txBody>
      </p:sp>
      <p:sp>
        <p:nvSpPr>
          <p:cNvPr id="65" name="フリーフォーム 64"/>
          <p:cNvSpPr/>
          <p:nvPr/>
        </p:nvSpPr>
        <p:spPr>
          <a:xfrm>
            <a:off x="7559800" y="3614542"/>
            <a:ext cx="576527" cy="758952"/>
          </a:xfrm>
          <a:custGeom>
            <a:avLst/>
            <a:gdLst>
              <a:gd name="connsiteX0" fmla="*/ 0 w 576527"/>
              <a:gd name="connsiteY0" fmla="*/ 0 h 758952"/>
              <a:gd name="connsiteX1" fmla="*/ 493776 w 576527"/>
              <a:gd name="connsiteY1" fmla="*/ 210312 h 758952"/>
              <a:gd name="connsiteX2" fmla="*/ 530352 w 576527"/>
              <a:gd name="connsiteY2" fmla="*/ 640080 h 758952"/>
              <a:gd name="connsiteX3" fmla="*/ 27432 w 576527"/>
              <a:gd name="connsiteY3" fmla="*/ 758952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527" h="758952">
                <a:moveTo>
                  <a:pt x="0" y="0"/>
                </a:moveTo>
                <a:cubicBezTo>
                  <a:pt x="202692" y="51816"/>
                  <a:pt x="405384" y="103632"/>
                  <a:pt x="493776" y="210312"/>
                </a:cubicBezTo>
                <a:cubicBezTo>
                  <a:pt x="582168" y="316992"/>
                  <a:pt x="608076" y="548640"/>
                  <a:pt x="530352" y="640080"/>
                </a:cubicBezTo>
                <a:cubicBezTo>
                  <a:pt x="452628" y="731520"/>
                  <a:pt x="240030" y="745236"/>
                  <a:pt x="27432" y="758952"/>
                </a:cubicBezTo>
              </a:path>
            </a:pathLst>
          </a:custGeom>
          <a:noFill/>
          <a:ln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995936" y="4737338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MEG II goal: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4x10</a:t>
            </a:r>
            <a:r>
              <a:rPr lang="en-US" altLang="ja-JP" sz="2000" baseline="30000" dirty="0" smtClean="0"/>
              <a:t>-14</a:t>
            </a:r>
          </a:p>
        </p:txBody>
      </p:sp>
    </p:spTree>
    <p:extLst>
      <p:ext uri="{BB962C8B-B14F-4D97-AF65-F5344CB8AC3E}">
        <p14:creationId xmlns:p14="http://schemas.microsoft.com/office/powerpoint/2010/main" val="39455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MEG </a:t>
            </a:r>
            <a:r>
              <a:rPr kumimoji="1" lang="en-US" altLang="ja-JP" dirty="0" smtClean="0"/>
              <a:t>II @ PSI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308585" cy="38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48064" y="278224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μ</a:t>
            </a:r>
            <a:r>
              <a:rPr kumimoji="1" lang="en-US" altLang="ja-JP" sz="3200" baseline="30000" dirty="0" smtClean="0">
                <a:solidFill>
                  <a:srgbClr val="FF0000"/>
                </a:solidFill>
              </a:rPr>
              <a:t>+</a:t>
            </a:r>
            <a:endParaRPr kumimoji="1" lang="ja-JP" alt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816" y="229588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γ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74357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70C0"/>
                </a:solidFill>
              </a:rPr>
              <a:t>e</a:t>
            </a:r>
            <a:r>
              <a:rPr kumimoji="1" lang="en-US" altLang="ja-JP" sz="3200" baseline="30000" dirty="0" smtClean="0">
                <a:solidFill>
                  <a:srgbClr val="0070C0"/>
                </a:solidFill>
              </a:rPr>
              <a:t>+</a:t>
            </a:r>
            <a:endParaRPr kumimoji="1" lang="ja-JP" altLang="en-US" sz="3200" baseline="300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90874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MEG</a:t>
            </a:r>
            <a:endParaRPr kumimoji="1" lang="ja-JP" altLang="en-US" sz="2400" dirty="0"/>
          </a:p>
        </p:txBody>
      </p:sp>
      <p:sp>
        <p:nvSpPr>
          <p:cNvPr id="10" name="下矢印 9"/>
          <p:cNvSpPr/>
          <p:nvPr/>
        </p:nvSpPr>
        <p:spPr>
          <a:xfrm>
            <a:off x="6476724" y="2581412"/>
            <a:ext cx="360040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56176" y="364502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MEG II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76256" y="242088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Upgrade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- </a:t>
            </a:r>
            <a:r>
              <a:rPr lang="en-US" altLang="ja-JP" b="1" dirty="0" smtClean="0"/>
              <a:t>x2</a:t>
            </a:r>
            <a:r>
              <a:rPr lang="en-US" altLang="ja-JP" dirty="0" smtClean="0"/>
              <a:t> beam rate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- </a:t>
            </a:r>
            <a:r>
              <a:rPr kumimoji="1" lang="en-US" altLang="ja-JP" b="1" dirty="0" smtClean="0"/>
              <a:t>x2</a:t>
            </a:r>
            <a:r>
              <a:rPr kumimoji="1" lang="en-US" altLang="ja-JP" dirty="0" smtClean="0"/>
              <a:t> resolution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- </a:t>
            </a:r>
            <a:r>
              <a:rPr lang="en-US" altLang="ja-JP" b="1" dirty="0" smtClean="0"/>
              <a:t>x2</a:t>
            </a:r>
            <a:r>
              <a:rPr lang="en-US" altLang="ja-JP" dirty="0" smtClean="0"/>
              <a:t> efficiency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44208" y="410087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x10 </a:t>
            </a:r>
            <a:r>
              <a:rPr kumimoji="1" lang="en-US" altLang="ja-JP" dirty="0" smtClean="0"/>
              <a:t>better sensitivity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551897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Detector upgrade is completed except for</a:t>
            </a:r>
            <a:br>
              <a:rPr lang="en-US" altLang="ja-JP" dirty="0" smtClean="0"/>
            </a:br>
            <a:r>
              <a:rPr lang="en-US" altLang="ja-JP" dirty="0" smtClean="0"/>
              <a:t>e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drift chamber!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331640" y="1305634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LXe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dirty="0" smtClean="0"/>
                  <a:t> detector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05634"/>
                <a:ext cx="187220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597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3707904" y="44371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e+ drift chamber + timing counter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411760" y="1628800"/>
            <a:ext cx="72008" cy="21602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3923928" y="4149080"/>
            <a:ext cx="288032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4355976" y="4100880"/>
            <a:ext cx="72008" cy="3362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755576" y="550433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Radiative Decay Counter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238475" y="4160520"/>
            <a:ext cx="502189" cy="1527048"/>
          </a:xfrm>
          <a:custGeom>
            <a:avLst/>
            <a:gdLst>
              <a:gd name="connsiteX0" fmla="*/ 489129 w 489129"/>
              <a:gd name="connsiteY0" fmla="*/ 0 h 1527048"/>
              <a:gd name="connsiteX1" fmla="*/ 50217 w 489129"/>
              <a:gd name="connsiteY1" fmla="*/ 438912 h 1527048"/>
              <a:gd name="connsiteX2" fmla="*/ 50217 w 489129"/>
              <a:gd name="connsiteY2" fmla="*/ 448056 h 1527048"/>
              <a:gd name="connsiteX3" fmla="*/ 22785 w 489129"/>
              <a:gd name="connsiteY3" fmla="*/ 1225296 h 1527048"/>
              <a:gd name="connsiteX4" fmla="*/ 425121 w 489129"/>
              <a:gd name="connsiteY4" fmla="*/ 1527048 h 1527048"/>
              <a:gd name="connsiteX0" fmla="*/ 506252 w 506252"/>
              <a:gd name="connsiteY0" fmla="*/ 0 h 1527048"/>
              <a:gd name="connsiteX1" fmla="*/ 67340 w 506252"/>
              <a:gd name="connsiteY1" fmla="*/ 438912 h 1527048"/>
              <a:gd name="connsiteX2" fmla="*/ 39908 w 506252"/>
              <a:gd name="connsiteY2" fmla="*/ 1225296 h 1527048"/>
              <a:gd name="connsiteX3" fmla="*/ 442244 w 506252"/>
              <a:gd name="connsiteY3" fmla="*/ 1527048 h 1527048"/>
              <a:gd name="connsiteX0" fmla="*/ 502189 w 502189"/>
              <a:gd name="connsiteY0" fmla="*/ 0 h 1527048"/>
              <a:gd name="connsiteX1" fmla="*/ 72421 w 502189"/>
              <a:gd name="connsiteY1" fmla="*/ 201168 h 1527048"/>
              <a:gd name="connsiteX2" fmla="*/ 35845 w 502189"/>
              <a:gd name="connsiteY2" fmla="*/ 1225296 h 1527048"/>
              <a:gd name="connsiteX3" fmla="*/ 438181 w 502189"/>
              <a:gd name="connsiteY3" fmla="*/ 1527048 h 15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189" h="1527048">
                <a:moveTo>
                  <a:pt x="502189" y="0"/>
                </a:moveTo>
                <a:lnTo>
                  <a:pt x="72421" y="201168"/>
                </a:lnTo>
                <a:cubicBezTo>
                  <a:pt x="-5303" y="405384"/>
                  <a:pt x="-25115" y="1004316"/>
                  <a:pt x="35845" y="1225296"/>
                </a:cubicBezTo>
                <a:cubicBezTo>
                  <a:pt x="96805" y="1446276"/>
                  <a:pt x="268255" y="1466088"/>
                  <a:pt x="438181" y="1527048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8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Radiative Decay Counter (RDC)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60232" y="1512086"/>
            <a:ext cx="4623239" cy="2908067"/>
            <a:chOff x="740718" y="2717969"/>
            <a:chExt cx="5670630" cy="3458473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740718" y="2717969"/>
              <a:ext cx="5670630" cy="3458473"/>
              <a:chOff x="323528" y="1895346"/>
              <a:chExt cx="5670630" cy="3458473"/>
            </a:xfrm>
          </p:grpSpPr>
          <p:pic>
            <p:nvPicPr>
              <p:cNvPr id="9" name="Picture 7" descr="C:\Users\Kei\Google ドライブ\lekkikai\MEG\doc\povray\test\rdc_meg2_rmd3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23528" y="1895346"/>
                <a:ext cx="5670630" cy="3458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2843808" y="2780928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FF00"/>
                    </a:solidFill>
                  </a:rPr>
                  <a:t>γ</a:t>
                </a:r>
                <a:endParaRPr kumimoji="1" lang="ja-JP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55575" y="3429000"/>
                <a:ext cx="665985" cy="496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B050"/>
                    </a:solidFill>
                  </a:rPr>
                  <a:t>e</a:t>
                </a:r>
                <a:r>
                  <a:rPr kumimoji="1" lang="en-US" altLang="ja-JP" baseline="30000" dirty="0" smtClean="0">
                    <a:solidFill>
                      <a:srgbClr val="00B050"/>
                    </a:solidFill>
                  </a:rPr>
                  <a:t>+</a:t>
                </a:r>
                <a:endParaRPr kumimoji="1" lang="ja-JP" altLang="en-US" baseline="30000" dirty="0">
                  <a:solidFill>
                    <a:srgbClr val="00B050"/>
                  </a:solidFill>
                </a:endParaRPr>
              </a:p>
            </p:txBody>
          </p:sp>
        </p:grpSp>
        <p:cxnSp>
          <p:nvCxnSpPr>
            <p:cNvPr id="7" name="直線矢印コネクタ 6"/>
            <p:cNvCxnSpPr/>
            <p:nvPr/>
          </p:nvCxnSpPr>
          <p:spPr>
            <a:xfrm flipH="1">
              <a:off x="3781425" y="4365104"/>
              <a:ext cx="2014711" cy="15927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5436095" y="3879484"/>
              <a:ext cx="667880" cy="53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7030A0"/>
                  </a:solidFill>
                </a:rPr>
                <a:t>μ</a:t>
              </a:r>
              <a:r>
                <a:rPr kumimoji="1" lang="en-US" altLang="ja-JP" sz="2000" baseline="30000" dirty="0" smtClean="0">
                  <a:solidFill>
                    <a:srgbClr val="7030A0"/>
                  </a:solidFill>
                </a:rPr>
                <a:t>+</a:t>
              </a:r>
              <a:endParaRPr kumimoji="1" lang="ja-JP" altLang="en-US" sz="2000" baseline="30000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611429"/>
              </p:ext>
            </p:extLst>
          </p:nvPr>
        </p:nvGraphicFramePr>
        <p:xfrm>
          <a:off x="4304904" y="3698328"/>
          <a:ext cx="442262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5417925" y="3516881"/>
            <a:ext cx="197376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Source of </a:t>
            </a:r>
            <a:r>
              <a:rPr kumimoji="1" lang="en-US" altLang="ja-JP" dirty="0" smtClean="0"/>
              <a:t>BG γ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4485265" y="5040915"/>
            <a:ext cx="108012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中かっこ 15"/>
          <p:cNvSpPr/>
          <p:nvPr/>
        </p:nvSpPr>
        <p:spPr>
          <a:xfrm rot="16200000">
            <a:off x="5298231" y="5002921"/>
            <a:ext cx="247383" cy="189504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13257" y="604277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RDC detects these BG!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00803" y="4420153"/>
            <a:ext cx="131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RMD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89035" y="4233746"/>
            <a:ext cx="131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AIF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149561" y="4593786"/>
            <a:ext cx="1499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(e</a:t>
            </a:r>
            <a:r>
              <a:rPr kumimoji="1" lang="en-US" altLang="ja-JP" sz="1400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Annihilation In Flight)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8186" y="5335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0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61329" y="5335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20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25425" y="5335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40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17513" y="5335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6</a:t>
            </a:r>
            <a:r>
              <a:rPr kumimoji="1" lang="en-US" altLang="ja-JP" sz="1600" dirty="0" smtClean="0"/>
              <a:t>0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81609" y="533535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80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301689" y="533535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100%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437593" y="3585674"/>
            <a:ext cx="1316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(E</a:t>
            </a:r>
            <a:r>
              <a:rPr kumimoji="1" lang="en-US" altLang="ja-JP" sz="1400" baseline="-25000" dirty="0" smtClean="0"/>
              <a:t>γ</a:t>
            </a:r>
            <a:r>
              <a:rPr kumimoji="1" lang="en-US" altLang="ja-JP" sz="1400" dirty="0" smtClean="0"/>
              <a:t>&gt;48MeV)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13257" y="1512086"/>
            <a:ext cx="36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RDC</a:t>
            </a:r>
            <a:r>
              <a:rPr lang="ja-JP" altLang="en-US" dirty="0"/>
              <a:t> </a:t>
            </a:r>
            <a:r>
              <a:rPr lang="en-US" altLang="ja-JP" dirty="0" smtClean="0"/>
              <a:t>identifies </a:t>
            </a:r>
            <a:r>
              <a:rPr lang="en-US" altLang="ja-JP" b="1" dirty="0" smtClean="0"/>
              <a:t>Radiative Decay</a:t>
            </a:r>
            <a:endParaRPr kumimoji="1" lang="ja-JP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5076056" y="1844824"/>
                <a:ext cx="250555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/>
                      </a:rPr>
                      <m:t>𝜈𝜈</m:t>
                    </m:r>
                    <m:r>
                      <a:rPr kumimoji="1" lang="en-US" altLang="ja-JP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kumimoji="1" lang="ja-JP" altLang="en-US" dirty="0" smtClean="0"/>
                  <a:t>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844824"/>
                <a:ext cx="2505553" cy="453137"/>
              </a:xfrm>
              <a:prstGeom prst="rect">
                <a:avLst/>
              </a:prstGeom>
              <a:blipFill rotWithShape="1">
                <a:blip r:embed="rId4"/>
                <a:stretch>
                  <a:fillRect l="-730"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6097607" y="2204864"/>
                <a:ext cx="29388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B0F0"/>
                    </a:solidFill>
                  </a:rPr>
                  <a:t>main source of BG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rgbClr val="00B0F0"/>
                        </a:solidFill>
                        <a:latin typeface="Cambria Math"/>
                      </a:rPr>
                      <m:t>𝛾</m:t>
                    </m:r>
                  </m:oMath>
                </a14:m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07" y="2204864"/>
                <a:ext cx="293888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660" t="-8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 flipV="1">
            <a:off x="5871818" y="2247829"/>
            <a:ext cx="121451" cy="416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4849749" y="2636912"/>
                <a:ext cx="36826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…by detecting time coincident</a:t>
                </a:r>
                <a:br>
                  <a:rPr kumimoji="1" lang="en-US" altLang="ja-JP" dirty="0" smtClean="0"/>
                </a:br>
                <a:r>
                  <a:rPr kumimoji="1" lang="en-US" altLang="ja-JP" dirty="0" smtClean="0"/>
                  <a:t>   low momentum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endParaRPr kumimoji="1" lang="ja-JP" altLang="en-US" b="1" dirty="0"/>
              </a:p>
            </p:txBody>
          </p:sp>
        </mc:Choice>
        <mc:Fallback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49" y="2636912"/>
                <a:ext cx="3682691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490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テキスト ボックス 40"/>
          <p:cNvSpPr txBox="1"/>
          <p:nvPr/>
        </p:nvSpPr>
        <p:spPr>
          <a:xfrm>
            <a:off x="260232" y="3516881"/>
            <a:ext cx="99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DS</a:t>
            </a:r>
          </a:p>
          <a:p>
            <a:r>
              <a:rPr lang="en-US" altLang="ja-JP" sz="2000" b="1" dirty="0" smtClean="0"/>
              <a:t>RDC</a:t>
            </a:r>
            <a:endParaRPr kumimoji="1" lang="ja-JP" altLang="en-US" sz="20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72600" y="3284984"/>
            <a:ext cx="99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US</a:t>
            </a:r>
          </a:p>
          <a:p>
            <a:r>
              <a:rPr lang="en-US" altLang="ja-JP" sz="2000" b="1" dirty="0" smtClean="0"/>
              <a:t>RDC</a:t>
            </a:r>
            <a:endParaRPr kumimoji="1" lang="ja-JP" altLang="en-US" sz="2000" b="1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5593865" y="5040916"/>
            <a:ext cx="798807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761606" y="5589240"/>
            <a:ext cx="53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724128" y="5579948"/>
            <a:ext cx="53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rgbClr val="FF0000"/>
                </a:solidFill>
              </a:rPr>
              <a:t>US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Downstream detector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6" name="Picture 2" descr="C:\Users\Kei\Google ドライブ\lekkikai\MEG\doc\povray\cg\rdc - コピ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77281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>
            <a:off x="2555776" y="1916832"/>
            <a:ext cx="864096" cy="57606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419872" y="1484784"/>
            <a:ext cx="24482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Plastic Scintillators (PS)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3635896" y="1916832"/>
                <a:ext cx="5328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Measure e</a:t>
                </a:r>
                <a:r>
                  <a:rPr kumimoji="1" lang="en-US" altLang="ja-JP" baseline="30000" dirty="0" smtClean="0"/>
                  <a:t>+</a:t>
                </a:r>
                <a:r>
                  <a:rPr kumimoji="1" lang="en-US" altLang="ja-JP" dirty="0" smtClean="0"/>
                  <a:t> timing </a:t>
                </a:r>
              </a:p>
              <a:p>
                <a:r>
                  <a:rPr kumimoji="1" lang="en-US" altLang="ja-JP" dirty="0" smtClean="0"/>
                  <a:t>  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𝜇</m:t>
                    </m:r>
                    <m:r>
                      <a:rPr lang="en-US" altLang="ja-JP" i="1" dirty="0">
                        <a:latin typeface="Cambria Math"/>
                      </a:rPr>
                      <m:t>→</m:t>
                    </m:r>
                    <m:r>
                      <a:rPr lang="en-US" altLang="ja-JP" i="1" dirty="0">
                        <a:latin typeface="Cambria Math"/>
                      </a:rPr>
                      <m:t>𝑒</m:t>
                    </m:r>
                    <m:r>
                      <a:rPr lang="en-US" altLang="ja-JP" i="1" dirty="0">
                        <a:latin typeface="Cambria Math"/>
                      </a:rPr>
                      <m:t>𝜈𝜈𝛾</m:t>
                    </m:r>
                  </m:oMath>
                </a14:m>
                <a:r>
                  <a:rPr kumimoji="1" lang="en-US" altLang="ja-JP" dirty="0" smtClean="0">
                    <a:sym typeface="Wingdings" panose="05000000000000000000" pitchFamily="2" charset="2"/>
                  </a:rPr>
                  <a:t> will have e</a:t>
                </a:r>
                <a:r>
                  <a:rPr kumimoji="1" lang="en-US" altLang="ja-JP" baseline="30000" dirty="0" smtClean="0">
                    <a:sym typeface="Wingdings" panose="05000000000000000000" pitchFamily="2" charset="2"/>
                  </a:rPr>
                  <a:t>+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 &amp;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lang="en-US" altLang="ja-JP" dirty="0" smtClean="0"/>
                  <a:t>time coincidence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916832"/>
                <a:ext cx="532859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14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067944" y="25649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12 fast plastic scintillators (BC418</a:t>
            </a:r>
            <a:r>
              <a:rPr kumimoji="1" lang="en-US" altLang="ja-JP" dirty="0" smtClean="0"/>
              <a:t>) 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+ 2~3 MPPCs connected in series at both ends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827584" y="5013176"/>
            <a:ext cx="2808312" cy="287889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 rot="290172">
            <a:off x="1785469" y="5116399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20cm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23" idx="1"/>
          </p:cNvCxnSpPr>
          <p:nvPr/>
        </p:nvCxnSpPr>
        <p:spPr>
          <a:xfrm flipH="1" flipV="1">
            <a:off x="3635896" y="3645024"/>
            <a:ext cx="537008" cy="10336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172904" y="3563724"/>
            <a:ext cx="16232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LYSO crystals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4283968" y="4005064"/>
                <a:ext cx="53285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Measure e</a:t>
                </a:r>
                <a:r>
                  <a:rPr kumimoji="1" lang="en-US" altLang="ja-JP" baseline="30000" dirty="0" smtClean="0"/>
                  <a:t>+</a:t>
                </a:r>
                <a:r>
                  <a:rPr kumimoji="1" lang="en-US" altLang="ja-JP" dirty="0" smtClean="0"/>
                  <a:t> energy</a:t>
                </a:r>
              </a:p>
              <a:p>
                <a:r>
                  <a:rPr kumimoji="1" lang="en-US" altLang="ja-JP" dirty="0" smtClean="0"/>
                  <a:t>  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𝜇</m:t>
                    </m:r>
                    <m:r>
                      <a:rPr lang="en-US" altLang="ja-JP" i="1" dirty="0">
                        <a:latin typeface="Cambria Math"/>
                      </a:rPr>
                      <m:t>→</m:t>
                    </m:r>
                    <m:r>
                      <a:rPr lang="en-US" altLang="ja-JP" i="1" dirty="0">
                        <a:latin typeface="Cambria Math"/>
                      </a:rPr>
                      <m:t>𝑒</m:t>
                    </m:r>
                    <m:r>
                      <a:rPr lang="en-US" altLang="ja-JP" i="1" dirty="0">
                        <a:latin typeface="Cambria Math"/>
                      </a:rPr>
                      <m:t>𝜈𝜈𝛾</m:t>
                    </m:r>
                  </m:oMath>
                </a14:m>
                <a:r>
                  <a:rPr kumimoji="1" lang="en-US" altLang="ja-JP" dirty="0" smtClean="0">
                    <a:sym typeface="Wingdings" panose="05000000000000000000" pitchFamily="2" charset="2"/>
                  </a:rPr>
                  <a:t> will have small energy (1~2MeV)</a:t>
                </a:r>
                <a:br>
                  <a:rPr kumimoji="1" lang="en-US" altLang="ja-JP" dirty="0" smtClean="0">
                    <a:sym typeface="Wingdings" panose="05000000000000000000" pitchFamily="2" charset="2"/>
                  </a:rPr>
                </a:br>
                <a:r>
                  <a:rPr kumimoji="1" lang="en-US" altLang="ja-JP" dirty="0" smtClean="0">
                    <a:sym typeface="Wingdings" panose="05000000000000000000" pitchFamily="2" charset="2"/>
                  </a:rPr>
                  <a:t>      compared to BG 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𝜇</m:t>
                    </m:r>
                    <m:r>
                      <a:rPr kumimoji="1"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𝑒</m:t>
                    </m:r>
                    <m:r>
                      <a:rPr kumimoji="1"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𝜈𝜈</m:t>
                    </m:r>
                  </m:oMath>
                </a14:m>
                <a:r>
                  <a:rPr kumimoji="1" lang="en-US" altLang="ja-JP" dirty="0" smtClean="0">
                    <a:sym typeface="Wingdings" panose="05000000000000000000" pitchFamily="2" charset="2"/>
                  </a:rPr>
                  <a:t>)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05064"/>
                <a:ext cx="532859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030" t="-3311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4355976" y="49411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76 LYSO crystals (2x2x2 cm</a:t>
            </a:r>
            <a:r>
              <a:rPr kumimoji="1" lang="en-US" altLang="ja-JP" baseline="30000" dirty="0" smtClean="0"/>
              <a:t>3</a:t>
            </a:r>
            <a:r>
              <a:rPr kumimoji="1" lang="en-US" altLang="ja-JP" dirty="0" smtClean="0"/>
              <a:t>) + MPPC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4499992" y="5373216"/>
                <a:ext cx="38884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Construction is finished.</a:t>
                </a:r>
              </a:p>
              <a:p>
                <a:r>
                  <a:rPr lang="en-US" altLang="ja-JP" dirty="0" smtClean="0"/>
                  <a:t>Performance was tested in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beam.</a:t>
                </a:r>
              </a:p>
              <a:p>
                <a:r>
                  <a:rPr lang="en-US" altLang="ja-JP" dirty="0" smtClean="0"/>
                  <a:t>(JPS2016Autumn 21aSE06)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373216"/>
                <a:ext cx="3888432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254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6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Re-production &amp; test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83568" y="2482198"/>
            <a:ext cx="2229601" cy="831665"/>
            <a:chOff x="1187624" y="2276872"/>
            <a:chExt cx="3600400" cy="14162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276872"/>
              <a:ext cx="3456384" cy="141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1187624" y="2492896"/>
              <a:ext cx="28803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499992" y="2564904"/>
              <a:ext cx="28803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8"/>
          <p:cNvSpPr/>
          <p:nvPr/>
        </p:nvSpPr>
        <p:spPr>
          <a:xfrm>
            <a:off x="2549122" y="2337560"/>
            <a:ext cx="230425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08" y="3862789"/>
            <a:ext cx="3332956" cy="27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6951749" y="4706560"/>
            <a:ext cx="1796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Soldering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Conductive epoxy</a:t>
            </a:r>
            <a:br>
              <a:rPr lang="en-US" altLang="ja-JP" sz="1400" dirty="0" smtClean="0">
                <a:solidFill>
                  <a:srgbClr val="FF0000"/>
                </a:solidFill>
              </a:rPr>
            </a:br>
            <a:r>
              <a:rPr lang="en-US" altLang="ja-JP" sz="1400" dirty="0" smtClean="0">
                <a:solidFill>
                  <a:srgbClr val="FF0000"/>
                </a:solidFill>
              </a:rPr>
              <a:t>(different SiPM)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59661" y="3645024"/>
            <a:ext cx="20882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Light yield with PS</a:t>
            </a:r>
            <a:endParaRPr kumimoji="1" lang="ja-JP" alt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11" y="2182224"/>
            <a:ext cx="2556284" cy="13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826781" y="248219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PCB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26781" y="299700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SiPM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二等辺三角形 15"/>
          <p:cNvSpPr/>
          <p:nvPr/>
        </p:nvSpPr>
        <p:spPr>
          <a:xfrm rot="16200000">
            <a:off x="2923255" y="2463331"/>
            <a:ext cx="373006" cy="694336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87624" y="148478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Bad channels were found in the performance test.</a:t>
            </a:r>
          </a:p>
          <a:p>
            <a:r>
              <a:rPr lang="en-US" altLang="ja-JP" dirty="0" smtClean="0"/>
              <a:t>Electric connection on plastic scintillator was unstable.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0192" y="2228671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used conductive epoxy instead of soldering to avoid heat damage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fragile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5616" y="38610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All counters are reproduced by soldering.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1600" y="452189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Light yield did not change.</a:t>
            </a:r>
          </a:p>
          <a:p>
            <a:r>
              <a:rPr kumimoji="1" lang="en-US" altLang="ja-JP" dirty="0" smtClean="0"/>
              <a:t>Resolution was measured to be good </a:t>
            </a:r>
          </a:p>
          <a:p>
            <a:r>
              <a:rPr kumimoji="1" lang="en-US" altLang="ja-JP" dirty="0" smtClean="0"/>
              <a:t>for all ch (90~100ps, </a:t>
            </a:r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Sr source)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9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Installation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861516" cy="40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2839411" cy="346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1907704" y="1988840"/>
            <a:ext cx="568032" cy="1205848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123728" y="22048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μ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812796" y="3129080"/>
            <a:ext cx="640080" cy="112778"/>
          </a:xfrm>
          <a:custGeom>
            <a:avLst/>
            <a:gdLst>
              <a:gd name="connsiteX0" fmla="*/ 640080 w 640080"/>
              <a:gd name="connsiteY0" fmla="*/ 83895 h 123762"/>
              <a:gd name="connsiteX1" fmla="*/ 538480 w 640080"/>
              <a:gd name="connsiteY1" fmla="*/ 75 h 123762"/>
              <a:gd name="connsiteX2" fmla="*/ 474980 w 640080"/>
              <a:gd name="connsiteY2" fmla="*/ 96595 h 123762"/>
              <a:gd name="connsiteX3" fmla="*/ 347980 w 640080"/>
              <a:gd name="connsiteY3" fmla="*/ 17855 h 123762"/>
              <a:gd name="connsiteX4" fmla="*/ 279400 w 640080"/>
              <a:gd name="connsiteY4" fmla="*/ 114375 h 123762"/>
              <a:gd name="connsiteX5" fmla="*/ 193040 w 640080"/>
              <a:gd name="connsiteY5" fmla="*/ 30555 h 123762"/>
              <a:gd name="connsiteX6" fmla="*/ 114300 w 640080"/>
              <a:gd name="connsiteY6" fmla="*/ 119455 h 123762"/>
              <a:gd name="connsiteX7" fmla="*/ 0 w 640080"/>
              <a:gd name="connsiteY7" fmla="*/ 101675 h 123762"/>
              <a:gd name="connsiteX0" fmla="*/ 640080 w 640080"/>
              <a:gd name="connsiteY0" fmla="*/ 83895 h 116006"/>
              <a:gd name="connsiteX1" fmla="*/ 538480 w 640080"/>
              <a:gd name="connsiteY1" fmla="*/ 75 h 116006"/>
              <a:gd name="connsiteX2" fmla="*/ 474980 w 640080"/>
              <a:gd name="connsiteY2" fmla="*/ 96595 h 116006"/>
              <a:gd name="connsiteX3" fmla="*/ 347980 w 640080"/>
              <a:gd name="connsiteY3" fmla="*/ 17855 h 116006"/>
              <a:gd name="connsiteX4" fmla="*/ 279400 w 640080"/>
              <a:gd name="connsiteY4" fmla="*/ 114375 h 116006"/>
              <a:gd name="connsiteX5" fmla="*/ 193040 w 640080"/>
              <a:gd name="connsiteY5" fmla="*/ 30555 h 116006"/>
              <a:gd name="connsiteX6" fmla="*/ 147320 w 640080"/>
              <a:gd name="connsiteY6" fmla="*/ 109295 h 116006"/>
              <a:gd name="connsiteX7" fmla="*/ 0 w 640080"/>
              <a:gd name="connsiteY7" fmla="*/ 101675 h 116006"/>
              <a:gd name="connsiteX0" fmla="*/ 640080 w 640080"/>
              <a:gd name="connsiteY0" fmla="*/ 83895 h 114413"/>
              <a:gd name="connsiteX1" fmla="*/ 538480 w 640080"/>
              <a:gd name="connsiteY1" fmla="*/ 75 h 114413"/>
              <a:gd name="connsiteX2" fmla="*/ 474980 w 640080"/>
              <a:gd name="connsiteY2" fmla="*/ 96595 h 114413"/>
              <a:gd name="connsiteX3" fmla="*/ 347980 w 640080"/>
              <a:gd name="connsiteY3" fmla="*/ 17855 h 114413"/>
              <a:gd name="connsiteX4" fmla="*/ 279400 w 640080"/>
              <a:gd name="connsiteY4" fmla="*/ 114375 h 114413"/>
              <a:gd name="connsiteX5" fmla="*/ 193040 w 640080"/>
              <a:gd name="connsiteY5" fmla="*/ 30555 h 114413"/>
              <a:gd name="connsiteX6" fmla="*/ 147320 w 640080"/>
              <a:gd name="connsiteY6" fmla="*/ 109295 h 114413"/>
              <a:gd name="connsiteX7" fmla="*/ 0 w 640080"/>
              <a:gd name="connsiteY7" fmla="*/ 101675 h 114413"/>
              <a:gd name="connsiteX0" fmla="*/ 640080 w 640080"/>
              <a:gd name="connsiteY0" fmla="*/ 83895 h 114400"/>
              <a:gd name="connsiteX1" fmla="*/ 538480 w 640080"/>
              <a:gd name="connsiteY1" fmla="*/ 75 h 114400"/>
              <a:gd name="connsiteX2" fmla="*/ 474980 w 640080"/>
              <a:gd name="connsiteY2" fmla="*/ 96595 h 114400"/>
              <a:gd name="connsiteX3" fmla="*/ 378460 w 640080"/>
              <a:gd name="connsiteY3" fmla="*/ 20395 h 114400"/>
              <a:gd name="connsiteX4" fmla="*/ 279400 w 640080"/>
              <a:gd name="connsiteY4" fmla="*/ 114375 h 114400"/>
              <a:gd name="connsiteX5" fmla="*/ 193040 w 640080"/>
              <a:gd name="connsiteY5" fmla="*/ 30555 h 114400"/>
              <a:gd name="connsiteX6" fmla="*/ 147320 w 640080"/>
              <a:gd name="connsiteY6" fmla="*/ 109295 h 114400"/>
              <a:gd name="connsiteX7" fmla="*/ 0 w 640080"/>
              <a:gd name="connsiteY7" fmla="*/ 101675 h 114400"/>
              <a:gd name="connsiteX0" fmla="*/ 640080 w 640080"/>
              <a:gd name="connsiteY0" fmla="*/ 83895 h 112778"/>
              <a:gd name="connsiteX1" fmla="*/ 538480 w 640080"/>
              <a:gd name="connsiteY1" fmla="*/ 75 h 112778"/>
              <a:gd name="connsiteX2" fmla="*/ 474980 w 640080"/>
              <a:gd name="connsiteY2" fmla="*/ 96595 h 112778"/>
              <a:gd name="connsiteX3" fmla="*/ 378460 w 640080"/>
              <a:gd name="connsiteY3" fmla="*/ 20395 h 112778"/>
              <a:gd name="connsiteX4" fmla="*/ 320040 w 640080"/>
              <a:gd name="connsiteY4" fmla="*/ 109295 h 112778"/>
              <a:gd name="connsiteX5" fmla="*/ 193040 w 640080"/>
              <a:gd name="connsiteY5" fmla="*/ 30555 h 112778"/>
              <a:gd name="connsiteX6" fmla="*/ 147320 w 640080"/>
              <a:gd name="connsiteY6" fmla="*/ 109295 h 112778"/>
              <a:gd name="connsiteX7" fmla="*/ 0 w 640080"/>
              <a:gd name="connsiteY7" fmla="*/ 101675 h 112778"/>
              <a:gd name="connsiteX0" fmla="*/ 640080 w 640080"/>
              <a:gd name="connsiteY0" fmla="*/ 83895 h 112778"/>
              <a:gd name="connsiteX1" fmla="*/ 538480 w 640080"/>
              <a:gd name="connsiteY1" fmla="*/ 75 h 112778"/>
              <a:gd name="connsiteX2" fmla="*/ 474980 w 640080"/>
              <a:gd name="connsiteY2" fmla="*/ 96595 h 112778"/>
              <a:gd name="connsiteX3" fmla="*/ 378460 w 640080"/>
              <a:gd name="connsiteY3" fmla="*/ 20395 h 112778"/>
              <a:gd name="connsiteX4" fmla="*/ 320040 w 640080"/>
              <a:gd name="connsiteY4" fmla="*/ 109295 h 112778"/>
              <a:gd name="connsiteX5" fmla="*/ 223520 w 640080"/>
              <a:gd name="connsiteY5" fmla="*/ 30555 h 112778"/>
              <a:gd name="connsiteX6" fmla="*/ 147320 w 640080"/>
              <a:gd name="connsiteY6" fmla="*/ 109295 h 112778"/>
              <a:gd name="connsiteX7" fmla="*/ 0 w 640080"/>
              <a:gd name="connsiteY7" fmla="*/ 101675 h 11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080" h="112778">
                <a:moveTo>
                  <a:pt x="640080" y="83895"/>
                </a:moveTo>
                <a:cubicBezTo>
                  <a:pt x="603038" y="40926"/>
                  <a:pt x="565997" y="-2042"/>
                  <a:pt x="538480" y="75"/>
                </a:cubicBezTo>
                <a:cubicBezTo>
                  <a:pt x="510963" y="2192"/>
                  <a:pt x="501650" y="93208"/>
                  <a:pt x="474980" y="96595"/>
                </a:cubicBezTo>
                <a:cubicBezTo>
                  <a:pt x="448310" y="99982"/>
                  <a:pt x="404283" y="18278"/>
                  <a:pt x="378460" y="20395"/>
                </a:cubicBezTo>
                <a:cubicBezTo>
                  <a:pt x="352637" y="22512"/>
                  <a:pt x="345863" y="107602"/>
                  <a:pt x="320040" y="109295"/>
                </a:cubicBezTo>
                <a:cubicBezTo>
                  <a:pt x="294217" y="110988"/>
                  <a:pt x="252307" y="30555"/>
                  <a:pt x="223520" y="30555"/>
                </a:cubicBezTo>
                <a:cubicBezTo>
                  <a:pt x="194733" y="30555"/>
                  <a:pt x="184573" y="97442"/>
                  <a:pt x="147320" y="109295"/>
                </a:cubicBezTo>
                <a:cubicBezTo>
                  <a:pt x="110067" y="121148"/>
                  <a:pt x="71543" y="98711"/>
                  <a:pt x="0" y="101675"/>
                </a:cubicBezTo>
              </a:path>
            </a:pathLst>
          </a:custGeom>
          <a:noFill/>
          <a:ln w="28575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475656" y="30689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kumimoji="1" lang="ja-JP" alt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068960"/>
                <a:ext cx="4320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リーフォーム 12"/>
          <p:cNvSpPr/>
          <p:nvPr/>
        </p:nvSpPr>
        <p:spPr>
          <a:xfrm>
            <a:off x="2490976" y="3207896"/>
            <a:ext cx="418527" cy="924380"/>
          </a:xfrm>
          <a:custGeom>
            <a:avLst/>
            <a:gdLst>
              <a:gd name="connsiteX0" fmla="*/ 0 w 418527"/>
              <a:gd name="connsiteY0" fmla="*/ 0 h 924380"/>
              <a:gd name="connsiteX1" fmla="*/ 60960 w 418527"/>
              <a:gd name="connsiteY1" fmla="*/ 269240 h 924380"/>
              <a:gd name="connsiteX2" fmla="*/ 213360 w 418527"/>
              <a:gd name="connsiteY2" fmla="*/ 472440 h 924380"/>
              <a:gd name="connsiteX3" fmla="*/ 264160 w 418527"/>
              <a:gd name="connsiteY3" fmla="*/ 721360 h 924380"/>
              <a:gd name="connsiteX4" fmla="*/ 406400 w 418527"/>
              <a:gd name="connsiteY4" fmla="*/ 909320 h 924380"/>
              <a:gd name="connsiteX5" fmla="*/ 401320 w 418527"/>
              <a:gd name="connsiteY5" fmla="*/ 899160 h 92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527" h="924380">
                <a:moveTo>
                  <a:pt x="0" y="0"/>
                </a:moveTo>
                <a:cubicBezTo>
                  <a:pt x="12700" y="95250"/>
                  <a:pt x="25400" y="190500"/>
                  <a:pt x="60960" y="269240"/>
                </a:cubicBezTo>
                <a:cubicBezTo>
                  <a:pt x="96520" y="347980"/>
                  <a:pt x="179493" y="397087"/>
                  <a:pt x="213360" y="472440"/>
                </a:cubicBezTo>
                <a:cubicBezTo>
                  <a:pt x="247227" y="547793"/>
                  <a:pt x="231987" y="648547"/>
                  <a:pt x="264160" y="721360"/>
                </a:cubicBezTo>
                <a:cubicBezTo>
                  <a:pt x="296333" y="794173"/>
                  <a:pt x="383540" y="879687"/>
                  <a:pt x="406400" y="909320"/>
                </a:cubicBezTo>
                <a:cubicBezTo>
                  <a:pt x="429260" y="938953"/>
                  <a:pt x="415290" y="919056"/>
                  <a:pt x="401320" y="899160"/>
                </a:cubicBezTo>
              </a:path>
            </a:pathLst>
          </a:cu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37495" y="4077072"/>
            <a:ext cx="58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7B21"/>
                </a:solidFill>
              </a:rPr>
              <a:t>e</a:t>
            </a:r>
            <a:r>
              <a:rPr kumimoji="1" lang="en-US" altLang="ja-JP" sz="2400" baseline="30000" dirty="0" smtClean="0">
                <a:solidFill>
                  <a:srgbClr val="FF7B21"/>
                </a:solidFill>
              </a:rPr>
              <a:t>+</a:t>
            </a:r>
            <a:endParaRPr kumimoji="1" lang="ja-JP" altLang="en-US" sz="2400" baseline="30000" dirty="0">
              <a:solidFill>
                <a:srgbClr val="FF7B21"/>
              </a:solidFill>
            </a:endParaRPr>
          </a:p>
        </p:txBody>
      </p:sp>
      <p:sp>
        <p:nvSpPr>
          <p:cNvPr id="16" name="二等辺三角形 15"/>
          <p:cNvSpPr/>
          <p:nvPr/>
        </p:nvSpPr>
        <p:spPr>
          <a:xfrm rot="15452399">
            <a:off x="4352839" y="2813418"/>
            <a:ext cx="504056" cy="2315780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6279640" y="3643896"/>
            <a:ext cx="1033272" cy="1014984"/>
          </a:xfrm>
          <a:custGeom>
            <a:avLst/>
            <a:gdLst>
              <a:gd name="connsiteX0" fmla="*/ 1033272 w 1033272"/>
              <a:gd name="connsiteY0" fmla="*/ 1014984 h 1014984"/>
              <a:gd name="connsiteX1" fmla="*/ 557784 w 1033272"/>
              <a:gd name="connsiteY1" fmla="*/ 868680 h 1014984"/>
              <a:gd name="connsiteX2" fmla="*/ 164592 w 1033272"/>
              <a:gd name="connsiteY2" fmla="*/ 457200 h 1014984"/>
              <a:gd name="connsiteX3" fmla="*/ 0 w 1033272"/>
              <a:gd name="connsiteY3" fmla="*/ 0 h 101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272" h="1014984">
                <a:moveTo>
                  <a:pt x="1033272" y="1014984"/>
                </a:moveTo>
                <a:cubicBezTo>
                  <a:pt x="867918" y="988314"/>
                  <a:pt x="702564" y="961644"/>
                  <a:pt x="557784" y="868680"/>
                </a:cubicBezTo>
                <a:cubicBezTo>
                  <a:pt x="413004" y="775716"/>
                  <a:pt x="257556" y="601980"/>
                  <a:pt x="164592" y="457200"/>
                </a:cubicBezTo>
                <a:cubicBezTo>
                  <a:pt x="71628" y="312420"/>
                  <a:pt x="35814" y="15621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12912" y="3573016"/>
            <a:ext cx="78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RDC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12160" y="2420888"/>
            <a:ext cx="91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feed-through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24128" y="479889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pneumatic pump mover</a:t>
            </a:r>
          </a:p>
          <a:p>
            <a:r>
              <a:rPr lang="en-US" altLang="ja-JP" dirty="0" smtClean="0"/>
              <a:t>allows insertion of calibration target from DS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43808" y="5517232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DS RDC is installed!</a:t>
            </a:r>
            <a:endParaRPr kumimoji="1" lang="ja-JP" alt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1187624" y="5877272"/>
                <a:ext cx="69847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To be tested in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beam with LXe detector in the end of this year.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77272"/>
                <a:ext cx="698477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960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8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Upstream detector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5" name="Picture 5" descr="C:\Users\Kei\Google ドライブ\lekkikai\MEG\doc\povray\test\US_RDC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4" t="5639" r="13396" b="6942"/>
          <a:stretch/>
        </p:blipFill>
        <p:spPr bwMode="auto">
          <a:xfrm>
            <a:off x="467544" y="1916832"/>
            <a:ext cx="33026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635896" y="1412776"/>
                <a:ext cx="4968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Upstream detector is must be placed in the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beam before stopping target.</a:t>
                </a:r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12776"/>
                <a:ext cx="496855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982" t="-4717" r="-2331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076328" y="2347139"/>
                <a:ext cx="4168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/>
                  <a:t>● </a:t>
                </a:r>
                <a:r>
                  <a:rPr kumimoji="1" lang="en-US" altLang="ja-JP" dirty="0" smtClean="0"/>
                  <a:t>Requirements</a:t>
                </a:r>
              </a:p>
              <a:p>
                <a:r>
                  <a:rPr lang="en-US" altLang="ja-JP" dirty="0"/>
                  <a:t> </a:t>
                </a:r>
                <a:r>
                  <a:rPr lang="en-US" altLang="ja-JP" dirty="0" smtClean="0"/>
                  <a:t>  - Thin (not to affect the beam optics)</a:t>
                </a:r>
              </a:p>
              <a:p>
                <a:r>
                  <a:rPr kumimoji="1" lang="en-US" altLang="ja-JP" dirty="0"/>
                  <a:t> </a:t>
                </a:r>
                <a:r>
                  <a:rPr kumimoji="1" lang="en-US" altLang="ja-JP" dirty="0" smtClean="0"/>
                  <a:t>  - Operational in high rate (~10</a:t>
                </a:r>
                <a:r>
                  <a:rPr kumimoji="1" lang="en-US" altLang="ja-JP" baseline="30000" dirty="0" smtClean="0"/>
                  <a:t>8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en-US" altLang="ja-JP" dirty="0" smtClean="0"/>
                  <a:t>/s)</a:t>
                </a: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328" y="2347139"/>
                <a:ext cx="416808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318" t="-4636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316960" y="5877272"/>
            <a:ext cx="271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JPS2017Spring, 18aK33-6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067944" y="3501008"/>
                <a:ext cx="4608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● </a:t>
                </a:r>
                <a:r>
                  <a:rPr kumimoji="1" lang="en-US" altLang="ja-JP" dirty="0" smtClean="0"/>
                  <a:t>Possible candidate</a:t>
                </a:r>
                <a:br>
                  <a:rPr kumimoji="1" lang="en-US" altLang="ja-JP" dirty="0" smtClean="0"/>
                </a:br>
                <a:r>
                  <a:rPr kumimoji="1" lang="en-US" altLang="ja-JP" dirty="0" smtClean="0"/>
                  <a:t>   250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en-US" altLang="ja-JP" dirty="0" smtClean="0"/>
                  <a:t>m scintillation fiber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+ SiPM readout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01008"/>
                <a:ext cx="460851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058" t="-660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>
            <a:off x="4572000" y="4077072"/>
            <a:ext cx="0" cy="21776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283968" y="4296578"/>
                <a:ext cx="388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Thin, fast response </a:t>
                </a:r>
                <a:r>
                  <a:rPr kumimoji="1" lang="en-US" altLang="ja-JP" dirty="0" smtClean="0">
                    <a:sym typeface="Wingdings" panose="05000000000000000000" pitchFamily="2" charset="2"/>
                  </a:rPr>
                  <a:t> operational in </a:t>
                </a:r>
                <a:br>
                  <a:rPr kumimoji="1" lang="en-US" altLang="ja-JP" dirty="0" smtClean="0">
                    <a:sym typeface="Wingdings" panose="05000000000000000000" pitchFamily="2" charset="2"/>
                  </a:rPr>
                </a:br>
                <a:r>
                  <a:rPr kumimoji="1" lang="en-US" altLang="ja-JP" dirty="0" smtClean="0">
                    <a:sym typeface="Wingdings" panose="05000000000000000000" pitchFamily="2" charset="2"/>
                  </a:rPr>
                  <a:t>                             high rate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  <a:sym typeface="Wingdings" panose="05000000000000000000" pitchFamily="2" charset="2"/>
                      </a:rPr>
                      <m:t>𝜇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beam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96578"/>
                <a:ext cx="3888432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411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3851920" y="50851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However, </a:t>
            </a:r>
            <a:r>
              <a:rPr kumimoji="1" lang="en-US" altLang="ja-JP" b="1" dirty="0" smtClean="0"/>
              <a:t>radiation damage</a:t>
            </a:r>
            <a:r>
              <a:rPr kumimoji="1" lang="en-US" altLang="ja-JP" dirty="0" smtClean="0"/>
              <a:t> migh</a:t>
            </a:r>
            <a:r>
              <a:rPr lang="en-US" altLang="ja-JP" dirty="0" smtClean="0"/>
              <a:t>t be serious.</a:t>
            </a:r>
          </a:p>
          <a:p>
            <a:r>
              <a:rPr lang="en-US" altLang="ja-JP" dirty="0" smtClean="0"/>
              <a:t>&lt;1/2 light yield decrease expected in 2 weeks.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0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Diamond sensor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3608" y="1619508"/>
            <a:ext cx="452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Diamond is an other candidate for US RDC.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547664" y="3140968"/>
                <a:ext cx="34563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rgbClr val="0070C0"/>
                    </a:solidFill>
                  </a:rPr>
                  <a:t>☺ </a:t>
                </a:r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Radiation hard</a:t>
                </a:r>
              </a:p>
              <a:p>
                <a:r>
                  <a:rPr lang="ja-JP" altLang="en-US" dirty="0" smtClean="0">
                    <a:solidFill>
                      <a:srgbClr val="0070C0"/>
                    </a:solidFill>
                  </a:rPr>
                  <a:t>☺ </a:t>
                </a:r>
                <a:r>
                  <a:rPr lang="en-US" altLang="ja-JP" dirty="0" smtClean="0">
                    <a:solidFill>
                      <a:srgbClr val="0070C0"/>
                    </a:solidFill>
                  </a:rPr>
                  <a:t>Can be very thin (~100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m)</a:t>
                </a:r>
              </a:p>
              <a:p>
                <a:r>
                  <a:rPr kumimoji="1" lang="ja-JP" altLang="en-US" dirty="0" smtClean="0">
                    <a:solidFill>
                      <a:srgbClr val="0070C0"/>
                    </a:solidFill>
                  </a:rPr>
                  <a:t>☺ </a:t>
                </a:r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Fast (&lt;1ns)</a:t>
                </a:r>
              </a:p>
              <a:p>
                <a:r>
                  <a:rPr lang="ja-JP" altLang="en-US" dirty="0" smtClean="0">
                    <a:solidFill>
                      <a:srgbClr val="00B050"/>
                    </a:solidFill>
                  </a:rPr>
                  <a:t>😐 </a:t>
                </a:r>
                <a:r>
                  <a:rPr lang="en-US" altLang="ja-JP" dirty="0" smtClean="0">
                    <a:solidFill>
                      <a:srgbClr val="00B050"/>
                    </a:solidFill>
                  </a:rPr>
                  <a:t>Small signal</a:t>
                </a:r>
                <a:endParaRPr kumimoji="1"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40968"/>
                <a:ext cx="345638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587" t="-2538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5552447" y="1979548"/>
            <a:ext cx="3024336" cy="2089761"/>
            <a:chOff x="6515100" y="2492896"/>
            <a:chExt cx="2369623" cy="1622266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9"/>
            <a:stretch/>
          </p:blipFill>
          <p:spPr bwMode="auto">
            <a:xfrm>
              <a:off x="6528816" y="2492896"/>
              <a:ext cx="2355907" cy="159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6515100" y="2492896"/>
              <a:ext cx="194310" cy="26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6515100" y="3845808"/>
              <a:ext cx="211836" cy="2693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1043608" y="197954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It works similar to Si detector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endParaRPr kumimoji="1" lang="ja-JP" altLang="en-US" dirty="0"/>
          </a:p>
        </p:txBody>
      </p:sp>
      <p:cxnSp>
        <p:nvCxnSpPr>
          <p:cNvPr id="14" name="カギ線コネクタ 13"/>
          <p:cNvCxnSpPr/>
          <p:nvPr/>
        </p:nvCxnSpPr>
        <p:spPr>
          <a:xfrm>
            <a:off x="1900308" y="4341297"/>
            <a:ext cx="324036" cy="297324"/>
          </a:xfrm>
          <a:prstGeom prst="bentConnector3">
            <a:avLst>
              <a:gd name="adj1" fmla="val -794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267744" y="4449886"/>
                <a:ext cx="57606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e</a:t>
                </a:r>
                <a:r>
                  <a:rPr kumimoji="1" lang="en-US" altLang="ja-JP" baseline="30000" dirty="0" smtClean="0"/>
                  <a:t>+</a:t>
                </a:r>
                <a:r>
                  <a:rPr kumimoji="1" lang="en-US" altLang="ja-JP" dirty="0" smtClean="0"/>
                  <a:t> energy deposit is only ~50 keV for100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en-US" altLang="ja-JP" dirty="0" smtClean="0"/>
                  <a:t>m diamond.</a:t>
                </a:r>
              </a:p>
              <a:p>
                <a:r>
                  <a:rPr lang="en-US" altLang="ja-JP" dirty="0" smtClean="0"/>
                  <a:t>Energy to create an e/h pair = 13eV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(c.f. It is only 3.6eV for silicon.)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449886"/>
                <a:ext cx="576064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847" t="-3311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/>
          <p:cNvSpPr txBox="1"/>
          <p:nvPr/>
        </p:nvSpPr>
        <p:spPr>
          <a:xfrm>
            <a:off x="1043608" y="2780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Properties: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紅梅匂">
    <a:dk1>
      <a:sysClr val="windowText" lastClr="000000"/>
    </a:dk1>
    <a:lt1>
      <a:sysClr val="window" lastClr="FFFFFF"/>
    </a:lt1>
    <a:dk2>
      <a:srgbClr val="B43731"/>
    </a:dk2>
    <a:lt2>
      <a:srgbClr val="FFFFD2"/>
    </a:lt2>
    <a:accent1>
      <a:srgbClr val="5B8835"/>
    </a:accent1>
    <a:accent2>
      <a:srgbClr val="538BA2"/>
    </a:accent2>
    <a:accent3>
      <a:srgbClr val="876631"/>
    </a:accent3>
    <a:accent4>
      <a:srgbClr val="B49F42"/>
    </a:accent4>
    <a:accent5>
      <a:srgbClr val="CD5C56"/>
    </a:accent5>
    <a:accent6>
      <a:srgbClr val="AB57AF"/>
    </a:accent6>
    <a:hlink>
      <a:srgbClr val="0000FE"/>
    </a:hlink>
    <a:folHlink>
      <a:srgbClr val="81007F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10289</TotalTime>
  <Words>915</Words>
  <Application>Microsoft Office PowerPoint</Application>
  <PresentationFormat>画面に合わせる (4:3)</PresentationFormat>
  <Paragraphs>190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アース</vt:lpstr>
      <vt:lpstr>大強度μ粒子ビーム中で動作する MEG II実験 輻射崩壊同定用カウンターの開発</vt:lpstr>
      <vt:lpstr>μ→eγ search</vt:lpstr>
      <vt:lpstr>MEG II @ PSI</vt:lpstr>
      <vt:lpstr>Radiative Decay Counter (RDC)</vt:lpstr>
      <vt:lpstr>Downstream detector</vt:lpstr>
      <vt:lpstr>Re-production &amp; test</vt:lpstr>
      <vt:lpstr>Installation</vt:lpstr>
      <vt:lpstr>Upstream detector</vt:lpstr>
      <vt:lpstr>Diamond sensor</vt:lpstr>
      <vt:lpstr>Synthetic diamonds</vt:lpstr>
      <vt:lpstr>Test of diamond sensor samples</vt:lpstr>
      <vt:lpstr>α source signal</vt:lpstr>
      <vt:lpstr>Pulse height vs. V_bias</vt:lpstr>
      <vt:lpstr>β source signal</vt:lpstr>
      <vt:lpstr>Next step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大強度μ粒子ビーム中で動作する MEG II実験 輻射崩壊同定用カウンターの開発</dc:title>
  <dc:creator>Kei</dc:creator>
  <cp:lastModifiedBy>Kei</cp:lastModifiedBy>
  <cp:revision>36</cp:revision>
  <dcterms:created xsi:type="dcterms:W3CDTF">2017-09-04T06:20:16Z</dcterms:created>
  <dcterms:modified xsi:type="dcterms:W3CDTF">2017-09-11T10:09:43Z</dcterms:modified>
</cp:coreProperties>
</file>