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868" r:id="rId1"/>
  </p:sldMasterIdLst>
  <p:notesMasterIdLst>
    <p:notesMasterId r:id="rId21"/>
  </p:notesMasterIdLst>
  <p:sldIdLst>
    <p:sldId id="256" r:id="rId2"/>
    <p:sldId id="358" r:id="rId3"/>
    <p:sldId id="343" r:id="rId4"/>
    <p:sldId id="359" r:id="rId5"/>
    <p:sldId id="336" r:id="rId6"/>
    <p:sldId id="337" r:id="rId7"/>
    <p:sldId id="290" r:id="rId8"/>
    <p:sldId id="296" r:id="rId9"/>
    <p:sldId id="295" r:id="rId10"/>
    <p:sldId id="366" r:id="rId11"/>
    <p:sldId id="360" r:id="rId12"/>
    <p:sldId id="361" r:id="rId13"/>
    <p:sldId id="364" r:id="rId14"/>
    <p:sldId id="368" r:id="rId15"/>
    <p:sldId id="362" r:id="rId16"/>
    <p:sldId id="363" r:id="rId17"/>
    <p:sldId id="365" r:id="rId18"/>
    <p:sldId id="324" r:id="rId19"/>
    <p:sldId id="367" r:id="rId20"/>
  </p:sldIdLst>
  <p:sldSz cx="9906000" cy="6858000" type="A4"/>
  <p:notesSz cx="6797675" cy="9926638"/>
  <p:embeddedFontLst>
    <p:embeddedFont>
      <p:font typeface="游ゴシック Light" panose="020B0300000000000000" pitchFamily="50" charset="-128"/>
      <p:regular r:id="rId22"/>
    </p:embeddedFont>
    <p:embeddedFont>
      <p:font typeface="Garamond" panose="02020404030301010803" pitchFamily="18" charset="0"/>
      <p:regular r:id="rId23"/>
      <p:bold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egoe UI Light" panose="020B0502040204020203" pitchFamily="34" charset="0"/>
      <p:regular r:id="rId30"/>
      <p:italic r:id="rId31"/>
    </p:embeddedFont>
  </p:embeddedFontLst>
  <p:defaultTextStyle>
    <a:defPPr>
      <a:defRPr lang="en-US"/>
    </a:defPPr>
    <a:lvl1pPr marL="0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1pPr>
    <a:lvl2pPr marL="46382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2pPr>
    <a:lvl3pPr marL="927659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3pPr>
    <a:lvl4pPr marL="139148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4pPr>
    <a:lvl5pPr marL="1855318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5pPr>
    <a:lvl6pPr marL="2319147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6pPr>
    <a:lvl7pPr marL="278297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7pPr>
    <a:lvl8pPr marL="3246806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8pPr>
    <a:lvl9pPr marL="3710635" algn="l" defTabSz="463829" rtl="0" eaLnBrk="1" latinLnBrk="0" hangingPunct="1">
      <a:defRPr sz="18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内山雄祐" initials="内山雄祐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0000FF"/>
    <a:srgbClr val="3399FF"/>
    <a:srgbClr val="59D454"/>
    <a:srgbClr val="01EC01"/>
    <a:srgbClr val="00CC00"/>
    <a:srgbClr val="FF00FF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660"/>
  </p:normalViewPr>
  <p:slideViewPr>
    <p:cSldViewPr snapToGrid="0">
      <p:cViewPr varScale="1">
        <p:scale>
          <a:sx n="61" d="100"/>
          <a:sy n="61" d="100"/>
        </p:scale>
        <p:origin x="336" y="96"/>
      </p:cViewPr>
      <p:guideLst>
        <p:guide orient="horz" pos="2161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4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1DCB5-67D5-4CA9-ADB0-0C1150528279}" type="datetimeFigureOut">
              <a:rPr kumimoji="1" lang="ja-JP" altLang="en-US" smtClean="0"/>
              <a:t>2016/3/14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8151E-2A25-4A58-A9CB-36484F9B24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63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2pPr>
    <a:lvl3pPr marL="80465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3pPr>
    <a:lvl4pPr marL="1206977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4pPr>
    <a:lvl5pPr marL="1609302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5pPr>
    <a:lvl6pPr marL="2011628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6pPr>
    <a:lvl7pPr marL="2413954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7pPr>
    <a:lvl8pPr marL="2816279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8pPr>
    <a:lvl9pPr marL="3218605" algn="l" defTabSz="804652" rtl="0" eaLnBrk="1" latinLnBrk="0" hangingPunct="1">
      <a:defRPr kumimoji="1"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48" y="770467"/>
            <a:ext cx="8760618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008" spc="-95" baseline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55" y="4206876"/>
            <a:ext cx="7497913" cy="1645920"/>
          </a:xfrm>
        </p:spPr>
        <p:txBody>
          <a:bodyPr>
            <a:normAutofit/>
          </a:bodyPr>
          <a:lstStyle>
            <a:lvl1pPr marL="0" indent="0" algn="l">
              <a:buNone/>
              <a:defRPr sz="2549">
                <a:solidFill>
                  <a:schemeClr val="bg1"/>
                </a:solidFill>
                <a:latin typeface="+mn-lt"/>
              </a:defRPr>
            </a:lvl1pPr>
            <a:lvl2pPr marL="364098" indent="0" algn="ctr">
              <a:buNone/>
              <a:defRPr sz="2230"/>
            </a:lvl2pPr>
            <a:lvl3pPr marL="728196" indent="0" algn="ctr">
              <a:buNone/>
              <a:defRPr sz="1911"/>
            </a:lvl3pPr>
            <a:lvl4pPr marL="1092295" indent="0" algn="ctr">
              <a:buNone/>
              <a:defRPr sz="1593"/>
            </a:lvl4pPr>
            <a:lvl5pPr marL="1456393" indent="0" algn="ctr">
              <a:buNone/>
              <a:defRPr sz="1593"/>
            </a:lvl5pPr>
            <a:lvl6pPr marL="1820491" indent="0" algn="ctr">
              <a:buNone/>
              <a:defRPr sz="1593"/>
            </a:lvl6pPr>
            <a:lvl7pPr marL="2184589" indent="0" algn="ctr">
              <a:buNone/>
              <a:defRPr sz="1593"/>
            </a:lvl7pPr>
            <a:lvl8pPr marL="2548687" indent="0" algn="ctr">
              <a:buNone/>
              <a:defRPr sz="1593"/>
            </a:lvl8pPr>
            <a:lvl9pPr marL="2912786" indent="0" algn="ctr">
              <a:buNone/>
              <a:defRPr sz="1593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5240EE-B25B-45A9-A9E5-04D350C64D26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2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837" y="0"/>
            <a:ext cx="33031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2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185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1"/>
            <a:ext cx="4953000" cy="4572000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16D5-5580-4AAC-BCCC-72BB960253B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712391" y="2691685"/>
            <a:ext cx="2748915" cy="2970746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5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95" y="5418668"/>
            <a:ext cx="8759381" cy="613283"/>
          </a:xfrm>
        </p:spPr>
        <p:txBody>
          <a:bodyPr anchor="b">
            <a:normAutofit/>
          </a:bodyPr>
          <a:lstStyle>
            <a:lvl1pPr>
              <a:defRPr sz="2549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906000" cy="5330952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637"/>
              </a:spcBef>
              <a:buNone/>
              <a:defRPr sz="254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4098" indent="0">
              <a:buNone/>
              <a:defRPr sz="2230"/>
            </a:lvl2pPr>
            <a:lvl3pPr marL="728196" indent="0">
              <a:buNone/>
              <a:defRPr sz="1911"/>
            </a:lvl3pPr>
            <a:lvl4pPr marL="1092295" indent="0">
              <a:buNone/>
              <a:defRPr sz="1593"/>
            </a:lvl4pPr>
            <a:lvl5pPr marL="1456393" indent="0">
              <a:buNone/>
              <a:defRPr sz="1593"/>
            </a:lvl5pPr>
            <a:lvl6pPr marL="1820491" indent="0">
              <a:buNone/>
              <a:defRPr sz="1593"/>
            </a:lvl6pPr>
            <a:lvl7pPr marL="2184589" indent="0">
              <a:buNone/>
              <a:defRPr sz="1593"/>
            </a:lvl7pPr>
            <a:lvl8pPr marL="2548687" indent="0">
              <a:buNone/>
              <a:defRPr sz="1593"/>
            </a:lvl8pPr>
            <a:lvl9pPr marL="2912786" indent="0">
              <a:buNone/>
              <a:defRPr sz="1593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784" y="5909735"/>
            <a:ext cx="7498842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115">
                <a:solidFill>
                  <a:srgbClr val="262626"/>
                </a:solidFill>
              </a:defRPr>
            </a:lvl1pPr>
            <a:lvl2pPr marL="364098" indent="0">
              <a:buNone/>
              <a:defRPr sz="955"/>
            </a:lvl2pPr>
            <a:lvl3pPr marL="728196" indent="0">
              <a:buNone/>
              <a:defRPr sz="796"/>
            </a:lvl3pPr>
            <a:lvl4pPr marL="1092295" indent="0">
              <a:buNone/>
              <a:defRPr sz="717"/>
            </a:lvl4pPr>
            <a:lvl5pPr marL="1456393" indent="0">
              <a:buNone/>
              <a:defRPr sz="717"/>
            </a:lvl5pPr>
            <a:lvl6pPr marL="1820491" indent="0">
              <a:buNone/>
              <a:defRPr sz="717"/>
            </a:lvl6pPr>
            <a:lvl7pPr marL="2184589" indent="0">
              <a:buNone/>
              <a:defRPr sz="717"/>
            </a:lvl7pPr>
            <a:lvl8pPr marL="2548687" indent="0">
              <a:buNone/>
              <a:defRPr sz="717"/>
            </a:lvl8pPr>
            <a:lvl9pPr marL="2912786" indent="0">
              <a:buNone/>
              <a:defRPr sz="717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3CEE98A-3FE0-4392-A864-D55955427FC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13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7672B-1778-4A1F-B1DA-0E3035DF0C06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99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459" y="695325"/>
            <a:ext cx="2135982" cy="4800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865" y="714375"/>
            <a:ext cx="6284119" cy="54006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B9653-27C3-46BB-A130-D36D38C02083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9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4" y="1297064"/>
            <a:ext cx="8760309" cy="4656423"/>
          </a:xfrm>
        </p:spPr>
        <p:txBody>
          <a:bodyPr>
            <a:noAutofit/>
          </a:bodyPr>
          <a:lstStyle>
            <a:lvl1pPr marL="286980" indent="-286980">
              <a:buFont typeface="Wingdings" panose="05000000000000000000" pitchFamily="2" charset="2"/>
              <a:buChar char="l"/>
              <a:defRPr sz="2230"/>
            </a:lvl1pPr>
            <a:lvl2pPr marL="495578" indent="-208598">
              <a:buFont typeface="Wingdings" panose="05000000000000000000" pitchFamily="2" charset="2"/>
              <a:buChar char="p"/>
              <a:tabLst>
                <a:tab pos="217448" algn="l"/>
              </a:tabLst>
              <a:defRPr sz="1593"/>
            </a:lvl2pPr>
            <a:lvl3pPr marL="495578" indent="-259167">
              <a:defRPr sz="1434"/>
            </a:lvl3pPr>
            <a:lvl4pPr marL="643494" indent="-147916">
              <a:buFont typeface="Wingdings" panose="05000000000000000000" pitchFamily="2" charset="2"/>
              <a:buChar char="n"/>
              <a:defRPr sz="1274"/>
            </a:lvl4pPr>
            <a:lvl5pPr marL="782558" indent="-108724"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29576" y="5623430"/>
            <a:ext cx="1458906" cy="1397039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4"/>
            <a:ext cx="3789045" cy="4656423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1297064"/>
            <a:ext cx="3789045" cy="4654329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C5C0-3272-47B1-9F29-0029FAE7062E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314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1865" y="0"/>
            <a:ext cx="28741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708250"/>
            <a:ext cx="4953000" cy="4168162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C2A7-6C3B-4217-85B9-914DAD795D2E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120690" y="1708250"/>
            <a:ext cx="2589981" cy="4168162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996" y="486000"/>
            <a:ext cx="6068842" cy="1080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6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2839" y="0"/>
            <a:ext cx="33031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2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185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1"/>
            <a:ext cx="4953000" cy="4572000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16D5-5580-4AAC-BCCC-72BB960253B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712391" y="2691685"/>
            <a:ext cx="2748915" cy="2970746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8760309" cy="4656423"/>
          </a:xfrm>
        </p:spPr>
        <p:txBody>
          <a:bodyPr>
            <a:noAutofit/>
          </a:bodyPr>
          <a:lstStyle>
            <a:lvl1pPr marL="286980" indent="-286980">
              <a:buFont typeface="Wingdings" panose="05000000000000000000" pitchFamily="2" charset="2"/>
              <a:buChar char="l"/>
              <a:defRPr sz="2230">
                <a:latin typeface="+mn-lt"/>
              </a:defRPr>
            </a:lvl1pPr>
            <a:lvl2pPr marL="495578" indent="-208598">
              <a:buFont typeface="Wingdings" panose="05000000000000000000" pitchFamily="2" charset="2"/>
              <a:buChar char="p"/>
              <a:tabLst>
                <a:tab pos="217448" algn="l"/>
              </a:tabLst>
              <a:defRPr sz="1593"/>
            </a:lvl2pPr>
            <a:lvl3pPr marL="495578" indent="-259167">
              <a:defRPr sz="1434"/>
            </a:lvl3pPr>
            <a:lvl4pPr marL="643494" indent="-147916">
              <a:buFont typeface="Wingdings" panose="05000000000000000000" pitchFamily="2" charset="2"/>
              <a:buChar char="n"/>
              <a:defRPr sz="1274"/>
            </a:lvl4pPr>
            <a:lvl5pPr marL="782558" indent="-108724"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806542" y="14445"/>
            <a:ext cx="1088571" cy="823655"/>
          </a:xfrm>
        </p:spPr>
        <p:txBody>
          <a:bodyPr/>
          <a:lstStyle>
            <a:lvl1pPr>
              <a:defRPr sz="540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39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95" y="486000"/>
            <a:ext cx="8752880" cy="1080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84" y="1726352"/>
            <a:ext cx="8737401" cy="4313840"/>
          </a:xfrm>
        </p:spPr>
        <p:txBody>
          <a:bodyPr>
            <a:noAutofit/>
          </a:bodyPr>
          <a:lstStyle>
            <a:lvl1pPr>
              <a:spcBef>
                <a:spcPts val="1434"/>
              </a:spcBef>
              <a:defRPr/>
            </a:lvl1pPr>
            <a:lvl2pPr marL="372699" indent="-258022">
              <a:buFont typeface="Wingdings" panose="05000000000000000000" pitchFamily="2" charset="2"/>
              <a:buChar char="p"/>
              <a:defRPr/>
            </a:lvl2pPr>
            <a:lvl4pPr marL="630722" indent="-200684">
              <a:buFont typeface="Wingdings" panose="05000000000000000000" pitchFamily="2" charset="2"/>
              <a:buChar char="n"/>
              <a:defRPr/>
            </a:lvl4pPr>
            <a:lvl5pPr indent="-602052">
              <a:defRPr/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1271-0A4B-4F8E-A8F4-91F09CCC4BD9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47" y="767419"/>
            <a:ext cx="8759381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008" b="0" baseline="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353" y="4204209"/>
            <a:ext cx="7496366" cy="1645920"/>
          </a:xfrm>
        </p:spPr>
        <p:txBody>
          <a:bodyPr anchor="t">
            <a:normAutofit/>
          </a:bodyPr>
          <a:lstStyle>
            <a:lvl1pPr marL="0" indent="0">
              <a:buNone/>
              <a:defRPr sz="2549">
                <a:solidFill>
                  <a:schemeClr val="tx1"/>
                </a:solidFill>
                <a:latin typeface="+mj-lt"/>
              </a:defRPr>
            </a:lvl1pPr>
            <a:lvl2pPr marL="364098" indent="0">
              <a:buNone/>
              <a:defRPr sz="1434">
                <a:solidFill>
                  <a:schemeClr val="tx1">
                    <a:tint val="75000"/>
                  </a:schemeClr>
                </a:solidFill>
              </a:defRPr>
            </a:lvl2pPr>
            <a:lvl3pPr marL="728196" indent="0">
              <a:buNone/>
              <a:defRPr sz="1274">
                <a:solidFill>
                  <a:schemeClr val="tx1">
                    <a:tint val="75000"/>
                  </a:schemeClr>
                </a:solidFill>
              </a:defRPr>
            </a:lvl3pPr>
            <a:lvl4pPr marL="1092295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4pPr>
            <a:lvl5pPr marL="1456393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5pPr>
            <a:lvl6pPr marL="1820491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6pPr>
            <a:lvl7pPr marL="2184589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7pPr>
            <a:lvl8pPr marL="2548687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8pPr>
            <a:lvl9pPr marL="2912786" indent="0">
              <a:buNone/>
              <a:defRPr sz="11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29DF-81C2-4F5D-9884-0CE4A1C68A7E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0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3789045" cy="4656423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1297062"/>
            <a:ext cx="3789045" cy="4654329"/>
          </a:xfrm>
        </p:spPr>
        <p:txBody>
          <a:bodyPr>
            <a:noAutofit/>
          </a:bodyPr>
          <a:lstStyle>
            <a:lvl1pPr marL="72820" indent="-72820">
              <a:buFont typeface="Wingdings" panose="05000000000000000000" pitchFamily="2" charset="2"/>
              <a:buChar char="p"/>
              <a:defRPr sz="1593"/>
            </a:lvl1pPr>
            <a:lvl2pPr marL="360306" indent="-214919">
              <a:buFont typeface="Wingdings" panose="05000000000000000000" pitchFamily="2" charset="2"/>
              <a:buChar char="l"/>
              <a:defRPr sz="1434"/>
            </a:lvl2pPr>
            <a:lvl3pPr marL="496842" indent="-136537">
              <a:buFont typeface="Arial" panose="020B0604020202020204" pitchFamily="34" charset="0"/>
              <a:buChar char="̶"/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9C5C0-3272-47B1-9F29-0029FAE7062E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7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212" y="1279971"/>
            <a:ext cx="3789045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752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64098" indent="0">
              <a:buNone/>
              <a:defRPr sz="1593" b="1"/>
            </a:lvl2pPr>
            <a:lvl3pPr marL="728196" indent="0">
              <a:buNone/>
              <a:defRPr sz="1434" b="1"/>
            </a:lvl3pPr>
            <a:lvl4pPr marL="1092295" indent="0">
              <a:buNone/>
              <a:defRPr sz="1274" b="1"/>
            </a:lvl4pPr>
            <a:lvl5pPr marL="1456393" indent="0">
              <a:buNone/>
              <a:defRPr sz="1274" b="1"/>
            </a:lvl5pPr>
            <a:lvl6pPr marL="1820491" indent="0">
              <a:buNone/>
              <a:defRPr sz="1274" b="1"/>
            </a:lvl6pPr>
            <a:lvl7pPr marL="2184589" indent="0">
              <a:buNone/>
              <a:defRPr sz="1274" b="1"/>
            </a:lvl7pPr>
            <a:lvl8pPr marL="2548687" indent="0">
              <a:buNone/>
              <a:defRPr sz="1274" b="1"/>
            </a:lvl8pPr>
            <a:lvl9pPr marL="2912786" indent="0">
              <a:buNone/>
              <a:defRPr sz="1274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2145622"/>
            <a:ext cx="3789045" cy="3807863"/>
          </a:xfrm>
        </p:spPr>
        <p:txBody>
          <a:bodyPr>
            <a:noAutofit/>
          </a:bodyPr>
          <a:lstStyle>
            <a:lvl1pPr>
              <a:defRPr sz="1434"/>
            </a:lvl1pPr>
            <a:lvl2pPr>
              <a:defRPr sz="1274"/>
            </a:lvl2pPr>
            <a:lvl3pPr>
              <a:defRPr sz="1115"/>
            </a:lvl3pPr>
            <a:lvl4pPr>
              <a:defRPr sz="955"/>
            </a:lvl4pPr>
            <a:lvl5pPr>
              <a:defRPr sz="95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1182" y="1285397"/>
            <a:ext cx="3789045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752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64098" indent="0">
              <a:buNone/>
              <a:defRPr sz="1593" b="1"/>
            </a:lvl2pPr>
            <a:lvl3pPr marL="728196" indent="0">
              <a:buNone/>
              <a:defRPr sz="1434" b="1"/>
            </a:lvl3pPr>
            <a:lvl4pPr marL="1092295" indent="0">
              <a:buNone/>
              <a:defRPr sz="1274" b="1"/>
            </a:lvl4pPr>
            <a:lvl5pPr marL="1456393" indent="0">
              <a:buNone/>
              <a:defRPr sz="1274" b="1"/>
            </a:lvl5pPr>
            <a:lvl6pPr marL="1820491" indent="0">
              <a:buNone/>
              <a:defRPr sz="1274" b="1"/>
            </a:lvl6pPr>
            <a:lvl7pPr marL="2184589" indent="0">
              <a:buNone/>
              <a:defRPr sz="1274" b="1"/>
            </a:lvl7pPr>
            <a:lvl8pPr marL="2548687" indent="0">
              <a:buNone/>
              <a:defRPr sz="1274" b="1"/>
            </a:lvl8pPr>
            <a:lvl9pPr marL="2912786" indent="0">
              <a:buNone/>
              <a:defRPr sz="1274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2145622"/>
            <a:ext cx="3789045" cy="3805769"/>
          </a:xfrm>
        </p:spPr>
        <p:txBody>
          <a:bodyPr>
            <a:noAutofit/>
          </a:bodyPr>
          <a:lstStyle>
            <a:lvl1pPr>
              <a:defRPr sz="1434"/>
            </a:lvl1pPr>
            <a:lvl2pPr>
              <a:defRPr sz="1274"/>
            </a:lvl2pPr>
            <a:lvl3pPr>
              <a:defRPr sz="1115"/>
            </a:lvl3pPr>
            <a:lvl4pPr>
              <a:defRPr sz="955"/>
            </a:lvl4pPr>
            <a:lvl5pPr>
              <a:defRPr sz="955"/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E41DF-2D65-420B-8EEC-AEEB924D0F3A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1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59F4-3920-45D5-A720-D8AFE64A7754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99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BEE3-4A09-486E-BD8C-B252D540E24E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89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1865" y="0"/>
            <a:ext cx="28741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708250"/>
            <a:ext cx="4953000" cy="4168162"/>
          </a:xfrm>
        </p:spPr>
        <p:txBody>
          <a:bodyPr>
            <a:normAutofit/>
          </a:bodyPr>
          <a:lstStyle>
            <a:lvl1pPr>
              <a:defRPr sz="1593"/>
            </a:lvl1pPr>
            <a:lvl2pPr>
              <a:defRPr sz="1434"/>
            </a:lvl2pPr>
            <a:lvl3pPr>
              <a:defRPr sz="1274"/>
            </a:lvl3pPr>
            <a:lvl4pPr>
              <a:defRPr sz="1115"/>
            </a:lvl4pPr>
            <a:lvl5pPr>
              <a:defRPr sz="1115"/>
            </a:lvl5pPr>
            <a:lvl6pPr>
              <a:defRPr sz="1593"/>
            </a:lvl6pPr>
            <a:lvl7pPr>
              <a:defRPr sz="1593"/>
            </a:lvl7pPr>
            <a:lvl8pPr>
              <a:defRPr sz="1593"/>
            </a:lvl8pPr>
            <a:lvl9pPr>
              <a:defRPr sz="159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EC2A7-6C3B-4217-85B9-914DAD795D2E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120690" y="1708250"/>
            <a:ext cx="2589981" cy="4168162"/>
          </a:xfrm>
        </p:spPr>
        <p:txBody>
          <a:bodyPr/>
          <a:lstStyle>
            <a:lvl1pPr>
              <a:defRPr sz="1911">
                <a:solidFill>
                  <a:schemeClr val="bg1"/>
                </a:solidFill>
              </a:defRPr>
            </a:lvl1pPr>
            <a:lvl2pPr>
              <a:defRPr sz="1593">
                <a:solidFill>
                  <a:schemeClr val="bg1"/>
                </a:solidFill>
              </a:defRPr>
            </a:lvl2pPr>
            <a:lvl3pPr>
              <a:defRPr sz="1434">
                <a:solidFill>
                  <a:schemeClr val="bg1"/>
                </a:solidFill>
              </a:defRPr>
            </a:lvl3pPr>
            <a:lvl4pPr>
              <a:defRPr sz="1274">
                <a:solidFill>
                  <a:schemeClr val="bg1"/>
                </a:solidFill>
              </a:defRPr>
            </a:lvl4pPr>
            <a:lvl5pPr>
              <a:defRPr sz="1274">
                <a:solidFill>
                  <a:schemeClr val="bg1"/>
                </a:solidFill>
              </a:defRPr>
            </a:lvl5pPr>
            <a:lvl6pPr>
              <a:defRPr sz="1274"/>
            </a:lvl6pPr>
            <a:lvl7pPr>
              <a:defRPr sz="1274"/>
            </a:lvl7pPr>
            <a:lvl8pPr>
              <a:defRPr sz="1274"/>
            </a:lvl8pPr>
            <a:lvl9pPr>
              <a:defRPr sz="127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533996" y="486000"/>
            <a:ext cx="6068842" cy="1080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63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13" y="331158"/>
            <a:ext cx="8752880" cy="823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4" y="1297062"/>
            <a:ext cx="8737401" cy="485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13" y="6412447"/>
            <a:ext cx="334327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C95CD240-98C7-4229-B02D-F1A2FC1A6D10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6554697"/>
            <a:ext cx="4086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1485" y="-9544"/>
            <a:ext cx="1284515" cy="8236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54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9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67" r:id="rId14"/>
    <p:sldLayoutId id="2147483854" r:id="rId15"/>
    <p:sldLayoutId id="2147483852" r:id="rId16"/>
    <p:sldLayoutId id="2147483848" r:id="rId17"/>
  </p:sldLayoutIdLst>
  <p:timing>
    <p:tnLst>
      <p:par>
        <p:cTn id="1" dur="indefinite" restart="never" nodeType="tmRoot"/>
      </p:par>
    </p:tnLst>
  </p:timing>
  <p:hf hdr="0"/>
  <p:txStyles>
    <p:titleStyle>
      <a:lvl1pPr algn="l" defTabSz="728196" rtl="0" eaLnBrk="1" latinLnBrk="0" hangingPunct="1">
        <a:lnSpc>
          <a:spcPct val="85000"/>
        </a:lnSpc>
        <a:spcBef>
          <a:spcPct val="0"/>
        </a:spcBef>
        <a:buNone/>
        <a:defRPr kumimoji="1" sz="4300" kern="1200" spc="-9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6980" indent="-286980" algn="l" defTabSz="728196" rtl="0" eaLnBrk="1" latinLnBrk="0" hangingPunct="1">
        <a:lnSpc>
          <a:spcPct val="85000"/>
        </a:lnSpc>
        <a:spcBef>
          <a:spcPts val="955"/>
        </a:spcBef>
        <a:spcAft>
          <a:spcPts val="0"/>
        </a:spcAft>
        <a:buClr>
          <a:schemeClr val="tx2"/>
        </a:buClr>
        <a:buFont typeface="Wingdings" panose="05000000000000000000" pitchFamily="2" charset="2"/>
        <a:buChar char="l"/>
        <a:defRPr kumimoji="1" sz="223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572696" indent="-285716" algn="l" defTabSz="728196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p"/>
        <a:defRPr kumimoji="1" sz="191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36160" indent="136537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434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55377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73836" indent="-200684" algn="l" defTabSz="728196" rtl="0" eaLnBrk="1" latinLnBrk="0" hangingPunct="1">
        <a:lnSpc>
          <a:spcPct val="100000"/>
        </a:lnSpc>
        <a:spcBef>
          <a:spcPts val="0"/>
        </a:spcBef>
        <a:buFont typeface="Arial" pitchFamily="34" charset="0"/>
        <a:buChar char=" "/>
        <a:defRPr kumimoji="1" sz="127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55638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114911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74184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433457" indent="-182049" algn="l" defTabSz="728196" rtl="0" eaLnBrk="1" latinLnBrk="0" hangingPunct="1">
        <a:lnSpc>
          <a:spcPct val="85000"/>
        </a:lnSpc>
        <a:spcBef>
          <a:spcPts val="478"/>
        </a:spcBef>
        <a:buFont typeface="Arial" pitchFamily="34" charset="0"/>
        <a:buChar char=" "/>
        <a:defRPr kumimoji="1" sz="1434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1pPr>
      <a:lvl2pPr marL="364098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2pPr>
      <a:lvl3pPr marL="72819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3pPr>
      <a:lvl4pPr marL="1092295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4pPr>
      <a:lvl5pPr marL="1456393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5pPr>
      <a:lvl6pPr marL="1820491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6pPr>
      <a:lvl7pPr marL="2184589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7pPr>
      <a:lvl8pPr marL="2548687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8pPr>
      <a:lvl9pPr marL="2912786" algn="l" defTabSz="728196" rtl="0" eaLnBrk="1" latinLnBrk="0" hangingPunct="1">
        <a:defRPr kumimoji="1" sz="14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82198" y="594197"/>
            <a:ext cx="8418246" cy="3548824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altLang="ja-JP" sz="4800" b="1" dirty="0">
                <a:solidFill>
                  <a:schemeClr val="bg1"/>
                </a:solidFill>
                <a:latin typeface="+mj-ea"/>
              </a:rPr>
              <a:t>μ</a:t>
            </a:r>
            <a:r>
              <a:rPr lang="en-US" altLang="ja-JP" sz="4800" b="1" baseline="30000" dirty="0">
                <a:solidFill>
                  <a:schemeClr val="bg1"/>
                </a:solidFill>
                <a:latin typeface="+mj-ea"/>
              </a:rPr>
              <a:t>+</a:t>
            </a:r>
            <a:r>
              <a:rPr lang="en-US" altLang="ja-JP" sz="4800" b="1" dirty="0">
                <a:solidFill>
                  <a:schemeClr val="bg1"/>
                </a:solidFill>
                <a:latin typeface="+mj-ea"/>
              </a:rPr>
              <a:t> → </a:t>
            </a:r>
            <a:r>
              <a:rPr lang="en-US" altLang="ja-JP" sz="4800" b="1" dirty="0" err="1" smtClean="0">
                <a:solidFill>
                  <a:schemeClr val="bg1"/>
                </a:solidFill>
                <a:latin typeface="+mj-ea"/>
              </a:rPr>
              <a:t>e</a:t>
            </a:r>
            <a:r>
              <a:rPr lang="en-US" altLang="ja-JP" sz="4800" b="1" baseline="30000" dirty="0" err="1" smtClean="0">
                <a:solidFill>
                  <a:schemeClr val="bg1"/>
                </a:solidFill>
                <a:latin typeface="+mj-ea"/>
              </a:rPr>
              <a:t>+</a:t>
            </a:r>
            <a:r>
              <a:rPr lang="en-US" altLang="ja-JP" sz="4800" b="1" dirty="0" err="1" smtClean="0">
                <a:solidFill>
                  <a:schemeClr val="bg1"/>
                </a:solidFill>
                <a:latin typeface="+mj-ea"/>
              </a:rPr>
              <a:t>γ</a:t>
            </a:r>
            <a:r>
              <a:rPr lang="en-US" altLang="ja-JP" sz="4800" b="1" dirty="0" smtClean="0">
                <a:solidFill>
                  <a:schemeClr val="bg1"/>
                </a:solidFill>
                <a:latin typeface="+mj-ea"/>
              </a:rPr>
              <a:t> </a:t>
            </a:r>
            <a:r>
              <a:rPr lang="ja-JP" altLang="en-US" sz="4800" b="1" dirty="0" smtClean="0">
                <a:solidFill>
                  <a:schemeClr val="bg1"/>
                </a:solidFill>
              </a:rPr>
              <a:t>探索実験 </a:t>
            </a:r>
            <a:r>
              <a:rPr lang="en-US" altLang="ja-JP" sz="4800" b="1" dirty="0" smtClean="0">
                <a:solidFill>
                  <a:schemeClr val="accent5"/>
                </a:solidFill>
                <a:latin typeface="+mj-ea"/>
              </a:rPr>
              <a:t>MEG II </a:t>
            </a:r>
            <a:r>
              <a:rPr lang="ja-JP" altLang="en-US" sz="4800" b="1" dirty="0" smtClean="0">
                <a:solidFill>
                  <a:schemeClr val="bg1"/>
                </a:solidFill>
              </a:rPr>
              <a:t>の</a:t>
            </a:r>
            <a:r>
              <a:rPr lang="en-US" altLang="ja-JP" sz="4800" b="1" dirty="0">
                <a:solidFill>
                  <a:schemeClr val="bg1"/>
                </a:solidFill>
                <a:latin typeface="+mj-ea"/>
              </a:rPr>
              <a:t>2015</a:t>
            </a:r>
            <a:r>
              <a:rPr lang="ja-JP" altLang="en-US" sz="4800" b="1" dirty="0">
                <a:solidFill>
                  <a:schemeClr val="bg1"/>
                </a:solidFill>
              </a:rPr>
              <a:t>年コミッショニング</a:t>
            </a:r>
            <a:r>
              <a:rPr lang="ja-JP" altLang="en-US" sz="4800" b="1" dirty="0" smtClean="0">
                <a:solidFill>
                  <a:schemeClr val="bg1"/>
                </a:solidFill>
              </a:rPr>
              <a:t>の</a:t>
            </a:r>
            <a:r>
              <a:rPr lang="en-US" altLang="ja-JP" sz="4800" b="1" dirty="0" smtClean="0">
                <a:solidFill>
                  <a:schemeClr val="bg1"/>
                </a:solidFill>
              </a:rPr>
              <a:t/>
            </a:r>
            <a:br>
              <a:rPr lang="en-US" altLang="ja-JP" sz="4800" b="1" dirty="0" smtClean="0">
                <a:solidFill>
                  <a:schemeClr val="bg1"/>
                </a:solidFill>
              </a:rPr>
            </a:br>
            <a:r>
              <a:rPr lang="ja-JP" altLang="en-US" sz="4800" b="1" dirty="0" smtClean="0">
                <a:solidFill>
                  <a:schemeClr val="bg1"/>
                </a:solidFill>
              </a:rPr>
              <a:t>結果</a:t>
            </a:r>
            <a:r>
              <a:rPr lang="ja-JP" altLang="en-US" sz="4800" b="1" dirty="0">
                <a:solidFill>
                  <a:schemeClr val="bg1"/>
                </a:solidFill>
              </a:rPr>
              <a:t>と</a:t>
            </a:r>
            <a:r>
              <a:rPr lang="en-US" altLang="ja-JP" sz="4800" b="1" dirty="0">
                <a:solidFill>
                  <a:schemeClr val="bg1"/>
                </a:solidFill>
                <a:latin typeface="+mj-ea"/>
              </a:rPr>
              <a:t>2016</a:t>
            </a:r>
            <a:r>
              <a:rPr lang="ja-JP" altLang="en-US" sz="4800" b="1" dirty="0">
                <a:solidFill>
                  <a:schemeClr val="bg1"/>
                </a:solidFill>
              </a:rPr>
              <a:t>年の計画</a:t>
            </a:r>
            <a:endParaRPr kumimoji="1" lang="ja-JP" alt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171373" y="4647676"/>
            <a:ext cx="6146800" cy="1415667"/>
          </a:xfrm>
        </p:spPr>
        <p:txBody>
          <a:bodyPr>
            <a:noAutofit/>
          </a:bodyPr>
          <a:lstStyle/>
          <a:p>
            <a:pPr marL="364098" indent="-364098">
              <a:buFont typeface="Wingdings" panose="05000000000000000000" pitchFamily="2" charset="2"/>
              <a:buChar char="n"/>
            </a:pPr>
            <a:r>
              <a:rPr lang="en-US" altLang="ja-JP" sz="2400" u="sng" dirty="0" smtClean="0"/>
              <a:t>Y. Uchiyama</a:t>
            </a:r>
            <a:r>
              <a:rPr lang="en-US" altLang="ja-JP" sz="2400" dirty="0" smtClean="0"/>
              <a:t> </a:t>
            </a:r>
            <a:r>
              <a:rPr lang="en-US" altLang="ja-JP" sz="1800" dirty="0" smtClean="0"/>
              <a:t>(The University of Tokyo)</a:t>
            </a:r>
            <a:r>
              <a:rPr lang="en-US" altLang="ja-JP" sz="1800" u="sng" dirty="0" smtClean="0"/>
              <a:t/>
            </a:r>
            <a:br>
              <a:rPr lang="en-US" altLang="ja-JP" sz="1800" u="sng" dirty="0" smtClean="0"/>
            </a:br>
            <a:r>
              <a:rPr lang="en-US" altLang="ja-JP" sz="1800" dirty="0" smtClean="0"/>
              <a:t>for MEG II collaboration</a:t>
            </a:r>
            <a:endParaRPr lang="en-US" altLang="ja-JP" sz="1800" dirty="0">
              <a:cs typeface="Segoe UI Light" panose="020B0502040204020203" pitchFamily="34" charset="0"/>
            </a:endParaRPr>
          </a:p>
          <a:p>
            <a:pPr marL="364098" indent="-364098">
              <a:buFont typeface="Wingdings" panose="05000000000000000000" pitchFamily="2" charset="2"/>
              <a:buChar char="n"/>
            </a:pPr>
            <a:r>
              <a:rPr lang="en-US" altLang="ja-JP" sz="2400" dirty="0" smtClean="0"/>
              <a:t>The 71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JPS Annual Meeting (19 Mar, 2016)</a:t>
            </a:r>
            <a:endParaRPr kumimoji="1" lang="en-US" altLang="ja-JP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61" y="4560590"/>
            <a:ext cx="1057717" cy="13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Electronics problems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5568594" cy="5115385"/>
          </a:xfrm>
        </p:spPr>
        <p:txBody>
          <a:bodyPr/>
          <a:lstStyle/>
          <a:p>
            <a:r>
              <a:rPr kumimoji="1" lang="en-US" altLang="ja-JP" dirty="0" err="1" smtClean="0"/>
              <a:t>WaveDAQ</a:t>
            </a:r>
            <a:r>
              <a:rPr kumimoji="1" lang="en-US" altLang="ja-JP" dirty="0" smtClean="0"/>
              <a:t> system</a:t>
            </a:r>
          </a:p>
          <a:p>
            <a:pPr lvl="1"/>
            <a:r>
              <a:rPr lang="en-US" altLang="ja-JP" dirty="0" smtClean="0"/>
              <a:t>Multi-functional board</a:t>
            </a:r>
          </a:p>
          <a:p>
            <a:pPr lvl="2"/>
            <a:r>
              <a:rPr kumimoji="1" lang="en-US" altLang="ja-JP" dirty="0" smtClean="0"/>
              <a:t>Amplifier, shaper, waveform digitizing, first level trigger &amp; SiPM biasing.</a:t>
            </a:r>
          </a:p>
          <a:p>
            <a:pPr lvl="1"/>
            <a:r>
              <a:rPr lang="en-US" altLang="ja-JP" dirty="0" smtClean="0"/>
              <a:t>First test in the pilot run.</a:t>
            </a:r>
          </a:p>
          <a:p>
            <a:r>
              <a:rPr lang="en-US" altLang="ja-JP" dirty="0" smtClean="0"/>
              <a:t>Confirmed several functionalities</a:t>
            </a:r>
          </a:p>
          <a:p>
            <a:pPr lvl="1"/>
            <a:r>
              <a:rPr lang="en-US" altLang="ja-JP" dirty="0" smtClean="0"/>
              <a:t>Biasing &amp; triggering works well</a:t>
            </a:r>
          </a:p>
          <a:p>
            <a:pPr lvl="1"/>
            <a:r>
              <a:rPr lang="en-US" altLang="ja-JP" dirty="0" smtClean="0"/>
              <a:t>Basic waveform sampling succeeded.</a:t>
            </a:r>
          </a:p>
          <a:p>
            <a:r>
              <a:rPr kumimoji="1" lang="en-US" altLang="ja-JP" dirty="0" smtClean="0"/>
              <a:t>Figure out several problems</a:t>
            </a:r>
          </a:p>
          <a:p>
            <a:pPr lvl="1"/>
            <a:r>
              <a:rPr lang="en-US" altLang="ja-JP" dirty="0" smtClean="0"/>
              <a:t>FPGA programming bug, </a:t>
            </a:r>
            <a:r>
              <a:rPr lang="en-US" altLang="ja-JP" dirty="0" err="1" smtClean="0"/>
              <a:t>mis</a:t>
            </a:r>
            <a:r>
              <a:rPr lang="en-US" altLang="ja-JP" dirty="0" smtClean="0"/>
              <a:t> cabling on board, lack of synchronization, missing calibration, and noise.</a:t>
            </a:r>
          </a:p>
          <a:p>
            <a:r>
              <a:rPr lang="ja-JP" altLang="en-US" dirty="0" smtClean="0"/>
              <a:t>→ </a:t>
            </a:r>
            <a:r>
              <a:rPr lang="en-US" altLang="ja-JP" dirty="0" smtClean="0"/>
              <a:t>consequences  </a:t>
            </a:r>
          </a:p>
          <a:p>
            <a:pPr lvl="1"/>
            <a:r>
              <a:rPr kumimoji="1" lang="en-US" altLang="ja-JP" dirty="0" smtClean="0"/>
              <a:t>Data quality of the pilot run is not good.</a:t>
            </a:r>
          </a:p>
          <a:p>
            <a:pPr lvl="1"/>
            <a:r>
              <a:rPr lang="en-US" altLang="ja-JP" dirty="0" smtClean="0"/>
              <a:t>Need intensive work to solve these problems before mass production</a:t>
            </a:r>
          </a:p>
          <a:p>
            <a:r>
              <a:rPr lang="en-US" altLang="ja-JP" dirty="0" smtClean="0"/>
              <a:t>Carry out another pilot run with modified electronics in June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3" descr="2015-11-30 12.13.3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377" y="1297062"/>
            <a:ext cx="3575333" cy="225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6118377" y="3591957"/>
            <a:ext cx="3512500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3U crate manages 256 channels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28826" y="4295353"/>
            <a:ext cx="3564884" cy="1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Electronics development takes more than expected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Before confirmation of all functionality, never order mass production.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15849" y="6244525"/>
            <a:ext cx="6679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5"/>
                </a:solidFill>
                <a:effectLst>
                  <a:glow rad="101600">
                    <a:schemeClr val="tx1"/>
                  </a:glow>
                </a:effectLst>
              </a:rPr>
              <a:t>Not possible full system to be ready in 2016</a:t>
            </a:r>
            <a:endParaRPr kumimoji="1" lang="ja-JP" altLang="en-US" sz="2800" dirty="0">
              <a:solidFill>
                <a:schemeClr val="accent5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93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Status of detector construction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LXe photon detector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9702" y="1053921"/>
            <a:ext cx="2196005" cy="21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グループ化 8"/>
          <p:cNvGrpSpPr>
            <a:grpSpLocks noChangeAspect="1"/>
          </p:cNvGrpSpPr>
          <p:nvPr/>
        </p:nvGrpSpPr>
        <p:grpSpPr>
          <a:xfrm>
            <a:off x="3818802" y="3335413"/>
            <a:ext cx="2216905" cy="2213832"/>
            <a:chOff x="6886576" y="4138281"/>
            <a:chExt cx="2253530" cy="2152919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86576" y="4138281"/>
              <a:ext cx="2253530" cy="215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886576" y="4161043"/>
              <a:ext cx="770400" cy="60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>
                  <a:solidFill>
                    <a:schemeClr val="bg1"/>
                  </a:solidFill>
                  <a:effectLst>
                    <a:glow rad="101600">
                      <a:schemeClr val="tx1"/>
                    </a:glow>
                  </a:effectLst>
                </a:rPr>
                <a:t>CG</a:t>
              </a:r>
              <a:endParaRPr kumimoji="1" lang="ja-JP" altLang="en-US" sz="28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endParaRPr>
            </a:p>
          </p:txBody>
        </p:sp>
      </p:grpSp>
      <p:sp>
        <p:nvSpPr>
          <p:cNvPr id="12" name="右矢印 11"/>
          <p:cNvSpPr/>
          <p:nvPr/>
        </p:nvSpPr>
        <p:spPr>
          <a:xfrm rot="5400000">
            <a:off x="4624878" y="2988368"/>
            <a:ext cx="569837" cy="645169"/>
          </a:xfrm>
          <a:prstGeom prst="rightArrow">
            <a:avLst/>
          </a:prstGeom>
          <a:solidFill>
            <a:srgbClr val="FFFF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542" y="2421742"/>
            <a:ext cx="1682179" cy="175864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354597" y="4116501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2” </a:t>
            </a:r>
            <a:r>
              <a:rPr kumimoji="1" lang="en-US" altLang="ja-JP" sz="1600" dirty="0" err="1" smtClean="0"/>
              <a:t>LXe</a:t>
            </a:r>
            <a:r>
              <a:rPr kumimoji="1" lang="en-US" altLang="ja-JP" sz="1600" dirty="0" smtClean="0"/>
              <a:t> PMT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6767" y="2715152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Normal MPPC</a:t>
            </a:r>
            <a:br>
              <a:rPr lang="en-US" altLang="ja-JP" sz="1600" dirty="0" smtClean="0"/>
            </a:br>
            <a:r>
              <a:rPr lang="en-US" altLang="ja-JP" sz="1600" dirty="0" smtClean="0"/>
              <a:t>(3×3 mm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6338" y="3398619"/>
            <a:ext cx="1365646" cy="646986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VUV MPPC</a:t>
            </a:r>
            <a:br>
              <a:rPr lang="en-US" altLang="ja-JP" sz="1600" dirty="0" smtClean="0"/>
            </a:br>
            <a:r>
              <a:rPr lang="en-US" altLang="ja-JP" sz="1600" dirty="0" smtClean="0"/>
              <a:t>(12×12 mm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cxnSp>
        <p:nvCxnSpPr>
          <p:cNvPr id="17" name="直線矢印コネクタ 16"/>
          <p:cNvCxnSpPr>
            <a:stCxn id="15" idx="3"/>
          </p:cNvCxnSpPr>
          <p:nvPr/>
        </p:nvCxnSpPr>
        <p:spPr>
          <a:xfrm flipV="1">
            <a:off x="1755289" y="2863369"/>
            <a:ext cx="554303" cy="144171"/>
          </a:xfrm>
          <a:prstGeom prst="straightConnector1">
            <a:avLst/>
          </a:prstGeom>
          <a:ln w="28575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731984" y="2935455"/>
            <a:ext cx="892643" cy="786657"/>
          </a:xfrm>
          <a:prstGeom prst="straightConnector1">
            <a:avLst/>
          </a:prstGeom>
          <a:ln w="28575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4" idx="0"/>
          </p:cNvCxnSpPr>
          <p:nvPr/>
        </p:nvCxnSpPr>
        <p:spPr>
          <a:xfrm flipH="1" flipV="1">
            <a:off x="2825197" y="3622512"/>
            <a:ext cx="121069" cy="493989"/>
          </a:xfrm>
          <a:prstGeom prst="straightConnector1">
            <a:avLst/>
          </a:prstGeom>
          <a:ln w="28575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5559848"/>
            <a:ext cx="8760309" cy="1175583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4092 MPPCs on 186 PCBs, ready for </a:t>
            </a:r>
            <a:r>
              <a:rPr lang="en-US" altLang="ja-JP" dirty="0" smtClean="0"/>
              <a:t>assembly.</a:t>
            </a:r>
          </a:p>
          <a:p>
            <a:pPr>
              <a:lnSpc>
                <a:spcPct val="80000"/>
              </a:lnSpc>
            </a:pPr>
            <a:r>
              <a:rPr kumimoji="1" lang="en-US" altLang="ja-JP" dirty="0" smtClean="0"/>
              <a:t>Assembled detector will be installed in the area in Jul.</a:t>
            </a:r>
          </a:p>
          <a:p>
            <a:pPr>
              <a:lnSpc>
                <a:spcPct val="80000"/>
              </a:lnSpc>
            </a:pPr>
            <a:r>
              <a:rPr lang="en-US" altLang="ja-JP" dirty="0" smtClean="0"/>
              <a:t>Test performance with 18-MeV γ line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Li(</a:t>
            </a:r>
            <a:r>
              <a:rPr lang="en-US" altLang="ja-JP" dirty="0" err="1" smtClean="0"/>
              <a:t>p,γ</a:t>
            </a:r>
            <a:r>
              <a:rPr lang="en-US" altLang="ja-JP" dirty="0" smtClean="0"/>
              <a:t>)Be (C–W </a:t>
            </a:r>
            <a:r>
              <a:rPr lang="en-US" altLang="ja-JP" dirty="0" err="1" smtClean="0"/>
              <a:t>accel</a:t>
            </a:r>
            <a:r>
              <a:rPr lang="en-US" altLang="ja-JP" dirty="0" smtClean="0"/>
              <a:t>.)</a:t>
            </a:r>
            <a:endParaRPr kumimoji="1" lang="ja-JP" altLang="en-US" dirty="0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8465342" y="5570007"/>
            <a:ext cx="13355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22pAN-3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–</a:t>
            </a:r>
            <a:r>
              <a:rPr kumimoji="0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4</a:t>
            </a:r>
            <a:r>
              <a:rPr kumimoji="0" lang="ja-JP" altLang="ja-JP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ja-JP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123" y="1073986"/>
            <a:ext cx="3230050" cy="453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>
            <a:off x="5638800" y="2259605"/>
            <a:ext cx="2333348" cy="455547"/>
          </a:xfrm>
          <a:prstGeom prst="straightConnector1">
            <a:avLst/>
          </a:prstGeom>
          <a:ln w="31750">
            <a:solidFill>
              <a:schemeClr val="accent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7972148" y="2594496"/>
            <a:ext cx="561596" cy="50517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2" descr="C:\Users\Kei\OneDrive\Pictures\meg\pcbtest\20160310_18080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861485" y="957652"/>
            <a:ext cx="8136904" cy="45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BG-tagging detector (RDC)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6820638" y="1438619"/>
            <a:ext cx="3085361" cy="4514866"/>
          </a:xfrm>
        </p:spPr>
        <p:txBody>
          <a:bodyPr/>
          <a:lstStyle/>
          <a:p>
            <a:r>
              <a:rPr kumimoji="1" lang="en-US" altLang="ja-JP" dirty="0" smtClean="0"/>
              <a:t>Downstream detector was constructed</a:t>
            </a:r>
          </a:p>
          <a:p>
            <a:r>
              <a:rPr lang="en-US" altLang="ja-JP" dirty="0" smtClean="0"/>
              <a:t>The functionality was tested with γ source (</a:t>
            </a:r>
            <a:r>
              <a:rPr lang="en-US" altLang="ja-JP" baseline="30000" dirty="0" smtClean="0"/>
              <a:t>88</a:t>
            </a:r>
            <a:r>
              <a:rPr lang="en-US" altLang="ja-JP" dirty="0" smtClean="0"/>
              <a:t>Y)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Upstream detector  (scintillating fiber) study pushed forward</a:t>
            </a:r>
          </a:p>
          <a:p>
            <a:pPr lvl="1"/>
            <a:r>
              <a:rPr lang="en-US" altLang="ja-JP" dirty="0" smtClean="0"/>
              <a:t>Influence on beam was directly tested in the beam study period</a:t>
            </a:r>
          </a:p>
          <a:p>
            <a:pPr lvl="1"/>
            <a:r>
              <a:rPr lang="en-US" altLang="ja-JP" dirty="0" smtClean="0"/>
              <a:t>Small impact </a:t>
            </a:r>
            <a:r>
              <a:rPr lang="ja-JP" altLang="en-US" dirty="0" smtClean="0"/>
              <a:t>→ </a:t>
            </a:r>
            <a:r>
              <a:rPr lang="en-US" altLang="ja-JP" dirty="0" smtClean="0"/>
              <a:t>positive for the adoption</a:t>
            </a:r>
          </a:p>
          <a:p>
            <a:endParaRPr lang="en-US" altLang="ja-JP" dirty="0"/>
          </a:p>
          <a:p>
            <a:r>
              <a:rPr lang="en-US" altLang="ja-JP" dirty="0" smtClean="0"/>
              <a:t>19aAH-10–11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r="1409"/>
          <a:stretch/>
        </p:blipFill>
        <p:spPr>
          <a:xfrm>
            <a:off x="1154250" y="1830615"/>
            <a:ext cx="2457630" cy="257225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76696" y="4723263"/>
            <a:ext cx="3349122" cy="1023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Put on the beam axis to detect</a:t>
            </a:r>
          </a:p>
          <a:p>
            <a:r>
              <a:rPr kumimoji="1" lang="en-US" altLang="ja-JP" dirty="0" smtClean="0"/>
              <a:t>low-momentum 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from</a:t>
            </a:r>
            <a:br>
              <a:rPr kumimoji="1" lang="en-US" altLang="ja-JP" dirty="0" smtClean="0"/>
            </a:br>
            <a:r>
              <a:rPr kumimoji="1" lang="en-US" altLang="ja-JP" sz="2400" b="1" dirty="0" smtClean="0"/>
              <a:t>μ</a:t>
            </a:r>
            <a:r>
              <a:rPr kumimoji="1" lang="ja-JP" altLang="en-US" sz="2400" b="1" dirty="0" smtClean="0"/>
              <a:t>→</a:t>
            </a:r>
            <a:r>
              <a:rPr kumimoji="1" lang="en-US" altLang="ja-JP" sz="2400" b="1" dirty="0" err="1" smtClean="0">
                <a:solidFill>
                  <a:schemeClr val="tx2"/>
                </a:solidFill>
              </a:rPr>
              <a:t>e</a:t>
            </a:r>
            <a:r>
              <a:rPr kumimoji="1" lang="en-US" altLang="ja-JP" sz="2400" b="1" dirty="0" err="1" smtClean="0"/>
              <a:t>νν</a:t>
            </a:r>
            <a:r>
              <a:rPr kumimoji="1" lang="en-US" altLang="ja-JP" sz="2400" b="1" dirty="0" err="1" smtClean="0">
                <a:solidFill>
                  <a:schemeClr val="accent2"/>
                </a:solidFill>
              </a:rPr>
              <a:t>γ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to tag high-energy γ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2197322" y="5896890"/>
            <a:ext cx="2028496" cy="3733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dirty="0" smtClean="0"/>
              <a:t>High energy </a:t>
            </a:r>
            <a:r>
              <a:rPr kumimoji="1" lang="ja-JP" altLang="en-US" dirty="0" smtClean="0"/>
              <a:t>→ </a:t>
            </a:r>
            <a:r>
              <a:rPr kumimoji="1" lang="en-US" altLang="ja-JP" dirty="0" smtClean="0"/>
              <a:t>BG</a:t>
            </a:r>
            <a:endParaRPr kumimoji="1" lang="ja-JP" altLang="en-US" dirty="0"/>
          </a:p>
        </p:txBody>
      </p:sp>
      <p:sp>
        <p:nvSpPr>
          <p:cNvPr id="13" name="角丸四角形 12"/>
          <p:cNvSpPr/>
          <p:nvPr/>
        </p:nvSpPr>
        <p:spPr>
          <a:xfrm>
            <a:off x="100802" y="5889816"/>
            <a:ext cx="2028496" cy="37330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dirty="0" smtClean="0"/>
              <a:t>Low momentum</a:t>
            </a:r>
            <a:endParaRPr kumimoji="1" lang="ja-JP" altLang="en-US" dirty="0"/>
          </a:p>
        </p:txBody>
      </p:sp>
      <p:cxnSp>
        <p:nvCxnSpPr>
          <p:cNvPr id="15" name="直線コネクタ 14"/>
          <p:cNvCxnSpPr>
            <a:endCxn id="13" idx="0"/>
          </p:cNvCxnSpPr>
          <p:nvPr/>
        </p:nvCxnSpPr>
        <p:spPr>
          <a:xfrm flipH="1">
            <a:off x="1115050" y="5655823"/>
            <a:ext cx="230274" cy="2339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965435" y="5676654"/>
            <a:ext cx="609600" cy="22023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54" y="1471525"/>
            <a:ext cx="2302379" cy="220299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54" y="3753730"/>
            <a:ext cx="2301184" cy="219975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68" y="1438619"/>
            <a:ext cx="4296906" cy="33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0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Target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5" y="1297062"/>
            <a:ext cx="5739448" cy="4656423"/>
          </a:xfrm>
        </p:spPr>
        <p:txBody>
          <a:bodyPr/>
          <a:lstStyle/>
          <a:p>
            <a:r>
              <a:rPr kumimoji="1" lang="en-US" altLang="ja-JP" dirty="0" smtClean="0"/>
              <a:t>In pilot run 2015</a:t>
            </a:r>
          </a:p>
          <a:p>
            <a:pPr lvl="1"/>
            <a:r>
              <a:rPr lang="en-US" altLang="ja-JP" dirty="0" smtClean="0"/>
              <a:t>120-μm thick polyethylene target was used</a:t>
            </a:r>
          </a:p>
          <a:p>
            <a:pPr lvl="1"/>
            <a:r>
              <a:rPr kumimoji="1" lang="en-US" altLang="ja-JP" dirty="0" smtClean="0"/>
              <a:t>with new target system implemented inside the DC inner wall</a:t>
            </a:r>
            <a:endParaRPr lang="en-US" altLang="ja-JP" dirty="0"/>
          </a:p>
          <a:p>
            <a:pPr lvl="1"/>
            <a:endParaRPr kumimoji="1" lang="en-US" altLang="ja-JP" dirty="0" smtClean="0"/>
          </a:p>
          <a:p>
            <a:pPr lvl="1"/>
            <a:r>
              <a:rPr lang="en-US" altLang="ja-JP" dirty="0" smtClean="0"/>
              <a:t>The new target system impact on beam will be carefully checked this May</a:t>
            </a:r>
          </a:p>
          <a:p>
            <a:pPr lvl="2"/>
            <a:r>
              <a:rPr kumimoji="1" lang="en-US" altLang="ja-JP" dirty="0" smtClean="0"/>
              <a:t>Some beam transmittance loss observed last year.</a:t>
            </a:r>
            <a:br>
              <a:rPr kumimoji="1" lang="en-US" altLang="ja-JP" dirty="0" smtClean="0"/>
            </a:br>
            <a:r>
              <a:rPr kumimoji="1" lang="en-US" altLang="ja-JP" dirty="0" smtClean="0"/>
              <a:t>Due to the target system, too close to beam axis?</a:t>
            </a:r>
          </a:p>
          <a:p>
            <a:pPr lvl="1"/>
            <a:endParaRPr lang="en-US" altLang="ja-JP" dirty="0"/>
          </a:p>
          <a:p>
            <a:r>
              <a:rPr lang="en-US" altLang="ja-JP" dirty="0" smtClean="0"/>
              <a:t>In pilot run 2016</a:t>
            </a:r>
          </a:p>
          <a:p>
            <a:pPr lvl="1"/>
            <a:r>
              <a:rPr kumimoji="1" lang="en-US" altLang="ja-JP" dirty="0" smtClean="0"/>
              <a:t>Scintillating sheet target* will </a:t>
            </a:r>
            <a:r>
              <a:rPr kumimoji="1" lang="en-US" altLang="ja-JP" smtClean="0"/>
              <a:t>be used </a:t>
            </a:r>
            <a:br>
              <a:rPr kumimoji="1" lang="en-US" altLang="ja-JP" smtClean="0"/>
            </a:br>
            <a:r>
              <a:rPr kumimoji="1" lang="en-US" altLang="ja-JP" smtClean="0"/>
              <a:t>(130-μm thick BC-400)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An alternative candidate as target</a:t>
            </a:r>
          </a:p>
          <a:p>
            <a:pPr lvl="3"/>
            <a:r>
              <a:rPr kumimoji="1" lang="en-US" altLang="ja-JP" dirty="0" smtClean="0"/>
              <a:t>Mechanically more rigid</a:t>
            </a:r>
          </a:p>
          <a:p>
            <a:pPr lvl="3"/>
            <a:r>
              <a:rPr lang="en-US" altLang="ja-JP" dirty="0" smtClean="0"/>
              <a:t>Allow online monitoring of beam center/profile and intensity</a:t>
            </a:r>
          </a:p>
          <a:p>
            <a:pPr lvl="1"/>
            <a:r>
              <a:rPr kumimoji="1" lang="en-US" altLang="ja-JP" dirty="0" smtClean="0"/>
              <a:t>Preliminary study done in 2015 shows a good result</a:t>
            </a:r>
          </a:p>
          <a:p>
            <a:pPr lvl="1"/>
            <a:endParaRPr lang="en-US" altLang="ja-JP" dirty="0"/>
          </a:p>
          <a:p>
            <a:pPr marL="286980" lvl="1" indent="0">
              <a:buNone/>
            </a:pPr>
            <a:r>
              <a:rPr kumimoji="1" lang="en-US" altLang="ja-JP" dirty="0" smtClean="0"/>
              <a:t>* This is not an “Active target” with event-by-event reconstructing power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19,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/>
          <a:srcRect l="12373" t="23761" r="10614" b="24947"/>
          <a:stretch/>
        </p:blipFill>
        <p:spPr>
          <a:xfrm>
            <a:off x="7110180" y="1023793"/>
            <a:ext cx="2377282" cy="1303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234" y="2603144"/>
            <a:ext cx="4029413" cy="243396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485" y="5072567"/>
            <a:ext cx="2556977" cy="17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Drift chamber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5840507" cy="1561752"/>
          </a:xfrm>
        </p:spPr>
        <p:txBody>
          <a:bodyPr/>
          <a:lstStyle/>
          <a:p>
            <a:r>
              <a:rPr kumimoji="1" lang="en-US" altLang="ja-JP" dirty="0" smtClean="0"/>
              <a:t>2-m long stereo-wire drift chamber</a:t>
            </a:r>
          </a:p>
          <a:p>
            <a:pPr lvl="1"/>
            <a:r>
              <a:rPr lang="en-US" altLang="ja-JP" dirty="0" smtClean="0"/>
              <a:t>completely new system for MEG II</a:t>
            </a:r>
          </a:p>
          <a:p>
            <a:r>
              <a:rPr kumimoji="1" lang="en-US" altLang="ja-JP" dirty="0" smtClean="0"/>
              <a:t>Wiring on going</a:t>
            </a:r>
          </a:p>
          <a:p>
            <a:pPr lvl="1"/>
            <a:r>
              <a:rPr lang="en-US" altLang="ja-JP" dirty="0" smtClean="0"/>
              <a:t>4 frames / day. 468 frames necessary.</a:t>
            </a:r>
          </a:p>
          <a:p>
            <a:pPr lvl="1"/>
            <a:r>
              <a:rPr kumimoji="1" lang="en-US" altLang="ja-JP" dirty="0" smtClean="0"/>
              <a:t>To be continued till Aug.</a:t>
            </a:r>
          </a:p>
          <a:p>
            <a:r>
              <a:rPr lang="en-US" altLang="ja-JP" dirty="0" smtClean="0"/>
              <a:t>However, an incident happened.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97" y="3294341"/>
            <a:ext cx="6113393" cy="33467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372" y="1154812"/>
            <a:ext cx="3419549" cy="51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Wire break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4" y="1297062"/>
            <a:ext cx="4537224" cy="4656423"/>
          </a:xfrm>
        </p:spPr>
        <p:txBody>
          <a:bodyPr/>
          <a:lstStyle/>
          <a:p>
            <a:r>
              <a:rPr kumimoji="1" lang="en-US" altLang="ja-JP" dirty="0" smtClean="0"/>
              <a:t>On 8/Mar, during an elongation test (to nominal length)</a:t>
            </a:r>
          </a:p>
          <a:p>
            <a:r>
              <a:rPr lang="en-US" altLang="ja-JP" dirty="0" smtClean="0"/>
              <a:t>13 50μm guard wires broke.</a:t>
            </a:r>
          </a:p>
          <a:p>
            <a:pPr lvl="1"/>
            <a:r>
              <a:rPr kumimoji="1" lang="en-US" altLang="ja-JP" dirty="0" smtClean="0"/>
              <a:t>Later, other 4 guard wires + 1 cathode wire broke</a:t>
            </a:r>
          </a:p>
          <a:p>
            <a:pPr lvl="1"/>
            <a:endParaRPr lang="en-US" altLang="ja-JP" dirty="0"/>
          </a:p>
          <a:p>
            <a:r>
              <a:rPr kumimoji="1" lang="en-US" altLang="ja-JP" dirty="0" smtClean="0"/>
              <a:t>Deep investigation is on going</a:t>
            </a:r>
          </a:p>
          <a:p>
            <a:pPr lvl="1"/>
            <a:r>
              <a:rPr lang="en-US" altLang="ja-JP" dirty="0" smtClean="0"/>
              <a:t>So far, no clear reasons found</a:t>
            </a:r>
          </a:p>
          <a:p>
            <a:pPr lvl="1"/>
            <a:r>
              <a:rPr kumimoji="1" lang="en-US" altLang="ja-JP" dirty="0" smtClean="0"/>
              <a:t>From the geometrical viewpoint, it is not possible.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Due to this incident, wiring is now stopped.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6822" y="1297062"/>
            <a:ext cx="4396576" cy="41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7001217"/>
              </p:ext>
            </p:extLst>
          </p:nvPr>
        </p:nvGraphicFramePr>
        <p:xfrm>
          <a:off x="548683" y="1965434"/>
          <a:ext cx="8761410" cy="1857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90">
                  <a:extLst>
                    <a:ext uri="{9D8B030D-6E8A-4147-A177-3AD203B41FA5}">
                      <a16:colId xmlns:a16="http://schemas.microsoft.com/office/drawing/2014/main" val="3928919585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1380902184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3827595111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3599289841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1922069985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1230001331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900578391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830666649"/>
                    </a:ext>
                  </a:extLst>
                </a:gridCol>
                <a:gridCol w="973490">
                  <a:extLst>
                    <a:ext uri="{9D8B030D-6E8A-4147-A177-3AD203B41FA5}">
                      <a16:colId xmlns:a16="http://schemas.microsoft.com/office/drawing/2014/main" val="1150594172"/>
                    </a:ext>
                  </a:extLst>
                </a:gridCol>
              </a:tblGrid>
              <a:tr h="315311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090655"/>
                  </a:ext>
                </a:extLst>
              </a:tr>
              <a:tr h="154206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576635"/>
                  </a:ext>
                </a:extLst>
              </a:tr>
            </a:tbl>
          </a:graphicData>
        </a:graphic>
      </p:graphicFrame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61242" y="1297139"/>
            <a:ext cx="2120132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PSI beam-time start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566042" y="1670446"/>
            <a:ext cx="10510" cy="1020202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563818" y="2399070"/>
            <a:ext cx="1330064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Beam &amp; target test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66235" y="2958679"/>
            <a:ext cx="1830278" cy="93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Michel run with TC &amp; improved elec.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78292" y="2570750"/>
            <a:ext cx="1420582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RDC test run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02017" y="3881296"/>
            <a:ext cx="1640193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LXe installation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4011710" y="3679406"/>
            <a:ext cx="10510" cy="429058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658991" y="3478746"/>
            <a:ext cx="3143809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LXe liquefaction, purification….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79173" y="2531325"/>
            <a:ext cx="1585690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DC installation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277538" y="3227014"/>
            <a:ext cx="1169702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LXe test with C–W</a:t>
            </a:r>
            <a:endParaRPr kumimoji="1" lang="ja-JP" altLang="en-US" dirty="0"/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549783" y="4453544"/>
            <a:ext cx="9046162" cy="1499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6980" indent="-286980" algn="l" defTabSz="728196" rtl="0" eaLnBrk="1" latinLnBrk="0" hangingPunct="1">
              <a:lnSpc>
                <a:spcPct val="85000"/>
              </a:lnSpc>
              <a:spcBef>
                <a:spcPts val="955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l"/>
              <a:defRPr kumimoji="1" sz="223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5578" indent="-208598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  <a:tabLst>
                <a:tab pos="217448" algn="l"/>
              </a:tabLst>
              <a:defRPr kumimoji="1" sz="1593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95578" indent="-259167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434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43494" indent="-147916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82558" indent="-108724" algn="l" defTabSz="728196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 "/>
              <a:defRPr kumimoji="1" sz="1115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55638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114911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274184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433457" indent="-182049" algn="l" defTabSz="728196" rtl="0" eaLnBrk="1" latinLnBrk="0" hangingPunct="1">
              <a:lnSpc>
                <a:spcPct val="85000"/>
              </a:lnSpc>
              <a:spcBef>
                <a:spcPts val="478"/>
              </a:spcBef>
              <a:buFont typeface="Arial" pitchFamily="34" charset="0"/>
              <a:buChar char=" "/>
              <a:defRPr kumimoji="1" sz="1274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Another pilot run (with TC, RDC, &amp; modified elec.) is planned in Jun–Jul</a:t>
            </a:r>
          </a:p>
          <a:p>
            <a:r>
              <a:rPr lang="en-US" altLang="ja-JP" dirty="0" smtClean="0"/>
              <a:t>Full detector system will be ready in the end of this year.</a:t>
            </a:r>
          </a:p>
          <a:p>
            <a:r>
              <a:rPr lang="en-US" altLang="ja-JP" dirty="0" smtClean="0"/>
              <a:t>Engineering run in 2017 with full elec. </a:t>
            </a:r>
            <a:r>
              <a:rPr lang="ja-JP" altLang="en-US" dirty="0" smtClean="0"/>
              <a:t>→ </a:t>
            </a:r>
            <a:r>
              <a:rPr lang="en-US" altLang="ja-JP" dirty="0" smtClean="0"/>
              <a:t>physics run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31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7873"/>
            <a:ext cx="6019800" cy="483480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749159" y="1297062"/>
            <a:ext cx="3920357" cy="4656423"/>
          </a:xfrm>
        </p:spPr>
        <p:txBody>
          <a:bodyPr/>
          <a:lstStyle/>
          <a:p>
            <a:r>
              <a:rPr kumimoji="1" lang="en-US" altLang="ja-JP" sz="2400" dirty="0" smtClean="0"/>
              <a:t>An important step was made in 2015</a:t>
            </a:r>
          </a:p>
          <a:p>
            <a:r>
              <a:rPr lang="en-US" altLang="ja-JP" sz="2400" dirty="0" smtClean="0"/>
              <a:t>First pilot run with beam – TC – </a:t>
            </a:r>
            <a:r>
              <a:rPr lang="en-US" altLang="ja-JP" sz="2400" dirty="0" err="1" smtClean="0"/>
              <a:t>elec</a:t>
            </a:r>
            <a:r>
              <a:rPr lang="en-US" altLang="ja-JP" sz="2400" dirty="0" smtClean="0"/>
              <a:t> – Trigger/DAQ of MEG II</a:t>
            </a:r>
          </a:p>
          <a:p>
            <a:endParaRPr kumimoji="1" lang="en-US" altLang="ja-JP" sz="2400" dirty="0"/>
          </a:p>
          <a:p>
            <a:r>
              <a:rPr lang="en-US" altLang="ja-JP" sz="2400" dirty="0" smtClean="0"/>
              <a:t>Detector construction progresses</a:t>
            </a:r>
          </a:p>
          <a:p>
            <a:endParaRPr kumimoji="1" lang="en-US" altLang="ja-JP" sz="2400" dirty="0"/>
          </a:p>
          <a:p>
            <a:r>
              <a:rPr lang="en-US" altLang="ja-JP" sz="2400" dirty="0" smtClean="0"/>
              <a:t>Important issues were figured out to be addressed before the full MEG II run </a:t>
            </a:r>
            <a:r>
              <a:rPr lang="en-US" altLang="ja-JP" sz="2400" dirty="0" smtClean="0">
                <a:solidFill>
                  <a:schemeClr val="tx2"/>
                </a:solidFill>
              </a:rPr>
              <a:t>in 2017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19,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" t="21940" r="27543" b="7069"/>
          <a:stretch/>
        </p:blipFill>
        <p:spPr>
          <a:xfrm>
            <a:off x="451945" y="21020"/>
            <a:ext cx="9146538" cy="68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807" y="982168"/>
            <a:ext cx="6220158" cy="4951698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32938" y="2165130"/>
            <a:ext cx="37732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MEG final results are published.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 smtClean="0"/>
              <a:t>But, this is not the end.</a:t>
            </a:r>
          </a:p>
          <a:p>
            <a:endParaRPr kumimoji="1" lang="en-US" altLang="ja-JP" sz="2400" dirty="0"/>
          </a:p>
          <a:p>
            <a:endParaRPr kumimoji="1" lang="en-US" altLang="ja-JP" sz="2400" dirty="0" smtClean="0"/>
          </a:p>
          <a:p>
            <a:r>
              <a:rPr kumimoji="1" lang="en-US" altLang="ja-JP" sz="2400" dirty="0" smtClean="0"/>
              <a:t>×</a:t>
            </a:r>
            <a:r>
              <a:rPr kumimoji="1" lang="en-US" altLang="ja-JP" sz="2800" dirty="0" smtClean="0"/>
              <a:t>10</a:t>
            </a:r>
            <a:r>
              <a:rPr kumimoji="1" lang="en-US" altLang="ja-JP" sz="2400" dirty="0" smtClean="0"/>
              <a:t> improved sensitivity by MEG II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832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669" y="-55083"/>
            <a:ext cx="8961331" cy="700673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-55083"/>
            <a:ext cx="5739788" cy="6913083"/>
          </a:xfrm>
          <a:prstGeom prst="rect">
            <a:avLst/>
          </a:prstGeom>
          <a:gradFill flip="none" rotWithShape="1">
            <a:gsLst>
              <a:gs pos="50000">
                <a:srgbClr val="F7F6F0">
                  <a:alpha val="95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MEG II Experiment</a:t>
            </a:r>
            <a:endParaRPr kumimoji="1" lang="ja-JP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471525"/>
            <a:ext cx="3784620" cy="5013976"/>
          </a:xfrm>
        </p:spPr>
        <p:txBody>
          <a:bodyPr/>
          <a:lstStyle/>
          <a:p>
            <a:r>
              <a:rPr kumimoji="1" lang="en-US" altLang="ja-JP" dirty="0" smtClean="0"/>
              <a:t>Search for lepton-flavor violating </a:t>
            </a:r>
            <a:r>
              <a:rPr kumimoji="1" lang="en-US" altLang="ja-JP" b="1" dirty="0" smtClean="0">
                <a:solidFill>
                  <a:schemeClr val="tx2"/>
                </a:solidFill>
              </a:rPr>
              <a:t>μ </a:t>
            </a:r>
            <a:r>
              <a:rPr kumimoji="1" lang="ja-JP" altLang="en-US" b="1" dirty="0" smtClean="0">
                <a:solidFill>
                  <a:schemeClr val="tx2"/>
                </a:solidFill>
              </a:rPr>
              <a:t>→ </a:t>
            </a:r>
            <a:r>
              <a:rPr kumimoji="1" lang="en-US" altLang="ja-JP" b="1" dirty="0" smtClean="0">
                <a:solidFill>
                  <a:schemeClr val="tx2"/>
                </a:solidFill>
              </a:rPr>
              <a:t>e γ </a:t>
            </a:r>
            <a:r>
              <a:rPr kumimoji="1" lang="en-US" altLang="ja-JP" dirty="0" smtClean="0"/>
              <a:t>decay</a:t>
            </a:r>
          </a:p>
          <a:p>
            <a:pPr lvl="1">
              <a:buFont typeface="Wingdings" panose="05000000000000000000" pitchFamily="2" charset="2"/>
              <a:buChar char="n"/>
            </a:pPr>
            <a:r>
              <a:rPr lang="en-US" altLang="ja-JP" dirty="0" smtClean="0"/>
              <a:t>With unprecedented sensitivity</a:t>
            </a:r>
            <a:br>
              <a:rPr lang="en-US" altLang="ja-JP" dirty="0" smtClean="0"/>
            </a:br>
            <a:r>
              <a:rPr lang="en-US" altLang="ja-JP" dirty="0" smtClean="0"/>
              <a:t> 	</a:t>
            </a:r>
            <a:r>
              <a:rPr lang="en-US" altLang="ja-JP" sz="2800" dirty="0" smtClean="0">
                <a:solidFill>
                  <a:schemeClr val="tx2"/>
                </a:solidFill>
              </a:rPr>
              <a:t>4 × 10</a:t>
            </a:r>
            <a:r>
              <a:rPr lang="en-US" altLang="ja-JP" sz="2800" baseline="30000" dirty="0" smtClean="0">
                <a:solidFill>
                  <a:schemeClr val="tx2"/>
                </a:solidFill>
              </a:rPr>
              <a:t>-14</a:t>
            </a:r>
            <a:r>
              <a:rPr lang="en-US" altLang="ja-JP" sz="2800" dirty="0" smtClean="0">
                <a:solidFill>
                  <a:schemeClr val="tx2"/>
                </a:solidFill>
              </a:rPr>
              <a:t> </a:t>
            </a:r>
            <a:endParaRPr lang="en-US" altLang="ja-JP" dirty="0" smtClean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n"/>
            </a:pPr>
            <a:r>
              <a:rPr kumimoji="1" lang="en-US" altLang="ja-JP" dirty="0" smtClean="0"/>
              <a:t>×10 improvement from MEG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ja-JP" dirty="0" smtClean="0">
                <a:solidFill>
                  <a:schemeClr val="tx2"/>
                </a:solidFill>
              </a:rPr>
              <a:t>High-intensity</a:t>
            </a:r>
            <a:r>
              <a:rPr lang="en-US" altLang="ja-JP" dirty="0" smtClean="0"/>
              <a:t> frontier experiment</a:t>
            </a:r>
            <a:endParaRPr lang="en-US" altLang="ja-JP" dirty="0"/>
          </a:p>
          <a:p>
            <a:pPr lvl="1"/>
            <a:endParaRPr kumimoji="1" lang="en-US" altLang="ja-JP" dirty="0" smtClean="0"/>
          </a:p>
          <a:p>
            <a:r>
              <a:rPr lang="en-US" altLang="ja-JP" dirty="0" smtClean="0"/>
              <a:t>Improve every resolution by factor </a:t>
            </a:r>
            <a:r>
              <a:rPr lang="en-US" altLang="ja-JP" dirty="0" smtClean="0"/>
              <a:t>2</a:t>
            </a:r>
            <a:endParaRPr kumimoji="1"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Aim at</a:t>
            </a:r>
            <a:r>
              <a:rPr kumimoji="1" lang="en-US" altLang="ja-JP" dirty="0" smtClean="0"/>
              <a:t> physics data taking from </a:t>
            </a:r>
            <a:r>
              <a:rPr kumimoji="1" lang="en-US" altLang="ja-JP" u="sng" dirty="0" smtClean="0"/>
              <a:t>2017</a:t>
            </a:r>
            <a:endParaRPr kumimoji="1" lang="ja-JP" altLang="en-US" u="sng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51674" y="3332885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</a:rPr>
              <a:t>e</a:t>
            </a:r>
            <a:r>
              <a:rPr kumimoji="1" lang="en-US" altLang="ja-JP" sz="3200" i="1" baseline="30000" dirty="0" smtClean="0">
                <a:solidFill>
                  <a:schemeClr val="tx2"/>
                </a:solidFill>
                <a:effectLst>
                  <a:glow rad="127000">
                    <a:schemeClr val="bg1"/>
                  </a:glow>
                </a:effectLst>
              </a:rPr>
              <a:t>+</a:t>
            </a:r>
            <a:endParaRPr kumimoji="1" lang="ja-JP" altLang="en-US" sz="3200" i="1" baseline="30000" dirty="0">
              <a:solidFill>
                <a:schemeClr val="tx2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80691" y="2101920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i="1" dirty="0">
                <a:solidFill>
                  <a:srgbClr val="FFFF00"/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</a:effectLst>
              </a:rPr>
              <a:t>γ</a:t>
            </a:r>
            <a:endParaRPr kumimoji="1" lang="en-US" altLang="ja-JP" sz="3200" i="1" baseline="30000" dirty="0" smtClean="0">
              <a:solidFill>
                <a:srgbClr val="FFFF00"/>
              </a:solidFill>
              <a:effectLst>
                <a:glow rad="127000">
                  <a:schemeClr val="tx1">
                    <a:lumMod val="75000"/>
                    <a:lumOff val="25000"/>
                  </a:schemeClr>
                </a:glo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151894" y="3523593"/>
            <a:ext cx="60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sz="3200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</a:effectLst>
              </a:rPr>
              <a:t>μ</a:t>
            </a:r>
            <a:r>
              <a:rPr kumimoji="1" lang="en-US" altLang="ja-JP" sz="3200" i="1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27000">
                    <a:schemeClr val="tx1">
                      <a:lumMod val="75000"/>
                      <a:lumOff val="25000"/>
                    </a:schemeClr>
                  </a:glo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673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What we did in 2015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sz="2800" dirty="0" smtClean="0"/>
              <a:t>Test the </a:t>
            </a:r>
            <a:r>
              <a:rPr kumimoji="1" lang="en-US" altLang="ja-JP" sz="2800" b="1" dirty="0" smtClean="0">
                <a:solidFill>
                  <a:schemeClr val="tx2"/>
                </a:solidFill>
              </a:rPr>
              <a:t>mechanical integrity</a:t>
            </a:r>
            <a:r>
              <a:rPr kumimoji="1" lang="en-US" altLang="ja-JP" sz="2800" dirty="0" smtClean="0"/>
              <a:t> of the MEG II design</a:t>
            </a:r>
          </a:p>
          <a:p>
            <a:pPr lvl="1"/>
            <a:r>
              <a:rPr lang="en-US" altLang="ja-JP" sz="1800" dirty="0" smtClean="0"/>
              <a:t>Complicated system of beamline–spectrometer</a:t>
            </a:r>
          </a:p>
          <a:p>
            <a:r>
              <a:rPr lang="en-US" altLang="ja-JP" sz="2800" b="1" dirty="0" smtClean="0">
                <a:solidFill>
                  <a:schemeClr val="tx2"/>
                </a:solidFill>
              </a:rPr>
              <a:t>Beam</a:t>
            </a:r>
            <a:r>
              <a:rPr lang="en-US" altLang="ja-JP" sz="2800" dirty="0" smtClean="0"/>
              <a:t> study, tuning.</a:t>
            </a:r>
          </a:p>
          <a:p>
            <a:r>
              <a:rPr lang="en-US" altLang="ja-JP" sz="2800" dirty="0" smtClean="0"/>
              <a:t>Then, finally a beam test with </a:t>
            </a:r>
            <a:r>
              <a:rPr lang="en-US" altLang="ja-JP" sz="2800" dirty="0" err="1" smtClean="0"/>
              <a:t>e</a:t>
            </a:r>
            <a:r>
              <a:rPr lang="en-US" altLang="ja-JP" sz="2800" baseline="30000" dirty="0" err="1" smtClean="0"/>
              <a:t>+</a:t>
            </a:r>
            <a:r>
              <a:rPr lang="en-US" altLang="ja-JP" sz="2800" dirty="0" err="1" smtClean="0"/>
              <a:t>s</a:t>
            </a:r>
            <a:r>
              <a:rPr lang="en-US" altLang="ja-JP" sz="2800" dirty="0" smtClean="0"/>
              <a:t> from muon decays and a part of </a:t>
            </a:r>
            <a:r>
              <a:rPr lang="en-US" altLang="ja-JP" sz="2800" b="1" dirty="0" smtClean="0">
                <a:solidFill>
                  <a:schemeClr val="tx2"/>
                </a:solidFill>
              </a:rPr>
              <a:t>final timing counter</a:t>
            </a:r>
            <a:r>
              <a:rPr lang="en-US" altLang="ja-JP" sz="2800" dirty="0" smtClean="0"/>
              <a:t>.</a:t>
            </a:r>
          </a:p>
          <a:p>
            <a:endParaRPr lang="en-US" altLang="ja-JP" sz="2800" dirty="0"/>
          </a:p>
          <a:p>
            <a:r>
              <a:rPr lang="en-US" altLang="ja-JP" sz="2800" dirty="0" smtClean="0"/>
              <a:t>In parallel, carry forward all the detector construction. </a:t>
            </a: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19,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32" y="331158"/>
            <a:ext cx="9991845" cy="6661229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6998" y="-18451"/>
            <a:ext cx="8752880" cy="82365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accent5"/>
                </a:solidFill>
                <a:effectLst>
                  <a:glow rad="101600">
                    <a:schemeClr val="tx1"/>
                  </a:glow>
                </a:effectLst>
              </a:rPr>
              <a:t>Best achievement in 2015</a:t>
            </a:r>
            <a:endParaRPr kumimoji="1" lang="ja-JP" altLang="en-US" dirty="0">
              <a:solidFill>
                <a:schemeClr val="accent5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8086669">
            <a:off x="4898340" y="3442427"/>
            <a:ext cx="6459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128</a:t>
            </a:r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counters (half of  downstream module)</a:t>
            </a:r>
            <a:endParaRPr kumimoji="1" lang="ja-JP" altLang="en-US" sz="24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74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5" t="178" r="372" b="11308"/>
          <a:stretch/>
        </p:blipFill>
        <p:spPr bwMode="auto">
          <a:xfrm>
            <a:off x="1" y="12554"/>
            <a:ext cx="9862336" cy="62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6386898" y="927780"/>
            <a:ext cx="311357" cy="416958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109147" y="533548"/>
            <a:ext cx="258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Drift </a:t>
            </a:r>
            <a:r>
              <a:rPr kumimoji="1" lang="en-US" altLang="ja-JP" sz="18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chamber (mock-up)</a:t>
            </a:r>
            <a:endParaRPr kumimoji="1" lang="ja-JP" altLang="en-US" sz="1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98255" y="153511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SC magnet</a:t>
            </a:r>
            <a:endParaRPr kumimoji="1" lang="ja-JP" altLang="en-US" sz="1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7345227" y="1924062"/>
            <a:ext cx="234378" cy="25699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166136" y="6164358"/>
            <a:ext cx="8752880" cy="823654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accent5"/>
                </a:solidFill>
                <a:effectLst>
                  <a:glow rad="101600">
                    <a:schemeClr val="tx1"/>
                  </a:glow>
                </a:effectLst>
              </a:rPr>
              <a:t>Spectrometer installation</a:t>
            </a:r>
            <a:endParaRPr kumimoji="1" lang="ja-JP" altLang="en-US" dirty="0">
              <a:solidFill>
                <a:schemeClr val="accent5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44467" y="134473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μ stopping</a:t>
            </a:r>
            <a:br>
              <a:rPr kumimoji="1" lang="en-US" altLang="ja-JP" sz="18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</a:br>
            <a:r>
              <a:rPr kumimoji="1" lang="en-US" altLang="ja-JP" sz="18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target</a:t>
            </a:r>
            <a:endParaRPr kumimoji="1" lang="ja-JP" altLang="en-US" sz="18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4291439" y="1733685"/>
            <a:ext cx="245837" cy="39963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11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Pilot Run in 2015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49783" y="1297062"/>
            <a:ext cx="5388309" cy="4973135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u="sng" dirty="0" smtClean="0"/>
              <a:t>We achieved </a:t>
            </a:r>
          </a:p>
          <a:p>
            <a:r>
              <a:rPr lang="en-US" altLang="ja-JP" dirty="0" smtClean="0">
                <a:latin typeface="+mn-lt"/>
              </a:rPr>
              <a:t>Build </a:t>
            </a:r>
            <a:r>
              <a:rPr lang="en-US" altLang="ja-JP" dirty="0" smtClean="0">
                <a:solidFill>
                  <a:schemeClr val="tx2"/>
                </a:solidFill>
                <a:latin typeface="+mn-lt"/>
              </a:rPr>
              <a:t>¼ detector</a:t>
            </a:r>
          </a:p>
          <a:p>
            <a:r>
              <a:rPr kumimoji="1" lang="en-US" altLang="ja-JP" dirty="0" smtClean="0">
                <a:latin typeface="+mn-lt"/>
              </a:rPr>
              <a:t>Hardware works properly</a:t>
            </a:r>
          </a:p>
          <a:p>
            <a:pPr lvl="1"/>
            <a:r>
              <a:rPr kumimoji="1" lang="en-US" altLang="ja-JP" dirty="0" smtClean="0">
                <a:solidFill>
                  <a:schemeClr val="tx2"/>
                </a:solidFill>
                <a:latin typeface="+mn-lt"/>
              </a:rPr>
              <a:t>NO dead channel</a:t>
            </a:r>
            <a:endParaRPr lang="en-US" altLang="ja-JP" dirty="0" smtClean="0">
              <a:latin typeface="+mn-lt"/>
            </a:endParaRPr>
          </a:p>
          <a:p>
            <a:r>
              <a:rPr kumimoji="1" lang="en-US" altLang="ja-JP" dirty="0" smtClean="0">
                <a:latin typeface="+mn-lt"/>
              </a:rPr>
              <a:t>Test Laser calibration system</a:t>
            </a:r>
          </a:p>
          <a:p>
            <a:pPr lvl="1"/>
            <a:r>
              <a:rPr lang="en-US" altLang="ja-JP" dirty="0"/>
              <a:t>L</a:t>
            </a:r>
            <a:r>
              <a:rPr kumimoji="1" lang="en-US" altLang="ja-JP" dirty="0" smtClean="0"/>
              <a:t>aser pulse distribution into 8 counters.</a:t>
            </a:r>
          </a:p>
          <a:p>
            <a:r>
              <a:rPr lang="en-US" altLang="ja-JP" dirty="0" smtClean="0">
                <a:latin typeface="+mn-lt"/>
              </a:rPr>
              <a:t>Test MEG-II electronics system</a:t>
            </a:r>
          </a:p>
          <a:p>
            <a:pPr lvl="1"/>
            <a:r>
              <a:rPr lang="en-US" altLang="ja-JP" dirty="0" smtClean="0"/>
              <a:t>Biasing OK,</a:t>
            </a:r>
            <a:r>
              <a:rPr lang="en-US" altLang="ja-JP" dirty="0" smtClean="0">
                <a:latin typeface="+mn-lt"/>
              </a:rPr>
              <a:t> trigger works well.</a:t>
            </a:r>
          </a:p>
          <a:p>
            <a:pPr lvl="1"/>
            <a:r>
              <a:rPr lang="en-US" altLang="ja-JP" dirty="0" smtClean="0"/>
              <a:t>Figured out </a:t>
            </a:r>
            <a:r>
              <a:rPr lang="en-US" altLang="ja-JP" b="1" dirty="0" smtClean="0">
                <a:solidFill>
                  <a:schemeClr val="tx2"/>
                </a:solidFill>
              </a:rPr>
              <a:t>several problems</a:t>
            </a:r>
            <a:r>
              <a:rPr lang="en-US" altLang="ja-JP" dirty="0" smtClean="0"/>
              <a:t> in readout system</a:t>
            </a:r>
            <a:r>
              <a:rPr lang="en-US" altLang="ja-JP" dirty="0"/>
              <a:t>.</a:t>
            </a:r>
            <a:endParaRPr lang="en-US" altLang="ja-JP" dirty="0" smtClean="0">
              <a:latin typeface="+mn-lt"/>
            </a:endParaRPr>
          </a:p>
          <a:p>
            <a:pPr lvl="1"/>
            <a:endParaRPr lang="en-US" altLang="ja-JP" dirty="0" smtClean="0">
              <a:latin typeface="+mn-lt"/>
            </a:endParaRPr>
          </a:p>
          <a:p>
            <a:r>
              <a:rPr lang="en-US" altLang="ja-JP" dirty="0" smtClean="0">
                <a:latin typeface="+mn-lt"/>
              </a:rPr>
              <a:t>Test counters in </a:t>
            </a:r>
            <a:r>
              <a:rPr lang="en-US" altLang="ja-JP" b="1" dirty="0" smtClean="0">
                <a:solidFill>
                  <a:schemeClr val="tx2"/>
                </a:solidFill>
                <a:latin typeface="+mn-lt"/>
              </a:rPr>
              <a:t>MEG-II beam </a:t>
            </a:r>
            <a:r>
              <a:rPr lang="en-US" altLang="ja-JP" dirty="0" smtClean="0">
                <a:solidFill>
                  <a:schemeClr val="tx1"/>
                </a:solidFill>
                <a:latin typeface="+mn-lt"/>
              </a:rPr>
              <a:t>(Dec.)</a:t>
            </a:r>
          </a:p>
          <a:p>
            <a:endParaRPr kumimoji="1" lang="en-US" altLang="ja-JP" b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dirty="0" smtClean="0">
                <a:solidFill>
                  <a:schemeClr val="tx1"/>
                </a:solidFill>
              </a:rPr>
              <a:t>Analysis of the data </a:t>
            </a:r>
            <a:r>
              <a:rPr lang="en-US" altLang="ja-JP" dirty="0" smtClean="0">
                <a:solidFill>
                  <a:schemeClr val="tx1"/>
                </a:solidFill>
              </a:rPr>
              <a:t>underway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solidFill>
                  <a:schemeClr val="tx1"/>
                </a:solidFill>
              </a:rPr>
              <a:t>19pCA-1 1 – 3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18,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122" name="Picture 2" descr="CIMG450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1439" y="1520328"/>
            <a:ext cx="3575333" cy="245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2015-11-30 12.13.3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439" y="4159498"/>
            <a:ext cx="3575333" cy="225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6181439" y="6454393"/>
            <a:ext cx="3512500" cy="373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3U crate manages 256 channels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19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00" y="35459"/>
            <a:ext cx="8460581" cy="660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3285193" y="647615"/>
            <a:ext cx="561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Typical clean event with multiple hits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294F-C72C-4852-B348-C64759786D48}" type="datetime4">
              <a:rPr lang="en-US" altLang="ja-JP" smtClean="0"/>
              <a:t>March 14, 2016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Yusuke UCHIYAMA</a:t>
            </a:r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00" y="36000"/>
            <a:ext cx="8460000" cy="660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3637194" y="695850"/>
            <a:ext cx="4230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Event with multiple clusters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622" y="2891977"/>
            <a:ext cx="3671497" cy="396602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533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青">
  <a:themeElements>
    <a:clrScheme name="ユーザー定義 4">
      <a:dk1>
        <a:sysClr val="windowText" lastClr="000000"/>
      </a:dk1>
      <a:lt1>
        <a:sysClr val="window" lastClr="FFFFFF"/>
      </a:lt1>
      <a:dk2>
        <a:srgbClr val="0066FF"/>
      </a:dk2>
      <a:lt2>
        <a:srgbClr val="EEECE1"/>
      </a:lt2>
      <a:accent1>
        <a:srgbClr val="004CBF"/>
      </a:accent1>
      <a:accent2>
        <a:srgbClr val="FE19FF"/>
      </a:accent2>
      <a:accent3>
        <a:srgbClr val="F79646"/>
      </a:accent3>
      <a:accent4>
        <a:srgbClr val="FF0066"/>
      </a:accent4>
      <a:accent5>
        <a:srgbClr val="FFFF00"/>
      </a:accent5>
      <a:accent6>
        <a:srgbClr val="990000"/>
      </a:accent6>
      <a:hlink>
        <a:srgbClr val="0000FF"/>
      </a:hlink>
      <a:folHlink>
        <a:srgbClr val="008000"/>
      </a:folHlink>
    </a:clrScheme>
    <a:fontScheme name="Segoe-YuGothic Light">
      <a:majorFont>
        <a:latin typeface="Segoe UI Light"/>
        <a:ea typeface="游ゴシック Light"/>
        <a:cs typeface=""/>
      </a:majorFont>
      <a:minorFont>
        <a:latin typeface="Segoe UI Light"/>
        <a:ea typeface="游ゴシック Light"/>
        <a:cs typeface=""/>
      </a:minorFont>
    </a:fontScheme>
    <a:fmtScheme name="メトロポリタ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" id="{03B329AC-880C-4E06-9A72-5552D2349C72}" vid="{EB370FE0-49C2-4830-8F86-AD0A55E69FA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</Template>
  <TotalTime>55576</TotalTime>
  <Words>798</Words>
  <Application>Microsoft Office PowerPoint</Application>
  <PresentationFormat>A4 210 x 297 mm</PresentationFormat>
  <Paragraphs>209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7" baseType="lpstr">
      <vt:lpstr>Wingdings</vt:lpstr>
      <vt:lpstr>ＭＳ Ｐゴシック</vt:lpstr>
      <vt:lpstr>游ゴシック Light</vt:lpstr>
      <vt:lpstr>Garamond</vt:lpstr>
      <vt:lpstr>Calibri</vt:lpstr>
      <vt:lpstr>Segoe UI Light</vt:lpstr>
      <vt:lpstr>Arial</vt:lpstr>
      <vt:lpstr>青</vt:lpstr>
      <vt:lpstr>μ+ → e+γ 探索実験 MEG II の2015年コミッショニングの 結果と2016年の計画</vt:lpstr>
      <vt:lpstr>PowerPoint プレゼンテーション</vt:lpstr>
      <vt:lpstr>MEG II Experiment</vt:lpstr>
      <vt:lpstr>What we did in 2015</vt:lpstr>
      <vt:lpstr>Best achievement in 2015</vt:lpstr>
      <vt:lpstr>Spectrometer installation</vt:lpstr>
      <vt:lpstr>Pilot Run in 2015</vt:lpstr>
      <vt:lpstr>PowerPoint プレゼンテーション</vt:lpstr>
      <vt:lpstr>PowerPoint プレゼンテーション</vt:lpstr>
      <vt:lpstr>Electronics problems</vt:lpstr>
      <vt:lpstr>Status of detector construction</vt:lpstr>
      <vt:lpstr>LXe photon detector</vt:lpstr>
      <vt:lpstr>New BG-tagging detector (RDC)</vt:lpstr>
      <vt:lpstr>Target</vt:lpstr>
      <vt:lpstr>Drift chamber</vt:lpstr>
      <vt:lpstr>Wire break</vt:lpstr>
      <vt:lpstr>Schedule</vt:lpstr>
      <vt:lpstr>Summary</vt:lpstr>
      <vt:lpstr>PowerPoint プレゼンテーション</vt:lpstr>
    </vt:vector>
  </TitlesOfParts>
  <Company>icepp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内山雄祐</dc:creator>
  <cp:lastModifiedBy>Yusuke Uchiyama</cp:lastModifiedBy>
  <cp:revision>978</cp:revision>
  <cp:lastPrinted>2014-11-06T11:59:10Z</cp:lastPrinted>
  <dcterms:created xsi:type="dcterms:W3CDTF">2013-04-26T20:45:47Z</dcterms:created>
  <dcterms:modified xsi:type="dcterms:W3CDTF">2016-03-18T22:42:56Z</dcterms:modified>
</cp:coreProperties>
</file>