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58" r:id="rId3"/>
    <p:sldId id="259" r:id="rId4"/>
    <p:sldId id="262" r:id="rId5"/>
    <p:sldId id="260" r:id="rId6"/>
    <p:sldId id="268" r:id="rId7"/>
    <p:sldId id="267" r:id="rId8"/>
    <p:sldId id="279" r:id="rId9"/>
    <p:sldId id="264" r:id="rId10"/>
    <p:sldId id="270" r:id="rId11"/>
    <p:sldId id="263" r:id="rId12"/>
    <p:sldId id="282" r:id="rId13"/>
    <p:sldId id="269" r:id="rId14"/>
    <p:sldId id="266" r:id="rId15"/>
    <p:sldId id="257" r:id="rId16"/>
    <p:sldId id="274" r:id="rId17"/>
    <p:sldId id="261" r:id="rId18"/>
    <p:sldId id="272" r:id="rId19"/>
    <p:sldId id="276" r:id="rId20"/>
    <p:sldId id="273" r:id="rId21"/>
    <p:sldId id="271" r:id="rId22"/>
    <p:sldId id="280" r:id="rId23"/>
    <p:sldId id="275" r:id="rId24"/>
    <p:sldId id="277" r:id="rId25"/>
    <p:sldId id="278" r:id="rId26"/>
    <p:sldId id="283" r:id="rId27"/>
    <p:sldId id="281" r:id="rId28"/>
  </p:sldIdLst>
  <p:sldSz cx="9144000" cy="6858000" type="screen4x3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4E144F1F-FE30-4181-87DF-5F0E9E7BEF43}">
          <p14:sldIdLst>
            <p14:sldId id="256"/>
            <p14:sldId id="258"/>
            <p14:sldId id="259"/>
            <p14:sldId id="262"/>
            <p14:sldId id="260"/>
            <p14:sldId id="268"/>
            <p14:sldId id="267"/>
            <p14:sldId id="279"/>
            <p14:sldId id="264"/>
            <p14:sldId id="270"/>
            <p14:sldId id="263"/>
            <p14:sldId id="282"/>
            <p14:sldId id="269"/>
          </p14:sldIdLst>
        </p14:section>
        <p14:section name="おまけ" id="{FE0F9F04-5834-41CA-A9D1-C7BB29E4B372}">
          <p14:sldIdLst>
            <p14:sldId id="266"/>
            <p14:sldId id="257"/>
            <p14:sldId id="274"/>
            <p14:sldId id="261"/>
            <p14:sldId id="272"/>
            <p14:sldId id="276"/>
            <p14:sldId id="273"/>
            <p14:sldId id="271"/>
            <p14:sldId id="280"/>
            <p14:sldId id="275"/>
            <p14:sldId id="277"/>
            <p14:sldId id="278"/>
            <p14:sldId id="283"/>
            <p14:sldId id="28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スタイル (中間)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aneko\Desktop\SensAndSi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0"/>
      <c:hPercent val="100"/>
      <c:rotY val="10"/>
      <c:depthPercent val="100"/>
      <c:rAngAx val="0"/>
      <c:perspective val="3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375996715641996E-2"/>
          <c:y val="2.8364047422422246E-2"/>
          <c:w val="0.93462400328435802"/>
          <c:h val="0.943271905155155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Numbers!$A$21</c:f>
              <c:strCache>
                <c:ptCount val="1"/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</c:dPt>
          <c:cat>
            <c:strRef>
              <c:f>Numbers!$A$22:$A$26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2012+
2013</c:v>
                </c:pt>
              </c:strCache>
            </c:strRef>
          </c:cat>
          <c:val>
            <c:numRef>
              <c:f>Numbers!$C$22:$C$26</c:f>
              <c:numCache>
                <c:formatCode>0.00E+00</c:formatCode>
                <c:ptCount val="5"/>
                <c:pt idx="0">
                  <c:v>0.52</c:v>
                </c:pt>
                <c:pt idx="1">
                  <c:v>1.18</c:v>
                </c:pt>
                <c:pt idx="2">
                  <c:v>2.6880000000000002</c:v>
                </c:pt>
                <c:pt idx="3">
                  <c:v>4.258</c:v>
                </c:pt>
                <c:pt idx="4">
                  <c:v>8.9789999999999992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40"/>
        <c:shape val="cylinder"/>
        <c:axId val="198106496"/>
        <c:axId val="199279744"/>
        <c:axId val="0"/>
      </c:bar3DChart>
      <c:catAx>
        <c:axId val="198106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9279744"/>
        <c:crosses val="autoZero"/>
        <c:auto val="1"/>
        <c:lblAlgn val="ctr"/>
        <c:lblOffset val="100"/>
        <c:noMultiLvlLbl val="0"/>
      </c:catAx>
      <c:valAx>
        <c:axId val="199279744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ja-JP"/>
          </a:p>
        </c:txPr>
        <c:crossAx val="198106496"/>
        <c:crosses val="autoZero"/>
        <c:crossBetween val="between"/>
        <c:majorUnit val="2"/>
        <c:min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9598197-C50A-47B1-A3E4-26784F680B78}" type="datetimeFigureOut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2B4B280-455A-49FC-B95B-9A00A75C0E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8206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B280-455A-49FC-B95B-9A00A75C0ED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503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B280-455A-49FC-B95B-9A00A75C0ED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960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B4B280-455A-49FC-B95B-9A00A75C0EDE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9999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0" y="0"/>
            <a:ext cx="9144000" cy="486646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28650" y="2061007"/>
            <a:ext cx="7886700" cy="2387600"/>
          </a:xfrm>
        </p:spPr>
        <p:txBody>
          <a:bodyPr anchor="b">
            <a:normAutofit/>
          </a:bodyPr>
          <a:lstStyle>
            <a:lvl1pPr algn="l" latinLnBrk="0">
              <a:defRPr kumimoji="1" lang="ja-JP" sz="5400">
                <a:solidFill>
                  <a:schemeClr val="accent3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28652" y="5110611"/>
            <a:ext cx="5029199" cy="1137793"/>
          </a:xfrm>
        </p:spPr>
        <p:txBody>
          <a:bodyPr>
            <a:normAutofit/>
          </a:bodyPr>
          <a:lstStyle>
            <a:lvl1pPr marL="0" indent="0" algn="l" latinLnBrk="0">
              <a:lnSpc>
                <a:spcPct val="150000"/>
              </a:lnSpc>
              <a:spcBef>
                <a:spcPts val="600"/>
              </a:spcBef>
              <a:buNone/>
              <a:defRPr kumimoji="1" lang="ja-JP" sz="2800">
                <a:solidFill>
                  <a:schemeClr val="accent1">
                    <a:lumMod val="50000"/>
                  </a:schemeClr>
                </a:solidFill>
                <a:latin typeface="+mj-lt"/>
              </a:defRPr>
            </a:lvl1pPr>
            <a:lvl2pPr marL="457200" indent="0" algn="ctr" latinLnBrk="0">
              <a:buNone/>
              <a:defRPr kumimoji="1" lang="ja-JP" sz="2000"/>
            </a:lvl2pPr>
            <a:lvl3pPr marL="914400" indent="0" algn="ctr" latinLnBrk="0">
              <a:buNone/>
              <a:defRPr kumimoji="1" lang="ja-JP" sz="1800"/>
            </a:lvl3pPr>
            <a:lvl4pPr marL="1371600" indent="0" algn="ctr" latinLnBrk="0">
              <a:buNone/>
              <a:defRPr kumimoji="1" lang="ja-JP" sz="1600"/>
            </a:lvl4pPr>
            <a:lvl5pPr marL="1828800" indent="0" algn="ctr" latinLnBrk="0">
              <a:buNone/>
              <a:defRPr kumimoji="1" lang="ja-JP" sz="1600"/>
            </a:lvl5pPr>
            <a:lvl6pPr marL="2286000" indent="0" algn="ctr" latinLnBrk="0">
              <a:buNone/>
              <a:defRPr kumimoji="1" lang="ja-JP" sz="1600"/>
            </a:lvl6pPr>
            <a:lvl7pPr marL="2743200" indent="0" algn="ctr" latinLnBrk="0">
              <a:buNone/>
              <a:defRPr kumimoji="1" lang="ja-JP" sz="1600"/>
            </a:lvl7pPr>
            <a:lvl8pPr marL="3200400" indent="0" algn="ctr" latinLnBrk="0">
              <a:buNone/>
              <a:defRPr kumimoji="1" lang="ja-JP" sz="1600"/>
            </a:lvl8pPr>
            <a:lvl9pPr marL="3657600" indent="0" algn="ctr" latinLnBrk="0">
              <a:buNone/>
              <a:defRPr kumimoji="1" lang="ja-JP"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12557-E3DE-47AC-AFDE-6DD4D475BAB9}" type="datetime1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D65E-9922-428B-BCB0-39B98B9F391F}" type="datetime1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長方形 6"/>
          <p:cNvSpPr/>
          <p:nvPr userDrawn="1"/>
        </p:nvSpPr>
        <p:spPr>
          <a:xfrm>
            <a:off x="7596336" y="0"/>
            <a:ext cx="1547664" cy="6858000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661566" y="365125"/>
            <a:ext cx="1364673" cy="5811838"/>
          </a:xfrm>
        </p:spPr>
        <p:txBody>
          <a:bodyPr vert="eaVert" anchor="b">
            <a:normAutofit/>
          </a:bodyPr>
          <a:lstStyle>
            <a:lvl1pPr latinLnBrk="0">
              <a:defRPr kumimoji="1" lang="ja-JP" sz="3600">
                <a:solidFill>
                  <a:schemeClr val="accent3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3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BC82C-3BAB-485D-8C5E-F830301D63CF}" type="datetime1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0" y="0"/>
            <a:ext cx="9144000" cy="133285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1" y="1825625"/>
            <a:ext cx="3125815" cy="4351338"/>
          </a:xfrm>
        </p:spPr>
        <p:txBody>
          <a:bodyPr>
            <a:normAutofit/>
          </a:bodyPr>
          <a:lstStyle>
            <a:lvl1pPr marL="0" indent="0" latinLnBrk="0">
              <a:lnSpc>
                <a:spcPct val="150000"/>
              </a:lnSpc>
              <a:spcAft>
                <a:spcPts val="1200"/>
              </a:spcAft>
              <a:buNone/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lnSpc>
                <a:spcPct val="150000"/>
              </a:lnSpc>
              <a:spcAft>
                <a:spcPts val="1200"/>
              </a:spcAft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lnSpc>
                <a:spcPct val="150000"/>
              </a:lnSpc>
              <a:spcAft>
                <a:spcPts val="1200"/>
              </a:spcAft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lnSpc>
                <a:spcPct val="150000"/>
              </a:lnSpc>
              <a:spcAft>
                <a:spcPts val="1200"/>
              </a:spcAft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lnSpc>
                <a:spcPct val="150000"/>
              </a:lnSpc>
              <a:spcAft>
                <a:spcPts val="1200"/>
              </a:spcAft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EBCB-327A-4C02-A453-673E5516709A}" type="datetime1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3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/>
        </p:nvSpPr>
        <p:spPr>
          <a:xfrm>
            <a:off x="4242664" y="1709738"/>
            <a:ext cx="4901339" cy="35751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1" y="2402240"/>
            <a:ext cx="3381536" cy="2187227"/>
          </a:xfrm>
        </p:spPr>
        <p:txBody>
          <a:bodyPr anchor="ctr">
            <a:noAutofit/>
          </a:bodyPr>
          <a:lstStyle>
            <a:lvl1pPr algn="l" latinLnBrk="0">
              <a:defRPr kumimoji="1" lang="ja-JP" sz="4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742481" y="2402237"/>
            <a:ext cx="3952068" cy="2187226"/>
          </a:xfrm>
        </p:spPr>
        <p:txBody>
          <a:bodyPr anchor="ctr">
            <a:normAutofit/>
          </a:bodyPr>
          <a:lstStyle>
            <a:lvl1pPr marL="0" indent="0" latinLnBrk="0">
              <a:lnSpc>
                <a:spcPct val="150000"/>
              </a:lnSpc>
              <a:buNone/>
              <a:defRPr kumimoji="1" lang="ja-JP" sz="2800">
                <a:solidFill>
                  <a:schemeClr val="bg1"/>
                </a:solidFill>
                <a:latin typeface="+mj-lt"/>
              </a:defRPr>
            </a:lvl1pPr>
            <a:lvl2pPr marL="457200" indent="0" latinLnBrk="0">
              <a:buNone/>
              <a:defRPr kumimoji="1" lang="ja-JP" sz="2000"/>
            </a:lvl2pPr>
            <a:lvl3pPr marL="914400" indent="0" latinLnBrk="0">
              <a:buNone/>
              <a:defRPr kumimoji="1" lang="ja-JP" sz="1800"/>
            </a:lvl3pPr>
            <a:lvl4pPr marL="1371600" indent="0" latinLnBrk="0">
              <a:buNone/>
              <a:defRPr kumimoji="1" lang="ja-JP" sz="1600"/>
            </a:lvl4pPr>
            <a:lvl5pPr marL="1828800" indent="0" latinLnBrk="0">
              <a:buNone/>
              <a:defRPr kumimoji="1" lang="ja-JP" sz="1600"/>
            </a:lvl5pPr>
            <a:lvl6pPr marL="2286000" indent="0" latinLnBrk="0">
              <a:buNone/>
              <a:defRPr kumimoji="1" lang="ja-JP" sz="1600"/>
            </a:lvl6pPr>
            <a:lvl7pPr marL="2743200" indent="0" latinLnBrk="0">
              <a:buNone/>
              <a:defRPr kumimoji="1" lang="ja-JP" sz="1600"/>
            </a:lvl7pPr>
            <a:lvl8pPr marL="3200400" indent="0" latinLnBrk="0">
              <a:buNone/>
              <a:defRPr kumimoji="1" lang="ja-JP" sz="1600"/>
            </a:lvl8pPr>
            <a:lvl9pPr marL="3657600" indent="0" latinLnBrk="0">
              <a:buNone/>
              <a:defRPr kumimoji="1" lang="ja-JP"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DB243-62C6-4079-8FF6-252C8692526C}" type="datetime1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長方形 6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マスター テキストの書式設定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マスター テキストの書式設定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EB60A-6F43-4C47-9C1A-9E2F14765897}" type="datetime1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長方形 6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</p:spPr>
        <p:txBody>
          <a:bodyPr anchor="b"/>
          <a:lstStyle>
            <a:lvl1pPr marL="0" indent="0" latinLnBrk="0">
              <a:buNone/>
              <a:defRPr kumimoji="1" lang="ja-JP" sz="2400" b="1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マスター テキストの書式設定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</p:spPr>
        <p:txBody>
          <a:bodyPr anchor="b"/>
          <a:lstStyle>
            <a:lvl1pPr marL="0" indent="0" latinLnBrk="0">
              <a:buNone/>
              <a:defRPr kumimoji="1" lang="ja-JP" sz="2400" b="1"/>
            </a:lvl1pPr>
            <a:lvl2pPr marL="457200" indent="0" latinLnBrk="0">
              <a:buNone/>
              <a:defRPr kumimoji="1" lang="ja-JP" sz="2000" b="1"/>
            </a:lvl2pPr>
            <a:lvl3pPr marL="914400" indent="0" latinLnBrk="0">
              <a:buNone/>
              <a:defRPr kumimoji="1" lang="ja-JP" sz="1800" b="1"/>
            </a:lvl3pPr>
            <a:lvl4pPr marL="1371600" indent="0" latinLnBrk="0">
              <a:buNone/>
              <a:defRPr kumimoji="1" lang="ja-JP" sz="1600" b="1"/>
            </a:lvl4pPr>
            <a:lvl5pPr marL="1828800" indent="0" latinLnBrk="0">
              <a:buNone/>
              <a:defRPr kumimoji="1" lang="ja-JP" sz="1600" b="1"/>
            </a:lvl5pPr>
            <a:lvl6pPr marL="2286000" indent="0" latinLnBrk="0">
              <a:buNone/>
              <a:defRPr kumimoji="1" lang="ja-JP" sz="1600" b="1"/>
            </a:lvl6pPr>
            <a:lvl7pPr marL="2743200" indent="0" latinLnBrk="0">
              <a:buNone/>
              <a:defRPr kumimoji="1" lang="ja-JP" sz="1600" b="1"/>
            </a:lvl7pPr>
            <a:lvl8pPr marL="3200400" indent="0" latinLnBrk="0">
              <a:buNone/>
              <a:defRPr kumimoji="1" lang="ja-JP" sz="1600" b="1"/>
            </a:lvl8pPr>
            <a:lvl9pPr marL="3657600" indent="0" latinLnBrk="0">
              <a:buNone/>
              <a:defRPr kumimoji="1" lang="ja-JP"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2249" y="2193929"/>
            <a:ext cx="3868340" cy="397827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マスター テキストの書式設定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D8BF1-435D-404B-96C6-D21A61D8C2EE}" type="datetime1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タイトル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長方形 6"/>
          <p:cNvSpPr/>
          <p:nvPr userDrawn="1"/>
        </p:nvSpPr>
        <p:spPr>
          <a:xfrm>
            <a:off x="0" y="0"/>
            <a:ext cx="9144000" cy="1332854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sz="180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9DB62-BBE1-496A-AC8C-6D00D132E06F}" type="datetime1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5FAA2-B4E9-4955-BA8A-B6F50D561E6D}" type="datetime1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latinLnBrk="0">
              <a:defRPr kumimoji="1" lang="ja-JP"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 vert="horz" lIns="91440" tIns="45720" rIns="91440" bIns="45720" rtlCol="0">
            <a:normAutofit/>
          </a:bodyPr>
          <a:lstStyle>
            <a:lvl1pPr latinLnBrk="0">
              <a:defRPr kumimoji="1" lang="ja-JP" sz="1600">
                <a:solidFill>
                  <a:schemeClr val="bg1">
                    <a:lumMod val="50000"/>
                  </a:schemeClr>
                </a:solidFill>
              </a:defRPr>
            </a:lvl1pPr>
            <a:lvl2pPr latinLnBrk="0">
              <a:defRPr kumimoji="1" lang="ja-JP" sz="1400">
                <a:solidFill>
                  <a:schemeClr val="bg1">
                    <a:lumMod val="50000"/>
                  </a:schemeClr>
                </a:solidFill>
              </a:defRPr>
            </a:lvl2pPr>
            <a:lvl3pPr latinLnBrk="0">
              <a:defRPr kumimoji="1" lang="ja-JP" sz="1200">
                <a:solidFill>
                  <a:schemeClr val="bg1">
                    <a:lumMod val="50000"/>
                  </a:schemeClr>
                </a:solidFill>
              </a:defRPr>
            </a:lvl3pPr>
            <a:lvl4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4pPr>
            <a:lvl5pPr latinLnBrk="0">
              <a:defRPr kumimoji="1" lang="ja-JP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マスター テキストの書式設定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101851"/>
            <a:ext cx="2949178" cy="3759200"/>
          </a:xfrm>
        </p:spPr>
        <p:txBody>
          <a:bodyPr/>
          <a:lstStyle>
            <a:lvl1pPr marL="0" indent="0" latinLnBrk="0">
              <a:buNone/>
              <a:defRPr kumimoji="1" lang="ja-JP" sz="1600"/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889D-400E-47B6-97C9-6B1694ADDC6C}" type="datetime1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 latinLnBrk="0">
              <a:defRPr kumimoji="1" lang="ja-JP"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 latinLnBrk="0">
              <a:buNone/>
              <a:defRPr kumimoji="1" lang="ja-JP" sz="3200"/>
            </a:lvl1pPr>
            <a:lvl2pPr marL="457200" indent="0" latinLnBrk="0">
              <a:buNone/>
              <a:defRPr kumimoji="1" lang="ja-JP" sz="2800"/>
            </a:lvl2pPr>
            <a:lvl3pPr marL="914400" indent="0" latinLnBrk="0">
              <a:buNone/>
              <a:defRPr kumimoji="1" lang="ja-JP" sz="2400"/>
            </a:lvl3pPr>
            <a:lvl4pPr marL="1371600" indent="0" latinLnBrk="0">
              <a:buNone/>
              <a:defRPr kumimoji="1" lang="ja-JP" sz="2000"/>
            </a:lvl4pPr>
            <a:lvl5pPr marL="1828800" indent="0" latinLnBrk="0">
              <a:buNone/>
              <a:defRPr kumimoji="1" lang="ja-JP" sz="2000"/>
            </a:lvl5pPr>
            <a:lvl6pPr marL="2286000" indent="0" latinLnBrk="0">
              <a:buNone/>
              <a:defRPr kumimoji="1" lang="ja-JP" sz="2000"/>
            </a:lvl6pPr>
            <a:lvl7pPr marL="2743200" indent="0" latinLnBrk="0">
              <a:buNone/>
              <a:defRPr kumimoji="1" lang="ja-JP" sz="2000"/>
            </a:lvl7pPr>
            <a:lvl8pPr marL="3200400" indent="0" latinLnBrk="0">
              <a:buNone/>
              <a:defRPr kumimoji="1" lang="ja-JP" sz="2000"/>
            </a:lvl8pPr>
            <a:lvl9pPr marL="3657600" indent="0" latinLnBrk="0">
              <a:buNone/>
              <a:defRPr kumimoji="1" lang="ja-JP"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101851"/>
            <a:ext cx="2949178" cy="3759200"/>
          </a:xfrm>
        </p:spPr>
        <p:txBody>
          <a:bodyPr/>
          <a:lstStyle>
            <a:lvl1pPr marL="0" indent="0" latinLnBrk="0">
              <a:buNone/>
              <a:defRPr kumimoji="1" lang="ja-JP" sz="1600"/>
            </a:lvl1pPr>
            <a:lvl2pPr marL="457200" indent="0" latinLnBrk="0">
              <a:buNone/>
              <a:defRPr kumimoji="1" lang="ja-JP" sz="1400"/>
            </a:lvl2pPr>
            <a:lvl3pPr marL="914400" indent="0" latinLnBrk="0">
              <a:buNone/>
              <a:defRPr kumimoji="1" lang="ja-JP" sz="1200"/>
            </a:lvl3pPr>
            <a:lvl4pPr marL="1371600" indent="0" latinLnBrk="0">
              <a:buNone/>
              <a:defRPr kumimoji="1" lang="ja-JP" sz="1000"/>
            </a:lvl4pPr>
            <a:lvl5pPr marL="1828800" indent="0" latinLnBrk="0">
              <a:buNone/>
              <a:defRPr kumimoji="1" lang="ja-JP" sz="1000"/>
            </a:lvl5pPr>
            <a:lvl6pPr marL="2286000" indent="0" latinLnBrk="0">
              <a:buNone/>
              <a:defRPr kumimoji="1" lang="ja-JP" sz="1000"/>
            </a:lvl6pPr>
            <a:lvl7pPr marL="2743200" indent="0" latinLnBrk="0">
              <a:buNone/>
              <a:defRPr kumimoji="1" lang="ja-JP" sz="1000"/>
            </a:lvl7pPr>
            <a:lvl8pPr marL="3200400" indent="0" latinLnBrk="0">
              <a:buNone/>
              <a:defRPr kumimoji="1" lang="ja-JP" sz="1000"/>
            </a:lvl8pPr>
            <a:lvl9pPr marL="3657600" indent="0" latinLnBrk="0">
              <a:buNone/>
              <a:defRPr kumimoji="1" lang="ja-JP"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D9B2A-D730-4ACE-B490-7C7532283491}" type="datetime1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/>
              <a:t>マスター タイトルのスタイルを編集するには、ここをクリック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55679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/>
              <a:t>マスター テキストのスタイルを編集するには、ここをクリック</a:t>
            </a:r>
          </a:p>
          <a:p>
            <a:pPr lvl="1"/>
            <a:r>
              <a:rPr kumimoji="1" lang="ja-JP"/>
              <a:t>第 2 レベル</a:t>
            </a:r>
          </a:p>
          <a:p>
            <a:pPr lvl="2"/>
            <a:r>
              <a:rPr kumimoji="1" lang="ja-JP"/>
              <a:t>第 3 レベル</a:t>
            </a:r>
          </a:p>
          <a:p>
            <a:pPr lvl="3"/>
            <a:r>
              <a:rPr kumimoji="1" lang="ja-JP"/>
              <a:t>第 4 レベル</a:t>
            </a:r>
          </a:p>
          <a:p>
            <a:pPr lvl="4"/>
            <a:r>
              <a:rPr kumimoji="1" lang="ja-JP"/>
              <a:t>第 5 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457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kumimoji="1"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3B0EE-8DFF-411A-B9FA-738E04171BB0}" type="datetime1">
              <a:rPr kumimoji="1" lang="ja-JP" altLang="en-US" smtClean="0"/>
              <a:t>2016/3/17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486150" y="6356354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kumimoji="1" lang="ja-JP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812360" y="39539"/>
            <a:ext cx="1233314" cy="1301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kumimoji="1" lang="ja-JP" sz="2800">
                <a:solidFill>
                  <a:srgbClr val="FFFF00"/>
                </a:solidFill>
              </a:defRPr>
            </a:lvl1pPr>
          </a:lstStyle>
          <a:p>
            <a:fld id="{D2D8002D-B5B0-4BAC-B1F6-782DDCCE6D9C}" type="slidenum">
              <a:rPr lang="en-US" altLang="ja-JP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lang="ja-JP"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1" lang="ja-JP"/>
      </a:defPPr>
      <a:lvl1pPr marL="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lang="ja-JP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png"/><Relationship Id="rId7" Type="http://schemas.openxmlformats.org/officeDocument/2006/relationships/image" Target="../media/image27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MEG</a:t>
            </a:r>
            <a:r>
              <a:rPr lang="ja-JP" altLang="en-US" dirty="0" smtClean="0"/>
              <a:t>実験による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μ</a:t>
            </a:r>
            <a:r>
              <a:rPr lang="en-US" altLang="ja-JP" baseline="30000" dirty="0" smtClean="0"/>
              <a:t>+</a:t>
            </a:r>
            <a:r>
              <a:rPr lang="ja-JP" altLang="en-US" dirty="0" smtClean="0"/>
              <a:t>→</a:t>
            </a:r>
            <a:r>
              <a:rPr lang="en-US" altLang="ja-JP" dirty="0" smtClean="0"/>
              <a:t>e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γ </a:t>
            </a:r>
            <a:r>
              <a:rPr lang="ja-JP" altLang="en-US" dirty="0" smtClean="0"/>
              <a:t>探索の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最終結果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28652" y="5110611"/>
            <a:ext cx="5887564" cy="1137793"/>
          </a:xfrm>
        </p:spPr>
        <p:txBody>
          <a:bodyPr>
            <a:normAutofit fontScale="92500"/>
          </a:bodyPr>
          <a:lstStyle/>
          <a:p>
            <a:r>
              <a:rPr lang="ja-JP" altLang="en-US" dirty="0" smtClean="0"/>
              <a:t>金子大輔、他</a:t>
            </a:r>
            <a:r>
              <a:rPr lang="en-US" altLang="ja-JP" dirty="0" smtClean="0"/>
              <a:t>MEG</a:t>
            </a:r>
            <a:r>
              <a:rPr lang="ja-JP" altLang="en-US" dirty="0" smtClean="0"/>
              <a:t>コラボレーション</a:t>
            </a:r>
            <a:endParaRPr lang="en-US" altLang="ja-JP" dirty="0" smtClean="0"/>
          </a:p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952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aneko\Desktop\fit0913ver105tate5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3"/>
            <a:ext cx="4625816" cy="665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ja-JP" altLang="en-US" dirty="0" smtClean="0"/>
              <a:t>フィット結果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292080" y="93289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accent3"/>
                </a:solidFill>
              </a:rPr>
              <a:t>← </a:t>
            </a:r>
            <a:r>
              <a:rPr kumimoji="1" lang="en-US" altLang="ja-JP" b="1" dirty="0" smtClean="0">
                <a:solidFill>
                  <a:schemeClr val="accent3"/>
                </a:solidFill>
              </a:rPr>
              <a:t>2009-2013 </a:t>
            </a:r>
            <a:r>
              <a:rPr kumimoji="1" lang="ja-JP" altLang="en-US" b="1" dirty="0" smtClean="0">
                <a:solidFill>
                  <a:schemeClr val="accent3"/>
                </a:solidFill>
              </a:rPr>
              <a:t>解析領域</a:t>
            </a:r>
            <a:endParaRPr kumimoji="1" lang="ja-JP" altLang="en-US" b="1" dirty="0">
              <a:solidFill>
                <a:schemeClr val="accent3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8" name="表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8011545"/>
                  </p:ext>
                </p:extLst>
              </p:nvPr>
            </p:nvGraphicFramePr>
            <p:xfrm>
              <a:off x="4788024" y="3371270"/>
              <a:ext cx="3888432" cy="1281866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1217718"/>
                    <a:gridCol w="890238"/>
                    <a:gridCol w="890238"/>
                    <a:gridCol w="890238"/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>
                              <a:solidFill>
                                <a:schemeClr val="bg1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kumimoji="1" lang="en-US" altLang="ja-JP" dirty="0" smtClean="0">
                              <a:solidFill>
                                <a:schemeClr val="bg1"/>
                              </a:solidFill>
                            </a:rPr>
                            <a:t>set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 dirty="0" smtClean="0"/>
                            <a:t>2009-2011</a:t>
                          </a:r>
                          <a:endParaRPr kumimoji="1" lang="ja-JP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 dirty="0" smtClean="0"/>
                            <a:t>2012-2013</a:t>
                          </a:r>
                          <a:endParaRPr kumimoji="1" lang="ja-JP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1" dirty="0" smtClean="0"/>
                            <a:t>2009-2013</a:t>
                          </a:r>
                          <a:endParaRPr kumimoji="1" lang="ja-JP" altLang="en-US" b="1" dirty="0"/>
                        </a:p>
                      </a:txBody>
                      <a:tcPr/>
                    </a:tc>
                  </a:tr>
                  <a:tr h="619956">
                    <a:tc>
                      <a:txBody>
                        <a:bodyPr/>
                        <a:lstStyle/>
                        <a:p>
                          <a:pPr/>
                          <a:r>
                            <a:rPr kumimoji="1" lang="en-US" altLang="ja-JP" b="1" i="0" dirty="0" smtClean="0">
                              <a:latin typeface="+mn-lt"/>
                            </a:rPr>
                            <a:t>best fit</a:t>
                          </a:r>
                        </a:p>
                        <a:p>
                          <a:pPr/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𝓑</m:t>
                              </m:r>
                            </m:oMath>
                          </a14:m>
                          <a:r>
                            <a:rPr lang="en-US" altLang="ja-JP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 (×10</a:t>
                          </a:r>
                          <a:r>
                            <a:rPr lang="en-US" altLang="ja-JP" sz="1400" b="0" i="0" u="none" strike="noStrike" baseline="30000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-13</a:t>
                          </a:r>
                          <a:r>
                            <a:rPr lang="en-US" altLang="ja-JP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)</a:t>
                          </a:r>
                          <a:endParaRPr kumimoji="1" lang="ja-JP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-</a:t>
                          </a:r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1.3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-</a:t>
                          </a:r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5.5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-</a:t>
                          </a:r>
                          <a:r>
                            <a:rPr lang="en-US" sz="24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2.3</a:t>
                          </a:r>
                          <a:endParaRPr lang="en-US" sz="2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8" name="表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8011545"/>
                  </p:ext>
                </p:extLst>
              </p:nvPr>
            </p:nvGraphicFramePr>
            <p:xfrm>
              <a:off x="4788024" y="3371270"/>
              <a:ext cx="3888432" cy="1281866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1217718"/>
                    <a:gridCol w="890238"/>
                    <a:gridCol w="890238"/>
                    <a:gridCol w="890238"/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>
                              <a:solidFill>
                                <a:schemeClr val="bg1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kumimoji="1" lang="en-US" altLang="ja-JP" dirty="0" smtClean="0">
                              <a:solidFill>
                                <a:schemeClr val="bg1"/>
                              </a:solidFill>
                            </a:rPr>
                            <a:t>set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 dirty="0" smtClean="0"/>
                            <a:t>2009-2011</a:t>
                          </a:r>
                          <a:endParaRPr kumimoji="1" lang="ja-JP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0" dirty="0" smtClean="0"/>
                            <a:t>2012-2013</a:t>
                          </a:r>
                          <a:endParaRPr kumimoji="1" lang="ja-JP" alt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b="1" dirty="0" smtClean="0"/>
                            <a:t>2009-2013</a:t>
                          </a:r>
                          <a:endParaRPr kumimoji="1" lang="ja-JP" altLang="en-US" b="1" dirty="0"/>
                        </a:p>
                      </a:txBody>
                      <a:tcPr/>
                    </a:tc>
                  </a:tr>
                  <a:tr h="633794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06731" r="-219500" b="-105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-</a:t>
                          </a:r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1.3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-</a:t>
                          </a:r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5.5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1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-</a:t>
                          </a:r>
                          <a:r>
                            <a:rPr lang="en-US" sz="2400" b="1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2.3</a:t>
                          </a:r>
                          <a:endParaRPr lang="en-US" sz="24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4572000" y="5301208"/>
            <a:ext cx="2488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←シグナルらしさ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を表す指標、</a:t>
            </a:r>
            <a:r>
              <a:rPr lang="en-US" altLang="ja-JP" dirty="0" err="1" smtClean="0"/>
              <a:t>Rsig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正方形/長方形 16"/>
              <p:cNvSpPr/>
              <p:nvPr/>
            </p:nvSpPr>
            <p:spPr>
              <a:xfrm>
                <a:off x="4898233" y="5907666"/>
                <a:ext cx="3202159" cy="68794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b="1" i="1" smtClean="0">
                              <a:latin typeface="Cambria Math"/>
                            </a:rPr>
                            <m:t>sig</m:t>
                          </m:r>
                        </m:sub>
                      </m:sSub>
                      <m:r>
                        <a:rPr lang="en-US" altLang="ja-JP" b="1" i="1" smtClean="0">
                          <a:latin typeface="Cambria Math"/>
                        </a:rPr>
                        <m:t> </m:t>
                      </m:r>
                      <m:r>
                        <a:rPr lang="en-US" altLang="ja-JP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ja-JP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</a:rPr>
                            <m:t>0.07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𝑅</m:t>
                          </m:r>
                          <m:r>
                            <a:rPr lang="en-US" altLang="ja-JP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ja-JP" i="1">
                              <a:latin typeface="Cambria Math"/>
                            </a:rPr>
                            <m:t>)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0.93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𝐴</m:t>
                          </m:r>
                          <m:r>
                            <a:rPr lang="en-US" altLang="ja-JP" i="1">
                              <a:latin typeface="Cambria Math"/>
                            </a:rPr>
                            <m:t>(</m:t>
                          </m:r>
                          <m:acc>
                            <m:accPr>
                              <m:chr m:val="⃗"/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  <m:r>
                            <a:rPr lang="en-US" altLang="ja-JP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ja-JP" altLang="en-US" dirty="0"/>
              </a:p>
            </p:txBody>
          </p:sp>
        </mc:Choice>
        <mc:Fallback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8233" y="5907666"/>
                <a:ext cx="3202159" cy="6879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テキスト ボックス 18"/>
          <p:cNvSpPr txBox="1"/>
          <p:nvPr/>
        </p:nvSpPr>
        <p:spPr>
          <a:xfrm>
            <a:off x="4908163" y="2398403"/>
            <a:ext cx="3765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データと各変数へ射影した</a:t>
            </a:r>
            <a:r>
              <a:rPr kumimoji="1" lang="en-US" altLang="ja-JP" dirty="0" smtClean="0"/>
              <a:t>PDF</a:t>
            </a:r>
            <a:r>
              <a:rPr kumimoji="1" lang="ja-JP" altLang="en-US" dirty="0" smtClean="0"/>
              <a:t>は</a:t>
            </a:r>
            <a:endParaRPr kumimoji="1" lang="en-US" altLang="ja-JP" dirty="0" smtClean="0"/>
          </a:p>
          <a:p>
            <a:r>
              <a:rPr lang="ja-JP" altLang="en-US" dirty="0" smtClean="0"/>
              <a:t>とても良く一致している。</a:t>
            </a:r>
            <a:endParaRPr kumimoji="1" lang="ja-JP" altLang="en-US" dirty="0"/>
          </a:p>
        </p:txBody>
      </p:sp>
      <p:grpSp>
        <p:nvGrpSpPr>
          <p:cNvPr id="15" name="グループ化 14"/>
          <p:cNvGrpSpPr/>
          <p:nvPr/>
        </p:nvGrpSpPr>
        <p:grpSpPr>
          <a:xfrm>
            <a:off x="4817353" y="1363109"/>
            <a:ext cx="4147134" cy="946205"/>
            <a:chOff x="4817353" y="1363109"/>
            <a:chExt cx="4147134" cy="946205"/>
          </a:xfrm>
        </p:grpSpPr>
        <p:sp>
          <p:nvSpPr>
            <p:cNvPr id="21" name="円/楕円 20"/>
            <p:cNvSpPr/>
            <p:nvPr/>
          </p:nvSpPr>
          <p:spPr>
            <a:xfrm>
              <a:off x="4932040" y="1520788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5076056" y="1363109"/>
              <a:ext cx="933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data</a:t>
              </a:r>
              <a:endParaRPr kumimoji="1" lang="ja-JP" altLang="en-US" dirty="0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5076056" y="1939982"/>
              <a:ext cx="933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sum</a:t>
              </a:r>
              <a:endParaRPr kumimoji="1" lang="ja-JP" altLang="en-US" dirty="0"/>
            </a:p>
          </p:txBody>
        </p:sp>
        <p:cxnSp>
          <p:nvCxnSpPr>
            <p:cNvPr id="27" name="直線コネクタ 26"/>
            <p:cNvCxnSpPr/>
            <p:nvPr/>
          </p:nvCxnSpPr>
          <p:spPr>
            <a:xfrm>
              <a:off x="4817353" y="2132856"/>
              <a:ext cx="402719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/>
            <p:cNvCxnSpPr/>
            <p:nvPr/>
          </p:nvCxnSpPr>
          <p:spPr>
            <a:xfrm>
              <a:off x="5940152" y="1592796"/>
              <a:ext cx="402719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5940152" y="2132856"/>
              <a:ext cx="402719" cy="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テキスト ボックス 30"/>
            <p:cNvSpPr txBox="1"/>
            <p:nvPr/>
          </p:nvSpPr>
          <p:spPr>
            <a:xfrm>
              <a:off x="6270863" y="1939982"/>
              <a:ext cx="933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RMD</a:t>
              </a:r>
              <a:endParaRPr kumimoji="1" lang="ja-JP" altLang="en-US" dirty="0"/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6270863" y="1394467"/>
              <a:ext cx="933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 smtClean="0"/>
                <a:t>ACC</a:t>
              </a:r>
              <a:endParaRPr kumimoji="1" lang="ja-JP" altLang="en-US" dirty="0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7164288" y="1484784"/>
              <a:ext cx="424344" cy="216024"/>
            </a:xfrm>
            <a:prstGeom prst="rect">
              <a:avLst/>
            </a:prstGeom>
            <a:pattFill prst="ltDnDiag">
              <a:fgClr>
                <a:schemeClr val="accent2"/>
              </a:fgClr>
              <a:bgClr>
                <a:schemeClr val="bg1"/>
              </a:bgClr>
            </a:patt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7588632" y="1403759"/>
              <a:ext cx="137585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signal</a:t>
              </a:r>
              <a:endParaRPr lang="en-US" altLang="ja-JP" dirty="0"/>
            </a:p>
            <a:p>
              <a:r>
                <a:rPr lang="en-US" altLang="ja-JP" sz="1600" dirty="0" smtClean="0"/>
                <a:t>(</a:t>
              </a:r>
              <a:r>
                <a:rPr lang="en-US" altLang="ja-JP" sz="1600" dirty="0" smtClean="0"/>
                <a:t>500events</a:t>
              </a:r>
              <a:r>
                <a:rPr kumimoji="1" lang="en-US" altLang="ja-JP" sz="1600" dirty="0" smtClean="0"/>
                <a:t>)</a:t>
              </a:r>
              <a:endParaRPr kumimoji="1" lang="en-US" altLang="ja-JP" sz="1600" dirty="0" smtClean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/>
              <p:cNvSpPr/>
              <p:nvPr/>
            </p:nvSpPr>
            <p:spPr>
              <a:xfrm>
                <a:off x="1691680" y="188640"/>
                <a:ext cx="545277" cy="39183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3" name="正方形/長方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88640"/>
                <a:ext cx="545277" cy="391839"/>
              </a:xfrm>
              <a:prstGeom prst="rect">
                <a:avLst/>
              </a:prstGeom>
              <a:blipFill rotWithShape="1"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正方形/長方形 33"/>
              <p:cNvSpPr/>
              <p:nvPr/>
            </p:nvSpPr>
            <p:spPr>
              <a:xfrm>
                <a:off x="3995936" y="179348"/>
                <a:ext cx="498790" cy="36933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正方形/長方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179348"/>
                <a:ext cx="498790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正方形/長方形 34"/>
              <p:cNvSpPr/>
              <p:nvPr/>
            </p:nvSpPr>
            <p:spPr>
              <a:xfrm>
                <a:off x="1691680" y="2420888"/>
                <a:ext cx="506805" cy="39183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正方形/長方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2420888"/>
                <a:ext cx="506805" cy="391839"/>
              </a:xfrm>
              <a:prstGeom prst="rect">
                <a:avLst/>
              </a:prstGeom>
              <a:blipFill rotWithShape="1">
                <a:blip r:embed="rId7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/>
              <p:cNvSpPr/>
              <p:nvPr/>
            </p:nvSpPr>
            <p:spPr>
              <a:xfrm>
                <a:off x="3851920" y="3181177"/>
                <a:ext cx="593368" cy="39183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𝜽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正方形/長方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3181177"/>
                <a:ext cx="593368" cy="391839"/>
              </a:xfrm>
              <a:prstGeom prst="rect">
                <a:avLst/>
              </a:prstGeom>
              <a:blipFill rotWithShape="1">
                <a:blip r:embed="rId8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正方形/長方形 36"/>
              <p:cNvSpPr/>
              <p:nvPr/>
            </p:nvSpPr>
            <p:spPr>
              <a:xfrm>
                <a:off x="1498300" y="5301208"/>
                <a:ext cx="625428" cy="39183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𝝓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正方形/長方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300" y="5301208"/>
                <a:ext cx="625428" cy="391839"/>
              </a:xfrm>
              <a:prstGeom prst="rect">
                <a:avLst/>
              </a:prstGeom>
              <a:blipFill rotWithShape="1">
                <a:blip r:embed="rId9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01" y="2781999"/>
            <a:ext cx="3912503" cy="348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信頼区間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5853195"/>
                  </p:ext>
                </p:extLst>
              </p:nvPr>
            </p:nvGraphicFramePr>
            <p:xfrm>
              <a:off x="307248" y="2346124"/>
              <a:ext cx="3778526" cy="2090988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1107812"/>
                    <a:gridCol w="890238"/>
                    <a:gridCol w="890238"/>
                    <a:gridCol w="890238"/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>
                              <a:solidFill>
                                <a:schemeClr val="bg1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kumimoji="1" lang="en-US" altLang="ja-JP" dirty="0" smtClean="0">
                              <a:solidFill>
                                <a:schemeClr val="bg1"/>
                              </a:solidFill>
                            </a:rPr>
                            <a:t>set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2009-2011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2012-2013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2009-2013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619956">
                    <a:tc>
                      <a:txBody>
                        <a:bodyPr/>
                        <a:lstStyle/>
                        <a:p>
                          <a:pPr/>
                          <a14:m>
                            <m:oMath xmlns:m="http://schemas.openxmlformats.org/officeDocument/2006/math">
                              <m:r>
                                <a:rPr kumimoji="1" lang="en-US" altLang="ja-JP" b="1" i="1" smtClean="0">
                                  <a:latin typeface="Cambria Math"/>
                                </a:rPr>
                                <m:t>𝓑</m:t>
                              </m:r>
                            </m:oMath>
                          </a14:m>
                          <a:r>
                            <a:rPr kumimoji="1" lang="en-US" altLang="ja-JP" b="1" dirty="0" smtClean="0"/>
                            <a:t> </a:t>
                          </a:r>
                        </a:p>
                        <a:p>
                          <a:pPr/>
                          <a:r>
                            <a:rPr kumimoji="1" lang="en-US" altLang="ja-JP" sz="1600" b="1" dirty="0" smtClean="0"/>
                            <a:t>90%</a:t>
                          </a:r>
                          <a:r>
                            <a:rPr kumimoji="1" lang="en-US" altLang="ja-JP" sz="1600" b="1" baseline="0" dirty="0" smtClean="0"/>
                            <a:t> UL</a:t>
                          </a:r>
                          <a:endParaRPr kumimoji="1" lang="en-US" altLang="ja-JP" b="1" dirty="0" smtClean="0"/>
                        </a:p>
                        <a:p>
                          <a:r>
                            <a:rPr lang="en-US" altLang="ja-JP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(×10</a:t>
                          </a:r>
                          <a:r>
                            <a:rPr lang="en-US" altLang="ja-JP" sz="1400" b="0" i="0" u="none" strike="noStrike" baseline="30000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-13</a:t>
                          </a:r>
                          <a:r>
                            <a:rPr lang="en-US" altLang="ja-JP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)</a:t>
                          </a:r>
                          <a:endParaRPr kumimoji="1" lang="ja-JP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6.1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7.9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4.2</a:t>
                          </a:r>
                          <a:endParaRPr lang="en-US" sz="24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6199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𝓢</m:t>
                                </m:r>
                              </m:oMath>
                            </m:oMathPara>
                          </a14:m>
                          <a:endParaRPr kumimoji="1" lang="en-US" altLang="ja-JP" b="1" dirty="0" smtClean="0"/>
                        </a:p>
                        <a:p>
                          <a:r>
                            <a:rPr lang="en-US" altLang="ja-JP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(×10</a:t>
                          </a:r>
                          <a:r>
                            <a:rPr lang="en-US" altLang="ja-JP" sz="1400" b="0" i="0" u="none" strike="noStrike" baseline="30000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-13</a:t>
                          </a:r>
                          <a:r>
                            <a:rPr lang="en-US" altLang="ja-JP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)</a:t>
                          </a:r>
                          <a:endParaRPr kumimoji="1" lang="ja-JP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8.0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8.2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5.3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表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5853195"/>
                  </p:ext>
                </p:extLst>
              </p:nvPr>
            </p:nvGraphicFramePr>
            <p:xfrm>
              <a:off x="307248" y="2346124"/>
              <a:ext cx="3778526" cy="2090988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1107812"/>
                    <a:gridCol w="890238"/>
                    <a:gridCol w="890238"/>
                    <a:gridCol w="890238"/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>
                              <a:solidFill>
                                <a:schemeClr val="bg1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kumimoji="1" lang="en-US" altLang="ja-JP" dirty="0" smtClean="0">
                              <a:solidFill>
                                <a:schemeClr val="bg1"/>
                              </a:solidFill>
                            </a:rPr>
                            <a:t>set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2009-2011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2012-2013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2009-2013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82222" r="-241209" b="-8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6.1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7.9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FF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4.2</a:t>
                          </a:r>
                          <a:endParaRPr lang="en-US" sz="2400" b="0" i="0" u="none" strike="noStrike" dirty="0">
                            <a:solidFill>
                              <a:srgbClr val="FF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619956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241176" r="-241209" b="-107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8.0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8.2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2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5.3</a:t>
                          </a:r>
                          <a:endParaRPr lang="en-US" sz="24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9054" y="1628800"/>
            <a:ext cx="417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シグナル無しの</a:t>
            </a:r>
            <a:r>
              <a:rPr kumimoji="1" lang="ja-JP" altLang="en-US" sz="2400" dirty="0" smtClean="0"/>
              <a:t>仮説と無矛盾</a:t>
            </a:r>
            <a:endParaRPr kumimoji="1" lang="ja-JP" altLang="en-US" sz="2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4869160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前回の</a:t>
            </a:r>
            <a:r>
              <a:rPr kumimoji="1" lang="en-US" altLang="ja-JP" dirty="0" smtClean="0"/>
              <a:t>MEG</a:t>
            </a:r>
            <a:r>
              <a:rPr kumimoji="1" lang="ja-JP" altLang="en-US" dirty="0" smtClean="0"/>
              <a:t>の</a:t>
            </a:r>
            <a:r>
              <a:rPr kumimoji="1" lang="ja-JP" altLang="en-US" dirty="0" smtClean="0"/>
              <a:t>結果</a:t>
            </a:r>
            <a:endParaRPr lang="en-US" altLang="ja-JP" dirty="0"/>
          </a:p>
          <a:p>
            <a:r>
              <a:rPr kumimoji="1" lang="en-US" altLang="ja-JP" dirty="0" smtClean="0"/>
              <a:t>2009-2011</a:t>
            </a:r>
            <a:r>
              <a:rPr kumimoji="1" lang="ja-JP" altLang="en-US" dirty="0" smtClean="0"/>
              <a:t>データで</a:t>
            </a:r>
            <a:r>
              <a:rPr kumimoji="1" lang="en-US" altLang="ja-JP" dirty="0" smtClean="0"/>
              <a:t>5.7×10</a:t>
            </a:r>
            <a:r>
              <a:rPr kumimoji="1" lang="en-US" altLang="ja-JP" baseline="30000" dirty="0" smtClean="0"/>
              <a:t>-13</a:t>
            </a:r>
          </a:p>
          <a:p>
            <a:pPr lvl="1"/>
            <a:r>
              <a:rPr lang="ja-JP" altLang="en-US" dirty="0" smtClean="0"/>
              <a:t>解析の変更で物理量が変わっている。</a:t>
            </a:r>
            <a:endParaRPr lang="en-US" altLang="ja-JP" dirty="0" smtClean="0"/>
          </a:p>
          <a:p>
            <a:pPr lvl="1"/>
            <a:endParaRPr lang="en-US" altLang="ja-JP" dirty="0"/>
          </a:p>
          <a:p>
            <a:endParaRPr kumimoji="1" lang="en-US" altLang="ja-JP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91503"/>
            <a:ext cx="4798837" cy="351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4932040" y="5229200"/>
            <a:ext cx="3641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2009-2013</a:t>
            </a:r>
            <a:r>
              <a:rPr lang="ja-JP" altLang="en-US" dirty="0" smtClean="0"/>
              <a:t>データでの</a:t>
            </a:r>
            <a:r>
              <a:rPr lang="en-US" altLang="ja-JP" dirty="0" smtClean="0"/>
              <a:t>CL</a:t>
            </a:r>
            <a:r>
              <a:rPr lang="ja-JP" altLang="en-US" dirty="0" smtClean="0"/>
              <a:t>カーブ</a:t>
            </a:r>
            <a:endParaRPr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正方形/長方形 14"/>
              <p:cNvSpPr/>
              <p:nvPr/>
            </p:nvSpPr>
            <p:spPr>
              <a:xfrm>
                <a:off x="5436096" y="2780927"/>
                <a:ext cx="2765801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400" b="0" i="1" smtClean="0">
                          <a:latin typeface="Cambria Math"/>
                        </a:rPr>
                        <m:t>ℬ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/>
                            </a:rPr>
                            <m:t>𝜇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altLang="ja-JP" sz="24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/>
                            </a:rPr>
                            <m:t>+</m:t>
                          </m:r>
                        </m:sup>
                      </m:sSup>
                      <m:r>
                        <a:rPr lang="en-US" altLang="ja-JP" sz="2400" b="0" i="1" smtClean="0">
                          <a:latin typeface="Cambria Math"/>
                        </a:rPr>
                        <m:t>𝛾</m:t>
                      </m:r>
                      <m:r>
                        <a:rPr lang="en-US" altLang="ja-JP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altLang="ja-JP" sz="2400" b="1" dirty="0" smtClean="0"/>
              </a:p>
              <a:p>
                <a:pPr algn="ctr"/>
                <a:r>
                  <a:rPr lang="en-US" altLang="ja-JP" sz="2400" b="1" dirty="0" smtClean="0"/>
                  <a:t>&lt; 4.2×10</a:t>
                </a:r>
                <a:r>
                  <a:rPr lang="en-US" altLang="ja-JP" sz="2400" b="1" baseline="30000" dirty="0" smtClean="0"/>
                  <a:t>-13</a:t>
                </a:r>
              </a:p>
              <a:p>
                <a:pPr algn="r"/>
                <a:r>
                  <a:rPr lang="en-US" altLang="ja-JP" sz="2000" dirty="0" smtClean="0"/>
                  <a:t>(90% CL)</a:t>
                </a:r>
                <a:endParaRPr lang="en-US" altLang="ja-JP" sz="2000" dirty="0"/>
              </a:p>
            </p:txBody>
          </p:sp>
        </mc:Choice>
        <mc:Fallback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780927"/>
                <a:ext cx="2765801" cy="1138773"/>
              </a:xfrm>
              <a:prstGeom prst="rect">
                <a:avLst/>
              </a:prstGeom>
              <a:blipFill rotWithShape="1">
                <a:blip r:embed="rId4"/>
                <a:stretch>
                  <a:fillRect l="-662" r="-2428" b="-80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514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結果の確認</a:t>
            </a:r>
            <a:endParaRPr kumimoji="1" lang="ja-JP" altLang="en-US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39670"/>
              </p:ext>
            </p:extLst>
          </p:nvPr>
        </p:nvGraphicFramePr>
        <p:xfrm>
          <a:off x="35496" y="1340768"/>
          <a:ext cx="4752529" cy="2872740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946681"/>
                <a:gridCol w="634308"/>
                <a:gridCol w="634308"/>
                <a:gridCol w="634308"/>
                <a:gridCol w="634308"/>
                <a:gridCol w="634308"/>
                <a:gridCol w="634308"/>
              </a:tblGrid>
              <a:tr h="167640">
                <a:tc>
                  <a:txBody>
                    <a:bodyPr/>
                    <a:lstStyle/>
                    <a:p>
                      <a:pPr algn="l" fontAlgn="b"/>
                      <a:endParaRPr lang="ja-JP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altLang="ja-JP" sz="2000" u="none" strike="noStrike" dirty="0" smtClean="0">
                          <a:effectLst/>
                        </a:rPr>
                        <a:t>2009</a:t>
                      </a:r>
                    </a:p>
                    <a:p>
                      <a:pPr algn="l" fontAlgn="b"/>
                      <a:r>
                        <a:rPr lang="en-US" altLang="ja-JP" sz="2000" u="none" strike="noStrike" dirty="0" smtClean="0">
                          <a:effectLst/>
                        </a:rPr>
                        <a:t>-2011</a:t>
                      </a:r>
                      <a:endParaRPr lang="ja-JP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altLang="ja-JP" sz="2000" u="none" strike="noStrike" dirty="0" smtClean="0">
                          <a:effectLst/>
                        </a:rPr>
                        <a:t>2012</a:t>
                      </a:r>
                    </a:p>
                    <a:p>
                      <a:pPr algn="l" fontAlgn="b"/>
                      <a:r>
                        <a:rPr lang="en-US" altLang="ja-JP" sz="2000" u="none" strike="noStrike" dirty="0" smtClean="0">
                          <a:effectLst/>
                        </a:rPr>
                        <a:t>-2013</a:t>
                      </a:r>
                      <a:endParaRPr lang="ja-JP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altLang="ja-JP" sz="2000" u="none" strike="noStrike" dirty="0" smtClean="0">
                          <a:effectLst/>
                        </a:rPr>
                        <a:t>2009</a:t>
                      </a:r>
                    </a:p>
                    <a:p>
                      <a:pPr algn="l" fontAlgn="b"/>
                      <a:r>
                        <a:rPr lang="en-US" altLang="ja-JP" sz="2000" u="none" strike="noStrike" dirty="0" smtClean="0">
                          <a:effectLst/>
                        </a:rPr>
                        <a:t>-2013</a:t>
                      </a:r>
                      <a:endParaRPr lang="ja-JP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</a:tr>
              <a:tr h="1676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N</a:t>
                      </a:r>
                      <a:r>
                        <a:rPr lang="en-US" altLang="ja-JP" sz="1800" b="1" u="none" strike="noStrike" baseline="-250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ACC</a:t>
                      </a:r>
                      <a:endParaRPr lang="en-US" altLang="ja-JP" sz="1800" b="1" i="0" u="none" strike="noStrike" baseline="-25000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expect</a:t>
                      </a:r>
                      <a:endParaRPr lang="en-US" altLang="ja-JP" sz="1800" b="0" i="0" u="none" strike="noStrike" baseline="0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3469.4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27.5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4274.4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30.6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7743.7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41.2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fit</a:t>
                      </a:r>
                      <a:endParaRPr lang="en-US" altLang="ja-JP" sz="1800" b="0" i="0" u="none" strike="noStrike" baseline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3477.2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69.7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4210.3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 smtClean="0">
                          <a:effectLst/>
                        </a:rPr>
                        <a:t>75.0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7684.4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103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</a:tr>
              <a:tr h="1676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8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diff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-7.8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64.1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59.3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ja-JP" sz="18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N</a:t>
                      </a:r>
                      <a:r>
                        <a:rPr lang="en-US" altLang="ja-JP" sz="1800" b="1" u="none" strike="noStrike" baseline="-2500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ACC</a:t>
                      </a:r>
                      <a:endParaRPr lang="en-US" altLang="ja-JP" sz="1800" b="1" i="0" u="none" strike="noStrike" baseline="-25000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ja-JP" altLang="en-US"/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7620" marR="7620" marT="7620" marB="0" anchor="b"/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expect</a:t>
                      </a:r>
                      <a:endParaRPr lang="en-US" altLang="ja-JP" sz="1800" b="0" i="0" u="none" strike="noStrike" baseline="-2500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284.1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18.8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330.3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19.8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614.4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33.8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fit</a:t>
                      </a:r>
                      <a:endParaRPr lang="ja-JP" alt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 smtClean="0">
                          <a:effectLst/>
                        </a:rPr>
                        <a:t>284.7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40.2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377.6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42.7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 smtClean="0">
                          <a:effectLst/>
                        </a:rPr>
                        <a:t>663.3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59.1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ja-JP" sz="1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diff</a:t>
                      </a:r>
                      <a:endParaRPr lang="en-US" altLang="ja-JP" sz="1800" b="0" i="0" u="none" strike="noStrike" baseline="-25000" dirty="0" smtClean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-</a:t>
                      </a:r>
                      <a:r>
                        <a:rPr lang="en-US" altLang="ja-JP" sz="1400" u="none" strike="noStrike" dirty="0" smtClean="0">
                          <a:effectLst/>
                        </a:rPr>
                        <a:t>0.6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-47.3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ja-JP" sz="1400" u="none" strike="noStrike" dirty="0">
                          <a:effectLst/>
                        </a:rPr>
                        <a:t>-</a:t>
                      </a:r>
                      <a:r>
                        <a:rPr lang="en-US" altLang="ja-JP" sz="1400" u="none" strike="noStrike" dirty="0" smtClean="0">
                          <a:effectLst/>
                        </a:rPr>
                        <a:t>48.9</a:t>
                      </a:r>
                      <a:endParaRPr lang="en-US" altLang="ja-JP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ja-JP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179511" y="4365104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N</a:t>
            </a:r>
            <a:r>
              <a:rPr lang="en-US" altLang="ja-JP" baseline="-25000" dirty="0" smtClean="0"/>
              <a:t>ACC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N</a:t>
            </a:r>
            <a:r>
              <a:rPr lang="en-US" altLang="ja-JP" baseline="-25000" dirty="0" smtClean="0"/>
              <a:t>RMD</a:t>
            </a:r>
            <a:r>
              <a:rPr lang="ja-JP" altLang="en-US" dirty="0" smtClean="0"/>
              <a:t>に関する拘束をしないフィットを行った。</a:t>
            </a:r>
            <a:endParaRPr lang="en-US" altLang="ja-JP" dirty="0" smtClean="0"/>
          </a:p>
          <a:p>
            <a:r>
              <a:rPr kumimoji="1" lang="ja-JP" altLang="en-US" dirty="0" smtClean="0"/>
              <a:t>フィットの最適値は予想値と誤差の範囲で一致している。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09" y="836712"/>
            <a:ext cx="4241796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076056" y="4941168"/>
            <a:ext cx="40085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角度変数を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次元化</a:t>
            </a:r>
            <a:r>
              <a:rPr lang="ja-JP" altLang="en-US" dirty="0"/>
              <a:t>、</a:t>
            </a:r>
            <a:r>
              <a:rPr kumimoji="1" lang="en-US" altLang="ja-JP" dirty="0" smtClean="0"/>
              <a:t>event-by-event</a:t>
            </a:r>
            <a:r>
              <a:rPr kumimoji="1" lang="ja-JP" altLang="en-US" dirty="0" smtClean="0"/>
              <a:t>でない</a:t>
            </a:r>
            <a:r>
              <a:rPr kumimoji="1" lang="en-US" altLang="ja-JP" dirty="0" smtClean="0"/>
              <a:t>PDF</a:t>
            </a:r>
            <a:r>
              <a:rPr kumimoji="1" lang="ja-JP" altLang="en-US" dirty="0" smtClean="0"/>
              <a:t>を用いる別解析と結果を比較した。</a:t>
            </a:r>
            <a:endParaRPr kumimoji="1" lang="en-US" altLang="ja-JP" dirty="0" smtClean="0"/>
          </a:p>
          <a:p>
            <a:r>
              <a:rPr lang="ja-JP" altLang="en-US" dirty="0"/>
              <a:t>データ</a:t>
            </a:r>
            <a:r>
              <a:rPr lang="ja-JP" altLang="en-US" dirty="0" smtClean="0"/>
              <a:t>は多数の</a:t>
            </a:r>
            <a:r>
              <a:rPr lang="en-US" altLang="ja-JP" dirty="0" smtClean="0"/>
              <a:t>MC</a:t>
            </a:r>
            <a:r>
              <a:rPr lang="ja-JP" altLang="en-US" dirty="0" smtClean="0"/>
              <a:t>の分布の中心付近に位置する。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51258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MEG</a:t>
            </a:r>
            <a:r>
              <a:rPr kumimoji="1" lang="ja-JP" altLang="en-US" dirty="0" smtClean="0"/>
              <a:t>実験</a:t>
            </a:r>
            <a:r>
              <a:rPr lang="ja-JP" altLang="en-US" dirty="0"/>
              <a:t>の</a:t>
            </a:r>
            <a:r>
              <a:rPr kumimoji="1"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79512" y="1484784"/>
            <a:ext cx="864096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/>
              <a:t>取得した</a:t>
            </a:r>
            <a:r>
              <a:rPr kumimoji="1" lang="ja-JP" altLang="en-US" sz="2400" dirty="0" smtClean="0"/>
              <a:t>全データを使用して</a:t>
            </a:r>
            <a:endParaRPr kumimoji="1" lang="en-US" altLang="ja-JP" sz="2400" dirty="0" smtClean="0"/>
          </a:p>
          <a:p>
            <a:r>
              <a:rPr kumimoji="1" lang="ja-JP" altLang="en-US" sz="2400" dirty="0" smtClean="0"/>
              <a:t>最終的な探索解析を行った。</a:t>
            </a:r>
            <a:endParaRPr kumimoji="1" lang="en-US" altLang="ja-JP" sz="2400" dirty="0" smtClean="0"/>
          </a:p>
          <a:p>
            <a:endParaRPr lang="en-US" altLang="ja-JP" sz="2400" dirty="0"/>
          </a:p>
          <a:p>
            <a:r>
              <a:rPr lang="en-US" altLang="ja-JP" sz="2400" dirty="0"/>
              <a:t>μ</a:t>
            </a:r>
            <a:r>
              <a:rPr lang="en-US" altLang="ja-JP" sz="2400" baseline="30000" dirty="0"/>
              <a:t>+</a:t>
            </a:r>
            <a:r>
              <a:rPr lang="ja-JP" altLang="en-US" sz="2400" dirty="0"/>
              <a:t>→</a:t>
            </a:r>
            <a:r>
              <a:rPr lang="en-US" altLang="ja-JP" sz="2400" dirty="0"/>
              <a:t>e</a:t>
            </a:r>
            <a:r>
              <a:rPr lang="en-US" altLang="ja-JP" sz="2400" baseline="30000" dirty="0"/>
              <a:t>+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γ</a:t>
            </a:r>
            <a:r>
              <a:rPr lang="ja-JP" altLang="en-US" sz="2400" dirty="0" smtClean="0"/>
              <a:t>の有意な超過は</a:t>
            </a:r>
            <a:endParaRPr lang="en-US" altLang="ja-JP" sz="2400" dirty="0" smtClean="0"/>
          </a:p>
          <a:p>
            <a:r>
              <a:rPr lang="ja-JP" altLang="en-US" sz="2400" dirty="0" smtClean="0"/>
              <a:t>発見されず、</a:t>
            </a:r>
            <a:r>
              <a:rPr kumimoji="1" lang="ja-JP" altLang="en-US" sz="2400" dirty="0" smtClean="0"/>
              <a:t>新たな上限値</a:t>
            </a:r>
            <a:endParaRPr lang="en-US" altLang="ja-JP" sz="2400" dirty="0"/>
          </a:p>
          <a:p>
            <a:r>
              <a:rPr lang="en-US" altLang="ja-JP" sz="2400" dirty="0" smtClean="0"/>
              <a:t>4.2×10</a:t>
            </a:r>
            <a:r>
              <a:rPr lang="en-US" altLang="ja-JP" sz="2400" baseline="30000" dirty="0" smtClean="0"/>
              <a:t>-13</a:t>
            </a:r>
            <a:r>
              <a:rPr lang="ja-JP" altLang="en-US" sz="2400" dirty="0" smtClean="0"/>
              <a:t>　を得た。</a:t>
            </a:r>
            <a:endParaRPr lang="en-US" altLang="ja-JP" sz="2400" dirty="0" smtClean="0"/>
          </a:p>
          <a:p>
            <a:endParaRPr lang="en-US" altLang="ja-JP" sz="2400" dirty="0"/>
          </a:p>
          <a:p>
            <a:r>
              <a:rPr kumimoji="1" lang="en-US" altLang="ja-JP" sz="2400" dirty="0" smtClean="0"/>
              <a:t>MEG</a:t>
            </a:r>
            <a:r>
              <a:rPr kumimoji="1" lang="ja-JP" altLang="en-US" sz="2400" dirty="0" smtClean="0"/>
              <a:t>実験より前の結果と</a:t>
            </a:r>
            <a:endParaRPr kumimoji="1" lang="en-US" altLang="ja-JP" sz="2400" dirty="0" smtClean="0"/>
          </a:p>
          <a:p>
            <a:r>
              <a:rPr lang="ja-JP" altLang="en-US" sz="2400" dirty="0"/>
              <a:t>比較</a:t>
            </a:r>
            <a:r>
              <a:rPr lang="ja-JP" altLang="en-US" sz="2400" dirty="0" smtClean="0"/>
              <a:t>し</a:t>
            </a:r>
            <a:r>
              <a:rPr lang="en-US" altLang="ja-JP" sz="2400" dirty="0" smtClean="0"/>
              <a:t>30</a:t>
            </a:r>
            <a:r>
              <a:rPr lang="ja-JP" altLang="en-US" sz="2400" dirty="0" smtClean="0"/>
              <a:t>倍厳しい制限。</a:t>
            </a:r>
            <a:endParaRPr lang="en-US" altLang="ja-JP" sz="1600" dirty="0" smtClean="0"/>
          </a:p>
          <a:p>
            <a:r>
              <a:rPr lang="en-US" altLang="ja-JP" sz="1600" dirty="0" smtClean="0"/>
              <a:t>MEGA</a:t>
            </a:r>
            <a:r>
              <a:rPr lang="ja-JP" altLang="en-US" sz="1600" dirty="0" smtClean="0"/>
              <a:t>実験　</a:t>
            </a:r>
            <a:r>
              <a:rPr lang="en-US" altLang="ja-JP" sz="1600" dirty="0" smtClean="0"/>
              <a:t>1.2×10</a:t>
            </a:r>
            <a:r>
              <a:rPr lang="en-US" altLang="ja-JP" sz="1600" baseline="30000" dirty="0" smtClean="0"/>
              <a:t>-11</a:t>
            </a:r>
          </a:p>
          <a:p>
            <a:r>
              <a:rPr lang="en-US" altLang="ja-JP" sz="1600" dirty="0" err="1" smtClean="0"/>
              <a:t>Phys.Rev.Lett</a:t>
            </a:r>
            <a:r>
              <a:rPr lang="en-US" altLang="ja-JP" sz="1600" dirty="0" smtClean="0"/>
              <a:t>. </a:t>
            </a:r>
            <a:r>
              <a:rPr lang="en-US" altLang="ja-JP" sz="1600" b="1" dirty="0" smtClean="0"/>
              <a:t>83</a:t>
            </a:r>
            <a:r>
              <a:rPr lang="en-US" altLang="ja-JP" sz="1600" dirty="0" smtClean="0"/>
              <a:t>(8), 1521–1524 (1999)</a:t>
            </a:r>
          </a:p>
          <a:p>
            <a:endParaRPr kumimoji="1" lang="en-US" altLang="ja-JP" sz="2400" dirty="0"/>
          </a:p>
          <a:p>
            <a:r>
              <a:rPr lang="ja-JP" altLang="en-US" sz="2400" dirty="0" smtClean="0"/>
              <a:t>さらに</a:t>
            </a:r>
            <a:r>
              <a:rPr lang="en-US" altLang="ja-JP" sz="2400" dirty="0" smtClean="0"/>
              <a:t>10</a:t>
            </a:r>
            <a:r>
              <a:rPr lang="ja-JP" altLang="en-US" sz="2400" dirty="0" smtClean="0"/>
              <a:t>倍高い感度を目指し</a:t>
            </a:r>
            <a:r>
              <a:rPr lang="en-US" altLang="ja-JP" sz="2400" dirty="0" smtClean="0"/>
              <a:t>MEG-II</a:t>
            </a:r>
            <a:r>
              <a:rPr lang="ja-JP" altLang="en-US" sz="2400" dirty="0" smtClean="0"/>
              <a:t>実験の準備が進行中。</a:t>
            </a:r>
            <a:endParaRPr kumimoji="1" lang="en-US" altLang="ja-JP" sz="24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44" y="1377741"/>
            <a:ext cx="4746971" cy="385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074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438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タイトル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μ</a:t>
            </a:r>
            <a:r>
              <a:rPr lang="en-US" altLang="ja-JP" baseline="30000" dirty="0"/>
              <a:t>+</a:t>
            </a:r>
            <a:r>
              <a:rPr lang="ja-JP" altLang="en-US" dirty="0"/>
              <a:t>→</a:t>
            </a:r>
            <a:r>
              <a:rPr lang="en-US" altLang="ja-JP" dirty="0"/>
              <a:t>e</a:t>
            </a:r>
            <a:r>
              <a:rPr lang="en-US" altLang="ja-JP" baseline="30000" dirty="0"/>
              <a:t>+ </a:t>
            </a:r>
            <a:r>
              <a:rPr lang="en-US" altLang="ja-JP" dirty="0" smtClean="0"/>
              <a:t>γ</a:t>
            </a:r>
            <a:r>
              <a:rPr lang="ja-JP" altLang="en-US" dirty="0"/>
              <a:t> </a:t>
            </a:r>
            <a:r>
              <a:rPr lang="ja-JP" altLang="en-US" dirty="0" smtClean="0"/>
              <a:t>崩壊</a:t>
            </a:r>
            <a:endParaRPr kumimoji="1" lang="ja-JP" altLang="en-US" dirty="0">
              <a:latin typeface="VL Pゴシック" panose="020B0503000203020207" pitchFamily="50" charset="-128"/>
              <a:ea typeface="VL Pゴシック" panose="020B0503000203020207" pitchFamily="50" charset="-128"/>
              <a:cs typeface="VL Pゴシック" panose="020B0503000203020207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118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データ解析方法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141277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使用する</a:t>
            </a:r>
            <a:r>
              <a:rPr kumimoji="1" lang="en-US" altLang="ja-JP" dirty="0" smtClean="0"/>
              <a:t>Likelihood</a:t>
            </a:r>
            <a:r>
              <a:rPr lang="ja-JP" altLang="en-US" dirty="0" smtClean="0"/>
              <a:t>関数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56692" y="1628800"/>
                <a:ext cx="8103740" cy="1716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/>
                          <a:ea typeface="Cambria Math"/>
                        </a:rPr>
                        <m:t>ℒ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/>
                                  <a:ea typeface="Cambria Math"/>
                                </a:rPr>
                                <m:t>sig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/>
                                  <a:ea typeface="Cambria Math"/>
                                </a:rPr>
                                <m:t>RMD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/>
                                  <a:ea typeface="Cambria Math"/>
                                </a:rPr>
                                <m:t>ACC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 b="0" i="0" smtClean="0">
                                      <a:latin typeface="Cambria Math"/>
                                      <a:ea typeface="Cambria Math"/>
                                    </a:rPr>
                                    <m:t>obs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/>
                                  <a:ea typeface="Cambria Math"/>
                                </a:rPr>
                                <m:t>obs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kumimoji="1"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ja-JP" sz="20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RMD</m:t>
                                          </m:r>
                                        </m:sub>
                                      </m:sSub>
                                      <m:r>
                                        <a:rPr kumimoji="1"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kumimoji="1" lang="en-US" altLang="ja-JP" sz="20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RMD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kumimoji="1" lang="en-US" altLang="ja-JP" sz="2000" b="0" i="0" smtClean="0">
                                      <a:latin typeface="Cambria Math"/>
                                      <a:ea typeface="Cambria Math"/>
                                    </a:rPr>
                                    <m:t>RMD</m:t>
                                  </m:r>
                                </m:sub>
                                <m:sup>
                                  <m:r>
                                    <a:rPr kumimoji="1"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altLang="ja-JP" sz="20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ja-JP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ja-JP" sz="20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ja-JP" sz="20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sz="20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ACC</m:t>
                                          </m:r>
                                        </m:sub>
                                      </m:sSub>
                                      <m:r>
                                        <a:rPr lang="en-US" altLang="ja-JP" sz="2000" i="1"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ja-JP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ja-JP" sz="20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ja-JP" sz="2000" b="0" i="0" smtClean="0">
                                              <a:latin typeface="Cambria Math"/>
                                              <a:ea typeface="Cambria Math"/>
                                            </a:rPr>
                                            <m:t>ACC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ja-JP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altLang="ja-JP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000" i="1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2000" b="0" i="0" smtClean="0">
                                      <a:latin typeface="Cambria Math"/>
                                      <a:ea typeface="Cambria Math"/>
                                    </a:rPr>
                                    <m:t>ACC</m:t>
                                  </m:r>
                                </m:sub>
                                <m:sup>
                                  <m:r>
                                    <a:rPr lang="en-US" altLang="ja-JP" sz="2000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sup>
                      </m:sSup>
                    </m:oMath>
                  </m:oMathPara>
                </a14:m>
                <a:endParaRPr lang="en-US" altLang="ja-JP" sz="200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nary>
                        <m:naryPr>
                          <m:chr m:val="∏"/>
                          <m:ctrlP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latin typeface="Cambria Math"/>
                                  <a:ea typeface="Cambria Math"/>
                                </a:rPr>
                                <m:t>obs</m:t>
                              </m:r>
                            </m:sub>
                          </m:sSub>
                        </m:sup>
                        <m:e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latin typeface="Cambria Math"/>
                                  <a:ea typeface="Cambria Math"/>
                                </a:rPr>
                                <m:t>sig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altLang="ja-JP" sz="20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latin typeface="Cambria Math"/>
                                  <a:ea typeface="Cambria Math"/>
                                </a:rPr>
                                <m:t>RMD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latin typeface="Cambria Math"/>
                                  <a:ea typeface="Cambria Math"/>
                                </a:rPr>
                                <m:t>ACC</m:t>
                              </m:r>
                            </m:sub>
                          </m:sSub>
                          <m:r>
                            <a:rPr lang="ja-JP" altLang="en-US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92" y="1628800"/>
                <a:ext cx="8103740" cy="17161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724128" y="2462571"/>
                <a:ext cx="3312368" cy="1526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𝑵</m:t>
                    </m:r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ja-JP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𝒔𝒊𝒈</m:t>
                        </m:r>
                      </m:sub>
                    </m:sSub>
                    <m:r>
                      <a:rPr lang="en-US" altLang="ja-JP" b="1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ja-JP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altLang="ja-JP" b="1" i="0">
                            <a:latin typeface="Cambria Math"/>
                            <a:ea typeface="Cambria Math"/>
                          </a:rPr>
                          <m:t>𝐑</m:t>
                        </m:r>
                        <m:r>
                          <a:rPr lang="en-US" altLang="ja-JP" b="1" i="0" smtClean="0">
                            <a:latin typeface="Cambria Math"/>
                            <a:ea typeface="Cambria Math"/>
                          </a:rPr>
                          <m:t>𝐌𝐃</m:t>
                        </m:r>
                      </m:sub>
                    </m:sSub>
                    <m:r>
                      <a:rPr lang="en-US" altLang="ja-JP" b="1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ja-JP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altLang="ja-JP" b="1" i="0" smtClean="0">
                            <a:latin typeface="Cambria Math"/>
                            <a:ea typeface="Cambria Math"/>
                          </a:rPr>
                          <m:t>𝐀𝐂𝐂</m:t>
                        </m:r>
                      </m:sub>
                    </m:sSub>
                  </m:oMath>
                </a14:m>
                <a:r>
                  <a:rPr lang="en-US" altLang="ja-JP" b="1" dirty="0"/>
                  <a:t> </a:t>
                </a:r>
                <a:endParaRPr lang="en-US" altLang="ja-JP" b="1" dirty="0" smtClean="0"/>
              </a:p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𝒕</m:t>
                    </m:r>
                  </m:oMath>
                </a14:m>
                <a:r>
                  <a:rPr lang="en-US" altLang="ja-JP" dirty="0" smtClean="0">
                    <a:latin typeface="Cambria Math"/>
                    <a:ea typeface="Cambria Math"/>
                  </a:rPr>
                  <a:t>: </a:t>
                </a:r>
                <a:r>
                  <a:rPr lang="ja-JP" altLang="en-US" dirty="0" smtClean="0">
                    <a:latin typeface="+mn-ea"/>
                  </a:rPr>
                  <a:t>ターゲットの変数</a:t>
                </a:r>
                <a:endParaRPr lang="en-US" altLang="ja-JP" dirty="0" smtClean="0">
                  <a:latin typeface="+mn-ea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altLang="ja-JP" b="1" i="0">
                            <a:latin typeface="Cambria Math"/>
                            <a:ea typeface="Cambria Math"/>
                          </a:rPr>
                          <m:t>𝐨𝐛𝐬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: </a:t>
                </a:r>
                <a:r>
                  <a:rPr kumimoji="1" lang="ja-JP" altLang="en-US" dirty="0" smtClean="0"/>
                  <a:t>解析範囲</a:t>
                </a:r>
                <a:r>
                  <a:rPr lang="ja-JP" altLang="en-US" dirty="0"/>
                  <a:t>の</a:t>
                </a:r>
                <a:r>
                  <a:rPr kumimoji="1" lang="ja-JP" altLang="en-US" dirty="0" smtClean="0"/>
                  <a:t>イベント数</a:t>
                </a:r>
                <a:endParaRPr kumimoji="1" lang="en-US" altLang="ja-JP" dirty="0" smtClean="0"/>
              </a:p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</a:rPr>
                      <m:t>𝑺</m:t>
                    </m:r>
                    <m:r>
                      <a:rPr lang="en-US" altLang="ja-JP" b="1" i="1" smtClean="0">
                        <a:latin typeface="Cambria Math"/>
                      </a:rPr>
                      <m:t>, </m:t>
                    </m:r>
                    <m:r>
                      <a:rPr lang="en-US" altLang="ja-JP" b="1" i="1" smtClean="0">
                        <a:latin typeface="Cambria Math"/>
                      </a:rPr>
                      <m:t>𝑹</m:t>
                    </m:r>
                    <m:r>
                      <a:rPr lang="en-US" altLang="ja-JP" b="1" i="1" smtClean="0">
                        <a:latin typeface="Cambria Math"/>
                      </a:rPr>
                      <m:t>, </m:t>
                    </m:r>
                    <m:r>
                      <a:rPr lang="en-US" altLang="ja-JP" b="1" i="1" smtClean="0">
                        <a:latin typeface="Cambria Math"/>
                      </a:rPr>
                      <m:t>𝑩</m:t>
                    </m:r>
                  </m:oMath>
                </a14:m>
                <a:r>
                  <a:rPr lang="en-US" altLang="ja-JP" dirty="0" smtClean="0"/>
                  <a:t>: </a:t>
                </a:r>
                <a:r>
                  <a:rPr lang="ja-JP" altLang="en-US" dirty="0" smtClean="0"/>
                  <a:t>確率密度関数</a:t>
                </a:r>
                <a:r>
                  <a:rPr lang="en-US" altLang="ja-JP" dirty="0" smtClean="0"/>
                  <a:t>(PDF)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kumimoji="1" lang="en-US" altLang="ja-JP" b="1" dirty="0" smtClean="0"/>
                  <a:t> :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𝜸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𝒆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𝒆</m:t>
                        </m:r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𝜸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𝒆</m:t>
                        </m:r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𝜸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𝝓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𝒆</m:t>
                        </m:r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𝜸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kumimoji="1" lang="ja-JP" altLang="en-US" b="1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462571"/>
                <a:ext cx="3312368" cy="1526123"/>
              </a:xfrm>
              <a:prstGeom prst="rect">
                <a:avLst/>
              </a:prstGeom>
              <a:blipFill rotWithShape="1">
                <a:blip r:embed="rId3"/>
                <a:stretch>
                  <a:fillRect b="-44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6876256" y="332656"/>
            <a:ext cx="2156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N</a:t>
            </a:r>
            <a:r>
              <a:rPr lang="en-US" altLang="ja-JP" baseline="-25000" dirty="0" smtClean="0">
                <a:solidFill>
                  <a:schemeClr val="bg1"/>
                </a:solidFill>
              </a:rPr>
              <a:t>RMD</a:t>
            </a:r>
            <a:r>
              <a:rPr lang="en-US" altLang="ja-JP" dirty="0" smtClean="0">
                <a:solidFill>
                  <a:schemeClr val="bg1"/>
                </a:solidFill>
              </a:rPr>
              <a:t>, N</a:t>
            </a:r>
            <a:r>
              <a:rPr lang="en-US" altLang="ja-JP" baseline="-25000" dirty="0" smtClean="0">
                <a:solidFill>
                  <a:schemeClr val="bg1"/>
                </a:solidFill>
              </a:rPr>
              <a:t>ACC</a:t>
            </a:r>
            <a:r>
              <a:rPr lang="en-US" altLang="ja-JP" dirty="0" smtClean="0">
                <a:solidFill>
                  <a:schemeClr val="bg1"/>
                </a:solidFill>
              </a:rPr>
              <a:t> </a:t>
            </a:r>
            <a:r>
              <a:rPr lang="ja-JP" altLang="en-US" dirty="0" smtClean="0">
                <a:solidFill>
                  <a:schemeClr val="bg1"/>
                </a:solidFill>
              </a:rPr>
              <a:t>を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en-US" altLang="ja-JP" dirty="0" smtClean="0">
                <a:solidFill>
                  <a:schemeClr val="bg1"/>
                </a:solidFill>
              </a:rPr>
              <a:t>side band</a:t>
            </a:r>
            <a:r>
              <a:rPr lang="ja-JP" altLang="en-US" dirty="0">
                <a:solidFill>
                  <a:schemeClr val="bg1"/>
                </a:solidFill>
              </a:rPr>
              <a:t>からの</a:t>
            </a:r>
            <a:endParaRPr lang="en-US" altLang="ja-JP" dirty="0" smtClean="0">
              <a:solidFill>
                <a:schemeClr val="bg1"/>
              </a:solidFill>
            </a:endParaRPr>
          </a:p>
          <a:p>
            <a:r>
              <a:rPr lang="ja-JP" altLang="en-US" dirty="0" smtClean="0">
                <a:solidFill>
                  <a:schemeClr val="bg1"/>
                </a:solidFill>
              </a:rPr>
              <a:t>予測の付近に</a:t>
            </a:r>
            <a:r>
              <a:rPr lang="ja-JP" altLang="en-US" dirty="0">
                <a:solidFill>
                  <a:schemeClr val="bg1"/>
                </a:solidFill>
              </a:rPr>
              <a:t>拘束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932042" y="332656"/>
            <a:ext cx="12506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</a:rPr>
              <a:t>Extended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maximum</a:t>
            </a:r>
          </a:p>
          <a:p>
            <a:r>
              <a:rPr lang="en-US" altLang="ja-JP" dirty="0" smtClean="0">
                <a:solidFill>
                  <a:schemeClr val="bg1"/>
                </a:solidFill>
              </a:rPr>
              <a:t>likelihood</a:t>
            </a:r>
            <a:endParaRPr lang="en-US" altLang="ja-JP" dirty="0">
              <a:solidFill>
                <a:schemeClr val="bg1"/>
              </a:solidFill>
            </a:endParaRPr>
          </a:p>
        </p:txBody>
      </p:sp>
      <p:cxnSp>
        <p:nvCxnSpPr>
          <p:cNvPr id="8" name="直線矢印コネクタ 7"/>
          <p:cNvCxnSpPr>
            <a:stCxn id="7" idx="1"/>
          </p:cNvCxnSpPr>
          <p:nvPr/>
        </p:nvCxnSpPr>
        <p:spPr>
          <a:xfrm flipH="1">
            <a:off x="3779914" y="794321"/>
            <a:ext cx="1152128" cy="832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>
            <a:stCxn id="6" idx="1"/>
          </p:cNvCxnSpPr>
          <p:nvPr/>
        </p:nvCxnSpPr>
        <p:spPr>
          <a:xfrm flipH="1">
            <a:off x="5338036" y="794321"/>
            <a:ext cx="1538220" cy="832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6" idx="1"/>
          </p:cNvCxnSpPr>
          <p:nvPr/>
        </p:nvCxnSpPr>
        <p:spPr>
          <a:xfrm flipH="1">
            <a:off x="6346148" y="794321"/>
            <a:ext cx="530108" cy="832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2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イベントの種類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1027" name="Picture 3" descr="C:\Users\kaneko\Desktop\fit0913ver105c8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6304"/>
            <a:ext cx="5324994" cy="347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098950"/>
              </p:ext>
            </p:extLst>
          </p:nvPr>
        </p:nvGraphicFramePr>
        <p:xfrm>
          <a:off x="107504" y="5013176"/>
          <a:ext cx="8892480" cy="152400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060389"/>
                <a:gridCol w="1587173"/>
                <a:gridCol w="1745479"/>
                <a:gridCol w="1363357"/>
                <a:gridCol w="1243154"/>
                <a:gridCol w="1892928"/>
              </a:tblGrid>
              <a:tr h="381000">
                <a:tc>
                  <a:txBody>
                    <a:bodyPr/>
                    <a:lstStyle/>
                    <a:p>
                      <a:r>
                        <a:rPr kumimoji="1" lang="ja-JP" altLang="en-US" sz="1900" dirty="0" smtClean="0"/>
                        <a:t>種類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88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err="1" smtClean="0"/>
                        <a:t>Eγ</a:t>
                      </a:r>
                      <a:r>
                        <a:rPr kumimoji="1" lang="ja-JP" altLang="en-US" sz="1900" baseline="0" dirty="0" smtClean="0"/>
                        <a:t> </a:t>
                      </a:r>
                      <a:r>
                        <a:rPr kumimoji="1" lang="en-US" altLang="ja-JP" sz="1900" dirty="0" smtClean="0"/>
                        <a:t>[MeV]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88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err="1" smtClean="0"/>
                        <a:t>Ee</a:t>
                      </a:r>
                      <a:r>
                        <a:rPr kumimoji="1" lang="en-US" altLang="ja-JP" sz="1900" dirty="0" smtClean="0"/>
                        <a:t>+ [MeV]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88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 smtClean="0"/>
                        <a:t>時間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88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 smtClean="0"/>
                        <a:t>角度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88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 smtClean="0"/>
                        <a:t>備考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88A6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Signal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52.8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52.8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err="1" smtClean="0"/>
                        <a:t>Te</a:t>
                      </a:r>
                      <a:r>
                        <a:rPr kumimoji="1" lang="en-US" altLang="ja-JP" sz="1900" dirty="0" smtClean="0"/>
                        <a:t> </a:t>
                      </a:r>
                      <a:r>
                        <a:rPr kumimoji="1" lang="en-US" altLang="ja-JP" sz="1900" baseline="0" dirty="0" smtClean="0"/>
                        <a:t>= </a:t>
                      </a:r>
                      <a:r>
                        <a:rPr kumimoji="1" lang="en-US" altLang="ja-JP" sz="1900" baseline="0" dirty="0" err="1" smtClean="0"/>
                        <a:t>Tγ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180°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kumimoji="1" lang="en-US" altLang="ja-JP" sz="1900" dirty="0" err="1" smtClean="0"/>
                        <a:t>AccBG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&lt;52.8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 smtClean="0"/>
                        <a:t>≦</a:t>
                      </a:r>
                      <a:r>
                        <a:rPr kumimoji="1" lang="en-US" altLang="ja-JP" sz="1900" dirty="0" smtClean="0"/>
                        <a:t>52.8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 smtClean="0"/>
                        <a:t>相関なし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900" dirty="0" smtClean="0"/>
                        <a:t>相関なし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 smtClean="0"/>
                        <a:t>主要な</a:t>
                      </a:r>
                      <a:r>
                        <a:rPr kumimoji="1" lang="en-US" altLang="ja-JP" sz="1900" dirty="0" smtClean="0"/>
                        <a:t>BG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RD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&lt;52.8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smtClean="0"/>
                        <a:t>&lt;52.8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err="1" smtClean="0"/>
                        <a:t>Te</a:t>
                      </a:r>
                      <a:r>
                        <a:rPr kumimoji="1" lang="en-US" altLang="ja-JP" sz="1900" dirty="0" smtClean="0"/>
                        <a:t> </a:t>
                      </a:r>
                      <a:r>
                        <a:rPr kumimoji="1" lang="en-US" altLang="ja-JP" sz="1900" baseline="0" dirty="0" smtClean="0"/>
                        <a:t>= </a:t>
                      </a:r>
                      <a:r>
                        <a:rPr kumimoji="1" lang="en-US" altLang="ja-JP" sz="1900" baseline="0" dirty="0" err="1" smtClean="0"/>
                        <a:t>Tγ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900" dirty="0" smtClean="0"/>
                        <a:t>≦</a:t>
                      </a:r>
                      <a:r>
                        <a:rPr kumimoji="1" lang="en-US" altLang="ja-JP" sz="1900" dirty="0" smtClean="0"/>
                        <a:t>180°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00" dirty="0" err="1" smtClean="0"/>
                        <a:t>Acc</a:t>
                      </a:r>
                      <a:r>
                        <a:rPr kumimoji="1" lang="ja-JP" altLang="en-US" sz="1900" dirty="0" smtClean="0"/>
                        <a:t>の</a:t>
                      </a:r>
                      <a:r>
                        <a:rPr kumimoji="1" lang="en-US" altLang="ja-JP" sz="1900" dirty="0" smtClean="0"/>
                        <a:t>1/10</a:t>
                      </a:r>
                      <a:r>
                        <a:rPr kumimoji="1" lang="ja-JP" altLang="en-US" sz="1900" dirty="0" smtClean="0"/>
                        <a:t>以下</a:t>
                      </a:r>
                      <a:endParaRPr kumimoji="1" lang="ja-JP" altLang="en-US" sz="1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41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ターゲット補正</a:t>
            </a:r>
            <a:endParaRPr kumimoji="1" lang="ja-JP" altLang="en-US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96" y="1412776"/>
            <a:ext cx="5304876" cy="198154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41140" y="1484784"/>
            <a:ext cx="28547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2014</a:t>
            </a:r>
            <a:r>
              <a:rPr kumimoji="1" lang="ja-JP" altLang="en-US" sz="2000" dirty="0" smtClean="0"/>
              <a:t>年に取り外したターゲットを計測したデータ。→</a:t>
            </a:r>
            <a:endParaRPr kumimoji="1" lang="ja-JP" altLang="en-US" sz="2000" dirty="0"/>
          </a:p>
        </p:txBody>
      </p:sp>
      <p:sp>
        <p:nvSpPr>
          <p:cNvPr id="7" name="正方形/長方形 6"/>
          <p:cNvSpPr/>
          <p:nvPr/>
        </p:nvSpPr>
        <p:spPr>
          <a:xfrm>
            <a:off x="2339752" y="3938280"/>
            <a:ext cx="6696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各年のデータで、ターゲットを放物面で近似し</a:t>
            </a:r>
            <a:endParaRPr lang="en-US" altLang="ja-JP" sz="2000" dirty="0" smtClean="0"/>
          </a:p>
          <a:p>
            <a:r>
              <a:rPr lang="ja-JP" altLang="en-US" sz="2000" dirty="0" smtClean="0"/>
              <a:t>パラメータを得た。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平面上の位置・運動量と磁場の情報を用い陽電子の伝搬を再現して、放物</a:t>
            </a:r>
            <a:r>
              <a:rPr lang="ja-JP" altLang="en-US" sz="2000" dirty="0"/>
              <a:t>面上で</a:t>
            </a:r>
            <a:r>
              <a:rPr lang="ja-JP" altLang="en-US" sz="2000" dirty="0" smtClean="0"/>
              <a:t>の位置と運動量を推定する。</a:t>
            </a:r>
            <a:endParaRPr lang="en-US" altLang="ja-JP" sz="20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/>
              <p:cNvSpPr txBox="1"/>
              <p:nvPr/>
            </p:nvSpPr>
            <p:spPr>
              <a:xfrm>
                <a:off x="3635896" y="4649659"/>
                <a:ext cx="459741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𝑧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(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𝑥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,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𝑦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)=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kumimoji="1" lang="en-US" altLang="ja-JP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0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kumimoji="1" lang="en-US" altLang="ja-JP" sz="2000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8" name="テキスト ボックス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649659"/>
                <a:ext cx="4597412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678184" y="3263154"/>
            <a:ext cx="35192" cy="2419225"/>
          </a:xfrm>
          <a:prstGeom prst="line">
            <a:avLst/>
          </a:prstGeom>
          <a:noFill/>
          <a:ln w="57150" cmpd="sng">
            <a:solidFill>
              <a:srgbClr val="3366FF"/>
            </a:solidFill>
            <a:round/>
            <a:headEnd/>
            <a:tailEnd/>
          </a:ln>
          <a:effectLst/>
        </p:spPr>
        <p:txBody>
          <a:bodyPr lIns="82936" tIns="41469" rIns="82936" bIns="41469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Arc 8"/>
          <p:cNvSpPr/>
          <p:nvPr/>
        </p:nvSpPr>
        <p:spPr>
          <a:xfrm>
            <a:off x="258280" y="3104042"/>
            <a:ext cx="790183" cy="2670733"/>
          </a:xfrm>
          <a:prstGeom prst="arc">
            <a:avLst>
              <a:gd name="adj1" fmla="val 16765801"/>
              <a:gd name="adj2" fmla="val 4948644"/>
            </a:avLst>
          </a:prstGeom>
          <a:ln w="57150" cmpd="sng"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695027" y="3702192"/>
            <a:ext cx="726746" cy="593511"/>
          </a:xfrm>
          <a:prstGeom prst="line">
            <a:avLst/>
          </a:prstGeom>
          <a:noFill/>
          <a:ln w="27360">
            <a:solidFill>
              <a:srgbClr val="008000"/>
            </a:solidFill>
            <a:prstDash val="sysDash"/>
            <a:round/>
            <a:headEnd type="oval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2" name="Arc 11"/>
          <p:cNvSpPr/>
          <p:nvPr/>
        </p:nvSpPr>
        <p:spPr>
          <a:xfrm rot="19281764">
            <a:off x="223765" y="4166241"/>
            <a:ext cx="1690291" cy="1195598"/>
          </a:xfrm>
          <a:prstGeom prst="arc">
            <a:avLst>
              <a:gd name="adj1" fmla="val 16200000"/>
              <a:gd name="adj2" fmla="val 20471036"/>
            </a:avLst>
          </a:prstGeom>
          <a:ln>
            <a:solidFill>
              <a:schemeClr val="accent3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Line 6"/>
          <p:cNvSpPr>
            <a:spLocks noChangeShapeType="1"/>
          </p:cNvSpPr>
          <p:nvPr/>
        </p:nvSpPr>
        <p:spPr bwMode="auto">
          <a:xfrm>
            <a:off x="695027" y="4565018"/>
            <a:ext cx="691026" cy="575064"/>
          </a:xfrm>
          <a:prstGeom prst="line">
            <a:avLst/>
          </a:prstGeom>
          <a:noFill/>
          <a:ln w="27360">
            <a:solidFill>
              <a:srgbClr val="008000"/>
            </a:solidFill>
            <a:prstDash val="sysDash"/>
            <a:round/>
            <a:headEnd type="oval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88025" y="2564904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/>
              <a:t>元</a:t>
            </a:r>
            <a:r>
              <a:rPr lang="ja-JP" altLang="en-US" sz="1600" dirty="0" smtClean="0"/>
              <a:t>の平面</a:t>
            </a:r>
            <a:endParaRPr lang="ja-JP" altLang="en-US" sz="1600" dirty="0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rot="780000" flipV="1">
            <a:off x="1112558" y="3617788"/>
            <a:ext cx="673396" cy="549941"/>
          </a:xfrm>
          <a:prstGeom prst="line">
            <a:avLst/>
          </a:prstGeom>
          <a:noFill/>
          <a:ln w="27360">
            <a:solidFill>
              <a:srgbClr val="008000"/>
            </a:solidFill>
            <a:prstDash val="solid"/>
            <a:round/>
            <a:headEnd type="oval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" name="Line 6"/>
          <p:cNvSpPr>
            <a:spLocks noChangeShapeType="1"/>
          </p:cNvSpPr>
          <p:nvPr/>
        </p:nvSpPr>
        <p:spPr bwMode="auto">
          <a:xfrm rot="540000">
            <a:off x="993016" y="5039532"/>
            <a:ext cx="489815" cy="407618"/>
          </a:xfrm>
          <a:prstGeom prst="line">
            <a:avLst/>
          </a:prstGeom>
          <a:noFill/>
          <a:ln w="27360">
            <a:solidFill>
              <a:srgbClr val="008000"/>
            </a:solidFill>
            <a:prstDash val="solid"/>
            <a:round/>
            <a:headEnd type="oval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10318" y="5002261"/>
            <a:ext cx="50208" cy="5020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37704" y="4077225"/>
            <a:ext cx="50208" cy="5020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Oval 16"/>
          <p:cNvSpPr/>
          <p:nvPr/>
        </p:nvSpPr>
        <p:spPr>
          <a:xfrm>
            <a:off x="668540" y="4541025"/>
            <a:ext cx="50208" cy="5020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0" name="Oval 17"/>
          <p:cNvSpPr/>
          <p:nvPr/>
        </p:nvSpPr>
        <p:spPr>
          <a:xfrm>
            <a:off x="668158" y="4276761"/>
            <a:ext cx="50208" cy="50208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1" name="直線コネクタ 20"/>
          <p:cNvCxnSpPr/>
          <p:nvPr/>
        </p:nvCxnSpPr>
        <p:spPr>
          <a:xfrm flipH="1">
            <a:off x="668611" y="2924944"/>
            <a:ext cx="24813" cy="3455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 flipH="1">
            <a:off x="985827" y="3212976"/>
            <a:ext cx="263585" cy="126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 flipV="1">
            <a:off x="1283169" y="5482953"/>
            <a:ext cx="216024" cy="3388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正方形/長方形 23"/>
          <p:cNvSpPr/>
          <p:nvPr/>
        </p:nvSpPr>
        <p:spPr>
          <a:xfrm>
            <a:off x="1468145" y="5406315"/>
            <a:ext cx="10054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/>
              <a:t>補正後</a:t>
            </a:r>
            <a:r>
              <a:rPr lang="ja-JP" altLang="en-US" sz="1600" dirty="0" smtClean="0"/>
              <a:t>の</a:t>
            </a:r>
            <a:endParaRPr lang="en-US" altLang="ja-JP" sz="1600" dirty="0" smtClean="0"/>
          </a:p>
          <a:p>
            <a:r>
              <a:rPr lang="en-US" altLang="ja-JP" sz="1600" dirty="0" smtClean="0"/>
              <a:t>state</a:t>
            </a:r>
          </a:p>
          <a:p>
            <a:r>
              <a:rPr lang="en-US" altLang="ja-JP" sz="1600" dirty="0" smtClean="0"/>
              <a:t>vector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1227733" y="2844225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フィット</a:t>
            </a:r>
            <a:endParaRPr lang="en-US" altLang="ja-JP" sz="1600" dirty="0" smtClean="0"/>
          </a:p>
          <a:p>
            <a:r>
              <a:rPr lang="ja-JP" altLang="en-US" sz="1600" dirty="0" smtClean="0"/>
              <a:t>した放物面</a:t>
            </a:r>
            <a:endParaRPr lang="ja-JP" altLang="en-US" sz="1600" dirty="0"/>
          </a:p>
        </p:txBody>
      </p:sp>
      <p:cxnSp>
        <p:nvCxnSpPr>
          <p:cNvPr id="26" name="直線コネクタ 25"/>
          <p:cNvCxnSpPr/>
          <p:nvPr/>
        </p:nvCxnSpPr>
        <p:spPr>
          <a:xfrm flipH="1">
            <a:off x="1202929" y="4678580"/>
            <a:ext cx="262507" cy="2391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正方形/長方形 26"/>
          <p:cNvSpPr/>
          <p:nvPr/>
        </p:nvSpPr>
        <p:spPr>
          <a:xfrm>
            <a:off x="1465436" y="4398203"/>
            <a:ext cx="10054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dirty="0" smtClean="0"/>
              <a:t>補正前の</a:t>
            </a:r>
            <a:endParaRPr lang="en-US" altLang="ja-JP" sz="1600" dirty="0" smtClean="0"/>
          </a:p>
          <a:p>
            <a:r>
              <a:rPr lang="en-US" altLang="ja-JP" sz="1600" dirty="0" smtClean="0"/>
              <a:t>state</a:t>
            </a:r>
          </a:p>
          <a:p>
            <a:r>
              <a:rPr lang="en-US" altLang="ja-JP" sz="1600" dirty="0" smtClean="0"/>
              <a:t>vector</a:t>
            </a:r>
          </a:p>
        </p:txBody>
      </p:sp>
    </p:spTree>
    <p:extLst>
      <p:ext uri="{BB962C8B-B14F-4D97-AF65-F5344CB8AC3E}">
        <p14:creationId xmlns:p14="http://schemas.microsoft.com/office/powerpoint/2010/main" val="29368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ターゲットフィット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65937" y="5733256"/>
                <a:ext cx="4173578" cy="449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𝜇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𝜙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/>
                            </a:rPr>
                            <m:t>para</m:t>
                          </m:r>
                        </m:sub>
                      </m:sSub>
                      <m:r>
                        <a:rPr lang="en-US" altLang="ja-JP" sz="2000" b="0" i="0" smtClean="0">
                          <a:latin typeface="Cambria Math"/>
                        </a:rPr>
                        <m:t>+</m:t>
                      </m:r>
                      <m:r>
                        <a:rPr lang="en-US" altLang="ja-JP" sz="2000" b="0" i="1" smtClean="0">
                          <a:latin typeface="Cambria Math"/>
                        </a:rPr>
                        <m:t>𝐺</m:t>
                      </m:r>
                      <m:r>
                        <a:rPr lang="en-US" altLang="ja-JP" sz="2000" b="0" i="0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altLang="ja-JP" sz="20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000">
                                  <a:latin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latin typeface="Cambria Math"/>
                                </a:rPr>
                                <m:t>FARO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latin typeface="Cambria Math"/>
                                </a:rPr>
                                <m:t>Δ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latin typeface="Cambria Math"/>
                                </a:rPr>
                                <m:t>para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smtClean="0">
                          <a:latin typeface="Cambria Math"/>
                        </a:rPr>
                        <m:t>𝐿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37" y="5733256"/>
                <a:ext cx="4173578" cy="449547"/>
              </a:xfrm>
              <a:prstGeom prst="rect">
                <a:avLst/>
              </a:prstGeom>
              <a:blipFill rotWithShape="1">
                <a:blip r:embed="rId2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90707"/>
            <a:ext cx="4381898" cy="160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464" y="1678539"/>
            <a:ext cx="4703265" cy="156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線コネクタ 6"/>
          <p:cNvCxnSpPr/>
          <p:nvPr/>
        </p:nvCxnSpPr>
        <p:spPr>
          <a:xfrm flipH="1" flipV="1">
            <a:off x="1992808" y="3435397"/>
            <a:ext cx="167251" cy="948538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 flipH="1" flipV="1">
            <a:off x="2219718" y="3366656"/>
            <a:ext cx="317843" cy="873263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H="1" flipV="1">
            <a:off x="2419288" y="3263674"/>
            <a:ext cx="480487" cy="832229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 flipH="1" flipV="1">
            <a:off x="2604123" y="3145160"/>
            <a:ext cx="611548" cy="728816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H="1" flipV="1">
            <a:off x="2755894" y="2980856"/>
            <a:ext cx="703666" cy="590446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円弧 11"/>
          <p:cNvSpPr/>
          <p:nvPr/>
        </p:nvSpPr>
        <p:spPr>
          <a:xfrm>
            <a:off x="1299320" y="2028253"/>
            <a:ext cx="1629555" cy="1629555"/>
          </a:xfrm>
          <a:prstGeom prst="arc">
            <a:avLst>
              <a:gd name="adj1" fmla="val 15318359"/>
              <a:gd name="adj2" fmla="val 7854812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/>
          <p:nvPr/>
        </p:nvCxnSpPr>
        <p:spPr>
          <a:xfrm>
            <a:off x="1911164" y="1570439"/>
            <a:ext cx="0" cy="68262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2078475" y="1594207"/>
            <a:ext cx="0" cy="658309"/>
          </a:xfrm>
          <a:prstGeom prst="line">
            <a:avLst/>
          </a:prstGeom>
          <a:ln w="254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1155652" y="3136641"/>
            <a:ext cx="63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e</a:t>
            </a:r>
            <a:r>
              <a:rPr kumimoji="1" lang="en-US" altLang="ja-JP" sz="2400" baseline="30000" dirty="0" smtClean="0"/>
              <a:t>+</a:t>
            </a:r>
            <a:endParaRPr kumimoji="1" lang="ja-JP" altLang="en-US" sz="2400" baseline="30000" dirty="0"/>
          </a:p>
        </p:txBody>
      </p:sp>
      <p:cxnSp>
        <p:nvCxnSpPr>
          <p:cNvPr id="16" name="直線コネクタ 15"/>
          <p:cNvCxnSpPr/>
          <p:nvPr/>
        </p:nvCxnSpPr>
        <p:spPr>
          <a:xfrm flipV="1">
            <a:off x="1911164" y="1808765"/>
            <a:ext cx="1124555" cy="241791"/>
          </a:xfrm>
          <a:prstGeom prst="line">
            <a:avLst/>
          </a:prstGeom>
          <a:ln w="25400" cmpd="sng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2104886" y="2039206"/>
            <a:ext cx="1088483" cy="38614"/>
          </a:xfrm>
          <a:prstGeom prst="line">
            <a:avLst/>
          </a:prstGeom>
          <a:ln w="25400" cmpd="sng">
            <a:solidFill>
              <a:schemeClr val="accent4"/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318579" y="3679788"/>
            <a:ext cx="1755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Drift Chamber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22783" y="1385773"/>
            <a:ext cx="129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Target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711933" y="4797152"/>
                <a:ext cx="3676519" cy="727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1" lang="en-US" altLang="ja-JP" sz="20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lit/>
                            </m:rPr>
                            <a:rPr kumimoji="1" lang="en-US" altLang="ja-JP" sz="2000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/>
                            </a:rPr>
                            <m:t>Δ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𝑝</m:t>
                          </m:r>
                          <m:r>
                            <m:rPr>
                              <m:sty m:val="p"/>
                            </m:rPr>
                            <a:rPr kumimoji="1" lang="en-US" altLang="ja-JP" sz="2000" b="0" i="1" smtClean="0">
                              <a:latin typeface="Cambria Math"/>
                            </a:rPr>
                            <m:t>sin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 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𝑅</m:t>
                          </m:r>
                          <m:r>
                            <m:rPr>
                              <m:sty m:val="p"/>
                            </m:rPr>
                            <a:rPr kumimoji="1" lang="en-US" altLang="ja-JP" sz="2000" b="0" i="1" smtClean="0">
                              <a:latin typeface="Cambria Math"/>
                            </a:rPr>
                            <m:t>cos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𝜙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kumimoji="1" lang="en-US" altLang="ja-JP" sz="2000" b="0" i="1" smtClean="0">
                              <a:latin typeface="Cambria Math"/>
                            </a:rPr>
                            <m:t>sin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/>
                                </a:rPr>
                                <m:t>tar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)  </m:t>
                          </m:r>
                        </m:den>
                      </m:f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933" y="4797152"/>
                <a:ext cx="3676519" cy="7277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5650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タイトル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μ</a:t>
            </a:r>
            <a:r>
              <a:rPr lang="en-US" altLang="ja-JP" baseline="30000" dirty="0"/>
              <a:t>+</a:t>
            </a:r>
            <a:r>
              <a:rPr lang="ja-JP" altLang="en-US" dirty="0"/>
              <a:t>→</a:t>
            </a:r>
            <a:r>
              <a:rPr lang="en-US" altLang="ja-JP" dirty="0"/>
              <a:t>e</a:t>
            </a:r>
            <a:r>
              <a:rPr lang="en-US" altLang="ja-JP" baseline="30000" dirty="0"/>
              <a:t>+ </a:t>
            </a:r>
            <a:r>
              <a:rPr lang="en-US" altLang="ja-JP" dirty="0" smtClean="0"/>
              <a:t>γ : </a:t>
            </a:r>
            <a:r>
              <a:rPr lang="ja-JP" altLang="en-US" dirty="0" smtClean="0"/>
              <a:t>未発見の</a:t>
            </a:r>
            <a:r>
              <a:rPr lang="en-US" altLang="ja-JP" dirty="0" smtClean="0"/>
              <a:t>LFV</a:t>
            </a:r>
            <a:r>
              <a:rPr lang="ja-JP" altLang="en-US" dirty="0" smtClean="0"/>
              <a:t>現象</a:t>
            </a:r>
            <a:endParaRPr kumimoji="1" lang="ja-JP" altLang="en-US" dirty="0"/>
          </a:p>
        </p:txBody>
      </p:sp>
      <p:pic>
        <p:nvPicPr>
          <p:cNvPr id="1026" name="Picture 2" descr="D:\Documents\D\kaneko_phd\fig\c1\SMmeg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285" y="1437112"/>
            <a:ext cx="3023034" cy="124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8" name="Picture 2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4361483"/>
            <a:ext cx="2822753" cy="201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7740352" y="500026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52.8 MeV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72200" y="5873651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52.8 MeV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51520" y="1437112"/>
            <a:ext cx="63367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●　</a:t>
            </a:r>
            <a:r>
              <a:rPr lang="ja-JP" altLang="en-US" sz="2000" dirty="0"/>
              <a:t>標準理論では禁止されて</a:t>
            </a:r>
            <a:r>
              <a:rPr lang="ja-JP" altLang="en-US" sz="2000" dirty="0" smtClean="0"/>
              <a:t>いる</a:t>
            </a:r>
            <a:endParaRPr lang="en-US" altLang="ja-JP" sz="2000" dirty="0" smtClean="0"/>
          </a:p>
          <a:p>
            <a:r>
              <a:rPr lang="en-US" altLang="ja-JP" sz="2000" dirty="0" smtClean="0"/>
              <a:t>	</a:t>
            </a:r>
            <a:r>
              <a:rPr lang="ja-JP" altLang="en-US" sz="2000" dirty="0" smtClean="0"/>
              <a:t>ニュートリノ振動があれば可能だが</a:t>
            </a:r>
            <a:endParaRPr lang="en-US" altLang="ja-JP" sz="2000" dirty="0" smtClean="0"/>
          </a:p>
          <a:p>
            <a:r>
              <a:rPr lang="en-US" altLang="ja-JP" sz="2000" dirty="0"/>
              <a:t>	</a:t>
            </a:r>
            <a:r>
              <a:rPr lang="ja-JP" altLang="en-US" sz="2000" dirty="0" smtClean="0"/>
              <a:t>確率は</a:t>
            </a:r>
            <a:r>
              <a:rPr lang="en-US" altLang="ja-JP" sz="2000" dirty="0" smtClean="0"/>
              <a:t>10</a:t>
            </a:r>
            <a:r>
              <a:rPr lang="en-US" altLang="ja-JP" sz="2000" baseline="30000" dirty="0" smtClean="0"/>
              <a:t>-50</a:t>
            </a:r>
            <a:r>
              <a:rPr lang="ja-JP" altLang="en-US" sz="2000" dirty="0" smtClean="0"/>
              <a:t>以下</a:t>
            </a:r>
            <a:endParaRPr lang="en-US" altLang="ja-JP" sz="2000" dirty="0" smtClean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●　標準理論を超える理論では</a:t>
            </a:r>
            <a:endParaRPr lang="en-US" altLang="ja-JP" sz="2000" dirty="0" smtClean="0"/>
          </a:p>
          <a:p>
            <a:r>
              <a:rPr lang="ja-JP" altLang="en-US" sz="2000" dirty="0" smtClean="0"/>
              <a:t>　　観測可能な確率で発生する</a:t>
            </a:r>
            <a:endParaRPr lang="en-US" altLang="ja-JP" sz="2000" dirty="0" smtClean="0"/>
          </a:p>
          <a:p>
            <a:r>
              <a:rPr lang="en-US" altLang="ja-JP" sz="2000" dirty="0" smtClean="0"/>
              <a:t>	</a:t>
            </a:r>
            <a:r>
              <a:rPr lang="ja-JP" altLang="en-US" sz="2000" dirty="0" smtClean="0"/>
              <a:t>超対称性を含む</a:t>
            </a:r>
            <a:r>
              <a:rPr lang="en-US" altLang="ja-JP" sz="2000" dirty="0" smtClean="0"/>
              <a:t>GUT, see-saw</a:t>
            </a:r>
            <a:r>
              <a:rPr lang="ja-JP" altLang="en-US" sz="2000" dirty="0" smtClean="0"/>
              <a:t>機構など</a:t>
            </a:r>
            <a:endParaRPr lang="en-US" altLang="ja-JP" sz="2000" dirty="0"/>
          </a:p>
          <a:p>
            <a:endParaRPr lang="en-US" altLang="ja-JP" sz="2000" dirty="0" smtClean="0"/>
          </a:p>
          <a:p>
            <a:endParaRPr lang="en-US" altLang="ja-JP" sz="2000" dirty="0" smtClean="0"/>
          </a:p>
          <a:p>
            <a:r>
              <a:rPr lang="ja-JP" altLang="en-US" sz="2000" dirty="0" smtClean="0"/>
              <a:t>●　コライダー実験による直接探索とは相補的関係</a:t>
            </a:r>
            <a:endParaRPr lang="en-US" altLang="ja-JP" sz="2000" dirty="0" smtClean="0"/>
          </a:p>
          <a:p>
            <a:endParaRPr lang="en-US" altLang="ja-JP" sz="2000" dirty="0"/>
          </a:p>
          <a:p>
            <a:endParaRPr lang="en-US" altLang="ja-JP" sz="2000" dirty="0"/>
          </a:p>
          <a:p>
            <a:r>
              <a:rPr lang="ja-JP" altLang="en-US" sz="2000" dirty="0" smtClean="0"/>
              <a:t>●　</a:t>
            </a:r>
            <a:r>
              <a:rPr lang="ja-JP" altLang="en-US" sz="2000" dirty="0"/>
              <a:t>単純な</a:t>
            </a:r>
            <a:r>
              <a:rPr lang="en-US" altLang="ja-JP" sz="2000" dirty="0" smtClean="0"/>
              <a:t>2</a:t>
            </a:r>
            <a:r>
              <a:rPr lang="ja-JP" altLang="en-US" sz="2000" dirty="0" smtClean="0"/>
              <a:t>体崩壊</a:t>
            </a:r>
            <a:endParaRPr lang="en-US" altLang="ja-JP" sz="2000" dirty="0" smtClean="0"/>
          </a:p>
          <a:p>
            <a:r>
              <a:rPr lang="ja-JP" altLang="en-US" sz="2000" dirty="0"/>
              <a:t>　</a:t>
            </a:r>
            <a:r>
              <a:rPr lang="ja-JP" altLang="en-US" sz="2000" dirty="0" smtClean="0"/>
              <a:t>　同時・反対方向・</a:t>
            </a:r>
            <a:r>
              <a:rPr lang="en-US" altLang="ja-JP" sz="2000" dirty="0" smtClean="0"/>
              <a:t>52,8MeV</a:t>
            </a:r>
          </a:p>
        </p:txBody>
      </p:sp>
    </p:spTree>
    <p:extLst>
      <p:ext uri="{BB962C8B-B14F-4D97-AF65-F5344CB8AC3E}">
        <p14:creationId xmlns:p14="http://schemas.microsoft.com/office/powerpoint/2010/main" val="20548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ミッシングターン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2438687" y="3212976"/>
            <a:ext cx="1189608" cy="53972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3052541" y="3464664"/>
            <a:ext cx="90748" cy="9074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3374481" y="3464664"/>
            <a:ext cx="90748" cy="907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/>
          <p:cNvSpPr/>
          <p:nvPr/>
        </p:nvSpPr>
        <p:spPr>
          <a:xfrm>
            <a:off x="3095431" y="3470736"/>
            <a:ext cx="1910080" cy="1158309"/>
          </a:xfrm>
          <a:custGeom>
            <a:avLst/>
            <a:gdLst>
              <a:gd name="connsiteX0" fmla="*/ 0 w 1910080"/>
              <a:gd name="connsiteY0" fmla="*/ 40640 h 1158309"/>
              <a:gd name="connsiteX1" fmla="*/ 101600 w 1910080"/>
              <a:gd name="connsiteY1" fmla="*/ 1117600 h 1158309"/>
              <a:gd name="connsiteX2" fmla="*/ 325120 w 1910080"/>
              <a:gd name="connsiteY2" fmla="*/ 60960 h 1158309"/>
              <a:gd name="connsiteX3" fmla="*/ 772160 w 1910080"/>
              <a:gd name="connsiteY3" fmla="*/ 1158240 h 1158309"/>
              <a:gd name="connsiteX4" fmla="*/ 1137920 w 1910080"/>
              <a:gd name="connsiteY4" fmla="*/ 0 h 1158309"/>
              <a:gd name="connsiteX5" fmla="*/ 1910080 w 1910080"/>
              <a:gd name="connsiteY5" fmla="*/ 1158240 h 115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10080" h="1158309">
                <a:moveTo>
                  <a:pt x="0" y="40640"/>
                </a:moveTo>
                <a:cubicBezTo>
                  <a:pt x="23706" y="577426"/>
                  <a:pt x="47413" y="1114213"/>
                  <a:pt x="101600" y="1117600"/>
                </a:cubicBezTo>
                <a:cubicBezTo>
                  <a:pt x="155787" y="1120987"/>
                  <a:pt x="213360" y="54187"/>
                  <a:pt x="325120" y="60960"/>
                </a:cubicBezTo>
                <a:cubicBezTo>
                  <a:pt x="436880" y="67733"/>
                  <a:pt x="636693" y="1168400"/>
                  <a:pt x="772160" y="1158240"/>
                </a:cubicBezTo>
                <a:cubicBezTo>
                  <a:pt x="907627" y="1148080"/>
                  <a:pt x="948267" y="0"/>
                  <a:pt x="1137920" y="0"/>
                </a:cubicBezTo>
                <a:cubicBezTo>
                  <a:pt x="1327573" y="0"/>
                  <a:pt x="1618826" y="579120"/>
                  <a:pt x="1910080" y="1158240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485231" y="449982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trun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565351" y="46531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2</a:t>
            </a:r>
            <a:r>
              <a:rPr lang="en-US" altLang="ja-JP" baseline="30000" dirty="0" smtClean="0"/>
              <a:t>nd</a:t>
            </a:r>
            <a:r>
              <a:rPr lang="en-US" altLang="ja-JP" dirty="0" smtClean="0"/>
              <a:t> </a:t>
            </a:r>
            <a:r>
              <a:rPr kumimoji="1" lang="en-US" altLang="ja-JP" dirty="0" err="1" smtClean="0"/>
              <a:t>trun</a:t>
            </a:r>
            <a:endParaRPr kumimoji="1" lang="ja-JP" altLang="en-US" dirty="0"/>
          </a:p>
        </p:txBody>
      </p:sp>
      <p:sp>
        <p:nvSpPr>
          <p:cNvPr id="10" name="台形 9"/>
          <p:cNvSpPr/>
          <p:nvPr/>
        </p:nvSpPr>
        <p:spPr>
          <a:xfrm flipH="1" flipV="1">
            <a:off x="1261095" y="4256752"/>
            <a:ext cx="3400238" cy="648072"/>
          </a:xfrm>
          <a:prstGeom prst="trapezoid">
            <a:avLst>
              <a:gd name="adj" fmla="val 78303"/>
            </a:avLst>
          </a:pr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861495" y="4509120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e</a:t>
            </a:r>
            <a:r>
              <a:rPr kumimoji="1" lang="en-US" altLang="ja-JP" sz="2800" baseline="30000" dirty="0" smtClean="0"/>
              <a:t>+</a:t>
            </a:r>
            <a:endParaRPr kumimoji="1" lang="ja-JP" altLang="en-US" sz="2800" baseline="30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29047" y="4377298"/>
            <a:ext cx="172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ドリフト</a:t>
            </a:r>
            <a:endParaRPr kumimoji="1" lang="en-US" altLang="ja-JP" sz="2000" dirty="0" smtClean="0"/>
          </a:p>
          <a:p>
            <a:r>
              <a:rPr lang="ja-JP" altLang="en-US" sz="2000" dirty="0"/>
              <a:t>チェンバー</a:t>
            </a:r>
            <a:endParaRPr kumimoji="1"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6999" y="1340768"/>
            <a:ext cx="79928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陽電子</a:t>
            </a:r>
            <a:r>
              <a:rPr lang="ja-JP" altLang="en-US" sz="2000" dirty="0" smtClean="0"/>
              <a:t>がチェンバーを複数回通過する場合、それぞれの周回が別の陽電子として識別されてしまう事があった。</a:t>
            </a:r>
            <a:endParaRPr lang="en-US" altLang="ja-JP" sz="2000" dirty="0" smtClean="0"/>
          </a:p>
          <a:p>
            <a:endParaRPr lang="en-US" altLang="ja-JP" sz="2000" dirty="0"/>
          </a:p>
          <a:p>
            <a:r>
              <a:rPr kumimoji="1" lang="ja-JP" altLang="en-US" sz="2000" dirty="0" smtClean="0"/>
              <a:t>別々の飛跡を一つの陽電子のものか識別し、</a:t>
            </a:r>
            <a:endParaRPr kumimoji="1" lang="en-US" altLang="ja-JP" sz="2000" dirty="0" smtClean="0"/>
          </a:p>
          <a:p>
            <a:r>
              <a:rPr kumimoji="1" lang="ja-JP" altLang="en-US" sz="2000" dirty="0" smtClean="0"/>
              <a:t>復元する手法を開発した。</a:t>
            </a:r>
            <a:endParaRPr kumimoji="1" lang="en-US" altLang="ja-JP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9047" y="3172906"/>
            <a:ext cx="140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正しい原点</a:t>
            </a:r>
            <a:endParaRPr kumimoji="1" lang="ja-JP" alt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99" y="1906461"/>
            <a:ext cx="3022873" cy="3625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6301655" y="3707740"/>
            <a:ext cx="2262158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ja-JP" altLang="en-US" dirty="0"/>
              <a:t>復元</a:t>
            </a:r>
            <a:r>
              <a:rPr lang="ja-JP" altLang="en-US" dirty="0" smtClean="0"/>
              <a:t>された飛跡の例</a:t>
            </a:r>
            <a:endParaRPr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997584" y="3140968"/>
            <a:ext cx="140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偽の</a:t>
            </a:r>
            <a:r>
              <a:rPr kumimoji="1" lang="ja-JP" altLang="en-US" dirty="0" smtClean="0"/>
              <a:t>原点</a:t>
            </a:r>
            <a:endParaRPr kumimoji="1" lang="ja-JP" altLang="en-US" dirty="0"/>
          </a:p>
        </p:txBody>
      </p:sp>
      <p:cxnSp>
        <p:nvCxnSpPr>
          <p:cNvPr id="18" name="直線コネクタ 17"/>
          <p:cNvCxnSpPr>
            <a:stCxn id="14" idx="3"/>
          </p:cNvCxnSpPr>
          <p:nvPr/>
        </p:nvCxnSpPr>
        <p:spPr>
          <a:xfrm>
            <a:off x="2237654" y="3357572"/>
            <a:ext cx="723560" cy="113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>
            <a:stCxn id="17" idx="1"/>
          </p:cNvCxnSpPr>
          <p:nvPr/>
        </p:nvCxnSpPr>
        <p:spPr>
          <a:xfrm flipH="1">
            <a:off x="3505869" y="3325634"/>
            <a:ext cx="491715" cy="1451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342958" y="5376118"/>
            <a:ext cx="8117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効果</a:t>
            </a:r>
            <a:endParaRPr kumimoji="1" lang="en-US" altLang="ja-JP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2</a:t>
            </a:r>
            <a:r>
              <a:rPr lang="ja-JP" altLang="en-US" sz="2000" dirty="0"/>
              <a:t>周目を認識できなかったため、イベント選別から漏れてしまった本来は良いイベントの回復</a:t>
            </a:r>
            <a:r>
              <a:rPr lang="ja-JP" altLang="en-US" sz="2000" dirty="0" smtClean="0"/>
              <a:t>。　約</a:t>
            </a:r>
            <a:r>
              <a:rPr lang="en-US" altLang="ja-JP" sz="2000" dirty="0" smtClean="0"/>
              <a:t>4%</a:t>
            </a:r>
            <a:r>
              <a:rPr lang="ja-JP" altLang="en-US" sz="2000" dirty="0" smtClean="0"/>
              <a:t>のイベント増加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613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AIF</a:t>
            </a:r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6084168" y="2308548"/>
            <a:ext cx="1656184" cy="553998"/>
          </a:xfrm>
          <a:prstGeom prst="rect">
            <a:avLst/>
          </a:prstGeom>
          <a:ln w="25400">
            <a:solidFill>
              <a:schemeClr val="accent5"/>
            </a:solidFill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000" dirty="0" err="1" smtClean="0"/>
              <a:t>Δθ</a:t>
            </a:r>
            <a:r>
              <a:rPr lang="en-US" altLang="ja-JP" sz="2000" baseline="-25000" dirty="0" err="1" smtClean="0"/>
              <a:t>AIF</a:t>
            </a:r>
            <a:r>
              <a:rPr lang="en-US" altLang="ja-JP" sz="2000" dirty="0" smtClean="0"/>
              <a:t>, </a:t>
            </a:r>
            <a:r>
              <a:rPr lang="en-US" altLang="ja-JP" sz="2000" dirty="0" err="1" smtClean="0"/>
              <a:t>Δφ</a:t>
            </a:r>
            <a:r>
              <a:rPr lang="en-US" altLang="ja-JP" sz="2000" baseline="-25000" dirty="0" err="1" smtClean="0"/>
              <a:t>AIF</a:t>
            </a:r>
            <a:endParaRPr lang="en-US" altLang="ja-JP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179614" y="1065675"/>
            <a:ext cx="5498644" cy="3875493"/>
            <a:chOff x="179614" y="3238076"/>
            <a:chExt cx="4752425" cy="3349551"/>
          </a:xfrm>
        </p:grpSpPr>
        <p:pic>
          <p:nvPicPr>
            <p:cNvPr id="7" name="Picture 2" descr="C:\Users\kaneko\Desktop\２０１４秋\AIF_schematic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" t="9529" r="639" b="391"/>
            <a:stretch/>
          </p:blipFill>
          <p:spPr bwMode="auto">
            <a:xfrm>
              <a:off x="179614" y="3238076"/>
              <a:ext cx="4752425" cy="3349551"/>
            </a:xfrm>
            <a:prstGeom prst="rect">
              <a:avLst/>
            </a:prstGeom>
            <a:noFill/>
          </p:spPr>
        </p:pic>
        <p:sp>
          <p:nvSpPr>
            <p:cNvPr id="8" name="テキスト ボックス 7"/>
            <p:cNvSpPr txBox="1"/>
            <p:nvPr/>
          </p:nvSpPr>
          <p:spPr>
            <a:xfrm>
              <a:off x="3219462" y="4324454"/>
              <a:ext cx="86409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ja-JP" dirty="0" smtClean="0">
                  <a:solidFill>
                    <a:schemeClr val="bg1"/>
                  </a:solidFill>
                </a:rPr>
                <a:t>target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178508" y="5678173"/>
              <a:ext cx="1017228" cy="55861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ja-JP" dirty="0" smtClean="0"/>
                <a:t>Liquid Xenon</a:t>
              </a: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707904" y="5605651"/>
              <a:ext cx="1152128" cy="54165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square" lIns="36000" tIns="36000" rIns="36000" bIns="36000" rtlCol="0" anchor="ctr">
              <a:spAutoFit/>
            </a:bodyPr>
            <a:lstStyle/>
            <a:p>
              <a:pPr algn="ctr"/>
              <a:r>
                <a:rPr lang="en-US" altLang="ja-JP" dirty="0" smtClean="0"/>
                <a:t>Drift Chamber</a:t>
              </a:r>
            </a:p>
          </p:txBody>
        </p:sp>
        <p:cxnSp>
          <p:nvCxnSpPr>
            <p:cNvPr id="11" name="直線コネクタ 10"/>
            <p:cNvCxnSpPr/>
            <p:nvPr/>
          </p:nvCxnSpPr>
          <p:spPr>
            <a:xfrm flipH="1" flipV="1">
              <a:off x="1556848" y="4053646"/>
              <a:ext cx="1719008" cy="1391578"/>
            </a:xfrm>
            <a:prstGeom prst="line">
              <a:avLst/>
            </a:prstGeom>
            <a:ln w="25400">
              <a:solidFill>
                <a:schemeClr val="accent4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円/楕円 11"/>
            <p:cNvSpPr/>
            <p:nvPr/>
          </p:nvSpPr>
          <p:spPr>
            <a:xfrm>
              <a:off x="3251473" y="5392266"/>
              <a:ext cx="83826" cy="8382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534039" y="4753273"/>
              <a:ext cx="1055864" cy="338554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ja-JP" dirty="0" err="1" smtClean="0">
                  <a:solidFill>
                    <a:schemeClr val="accent2"/>
                  </a:solidFill>
                  <a:latin typeface="+mj-lt"/>
                </a:rPr>
                <a:t>Δθ,φ,t</a:t>
              </a:r>
              <a:r>
                <a:rPr lang="en-US" altLang="ja-JP" baseline="-25000" dirty="0" err="1" smtClean="0">
                  <a:solidFill>
                    <a:schemeClr val="accent2"/>
                  </a:solidFill>
                  <a:latin typeface="+mj-lt"/>
                </a:rPr>
                <a:t>AIF</a:t>
              </a:r>
              <a:endParaRPr lang="ja-JP" altLang="en-US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4" name="円弧 13"/>
            <p:cNvSpPr/>
            <p:nvPr/>
          </p:nvSpPr>
          <p:spPr>
            <a:xfrm>
              <a:off x="2082033" y="4269022"/>
              <a:ext cx="1067812" cy="1067812"/>
            </a:xfrm>
            <a:prstGeom prst="arc">
              <a:avLst>
                <a:gd name="adj1" fmla="val 12367390"/>
                <a:gd name="adj2" fmla="val 14226743"/>
              </a:avLst>
            </a:prstGeom>
            <a:noFill/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2577649" y="5717924"/>
              <a:ext cx="973871" cy="338554"/>
            </a:xfrm>
            <a:prstGeom prst="rect">
              <a:avLst/>
            </a:prstGeom>
            <a:solidFill>
              <a:schemeClr val="tx1"/>
            </a:solidFill>
            <a:ln w="25400">
              <a:solidFill>
                <a:schemeClr val="accent2"/>
              </a:solidFill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ja-JP" dirty="0" err="1" smtClean="0">
                  <a:solidFill>
                    <a:schemeClr val="accent2"/>
                  </a:solidFill>
                  <a:latin typeface="+mj-lt"/>
                </a:rPr>
                <a:t>R,φ,Z</a:t>
              </a:r>
              <a:r>
                <a:rPr lang="en-US" altLang="ja-JP" baseline="-25000" dirty="0" err="1" smtClean="0">
                  <a:solidFill>
                    <a:schemeClr val="accent2"/>
                  </a:solidFill>
                  <a:latin typeface="+mj-lt"/>
                </a:rPr>
                <a:t>AIF</a:t>
              </a:r>
              <a:endParaRPr lang="ja-JP" altLang="en-US" baseline="-25000" dirty="0">
                <a:solidFill>
                  <a:schemeClr val="accent2"/>
                </a:solidFill>
                <a:latin typeface="+mj-lt"/>
              </a:endParaRPr>
            </a:p>
          </p:txBody>
        </p:sp>
        <p:cxnSp>
          <p:nvCxnSpPr>
            <p:cNvPr id="16" name="直線矢印コネクタ 15"/>
            <p:cNvCxnSpPr>
              <a:stCxn id="15" idx="0"/>
            </p:cNvCxnSpPr>
            <p:nvPr/>
          </p:nvCxnSpPr>
          <p:spPr>
            <a:xfrm flipV="1">
              <a:off x="3064585" y="5476093"/>
              <a:ext cx="211271" cy="241831"/>
            </a:xfrm>
            <a:prstGeom prst="straightConnector1">
              <a:avLst/>
            </a:prstGeom>
            <a:ln w="254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グループ化 16"/>
          <p:cNvGrpSpPr/>
          <p:nvPr/>
        </p:nvGrpSpPr>
        <p:grpSpPr>
          <a:xfrm>
            <a:off x="1848251" y="4675604"/>
            <a:ext cx="6972221" cy="2065764"/>
            <a:chOff x="539552" y="2972749"/>
            <a:chExt cx="7891346" cy="2760508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972749"/>
              <a:ext cx="7891346" cy="2760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正方形/長方形 18"/>
            <p:cNvSpPr/>
            <p:nvPr/>
          </p:nvSpPr>
          <p:spPr>
            <a:xfrm>
              <a:off x="1009863" y="3059668"/>
              <a:ext cx="73129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err="1" smtClean="0">
                  <a:solidFill>
                    <a:schemeClr val="accent4"/>
                  </a:solidFill>
                  <a:latin typeface="+mj-lt"/>
                </a:rPr>
                <a:t>Δθ</a:t>
              </a:r>
              <a:r>
                <a:rPr lang="en-US" altLang="ja-JP" baseline="-25000" dirty="0" err="1" smtClean="0">
                  <a:solidFill>
                    <a:schemeClr val="accent4"/>
                  </a:solidFill>
                  <a:latin typeface="+mj-lt"/>
                </a:rPr>
                <a:t>AIF</a:t>
              </a:r>
              <a:endParaRPr lang="ja-JP" altLang="en-US" dirty="0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3563888" y="3051458"/>
              <a:ext cx="7777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err="1" smtClean="0">
                  <a:solidFill>
                    <a:schemeClr val="accent4"/>
                  </a:solidFill>
                  <a:latin typeface="+mj-lt"/>
                </a:rPr>
                <a:t>Δφ</a:t>
              </a:r>
              <a:r>
                <a:rPr lang="en-US" altLang="ja-JP" baseline="-25000" dirty="0" err="1" smtClean="0">
                  <a:solidFill>
                    <a:schemeClr val="accent4"/>
                  </a:solidFill>
                  <a:latin typeface="+mj-lt"/>
                </a:rPr>
                <a:t>AIF</a:t>
              </a:r>
              <a:endParaRPr lang="ja-JP" altLang="en-US" dirty="0">
                <a:solidFill>
                  <a:schemeClr val="accent4"/>
                </a:solidFill>
                <a:latin typeface="+mj-lt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6156176" y="3051458"/>
              <a:ext cx="737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 err="1" smtClean="0">
                  <a:solidFill>
                    <a:schemeClr val="accent4"/>
                  </a:solidFill>
                  <a:latin typeface="+mj-lt"/>
                </a:rPr>
                <a:t>Δt</a:t>
              </a:r>
              <a:r>
                <a:rPr lang="en-US" altLang="ja-JP" baseline="-25000" dirty="0" err="1" smtClean="0">
                  <a:solidFill>
                    <a:schemeClr val="accent4"/>
                  </a:solidFill>
                  <a:latin typeface="+mj-lt"/>
                </a:rPr>
                <a:t>AIF</a:t>
              </a:r>
              <a:r>
                <a:rPr lang="en-US" altLang="ja-JP" dirty="0" smtClean="0">
                  <a:solidFill>
                    <a:schemeClr val="accent4"/>
                  </a:solidFill>
                  <a:latin typeface="+mj-lt"/>
                </a:rPr>
                <a:t> </a:t>
              </a:r>
              <a:endParaRPr lang="ja-JP" altLang="en-US" dirty="0">
                <a:solidFill>
                  <a:schemeClr val="accent4"/>
                </a:solidFill>
                <a:latin typeface="+mj-lt"/>
              </a:endParaRPr>
            </a:p>
          </p:txBody>
        </p:sp>
        <p:grpSp>
          <p:nvGrpSpPr>
            <p:cNvPr id="22" name="グループ化 21"/>
            <p:cNvGrpSpPr/>
            <p:nvPr/>
          </p:nvGrpSpPr>
          <p:grpSpPr>
            <a:xfrm>
              <a:off x="2051720" y="2996952"/>
              <a:ext cx="1512168" cy="1661530"/>
              <a:chOff x="2051720" y="2517100"/>
              <a:chExt cx="1512168" cy="1661530"/>
            </a:xfrm>
          </p:grpSpPr>
          <p:sp>
            <p:nvSpPr>
              <p:cNvPr id="27" name="テキスト ボックス 26"/>
              <p:cNvSpPr txBox="1"/>
              <p:nvPr/>
            </p:nvSpPr>
            <p:spPr>
              <a:xfrm>
                <a:off x="2195736" y="2517100"/>
                <a:ext cx="1190589" cy="863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 smtClean="0"/>
                  <a:t>correct</a:t>
                </a:r>
              </a:p>
              <a:p>
                <a:r>
                  <a:rPr lang="en-US" altLang="ja-JP" dirty="0" smtClean="0"/>
                  <a:t>AIF pair</a:t>
                </a:r>
                <a:endParaRPr kumimoji="1" lang="ja-JP" altLang="en-US" dirty="0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2411760" y="3532299"/>
                <a:ext cx="11521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chemeClr val="bg1"/>
                    </a:solidFill>
                  </a:rPr>
                  <a:t>random</a:t>
                </a:r>
                <a:endParaRPr kumimoji="1" lang="en-US" altLang="ja-JP" dirty="0" smtClean="0">
                  <a:solidFill>
                    <a:schemeClr val="bg1"/>
                  </a:solidFill>
                </a:endParaRPr>
              </a:p>
              <a:p>
                <a:r>
                  <a:rPr lang="en-US" altLang="ja-JP" dirty="0" smtClean="0">
                    <a:solidFill>
                      <a:schemeClr val="bg1"/>
                    </a:solidFill>
                  </a:rPr>
                  <a:t>AIF pair</a:t>
                </a:r>
                <a:endParaRPr kumimoji="1" lang="ja-JP" altLang="en-US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9" name="直線矢印コネクタ 28"/>
              <p:cNvCxnSpPr/>
              <p:nvPr/>
            </p:nvCxnSpPr>
            <p:spPr>
              <a:xfrm flipH="1">
                <a:off x="2051720" y="2756272"/>
                <a:ext cx="216024" cy="192876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矢印コネクタ 29"/>
              <p:cNvCxnSpPr/>
              <p:nvPr/>
            </p:nvCxnSpPr>
            <p:spPr>
              <a:xfrm flipH="1">
                <a:off x="2267744" y="3813244"/>
                <a:ext cx="216024" cy="192876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598" y="3721400"/>
              <a:ext cx="7286570" cy="15460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4" name="グループ化 23"/>
            <p:cNvGrpSpPr/>
            <p:nvPr/>
          </p:nvGrpSpPr>
          <p:grpSpPr>
            <a:xfrm>
              <a:off x="610062" y="3740732"/>
              <a:ext cx="1296144" cy="863701"/>
              <a:chOff x="610062" y="3260880"/>
              <a:chExt cx="1296144" cy="863701"/>
            </a:xfrm>
          </p:grpSpPr>
          <p:sp>
            <p:nvSpPr>
              <p:cNvPr id="25" name="テキスト ボックス 24"/>
              <p:cNvSpPr txBox="1"/>
              <p:nvPr/>
            </p:nvSpPr>
            <p:spPr>
              <a:xfrm>
                <a:off x="610062" y="3260880"/>
                <a:ext cx="1296144" cy="863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Signal </a:t>
                </a:r>
                <a:r>
                  <a:rPr kumimoji="1" lang="en-US" altLang="ja-JP" dirty="0" smtClean="0">
                    <a:solidFill>
                      <a:srgbClr val="FF0000"/>
                    </a:solidFill>
                  </a:rPr>
                  <a:t>RD</a:t>
                </a:r>
              </a:p>
              <a:p>
                <a:r>
                  <a:rPr lang="en-US" altLang="ja-JP" dirty="0" smtClean="0">
                    <a:solidFill>
                      <a:srgbClr val="FF0000"/>
                    </a:solidFill>
                  </a:rPr>
                  <a:t>simulate</a:t>
                </a:r>
                <a:endParaRPr kumimoji="1" lang="en-US" altLang="ja-JP" dirty="0" smtClean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26" name="直線矢印コネクタ 25"/>
              <p:cNvCxnSpPr/>
              <p:nvPr/>
            </p:nvCxnSpPr>
            <p:spPr>
              <a:xfrm>
                <a:off x="1475656" y="3691245"/>
                <a:ext cx="289858" cy="169803"/>
              </a:xfrm>
              <a:prstGeom prst="straightConnector1">
                <a:avLst/>
              </a:prstGeom>
              <a:ln w="12700">
                <a:solidFill>
                  <a:schemeClr val="accent5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021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AIF cut</a:t>
            </a:r>
            <a:endParaRPr kumimoji="1" lang="ja-JP" altLang="en-US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240570" y="3722630"/>
            <a:ext cx="4763478" cy="2946730"/>
            <a:chOff x="3411739" y="1484784"/>
            <a:chExt cx="5587349" cy="3456384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3817" y="1489943"/>
              <a:ext cx="5346700" cy="3451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6742661" y="409296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600" dirty="0" smtClean="0"/>
                <a:t>0.5σ</a:t>
              </a:r>
              <a:endParaRPr kumimoji="1" lang="ja-JP" altLang="en-US" sz="1600" dirty="0"/>
            </a:p>
          </p:txBody>
        </p:sp>
        <p:cxnSp>
          <p:nvCxnSpPr>
            <p:cNvPr id="5" name="直線矢印コネクタ 4"/>
            <p:cNvCxnSpPr>
              <a:stCxn id="4" idx="3"/>
            </p:cNvCxnSpPr>
            <p:nvPr/>
          </p:nvCxnSpPr>
          <p:spPr>
            <a:xfrm flipV="1">
              <a:off x="7534749" y="3804928"/>
              <a:ext cx="144016" cy="4573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テキスト ボックス 5"/>
            <p:cNvSpPr txBox="1"/>
            <p:nvPr/>
          </p:nvSpPr>
          <p:spPr>
            <a:xfrm>
              <a:off x="5641025" y="3074120"/>
              <a:ext cx="792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1600" dirty="0" smtClean="0"/>
                <a:t>1.0</a:t>
              </a:r>
              <a:r>
                <a:rPr kumimoji="1" lang="en-US" altLang="ja-JP" sz="1600" dirty="0" smtClean="0"/>
                <a:t>σ</a:t>
              </a:r>
              <a:endParaRPr kumimoji="1" lang="ja-JP" altLang="en-US" sz="1600" dirty="0"/>
            </a:p>
          </p:txBody>
        </p:sp>
        <p:cxnSp>
          <p:nvCxnSpPr>
            <p:cNvPr id="7" name="直線矢印コネクタ 6"/>
            <p:cNvCxnSpPr>
              <a:stCxn id="6" idx="3"/>
            </p:cNvCxnSpPr>
            <p:nvPr/>
          </p:nvCxnSpPr>
          <p:spPr>
            <a:xfrm flipV="1">
              <a:off x="6433113" y="2786088"/>
              <a:ext cx="144016" cy="45730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円/楕円 7"/>
            <p:cNvSpPr/>
            <p:nvPr/>
          </p:nvSpPr>
          <p:spPr>
            <a:xfrm>
              <a:off x="7268233" y="3347694"/>
              <a:ext cx="216024" cy="216024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 rot="16200000">
              <a:off x="7460345" y="2554216"/>
              <a:ext cx="2608176" cy="46931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>
                  <a:solidFill>
                    <a:srgbClr val="FF0000"/>
                  </a:solidFill>
                </a:rPr>
                <a:t>BGPDF/ </a:t>
              </a:r>
              <a:r>
                <a:rPr lang="en-US" altLang="ja-JP" sz="2000" dirty="0" err="1" smtClean="0">
                  <a:solidFill>
                    <a:srgbClr val="FF0000"/>
                  </a:solidFill>
                </a:rPr>
                <a:t>SigPDF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 </a:t>
              </a:r>
              <a:endParaRPr kumimoji="1" lang="ja-JP" altLang="en-US" sz="2000" dirty="0">
                <a:solidFill>
                  <a:srgbClr val="FF0000"/>
                </a:solidFill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 rot="16200000">
              <a:off x="2603681" y="2364850"/>
              <a:ext cx="201622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2000" dirty="0" smtClean="0"/>
                <a:t>BG rejection </a:t>
              </a:r>
              <a:endParaRPr kumimoji="1" lang="ja-JP" altLang="en-US" sz="2000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3925"/>
            <a:ext cx="3635110" cy="348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161510" y="1556792"/>
                <a:ext cx="4165884" cy="9441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1600" b="0" i="1" smtClean="0">
                          <a:latin typeface="Cambria Math"/>
                        </a:rPr>
                        <m:t>𝐺</m:t>
                      </m:r>
                      <m:d>
                        <m:dPr>
                          <m:ctrlPr>
                            <a:rPr kumimoji="1" lang="en-US" altLang="ja-JP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𝑥</m:t>
                          </m:r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kumimoji="1" lang="en-US" altLang="ja-JP" sz="16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kumimoji="1" lang="en-US" altLang="ja-JP" sz="1600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sz="1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kumimoji="1" lang="en-US" altLang="ja-JP" sz="16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1" lang="en-US" altLang="ja-JP" sz="16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kumimoji="1" lang="en-US" altLang="ja-JP" sz="1600" b="0" i="1" smtClean="0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  <m:r>
                                        <a:rPr kumimoji="1" lang="en-US" altLang="ja-JP" sz="1600" b="0" i="1" smtClean="0">
                                          <a:latin typeface="Cambria Math"/>
                                        </a:rPr>
                                        <m:t>𝜋</m:t>
                                      </m:r>
                                    </m:e>
                                  </m:rad>
                                </m:e>
                              </m:d>
                            </m:e>
                            <m:sup>
                              <m:r>
                                <a:rPr kumimoji="1" lang="en-US" altLang="ja-JP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 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1600" b="0" i="1" smtClean="0">
                              <a:latin typeface="Cambria Math"/>
                            </a:rPr>
                          </m:ctrlPr>
                        </m:sSupPr>
                        <m:e>
                          <m:rad>
                            <m:radPr>
                              <m:degHide m:val="on"/>
                              <m:ctrlPr>
                                <a:rPr kumimoji="1" lang="en-US" altLang="ja-JP" sz="1600" b="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1600" i="1">
                                  <a:latin typeface="Cambria Math"/>
                                </a:rPr>
                                <m:t>|</m:t>
                              </m:r>
                              <m:r>
                                <a:rPr lang="en-US" altLang="ja-JP" sz="1600" i="1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altLang="ja-JP" sz="1600" i="1">
                                  <a:latin typeface="Cambria Math"/>
                                </a:rPr>
                                <m:t>|</m:t>
                              </m:r>
                            </m:e>
                          </m:rad>
                        </m:e>
                        <m:sup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m:rPr>
                          <m:sty m:val="p"/>
                        </m:rPr>
                        <a:rPr kumimoji="1" lang="en-US" altLang="ja-JP" sz="1600" b="0" i="0" smtClean="0">
                          <a:latin typeface="Cambria Math"/>
                        </a:rPr>
                        <m:t>exp</m:t>
                      </m:r>
                      <m:r>
                        <a:rPr kumimoji="1" lang="en-US" altLang="ja-JP" sz="1600" b="0" i="1" smtClean="0">
                          <a:latin typeface="Cambria Math"/>
                        </a:rPr>
                        <m:t>⁡(−</m:t>
                      </m:r>
                      <m:f>
                        <m:fPr>
                          <m:ctrlPr>
                            <a:rPr lang="en-US" altLang="ja-JP" sz="1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1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1600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altLang="ja-JP" sz="16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ja-JP" sz="1600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16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altLang="ja-JP" sz="1600" i="1"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sz="16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1600" b="0" i="1" smtClean="0">
                                      <a:latin typeface="Cambria Math"/>
                                    </a:rPr>
                                    <m:t>𝜇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 sz="1600">
                              <a:latin typeface="Cambria Math"/>
                            </a:rPr>
                            <m:t>T</m:t>
                          </m:r>
                        </m:sup>
                      </m:sSup>
                      <m:sSup>
                        <m:sSupPr>
                          <m:ctrlPr>
                            <a:rPr lang="en-US" altLang="ja-JP" sz="1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ja-JP" sz="1600" i="1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altLang="ja-JP" sz="16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ja-JP" sz="16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ja-JP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sz="1600" i="1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altLang="ja-JP" sz="1600" i="1"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altLang="ja-JP" sz="1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</m:acc>
                        </m:e>
                      </m:d>
                      <m:r>
                        <a:rPr kumimoji="1" lang="en-US" altLang="ja-JP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10" y="1556792"/>
                <a:ext cx="4165884" cy="94410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894611" y="270892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D</a:t>
            </a:r>
            <a:r>
              <a:rPr lang="en-US" altLang="ja-JP" baseline="30000" dirty="0" smtClean="0"/>
              <a:t>2</a:t>
            </a:r>
          </a:p>
          <a:p>
            <a:r>
              <a:rPr kumimoji="1" lang="en-US" altLang="ja-JP" dirty="0" smtClean="0"/>
              <a:t>D</a:t>
            </a:r>
            <a:r>
              <a:rPr lang="en-US" altLang="ja-JP" dirty="0"/>
              <a:t>: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Mahalabinos</a:t>
            </a:r>
            <a:r>
              <a:rPr kumimoji="1" lang="en-US" altLang="ja-JP" dirty="0" smtClean="0"/>
              <a:t> distance</a:t>
            </a:r>
            <a:endParaRPr kumimoji="1" lang="ja-JP" altLang="en-US" dirty="0"/>
          </a:p>
        </p:txBody>
      </p:sp>
      <p:cxnSp>
        <p:nvCxnSpPr>
          <p:cNvPr id="22" name="直線矢印コネクタ 21"/>
          <p:cNvCxnSpPr>
            <a:stCxn id="23" idx="2"/>
            <a:endCxn id="21" idx="0"/>
          </p:cNvCxnSpPr>
          <p:nvPr/>
        </p:nvCxnSpPr>
        <p:spPr>
          <a:xfrm flipH="1">
            <a:off x="2478787" y="2402123"/>
            <a:ext cx="725061" cy="3067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角丸四角形 22"/>
          <p:cNvSpPr/>
          <p:nvPr/>
        </p:nvSpPr>
        <p:spPr>
          <a:xfrm>
            <a:off x="2339752" y="1844824"/>
            <a:ext cx="1728192" cy="557299"/>
          </a:xfrm>
          <a:prstGeom prst="roundRect">
            <a:avLst>
              <a:gd name="adj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436096" y="5517232"/>
            <a:ext cx="2151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D = Min(D</a:t>
            </a:r>
            <a:r>
              <a:rPr kumimoji="1" lang="en-US" altLang="ja-JP" sz="2000" baseline="-25000" dirty="0" smtClean="0"/>
              <a:t>1</a:t>
            </a:r>
            <a:r>
              <a:rPr kumimoji="1" lang="en-US" altLang="ja-JP" sz="2000" dirty="0" smtClean="0"/>
              <a:t>, D</a:t>
            </a:r>
            <a:r>
              <a:rPr kumimoji="1" lang="en-US" altLang="ja-JP" sz="2000" baseline="-25000" dirty="0" smtClean="0"/>
              <a:t>2</a:t>
            </a:r>
            <a:r>
              <a:rPr kumimoji="1" lang="en-US" altLang="ja-JP" sz="2000" dirty="0" smtClean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正方形/長方形 24"/>
              <p:cNvSpPr/>
              <p:nvPr/>
            </p:nvSpPr>
            <p:spPr>
              <a:xfrm>
                <a:off x="5641653" y="4211796"/>
                <a:ext cx="31788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 smtClean="0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𝑥</m:t>
                        </m:r>
                        <m:r>
                          <a:rPr lang="en-US" altLang="ja-JP" i="1">
                            <a:latin typeface="Cambria Math"/>
                          </a:rPr>
                          <m:t>,</m:t>
                        </m:r>
                        <m:r>
                          <a:rPr lang="en-US" altLang="ja-JP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𝑥</m:t>
                        </m:r>
                        <m:r>
                          <a:rPr lang="en-US" altLang="ja-JP" i="1">
                            <a:latin typeface="Cambria Math"/>
                          </a:rPr>
                          <m:t>,</m:t>
                        </m:r>
                        <m:r>
                          <a:rPr lang="en-US" altLang="ja-JP" i="1"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n-US" altLang="ja-JP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altLang="ja-JP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/>
                          </a:rPr>
                          <m:t>𝑥</m:t>
                        </m:r>
                        <m:r>
                          <a:rPr lang="en-US" altLang="ja-JP" i="1">
                            <a:latin typeface="Cambria Math"/>
                          </a:rPr>
                          <m:t>,</m:t>
                        </m:r>
                        <m:r>
                          <a:rPr lang="en-US" altLang="ja-JP" i="1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altLang="ja-JP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25" name="正方形/長方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653" y="4211796"/>
                <a:ext cx="3178819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正方形/長方形 25"/>
          <p:cNvSpPr/>
          <p:nvPr/>
        </p:nvSpPr>
        <p:spPr>
          <a:xfrm>
            <a:off x="5227462" y="3851756"/>
            <a:ext cx="1072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Fit with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/>
              <p:cNvSpPr/>
              <p:nvPr/>
            </p:nvSpPr>
            <p:spPr>
              <a:xfrm>
                <a:off x="5227462" y="4715852"/>
                <a:ext cx="18226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 smtClean="0"/>
                  <a:t>to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ja-JP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𝜇</m:t>
                            </m:r>
                          </m:e>
                        </m:acc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ja-JP" altLang="en-US" dirty="0" smtClean="0"/>
                  <a:t> </a:t>
                </a:r>
                <a:r>
                  <a:rPr lang="en-US" altLang="ja-JP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altLang="ja-JP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n-US" altLang="ja-JP" dirty="0" smtClean="0"/>
              </a:p>
            </p:txBody>
          </p:sp>
        </mc:Choice>
        <mc:Fallback xmlns="">
          <p:sp>
            <p:nvSpPr>
              <p:cNvPr id="27" name="正方形/長方形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462" y="4715852"/>
                <a:ext cx="1822615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3010" t="-23333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/>
          <p:cNvSpPr txBox="1"/>
          <p:nvPr/>
        </p:nvSpPr>
        <p:spPr>
          <a:xfrm>
            <a:off x="7740352" y="1556792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2009</a:t>
            </a:r>
          </a:p>
          <a:p>
            <a:r>
              <a:rPr lang="en-US" altLang="ja-JP" dirty="0" smtClean="0"/>
              <a:t>sideband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1218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neko\Desktop\centeral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55" y="1439794"/>
            <a:ext cx="4649207" cy="446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neko\Desktop\centralB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29029"/>
            <a:ext cx="4649207" cy="446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中心付近の</a:t>
            </a:r>
            <a:r>
              <a:rPr kumimoji="1" lang="ja-JP" altLang="en-US" dirty="0" smtClean="0"/>
              <a:t>イベント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58656" y="5611542"/>
            <a:ext cx="122538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E</a:t>
            </a:r>
            <a:r>
              <a:rPr kumimoji="1" lang="en-US" altLang="ja-JP" baseline="-25000" dirty="0" err="1" smtClean="0"/>
              <a:t>e</a:t>
            </a:r>
            <a:r>
              <a:rPr kumimoji="1" lang="en-US" altLang="ja-JP" dirty="0" smtClean="0"/>
              <a:t> (MeV)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 rot="16200000">
            <a:off x="-392530" y="2239398"/>
            <a:ext cx="122538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E</a:t>
            </a:r>
            <a:r>
              <a:rPr kumimoji="1" lang="en-US" altLang="ja-JP" baseline="-25000" dirty="0" err="1" smtClean="0"/>
              <a:t>γ</a:t>
            </a:r>
            <a:r>
              <a:rPr kumimoji="1" lang="en-US" altLang="ja-JP" dirty="0" smtClean="0"/>
              <a:t> (MeV)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 rot="16200000">
            <a:off x="4006918" y="2056827"/>
            <a:ext cx="1225385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err="1" smtClean="0"/>
              <a:t>T</a:t>
            </a:r>
            <a:r>
              <a:rPr kumimoji="1" lang="en-US" altLang="ja-JP" baseline="-25000" dirty="0" err="1" smtClean="0"/>
              <a:t>eγ</a:t>
            </a:r>
            <a:r>
              <a:rPr kumimoji="1" lang="en-US" altLang="ja-JP" dirty="0" smtClean="0"/>
              <a:t> (ns)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778907" y="5611542"/>
            <a:ext cx="109930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cos</a:t>
            </a:r>
            <a:r>
              <a:rPr lang="ja-JP" altLang="en-US" dirty="0"/>
              <a:t> </a:t>
            </a:r>
            <a:r>
              <a:rPr lang="en-US" altLang="ja-JP" dirty="0" err="1" smtClean="0"/>
              <a:t>Θ</a:t>
            </a:r>
            <a:r>
              <a:rPr lang="en-US" altLang="ja-JP" baseline="-25000" dirty="0" err="1" smtClean="0"/>
              <a:t>eγ</a:t>
            </a:r>
            <a:endParaRPr kumimoji="1" lang="ja-JP" alt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990317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新旧比較</a:t>
            </a:r>
            <a:endParaRPr kumimoji="1" lang="ja-JP" altLang="en-US" dirty="0"/>
          </a:p>
        </p:txBody>
      </p:sp>
      <p:pic>
        <p:nvPicPr>
          <p:cNvPr id="4" name="Picture 2" descr="C:\Users\kaneko\Desktop\FinalFIt\ana_Diff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21110"/>
            <a:ext cx="5400675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kaneko\Desktop\SideDiffWide\Diffwide_tpos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4984"/>
            <a:ext cx="5400675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3851920" y="1865352"/>
            <a:ext cx="1368152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Analysis</a:t>
            </a:r>
          </a:p>
          <a:p>
            <a:r>
              <a:rPr lang="en-US" altLang="ja-JP" sz="2000" dirty="0" smtClean="0"/>
              <a:t>Region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80312" y="3801234"/>
            <a:ext cx="1368152" cy="707886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Time</a:t>
            </a:r>
          </a:p>
          <a:p>
            <a:r>
              <a:rPr lang="en-US" altLang="ja-JP" sz="2000" dirty="0" smtClean="0"/>
              <a:t>sideband</a:t>
            </a:r>
            <a:endParaRPr kumimoji="1" lang="en-US" altLang="ja-JP" sz="20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552" y="130903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teg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11760" y="1309032"/>
            <a:ext cx="720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 smtClean="0"/>
              <a:t>E</a:t>
            </a:r>
            <a:r>
              <a:rPr kumimoji="1" lang="en-US" altLang="ja-JP" sz="2000" dirty="0" err="1" smtClean="0"/>
              <a:t>e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9160" y="3005286"/>
            <a:ext cx="87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err="1" smtClean="0"/>
              <a:t>θeγ</a:t>
            </a:r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67744" y="3005286"/>
            <a:ext cx="872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err="1"/>
              <a:t>φ</a:t>
            </a:r>
            <a:r>
              <a:rPr kumimoji="1" lang="en-US" altLang="ja-JP" sz="2000" dirty="0" err="1" smtClean="0"/>
              <a:t>eγ</a:t>
            </a:r>
            <a:endParaRPr kumimoji="1"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703992" y="875328"/>
            <a:ext cx="2880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(</a:t>
            </a:r>
            <a:r>
              <a:rPr kumimoji="1" lang="en-US" altLang="ja-JP" sz="2000" dirty="0" smtClean="0"/>
              <a:t>NEW) – (OLD)</a:t>
            </a:r>
          </a:p>
          <a:p>
            <a:endParaRPr lang="en-US" altLang="ja-JP" sz="2000" dirty="0"/>
          </a:p>
          <a:p>
            <a:r>
              <a:rPr lang="en-US" altLang="ja-JP" sz="2000" dirty="0"/>
              <a:t>A</a:t>
            </a:r>
            <a:r>
              <a:rPr lang="en-US" altLang="ja-JP" sz="2000" dirty="0" smtClean="0"/>
              <a:t>nalysis region includes some RMD, but shape looks very similar.</a:t>
            </a:r>
            <a:endParaRPr kumimoji="1" lang="en-US" altLang="ja-JP" sz="2000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092205" y="5212357"/>
            <a:ext cx="2016299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FF0000"/>
                </a:solidFill>
              </a:rPr>
              <a:t>Red : Selected both old and new.</a:t>
            </a:r>
          </a:p>
          <a:p>
            <a:r>
              <a:rPr kumimoji="1" lang="en-US" altLang="ja-JP" sz="1400" dirty="0" smtClean="0">
                <a:solidFill>
                  <a:srgbClr val="00B050"/>
                </a:solidFill>
              </a:rPr>
              <a:t>Green : Not selected in old but in wide region.</a:t>
            </a:r>
          </a:p>
          <a:p>
            <a:r>
              <a:rPr lang="en-US" altLang="ja-JP" sz="1400" dirty="0" smtClean="0">
                <a:solidFill>
                  <a:srgbClr val="0070C0"/>
                </a:solidFill>
              </a:rPr>
              <a:t>Blue : </a:t>
            </a:r>
            <a:r>
              <a:rPr lang="en-US" altLang="ja-JP" sz="1400" dirty="0" err="1" smtClean="0">
                <a:solidFill>
                  <a:srgbClr val="0070C0"/>
                </a:solidFill>
              </a:rPr>
              <a:t>Red+Green</a:t>
            </a:r>
            <a:endParaRPr kumimoji="1" lang="ja-JP" altLang="en-US" sz="1400" dirty="0">
              <a:solidFill>
                <a:srgbClr val="0070C0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59160" y="4966136"/>
            <a:ext cx="26810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RMS</a:t>
            </a:r>
          </a:p>
          <a:p>
            <a:r>
              <a:rPr kumimoji="1" lang="en-US" altLang="ja-JP" sz="2000" dirty="0" err="1" smtClean="0"/>
              <a:t>te</a:t>
            </a:r>
            <a:r>
              <a:rPr lang="en-US" altLang="ja-JP" sz="2000" dirty="0" err="1"/>
              <a:t>γ</a:t>
            </a:r>
            <a:r>
              <a:rPr kumimoji="1" lang="en-US" altLang="ja-JP" sz="2000" dirty="0" smtClean="0"/>
              <a:t> 14 </a:t>
            </a:r>
            <a:r>
              <a:rPr kumimoji="1" lang="en-US" altLang="ja-JP" sz="2000" dirty="0" err="1" smtClean="0"/>
              <a:t>ps</a:t>
            </a:r>
            <a:endParaRPr kumimoji="1" lang="en-US" altLang="ja-JP" sz="2000" dirty="0" smtClean="0"/>
          </a:p>
          <a:p>
            <a:r>
              <a:rPr lang="en-US" altLang="ja-JP" sz="2000" dirty="0" err="1" smtClean="0"/>
              <a:t>Ee</a:t>
            </a:r>
            <a:r>
              <a:rPr lang="en-US" altLang="ja-JP" sz="2000" dirty="0" smtClean="0"/>
              <a:t> 78 </a:t>
            </a:r>
            <a:r>
              <a:rPr lang="en-US" altLang="ja-JP" sz="2000" dirty="0" err="1" smtClean="0"/>
              <a:t>keV</a:t>
            </a:r>
            <a:endParaRPr lang="en-US" altLang="ja-JP" sz="2000" dirty="0" smtClean="0"/>
          </a:p>
          <a:p>
            <a:r>
              <a:rPr kumimoji="1" lang="en-US" altLang="ja-JP" sz="2000" dirty="0" err="1" smtClean="0"/>
              <a:t>θeγ</a:t>
            </a:r>
            <a:r>
              <a:rPr kumimoji="1" lang="en-US" altLang="ja-JP" sz="2000" dirty="0" smtClean="0"/>
              <a:t> 3.8 </a:t>
            </a:r>
            <a:r>
              <a:rPr kumimoji="1" lang="en-US" altLang="ja-JP" sz="2000" dirty="0" err="1" smtClean="0"/>
              <a:t>mrad</a:t>
            </a:r>
            <a:endParaRPr kumimoji="1" lang="en-US" altLang="ja-JP" sz="2000" dirty="0" smtClean="0"/>
          </a:p>
          <a:p>
            <a:r>
              <a:rPr kumimoji="1" lang="en-US" altLang="ja-JP" sz="2000" dirty="0" err="1" smtClean="0"/>
              <a:t>φeγ</a:t>
            </a:r>
            <a:r>
              <a:rPr kumimoji="1" lang="en-US" altLang="ja-JP" sz="2000" dirty="0" smtClean="0"/>
              <a:t> 5.8 </a:t>
            </a:r>
            <a:r>
              <a:rPr kumimoji="1" lang="en-US" altLang="ja-JP" sz="2000" dirty="0" err="1" smtClean="0"/>
              <a:t>mrad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23601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新旧</a:t>
            </a:r>
            <a:r>
              <a:rPr kumimoji="1" lang="en-US" altLang="ja-JP" dirty="0" smtClean="0"/>
              <a:t>2D</a:t>
            </a:r>
            <a:endParaRPr kumimoji="1" lang="ja-JP" altLang="en-US" dirty="0"/>
          </a:p>
        </p:txBody>
      </p:sp>
      <p:pic>
        <p:nvPicPr>
          <p:cNvPr id="4" name="Picture 2" descr="C:\Users\kaneko\Desktop\FinalFIt\move_ana_A.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9" y="2308056"/>
            <a:ext cx="4320540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kaneko\Desktop\FinalFIt\move_ana_B.ep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40" y="2308056"/>
            <a:ext cx="4320540" cy="414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11560" y="1405225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Commonly selected events in old and new events.</a:t>
            </a:r>
          </a:p>
          <a:p>
            <a:r>
              <a:rPr lang="en-US" altLang="ja-JP" sz="2000" dirty="0" smtClean="0"/>
              <a:t>2009-2011</a:t>
            </a:r>
          </a:p>
          <a:p>
            <a:r>
              <a:rPr kumimoji="1" lang="en-US" altLang="ja-JP" sz="2000" dirty="0" smtClean="0"/>
              <a:t>High rank events (</a:t>
            </a:r>
            <a:r>
              <a:rPr kumimoji="1" lang="en-US" altLang="ja-JP" sz="2000" dirty="0" err="1" smtClean="0"/>
              <a:t>RSig</a:t>
            </a:r>
            <a:r>
              <a:rPr kumimoji="1" lang="en-US" altLang="ja-JP" sz="2000" dirty="0" smtClean="0"/>
              <a:t> &gt; 1 in either side)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75856" y="2668096"/>
            <a:ext cx="8640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002060"/>
                </a:solidFill>
              </a:rPr>
              <a:t>OLD</a:t>
            </a:r>
          </a:p>
          <a:p>
            <a:r>
              <a:rPr lang="en-US" altLang="ja-JP" sz="2000" b="1" dirty="0" smtClean="0">
                <a:solidFill>
                  <a:srgbClr val="C00000"/>
                </a:solidFill>
              </a:rPr>
              <a:t>NEW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3889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23" y="1811371"/>
            <a:ext cx="3551301" cy="328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563" y="1883379"/>
            <a:ext cx="3615690" cy="3259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6392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再解析後</a:t>
            </a:r>
            <a:endParaRPr kumimoji="1" lang="ja-JP" altLang="en-US" dirty="0"/>
          </a:p>
        </p:txBody>
      </p:sp>
      <p:pic>
        <p:nvPicPr>
          <p:cNvPr id="4" name="Picture 4" descr="C:\Users\kaneko\Desktop\rem2009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90" y="1606128"/>
            <a:ext cx="3545608" cy="340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kaneko\Desktop\rem2009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865" y="1604320"/>
            <a:ext cx="3600400" cy="345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770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MEG</a:t>
            </a:r>
            <a:r>
              <a:rPr lang="ja-JP" altLang="en-US" dirty="0"/>
              <a:t>実験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3528" y="1412776"/>
            <a:ext cx="2304256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大強度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の</a:t>
            </a:r>
            <a:r>
              <a:rPr kumimoji="1" lang="en-US" altLang="ja-JP" sz="2400" b="1" dirty="0" smtClean="0">
                <a:solidFill>
                  <a:schemeClr val="accent3"/>
                </a:solidFill>
              </a:rPr>
              <a:t>μ</a:t>
            </a:r>
            <a:r>
              <a:rPr kumimoji="1" lang="en-US" altLang="ja-JP" sz="2400" b="1" baseline="30000" dirty="0" smtClean="0">
                <a:solidFill>
                  <a:schemeClr val="accent3"/>
                </a:solidFill>
              </a:rPr>
              <a:t>+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ビーム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517169" y="1412776"/>
            <a:ext cx="1944216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chemeClr val="accent3"/>
                </a:solidFill>
              </a:rPr>
              <a:t>γ</a:t>
            </a:r>
            <a:r>
              <a:rPr lang="ja-JP" altLang="en-US" sz="2000" dirty="0" smtClean="0">
                <a:solidFill>
                  <a:schemeClr val="bg1"/>
                </a:solidFill>
              </a:rPr>
              <a:t>線の精密測定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47864" y="1412776"/>
            <a:ext cx="2304256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>
                <a:solidFill>
                  <a:schemeClr val="bg1"/>
                </a:solidFill>
              </a:rPr>
              <a:t>高レート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の</a:t>
            </a:r>
            <a:r>
              <a:rPr kumimoji="1" lang="en-US" altLang="ja-JP" sz="2400" b="1" dirty="0" smtClean="0">
                <a:solidFill>
                  <a:schemeClr val="accent3"/>
                </a:solidFill>
              </a:rPr>
              <a:t>e</a:t>
            </a:r>
            <a:r>
              <a:rPr kumimoji="1" lang="en-US" altLang="ja-JP" sz="2400" b="1" baseline="30000" dirty="0" smtClean="0">
                <a:solidFill>
                  <a:schemeClr val="accent3"/>
                </a:solidFill>
              </a:rPr>
              <a:t>+</a:t>
            </a:r>
            <a:r>
              <a:rPr lang="ja-JP" altLang="en-US" sz="2000" dirty="0">
                <a:solidFill>
                  <a:schemeClr val="bg1"/>
                </a:solidFill>
              </a:rPr>
              <a:t>測定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16" name="Picture 9" descr="C:\Users\kaneko\Desktop\さいくろ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2" b="4163"/>
          <a:stretch/>
        </p:blipFill>
        <p:spPr bwMode="auto">
          <a:xfrm>
            <a:off x="257171" y="1988840"/>
            <a:ext cx="2529668" cy="14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257171" y="4150821"/>
            <a:ext cx="25296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スイス・</a:t>
            </a:r>
            <a:r>
              <a:rPr lang="en-US" altLang="ja-JP" dirty="0" smtClean="0"/>
              <a:t>PSI</a:t>
            </a:r>
            <a:r>
              <a:rPr lang="ja-JP" altLang="en-US" dirty="0" smtClean="0"/>
              <a:t>研究所</a:t>
            </a:r>
            <a:endParaRPr lang="en-US" altLang="ja-JP" dirty="0" smtClean="0"/>
          </a:p>
          <a:p>
            <a:r>
              <a:rPr lang="en-US" altLang="ja-JP" dirty="0" smtClean="0"/>
              <a:t>πE5</a:t>
            </a:r>
            <a:r>
              <a:rPr lang="ja-JP" altLang="en-US" dirty="0" smtClean="0"/>
              <a:t>ビームライン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現時点で世界最強</a:t>
            </a:r>
            <a:endParaRPr lang="en-US" altLang="ja-JP" dirty="0" smtClean="0"/>
          </a:p>
          <a:p>
            <a:r>
              <a:rPr lang="en-US" altLang="ja-JP" dirty="0" smtClean="0"/>
              <a:t>DC μ</a:t>
            </a:r>
            <a:r>
              <a:rPr lang="en-US" altLang="ja-JP" baseline="30000" dirty="0" smtClean="0"/>
              <a:t>+</a:t>
            </a:r>
            <a:r>
              <a:rPr lang="en-US" altLang="ja-JP" dirty="0" smtClean="0"/>
              <a:t> 10</a:t>
            </a:r>
            <a:r>
              <a:rPr lang="en-US" altLang="ja-JP" baseline="30000" dirty="0" smtClean="0"/>
              <a:t>8</a:t>
            </a:r>
            <a:r>
              <a:rPr lang="en-US" altLang="ja-JP" dirty="0" smtClean="0"/>
              <a:t> /s</a:t>
            </a:r>
            <a:endParaRPr lang="en-US" altLang="ja-JP" dirty="0"/>
          </a:p>
          <a:p>
            <a:r>
              <a:rPr lang="en-US" altLang="ja-JP" dirty="0" smtClean="0"/>
              <a:t>surface muon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3203848" y="1983571"/>
            <a:ext cx="2144316" cy="2453541"/>
            <a:chOff x="3203848" y="1983571"/>
            <a:chExt cx="2144316" cy="2453541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587"/>
            <a:stretch/>
          </p:blipFill>
          <p:spPr bwMode="auto">
            <a:xfrm>
              <a:off x="3203848" y="3209364"/>
              <a:ext cx="2144316" cy="122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87"/>
            <a:stretch/>
          </p:blipFill>
          <p:spPr bwMode="auto">
            <a:xfrm>
              <a:off x="3203848" y="1983571"/>
              <a:ext cx="2144316" cy="1227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0" name="直線矢印コネクタ 19"/>
            <p:cNvCxnSpPr/>
            <p:nvPr/>
          </p:nvCxnSpPr>
          <p:spPr>
            <a:xfrm>
              <a:off x="3491880" y="2636912"/>
              <a:ext cx="796850" cy="0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矢印コネクタ 24"/>
            <p:cNvCxnSpPr/>
            <p:nvPr/>
          </p:nvCxnSpPr>
          <p:spPr>
            <a:xfrm>
              <a:off x="3489499" y="3861048"/>
              <a:ext cx="796850" cy="0"/>
            </a:xfrm>
            <a:prstGeom prst="straightConnector1">
              <a:avLst/>
            </a:prstGeom>
            <a:ln w="19050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正方形/長方形 21"/>
          <p:cNvSpPr/>
          <p:nvPr/>
        </p:nvSpPr>
        <p:spPr>
          <a:xfrm>
            <a:off x="3417193" y="4404013"/>
            <a:ext cx="22780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/>
              <a:t>COBRA</a:t>
            </a:r>
            <a:r>
              <a:rPr lang="ja-JP" altLang="en-US" dirty="0" smtClean="0"/>
              <a:t>電磁石</a:t>
            </a:r>
            <a:endParaRPr lang="en-US" altLang="ja-JP" dirty="0" smtClean="0"/>
          </a:p>
          <a:p>
            <a:r>
              <a:rPr lang="ja-JP" altLang="en-US" dirty="0" smtClean="0"/>
              <a:t>勾配磁場による選別</a:t>
            </a:r>
            <a:endParaRPr lang="en-US" altLang="ja-JP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82886"/>
            <a:ext cx="2416696" cy="169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正方形/長方形 26"/>
          <p:cNvSpPr/>
          <p:nvPr/>
        </p:nvSpPr>
        <p:spPr>
          <a:xfrm>
            <a:off x="3374082" y="6451038"/>
            <a:ext cx="2390478" cy="30777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 smtClean="0">
                <a:solidFill>
                  <a:schemeClr val="bg1"/>
                </a:solidFill>
              </a:rPr>
              <a:t>超低質量飛跡検出器</a:t>
            </a:r>
            <a:endParaRPr lang="en-US" altLang="ja-JP" sz="1400" b="1" dirty="0" smtClean="0">
              <a:solidFill>
                <a:schemeClr val="bg1"/>
              </a:solidFill>
            </a:endParaRPr>
          </a:p>
        </p:txBody>
      </p:sp>
      <p:pic>
        <p:nvPicPr>
          <p:cNvPr id="31" name="Picture 2" descr="DSC_06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6200000">
            <a:off x="5705222" y="3447119"/>
            <a:ext cx="3641073" cy="2017178"/>
          </a:xfrm>
          <a:prstGeom prst="rect">
            <a:avLst/>
          </a:prstGeom>
          <a:noFill/>
        </p:spPr>
      </p:pic>
      <p:sp>
        <p:nvSpPr>
          <p:cNvPr id="24" name="テキスト ボックス 23"/>
          <p:cNvSpPr txBox="1"/>
          <p:nvPr/>
        </p:nvSpPr>
        <p:spPr>
          <a:xfrm>
            <a:off x="6372200" y="19168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液体キセノン</a:t>
            </a:r>
            <a:r>
              <a:rPr lang="en-US" altLang="ja-JP" dirty="0"/>
              <a:t>2.7</a:t>
            </a:r>
            <a:r>
              <a:rPr lang="ja-JP" altLang="en-US" dirty="0"/>
              <a:t>トン</a:t>
            </a:r>
            <a:r>
              <a:rPr kumimoji="1" lang="ja-JP" altLang="en-US" dirty="0" smtClean="0"/>
              <a:t>を使う</a:t>
            </a:r>
            <a:r>
              <a:rPr kumimoji="1" lang="en-US" altLang="ja-JP" dirty="0" smtClean="0"/>
              <a:t>γ</a:t>
            </a:r>
            <a:r>
              <a:rPr kumimoji="1" lang="ja-JP" altLang="en-US" dirty="0" smtClean="0"/>
              <a:t>線検出器。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0" y="213285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同じ運動量なら</a:t>
            </a:r>
            <a:endParaRPr lang="en-US" altLang="ja-JP" sz="1400" dirty="0" smtClean="0"/>
          </a:p>
          <a:p>
            <a:r>
              <a:rPr lang="ja-JP" altLang="en-US" sz="1400" dirty="0" smtClean="0"/>
              <a:t>回転</a:t>
            </a:r>
            <a:r>
              <a:rPr lang="ja-JP" altLang="en-US" sz="1400" dirty="0"/>
              <a:t>半径</a:t>
            </a:r>
            <a:r>
              <a:rPr lang="ja-JP" altLang="en-US" sz="1400" dirty="0" smtClean="0"/>
              <a:t>が一定</a:t>
            </a:r>
            <a:endParaRPr kumimoji="1" lang="ja-JP" altLang="en-US" sz="14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572000" y="335699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 smtClean="0"/>
              <a:t>すばやく</a:t>
            </a:r>
            <a:r>
              <a:rPr lang="en-US" altLang="ja-JP" sz="1400" dirty="0" smtClean="0"/>
              <a:t>e+</a:t>
            </a:r>
            <a:r>
              <a:rPr lang="ja-JP" altLang="en-US" sz="1400" dirty="0" smtClean="0"/>
              <a:t>が</a:t>
            </a:r>
            <a:endParaRPr lang="en-US" altLang="ja-JP" sz="1400" dirty="0" smtClean="0"/>
          </a:p>
          <a:p>
            <a:r>
              <a:rPr lang="ja-JP" altLang="en-US" sz="1400" dirty="0"/>
              <a:t>掃き</a:t>
            </a:r>
            <a:r>
              <a:rPr lang="ja-JP" altLang="en-US" sz="1400" dirty="0" smtClean="0"/>
              <a:t>出される</a:t>
            </a:r>
            <a:endParaRPr lang="en-US" altLang="ja-JP" sz="1400" dirty="0" smtClean="0"/>
          </a:p>
        </p:txBody>
      </p:sp>
      <p:sp>
        <p:nvSpPr>
          <p:cNvPr id="23" name="正方形/長方形 22"/>
          <p:cNvSpPr/>
          <p:nvPr/>
        </p:nvSpPr>
        <p:spPr>
          <a:xfrm>
            <a:off x="257172" y="3456930"/>
            <a:ext cx="2529668" cy="4761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dirty="0" smtClean="0"/>
              <a:t>PSI </a:t>
            </a:r>
            <a:r>
              <a:rPr kumimoji="1" lang="ja-JP" altLang="en-US" sz="1400" b="1" dirty="0" smtClean="0"/>
              <a:t>陽子サイクロトロン </a:t>
            </a:r>
            <a:endParaRPr kumimoji="1" lang="en-US" altLang="ja-JP" sz="1400" b="1" dirty="0" smtClean="0"/>
          </a:p>
          <a:p>
            <a:pPr algn="ctr"/>
            <a:r>
              <a:rPr kumimoji="1" lang="en-US" altLang="ja-JP" sz="1400" b="1" dirty="0" smtClean="0"/>
              <a:t>590 MeV, </a:t>
            </a:r>
            <a:r>
              <a:rPr lang="en-US" altLang="ja-JP" sz="1400" b="1" dirty="0" smtClean="0"/>
              <a:t>2.2 mA, 1.3 MW</a:t>
            </a:r>
          </a:p>
        </p:txBody>
      </p:sp>
      <p:sp>
        <p:nvSpPr>
          <p:cNvPr id="28" name="正方形/長方形 27"/>
          <p:cNvSpPr/>
          <p:nvPr/>
        </p:nvSpPr>
        <p:spPr>
          <a:xfrm>
            <a:off x="6516216" y="6121226"/>
            <a:ext cx="2018132" cy="4761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 dirty="0" smtClean="0"/>
              <a:t>光電子増倍管</a:t>
            </a:r>
            <a:endParaRPr lang="en-US" altLang="ja-JP" sz="1400" b="1" dirty="0" smtClean="0"/>
          </a:p>
          <a:p>
            <a:pPr algn="ctr"/>
            <a:r>
              <a:rPr lang="en-US" altLang="ja-JP" sz="1400" b="1" dirty="0" smtClean="0"/>
              <a:t>846</a:t>
            </a:r>
            <a:r>
              <a:rPr lang="ja-JP" altLang="en-US" sz="1400" b="1" dirty="0" smtClean="0"/>
              <a:t>本で読み出し</a:t>
            </a:r>
            <a:endParaRPr lang="en-US" altLang="ja-JP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185321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MEG</a:t>
            </a:r>
            <a:r>
              <a:rPr lang="ja-JP" altLang="en-US" dirty="0" smtClean="0"/>
              <a:t>の</a:t>
            </a:r>
            <a:r>
              <a:rPr lang="ja-JP" altLang="en-US" dirty="0"/>
              <a:t>状況</a:t>
            </a:r>
            <a:endParaRPr kumimoji="1" lang="ja-JP" altLang="en-US" dirty="0"/>
          </a:p>
        </p:txBody>
      </p:sp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320067"/>
              </p:ext>
            </p:extLst>
          </p:nvPr>
        </p:nvGraphicFramePr>
        <p:xfrm>
          <a:off x="611560" y="3356992"/>
          <a:ext cx="3384375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テキスト ボックス 8"/>
          <p:cNvSpPr txBox="1"/>
          <p:nvPr/>
        </p:nvSpPr>
        <p:spPr>
          <a:xfrm rot="16200000">
            <a:off x="-756954" y="451220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Single-event</a:t>
            </a:r>
          </a:p>
          <a:p>
            <a:r>
              <a:rPr lang="en-US" altLang="ja-JP" b="1" dirty="0" smtClean="0"/>
              <a:t>sensitivity</a:t>
            </a:r>
            <a:r>
              <a:rPr lang="en-US" altLang="ja-JP" b="1" baseline="30000" dirty="0" smtClean="0"/>
              <a:t>-1</a:t>
            </a:r>
            <a:r>
              <a:rPr lang="en-US" altLang="ja-JP" b="1" dirty="0" smtClean="0"/>
              <a:t> (×10</a:t>
            </a:r>
            <a:r>
              <a:rPr lang="en-US" altLang="ja-JP" b="1" baseline="30000" dirty="0" smtClean="0"/>
              <a:t>12</a:t>
            </a:r>
            <a:r>
              <a:rPr lang="en-US" altLang="ja-JP" b="1" dirty="0" smtClean="0"/>
              <a:t>)</a:t>
            </a:r>
            <a:endParaRPr kumimoji="1" lang="ja-JP" altLang="en-US" b="1" dirty="0"/>
          </a:p>
        </p:txBody>
      </p:sp>
      <p:sp>
        <p:nvSpPr>
          <p:cNvPr id="11" name="正方形/長方形 10"/>
          <p:cNvSpPr/>
          <p:nvPr/>
        </p:nvSpPr>
        <p:spPr>
          <a:xfrm>
            <a:off x="317128" y="1356444"/>
            <a:ext cx="389483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2008</a:t>
            </a:r>
            <a:r>
              <a:rPr lang="ja-JP" altLang="en-US" dirty="0"/>
              <a:t>年：物理データの取得</a:t>
            </a:r>
            <a:r>
              <a:rPr lang="ja-JP" altLang="en-US" dirty="0" smtClean="0"/>
              <a:t>開始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2013</a:t>
            </a:r>
            <a:r>
              <a:rPr lang="ja-JP" altLang="en-US" dirty="0"/>
              <a:t>年</a:t>
            </a:r>
            <a:r>
              <a:rPr lang="ja-JP" altLang="en-US" dirty="0" smtClean="0"/>
              <a:t>：</a:t>
            </a:r>
            <a:r>
              <a:rPr lang="ja-JP" altLang="en-US" dirty="0"/>
              <a:t>前回</a:t>
            </a:r>
            <a:r>
              <a:rPr lang="ja-JP" altLang="en-US" dirty="0" smtClean="0"/>
              <a:t>の結果公表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2009-2011</a:t>
            </a:r>
            <a:r>
              <a:rPr lang="ja-JP" altLang="en-US" dirty="0" smtClean="0"/>
              <a:t>年データを使用</a:t>
            </a:r>
            <a:endParaRPr lang="en-US" altLang="ja-JP" dirty="0" smtClean="0"/>
          </a:p>
          <a:p>
            <a:pPr lvl="1"/>
            <a:r>
              <a:rPr lang="en-US" altLang="ja-JP" sz="2000" dirty="0" smtClean="0"/>
              <a:t>5.7 </a:t>
            </a:r>
            <a:r>
              <a:rPr lang="en-US" altLang="ja-JP" sz="2000" dirty="0"/>
              <a:t>x 10</a:t>
            </a:r>
            <a:r>
              <a:rPr lang="en-US" altLang="ja-JP" sz="2000" baseline="30000" dirty="0"/>
              <a:t>-13</a:t>
            </a:r>
            <a:r>
              <a:rPr lang="en-US" altLang="ja-JP" sz="2000" dirty="0"/>
              <a:t> </a:t>
            </a:r>
            <a:r>
              <a:rPr lang="en-US" altLang="ja-JP" dirty="0"/>
              <a:t>(90%CL</a:t>
            </a:r>
            <a:r>
              <a:rPr lang="ja-JP" altLang="en-US" dirty="0"/>
              <a:t>上限値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sz="1400" b="1" dirty="0" err="1"/>
              <a:t>Phys.Rev.Lett</a:t>
            </a:r>
            <a:r>
              <a:rPr lang="en-US" altLang="ja-JP" sz="1400" b="1" dirty="0"/>
              <a:t>. 110, </a:t>
            </a:r>
            <a:r>
              <a:rPr lang="en-US" altLang="ja-JP" sz="1400" b="1" dirty="0" smtClean="0"/>
              <a:t>201801</a:t>
            </a:r>
            <a:endParaRPr lang="en-US" altLang="ja-JP" sz="1400" dirty="0" smtClean="0"/>
          </a:p>
          <a:p>
            <a:r>
              <a:rPr lang="ja-JP" altLang="en-US" dirty="0" smtClean="0"/>
              <a:t>同：物理データの取得終了</a:t>
            </a:r>
            <a:endParaRPr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 rot="210096">
            <a:off x="1062092" y="6270419"/>
            <a:ext cx="636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2008</a:t>
            </a:r>
            <a:endParaRPr kumimoji="1" lang="ja-JP" altLang="en-US" sz="1400" b="1" dirty="0"/>
          </a:p>
        </p:txBody>
      </p:sp>
      <p:sp>
        <p:nvSpPr>
          <p:cNvPr id="13" name="テキスト ボックス 12"/>
          <p:cNvSpPr txBox="1"/>
          <p:nvPr/>
        </p:nvSpPr>
        <p:spPr>
          <a:xfrm rot="210096">
            <a:off x="1631652" y="6301152"/>
            <a:ext cx="636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2009</a:t>
            </a:r>
            <a:endParaRPr kumimoji="1" lang="ja-JP" altLang="en-US" sz="1400" b="1" dirty="0"/>
          </a:p>
        </p:txBody>
      </p:sp>
      <p:sp>
        <p:nvSpPr>
          <p:cNvPr id="14" name="テキスト ボックス 13"/>
          <p:cNvSpPr txBox="1"/>
          <p:nvPr/>
        </p:nvSpPr>
        <p:spPr>
          <a:xfrm rot="210096">
            <a:off x="2172945" y="6332902"/>
            <a:ext cx="636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2010</a:t>
            </a:r>
            <a:endParaRPr kumimoji="1" lang="ja-JP" altLang="en-US" sz="1400" b="1" dirty="0"/>
          </a:p>
        </p:txBody>
      </p:sp>
      <p:sp>
        <p:nvSpPr>
          <p:cNvPr id="15" name="テキスト ボックス 14"/>
          <p:cNvSpPr txBox="1"/>
          <p:nvPr/>
        </p:nvSpPr>
        <p:spPr>
          <a:xfrm rot="210096">
            <a:off x="2708751" y="6366576"/>
            <a:ext cx="6366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2011</a:t>
            </a:r>
            <a:endParaRPr kumimoji="1" lang="ja-JP" altLang="en-US" sz="1400" b="1" dirty="0"/>
          </a:p>
        </p:txBody>
      </p:sp>
      <p:sp>
        <p:nvSpPr>
          <p:cNvPr id="16" name="テキスト ボックス 15"/>
          <p:cNvSpPr txBox="1"/>
          <p:nvPr/>
        </p:nvSpPr>
        <p:spPr>
          <a:xfrm rot="210096">
            <a:off x="3268711" y="6265791"/>
            <a:ext cx="636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/>
              <a:t>2012</a:t>
            </a:r>
          </a:p>
          <a:p>
            <a:r>
              <a:rPr lang="en-US" altLang="ja-JP" sz="1400" b="1" dirty="0" smtClean="0"/>
              <a:t>2013</a:t>
            </a:r>
            <a:endParaRPr kumimoji="1" lang="ja-JP" altLang="en-US" sz="1400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1751598" y="3789040"/>
            <a:ext cx="16682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/>
              <a:t>データ量は</a:t>
            </a:r>
            <a:endParaRPr lang="en-US" altLang="ja-JP" b="1" dirty="0" smtClean="0"/>
          </a:p>
          <a:p>
            <a:r>
              <a:rPr lang="ja-JP" altLang="en-US" b="1" dirty="0"/>
              <a:t>前回</a:t>
            </a:r>
            <a:r>
              <a:rPr lang="ja-JP" altLang="en-US" b="1" dirty="0" smtClean="0"/>
              <a:t>の約２倍</a:t>
            </a:r>
            <a:endParaRPr lang="en-US" altLang="ja-JP" b="1" dirty="0" smtClean="0"/>
          </a:p>
          <a:p>
            <a:r>
              <a:rPr lang="ja-JP" altLang="en-US" sz="1600" dirty="0" smtClean="0"/>
              <a:t>（古いデータも再解析）</a:t>
            </a:r>
            <a:endParaRPr lang="en-US" altLang="ja-JP" sz="1600" dirty="0"/>
          </a:p>
        </p:txBody>
      </p:sp>
      <p:sp>
        <p:nvSpPr>
          <p:cNvPr id="18" name="正方形/長方形 17"/>
          <p:cNvSpPr/>
          <p:nvPr/>
        </p:nvSpPr>
        <p:spPr>
          <a:xfrm>
            <a:off x="1691680" y="4941168"/>
            <a:ext cx="1662534" cy="166456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1691680" y="3743166"/>
            <a:ext cx="2304256" cy="285418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4146352" y="0"/>
            <a:ext cx="499764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kumimoji="1" lang="ja-JP" altLang="en-US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99992" y="1220559"/>
            <a:ext cx="40324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2012, 2013</a:t>
            </a:r>
            <a:r>
              <a:rPr kumimoji="1" lang="ja-JP" altLang="en-US" dirty="0" smtClean="0"/>
              <a:t>年のデータでは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ターゲットの歪みが発見された。</a:t>
            </a:r>
            <a:endParaRPr kumimoji="1" lang="en-US" altLang="ja-JP" dirty="0" smtClean="0"/>
          </a:p>
          <a:p>
            <a:r>
              <a:rPr lang="ja-JP" altLang="en-US" dirty="0" smtClean="0"/>
              <a:t>測量結果を元に補正を行い、</a:t>
            </a:r>
            <a:endParaRPr lang="en-US" altLang="ja-JP" dirty="0" smtClean="0"/>
          </a:p>
          <a:p>
            <a:r>
              <a:rPr lang="ja-JP" altLang="en-US" dirty="0" smtClean="0"/>
              <a:t>不確定分は系統誤差として扱う。</a:t>
            </a:r>
            <a:endParaRPr lang="en-US" altLang="ja-JP" dirty="0" smtClean="0"/>
          </a:p>
          <a:p>
            <a:r>
              <a:rPr kumimoji="1" lang="en-US" altLang="ja-JP" dirty="0"/>
              <a:t>	</a:t>
            </a:r>
            <a:r>
              <a:rPr kumimoji="1" lang="ja-JP" altLang="en-US" dirty="0" smtClean="0">
                <a:solidFill>
                  <a:srgbClr val="FF0000"/>
                </a:solidFill>
              </a:rPr>
              <a:t>感度への影響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～</a:t>
            </a:r>
            <a:r>
              <a:rPr lang="en-US" altLang="ja-JP" sz="2000" dirty="0" smtClean="0">
                <a:solidFill>
                  <a:srgbClr val="FF0000"/>
                </a:solidFill>
              </a:rPr>
              <a:t>13%</a:t>
            </a:r>
            <a:endParaRPr lang="en-US" altLang="ja-JP" dirty="0">
              <a:solidFill>
                <a:srgbClr val="FF0000"/>
              </a:solidFill>
            </a:endParaRPr>
          </a:p>
          <a:p>
            <a:r>
              <a:rPr lang="en-US" altLang="ja-JP" sz="2000" dirty="0" smtClean="0">
                <a:solidFill>
                  <a:srgbClr val="FF0000"/>
                </a:solidFill>
              </a:rPr>
              <a:t>	</a:t>
            </a:r>
            <a:r>
              <a:rPr lang="ja-JP" altLang="en-US" sz="1600" dirty="0" smtClean="0">
                <a:solidFill>
                  <a:srgbClr val="FF0000"/>
                </a:solidFill>
              </a:rPr>
              <a:t>（最も大きい系統誤差）</a:t>
            </a:r>
            <a:endParaRPr lang="en-US" altLang="ja-JP" sz="2000" dirty="0" smtClean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427984" y="836712"/>
            <a:ext cx="2808312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ターゲット問題と対処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27984" y="3088118"/>
            <a:ext cx="2808312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ミッシングターン回復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499992" y="3488228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一つの</a:t>
            </a:r>
            <a:r>
              <a:rPr lang="en-US" altLang="ja-JP" dirty="0" smtClean="0"/>
              <a:t>e</a:t>
            </a:r>
            <a:r>
              <a:rPr lang="en-US" altLang="ja-JP" baseline="30000" dirty="0" smtClean="0"/>
              <a:t>+</a:t>
            </a:r>
            <a:r>
              <a:rPr lang="ja-JP" altLang="en-US" dirty="0" smtClean="0"/>
              <a:t>飛跡の１・２周目</a:t>
            </a:r>
            <a:r>
              <a:rPr lang="ja-JP" altLang="en-US" dirty="0"/>
              <a:t>を</a:t>
            </a:r>
            <a:r>
              <a:rPr lang="ja-JP" altLang="en-US" dirty="0" smtClean="0"/>
              <a:t>別の</a:t>
            </a:r>
            <a:r>
              <a:rPr lang="en-US" altLang="ja-JP" dirty="0" smtClean="0"/>
              <a:t>e</a:t>
            </a:r>
            <a:r>
              <a:rPr lang="en-US" altLang="ja-JP" baseline="30000" dirty="0" smtClean="0"/>
              <a:t>+</a:t>
            </a:r>
            <a:r>
              <a:rPr lang="ja-JP" altLang="en-US" dirty="0" smtClean="0"/>
              <a:t>と</a:t>
            </a:r>
            <a:endParaRPr lang="en-US" altLang="ja-JP" dirty="0" smtClean="0"/>
          </a:p>
          <a:p>
            <a:r>
              <a:rPr lang="ja-JP" altLang="en-US" dirty="0" smtClean="0"/>
              <a:t>再構</a:t>
            </a:r>
            <a:r>
              <a:rPr lang="ja-JP" altLang="en-US" dirty="0"/>
              <a:t>成</a:t>
            </a:r>
            <a:r>
              <a:rPr lang="ja-JP" altLang="en-US" dirty="0" smtClean="0"/>
              <a:t>してしまう現象を修正した。</a:t>
            </a:r>
            <a:r>
              <a:rPr lang="en-US" altLang="ja-JP" dirty="0"/>
              <a:t>	</a:t>
            </a:r>
            <a:r>
              <a:rPr lang="ja-JP" altLang="en-US" sz="2000" dirty="0" smtClean="0">
                <a:solidFill>
                  <a:schemeClr val="accent4"/>
                </a:solidFill>
              </a:rPr>
              <a:t>～</a:t>
            </a:r>
            <a:r>
              <a:rPr lang="en-US" altLang="ja-JP" sz="2000" dirty="0" smtClean="0">
                <a:solidFill>
                  <a:schemeClr val="accent4"/>
                </a:solidFill>
              </a:rPr>
              <a:t>4% </a:t>
            </a:r>
            <a:r>
              <a:rPr lang="ja-JP" altLang="en-US" sz="2000" dirty="0" smtClean="0">
                <a:solidFill>
                  <a:schemeClr val="accent4"/>
                </a:solidFill>
              </a:rPr>
              <a:t>信号検出効率向上</a:t>
            </a:r>
            <a:endParaRPr lang="en-US" altLang="ja-JP" dirty="0" smtClean="0">
              <a:solidFill>
                <a:schemeClr val="accent4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27984" y="4514343"/>
            <a:ext cx="1141472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</a:rPr>
              <a:t>AIF</a:t>
            </a:r>
            <a:r>
              <a:rPr lang="ja-JP" altLang="en-US" sz="2000" dirty="0" smtClean="0">
                <a:solidFill>
                  <a:schemeClr val="bg1"/>
                </a:solidFill>
              </a:rPr>
              <a:t>除去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499992" y="4986461"/>
            <a:ext cx="432048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飛跡検出器内で</a:t>
            </a:r>
            <a:r>
              <a:rPr lang="en-US" altLang="ja-JP" dirty="0" smtClean="0"/>
              <a:t>e</a:t>
            </a:r>
            <a:r>
              <a:rPr lang="en-US" altLang="ja-JP" baseline="30000" dirty="0" smtClean="0"/>
              <a:t>+</a:t>
            </a:r>
            <a:r>
              <a:rPr lang="ja-JP" altLang="en-US" dirty="0" smtClean="0"/>
              <a:t>が対消滅し</a:t>
            </a:r>
            <a:r>
              <a:rPr lang="en-US" altLang="ja-JP" dirty="0" smtClean="0"/>
              <a:t>γ</a:t>
            </a:r>
            <a:r>
              <a:rPr lang="ja-JP" altLang="en-US" dirty="0" smtClean="0"/>
              <a:t>線がキセノン検出器で測定されたとき、飛跡との「距離」が一定以下の</a:t>
            </a:r>
            <a:r>
              <a:rPr lang="en-US" altLang="ja-JP" dirty="0" smtClean="0"/>
              <a:t>γ</a:t>
            </a:r>
            <a:r>
              <a:rPr lang="ja-JP" altLang="en-US" dirty="0" smtClean="0"/>
              <a:t>を除去。</a:t>
            </a:r>
            <a:endParaRPr lang="en-US" altLang="ja-JP" dirty="0" smtClean="0"/>
          </a:p>
          <a:p>
            <a:r>
              <a:rPr lang="en-US" altLang="ja-JP" sz="2000" dirty="0"/>
              <a:t>	</a:t>
            </a:r>
            <a:r>
              <a:rPr lang="ja-JP" altLang="en-US" sz="2000" dirty="0" smtClean="0">
                <a:solidFill>
                  <a:schemeClr val="accent4"/>
                </a:solidFill>
              </a:rPr>
              <a:t>～</a:t>
            </a:r>
            <a:r>
              <a:rPr lang="en-US" altLang="ja-JP" sz="2000" dirty="0" smtClean="0">
                <a:solidFill>
                  <a:schemeClr val="accent4"/>
                </a:solidFill>
              </a:rPr>
              <a:t>2% BG</a:t>
            </a:r>
            <a:r>
              <a:rPr lang="ja-JP" altLang="en-US" sz="2000" dirty="0" smtClean="0">
                <a:solidFill>
                  <a:schemeClr val="accent4"/>
                </a:solidFill>
              </a:rPr>
              <a:t>カット</a:t>
            </a:r>
            <a:endParaRPr lang="en-US" altLang="ja-JP" sz="2000" dirty="0" smtClean="0">
              <a:solidFill>
                <a:schemeClr val="accent4"/>
              </a:solidFill>
            </a:endParaRPr>
          </a:p>
          <a:p>
            <a:r>
              <a:rPr lang="en-US" altLang="ja-JP" sz="2000" dirty="0">
                <a:solidFill>
                  <a:schemeClr val="accent4"/>
                </a:solidFill>
              </a:rPr>
              <a:t>	</a:t>
            </a:r>
            <a:r>
              <a:rPr lang="ja-JP" altLang="en-US" sz="2000" dirty="0" smtClean="0">
                <a:solidFill>
                  <a:srgbClr val="FF0000"/>
                </a:solidFill>
              </a:rPr>
              <a:t>～</a:t>
            </a:r>
            <a:r>
              <a:rPr lang="en-US" altLang="ja-JP" sz="2000" dirty="0" smtClean="0">
                <a:solidFill>
                  <a:srgbClr val="FF0000"/>
                </a:solidFill>
              </a:rPr>
              <a:t>1% </a:t>
            </a:r>
            <a:r>
              <a:rPr lang="ja-JP" altLang="en-US" sz="2000" dirty="0" smtClean="0">
                <a:solidFill>
                  <a:srgbClr val="FF0000"/>
                </a:solidFill>
              </a:rPr>
              <a:t>信号喪失</a:t>
            </a:r>
            <a:endParaRPr lang="en-US" altLang="ja-JP" sz="2000" dirty="0" smtClean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83968" y="189012"/>
            <a:ext cx="2664296" cy="52322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chemeClr val="accent3"/>
                </a:solidFill>
              </a:rPr>
              <a:t>解析の変更点</a:t>
            </a:r>
            <a:endParaRPr kumimoji="1" lang="ja-JP" altLang="en-US" sz="2800" dirty="0">
              <a:solidFill>
                <a:schemeClr val="accent3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37994" y="4509120"/>
            <a:ext cx="2754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annihilation in flight</a:t>
            </a:r>
          </a:p>
          <a:p>
            <a:r>
              <a:rPr lang="ja-JP" altLang="en-US" sz="1600" dirty="0"/>
              <a:t>背景ガンマ線の起源の</a:t>
            </a:r>
            <a:r>
              <a:rPr lang="ja-JP" altLang="en-US" sz="1600" dirty="0" smtClean="0"/>
              <a:t>一つ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2447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データ解析方法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07504" y="1412776"/>
            <a:ext cx="3174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使用する</a:t>
            </a:r>
            <a:r>
              <a:rPr kumimoji="1" lang="en-US" altLang="ja-JP" sz="2000" dirty="0" smtClean="0"/>
              <a:t>Likelihood</a:t>
            </a:r>
            <a:r>
              <a:rPr lang="ja-JP" altLang="en-US" sz="2000" dirty="0" smtClean="0"/>
              <a:t>関数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395537" y="1729495"/>
                <a:ext cx="5400600" cy="1627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1" lang="en-US" altLang="ja-JP" sz="2000" i="1" smtClean="0">
                          <a:latin typeface="Cambria Math"/>
                          <a:ea typeface="Cambria Math"/>
                        </a:rPr>
                        <m:t>ℒ</m:t>
                      </m:r>
                      <m:d>
                        <m:d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/>
                                  <a:ea typeface="Cambria Math"/>
                                </a:rPr>
                                <m:t>sig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/>
                                  <a:ea typeface="Cambria Math"/>
                                </a:rPr>
                                <m:t>RMD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/>
                                  <a:ea typeface="Cambria Math"/>
                                </a:rPr>
                                <m:t>ACC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/>
                                  <a:ea typeface="Cambria Math"/>
                                </a:rPr>
                                <m:t>obs</m:t>
                              </m:r>
                            </m:sub>
                          </m:sSub>
                          <m:r>
                            <a:rPr kumimoji="1" lang="en-US" altLang="ja-JP" sz="2000" b="0" i="1" smtClean="0">
                              <a:latin typeface="Cambria Math"/>
                              <a:ea typeface="Cambria Math"/>
                            </a:rPr>
                            <m:t>!</m:t>
                          </m:r>
                        </m:den>
                      </m:f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/>
                              <a:ea typeface="Cambria Math"/>
                            </a:rPr>
                            <m:t>RMD</m:t>
                          </m:r>
                        </m:sub>
                      </m:sSub>
                      <m:r>
                        <a:rPr lang="en-US" altLang="ja-JP" sz="2000" i="1">
                          <a:latin typeface="Cambria Math"/>
                          <a:ea typeface="Cambria Math"/>
                        </a:rPr>
                        <m:t>,</m:t>
                      </m:r>
                      <m:sSub>
                        <m:sSubPr>
                          <m:ctrlPr>
                            <a:rPr lang="en-US" altLang="ja-JP" sz="20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000">
                              <a:latin typeface="Cambria Math"/>
                              <a:ea typeface="Cambria Math"/>
                            </a:rPr>
                            <m:t>ACC</m:t>
                          </m:r>
                        </m:sub>
                      </m:sSub>
                      <m:r>
                        <a:rPr lang="en-US" altLang="ja-JP" sz="2000" b="0" i="1" smtClean="0">
                          <a:latin typeface="Cambria Math"/>
                          <a:ea typeface="Cambria Math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ja-JP" sz="20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ja-JP" sz="2000" i="1"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acc>
                      <m:r>
                        <a:rPr kumimoji="1" lang="en-US" altLang="ja-JP" sz="20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altLang="ja-JP" sz="200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latin typeface="Cambria Math"/>
                          <a:ea typeface="Cambria Math"/>
                        </a:rPr>
                        <m:t>×</m:t>
                      </m:r>
                      <m:nary>
                        <m:naryPr>
                          <m:chr m:val="∏"/>
                          <m:ctrlP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latin typeface="Cambria Math"/>
                                  <a:ea typeface="Cambria Math"/>
                                </a:rPr>
                                <m:t>obs</m:t>
                              </m:r>
                            </m:sub>
                          </m:sSub>
                        </m:sup>
                        <m:e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latin typeface="Cambria Math"/>
                                  <a:ea typeface="Cambria Math"/>
                                </a:rPr>
                                <m:t>sig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d>
                            <m:dPr>
                              <m:ctrlPr>
                                <a:rPr lang="en-US" altLang="ja-JP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20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  <m:r>
                                <a:rPr lang="en-US" altLang="ja-JP" sz="20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altLang="ja-JP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000" i="1" smtClean="0">
                                      <a:latin typeface="Cambria Math"/>
                                      <a:ea typeface="Cambria Math"/>
                                    </a:rPr>
                                    <m:t>𝑡</m:t>
                                  </m:r>
                                </m:e>
                              </m:acc>
                            </m:e>
                          </m:d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latin typeface="Cambria Math"/>
                                  <a:ea typeface="Cambria Math"/>
                                </a:rPr>
                                <m:t>RMD</m:t>
                              </m:r>
                            </m:sub>
                          </m:sSub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  <m:d>
                            <m:d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smtClean="0">
                                  <a:latin typeface="Cambria Math"/>
                                  <a:ea typeface="Cambria Math"/>
                                </a:rPr>
                                <m:t>ACC</m:t>
                              </m:r>
                            </m:sub>
                          </m:sSub>
                          <m:r>
                            <a:rPr lang="ja-JP" altLang="en-US" sz="2000" b="0" i="1" smtClean="0">
                              <a:latin typeface="Cambria Math"/>
                              <a:ea typeface="Cambria Math"/>
                            </a:rPr>
                            <m:t>𝐴</m:t>
                          </m:r>
                          <m:d>
                            <m:dPr>
                              <m:ctrlPr>
                                <a:rPr lang="en-US" altLang="ja-JP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ja-JP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2000" i="1">
                                          <a:latin typeface="Cambria Math"/>
                                          <a:ea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altLang="ja-JP" sz="20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d>
                          <m:r>
                            <a:rPr lang="en-US" altLang="ja-JP" sz="20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7" y="1729495"/>
                <a:ext cx="5400600" cy="16274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テキスト ボックス 4"/>
              <p:cNvSpPr txBox="1"/>
              <p:nvPr/>
            </p:nvSpPr>
            <p:spPr>
              <a:xfrm>
                <a:off x="5796137" y="1710963"/>
                <a:ext cx="3096344" cy="1574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𝑵</m:t>
                    </m:r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US" altLang="ja-JP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𝒔𝒊𝒈</m:t>
                        </m:r>
                      </m:sub>
                    </m:sSub>
                    <m:r>
                      <a:rPr lang="en-US" altLang="ja-JP" b="1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ja-JP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altLang="ja-JP" b="1" i="0">
                            <a:latin typeface="Cambria Math"/>
                            <a:ea typeface="Cambria Math"/>
                          </a:rPr>
                          <m:t>𝐑</m:t>
                        </m:r>
                        <m:r>
                          <a:rPr lang="en-US" altLang="ja-JP" b="1" i="0" smtClean="0">
                            <a:latin typeface="Cambria Math"/>
                            <a:ea typeface="Cambria Math"/>
                          </a:rPr>
                          <m:t>𝐌𝐃</m:t>
                        </m:r>
                      </m:sub>
                    </m:sSub>
                    <m:r>
                      <a:rPr lang="en-US" altLang="ja-JP" b="1" i="1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altLang="ja-JP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altLang="ja-JP" b="1" i="0" smtClean="0">
                            <a:latin typeface="Cambria Math"/>
                            <a:ea typeface="Cambria Math"/>
                          </a:rPr>
                          <m:t>𝐀𝐂𝐂</m:t>
                        </m:r>
                      </m:sub>
                    </m:sSub>
                  </m:oMath>
                </a14:m>
                <a:r>
                  <a:rPr lang="en-US" altLang="ja-JP" b="1" dirty="0"/>
                  <a:t> </a:t>
                </a:r>
                <a:endParaRPr lang="en-US" altLang="ja-JP" b="1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altLang="ja-JP" dirty="0" smtClean="0">
                    <a:latin typeface="Cambria Math"/>
                    <a:ea typeface="Cambria Math"/>
                  </a:rPr>
                  <a:t>: </a:t>
                </a:r>
                <a:r>
                  <a:rPr lang="ja-JP" altLang="en-US" dirty="0" smtClean="0">
                    <a:latin typeface="+mn-ea"/>
                  </a:rPr>
                  <a:t>ターゲットの変数</a:t>
                </a:r>
                <a:endParaRPr lang="en-US" altLang="ja-JP" dirty="0" smtClean="0">
                  <a:latin typeface="+mn-ea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>
                            <a:latin typeface="Cambria Math"/>
                            <a:ea typeface="Cambria Math"/>
                          </a:rPr>
                          <m:t>𝑵</m:t>
                        </m:r>
                      </m:e>
                      <m:sub>
                        <m:r>
                          <a:rPr lang="en-US" altLang="ja-JP" b="1" i="0">
                            <a:latin typeface="Cambria Math"/>
                            <a:ea typeface="Cambria Math"/>
                          </a:rPr>
                          <m:t>𝐨𝐛𝐬</m:t>
                        </m:r>
                      </m:sub>
                    </m:sSub>
                  </m:oMath>
                </a14:m>
                <a:r>
                  <a:rPr kumimoji="1" lang="en-US" altLang="ja-JP" dirty="0" smtClean="0"/>
                  <a:t>: </a:t>
                </a:r>
                <a:r>
                  <a:rPr kumimoji="1" lang="ja-JP" altLang="en-US" dirty="0" smtClean="0"/>
                  <a:t>解析範囲</a:t>
                </a:r>
                <a:r>
                  <a:rPr lang="ja-JP" altLang="en-US" dirty="0"/>
                  <a:t>の</a:t>
                </a:r>
                <a:r>
                  <a:rPr kumimoji="1" lang="ja-JP" altLang="en-US" dirty="0" smtClean="0"/>
                  <a:t>イベント数</a:t>
                </a:r>
                <a:endParaRPr kumimoji="1" lang="en-US" altLang="ja-JP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ja-JP" b="1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kumimoji="1" lang="en-US" altLang="ja-JP" b="1" dirty="0" smtClean="0"/>
                  <a:t> : </a:t>
                </a:r>
                <a14:m>
                  <m:oMath xmlns:m="http://schemas.openxmlformats.org/officeDocument/2006/math"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𝜸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𝒆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𝒆</m:t>
                        </m:r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𝜸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, 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𝜽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𝒆</m:t>
                        </m:r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𝜸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altLang="ja-JP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𝝓</m:t>
                        </m:r>
                      </m:e>
                      <m:sub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𝒆</m:t>
                        </m:r>
                        <m:r>
                          <a:rPr lang="en-US" altLang="ja-JP" b="1" i="1" smtClean="0">
                            <a:latin typeface="Cambria Math"/>
                            <a:ea typeface="Cambria Math"/>
                          </a:rPr>
                          <m:t>𝜸</m:t>
                        </m:r>
                      </m:sub>
                    </m:sSub>
                    <m:r>
                      <a:rPr lang="en-US" altLang="ja-JP" b="1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kumimoji="1" lang="en-US" altLang="ja-JP" b="1" dirty="0" smtClean="0"/>
              </a:p>
              <a:p>
                <a14:m>
                  <m:oMath xmlns:m="http://schemas.openxmlformats.org/officeDocument/2006/math">
                    <m:r>
                      <a:rPr lang="en-US" altLang="ja-JP" b="1" i="1">
                        <a:latin typeface="Cambria Math"/>
                      </a:rPr>
                      <m:t>𝑺</m:t>
                    </m:r>
                    <m:r>
                      <a:rPr lang="en-US" altLang="ja-JP" b="1" i="1">
                        <a:latin typeface="Cambria Math"/>
                      </a:rPr>
                      <m:t>, </m:t>
                    </m:r>
                    <m:r>
                      <a:rPr lang="en-US" altLang="ja-JP" b="1" i="1">
                        <a:latin typeface="Cambria Math"/>
                      </a:rPr>
                      <m:t>𝑹</m:t>
                    </m:r>
                    <m:r>
                      <a:rPr lang="en-US" altLang="ja-JP" b="1" i="1">
                        <a:latin typeface="Cambria Math"/>
                      </a:rPr>
                      <m:t>, </m:t>
                    </m:r>
                    <m:r>
                      <a:rPr lang="en-US" altLang="ja-JP" b="1" i="1" smtClean="0">
                        <a:latin typeface="Cambria Math"/>
                      </a:rPr>
                      <m:t>𝑨</m:t>
                    </m:r>
                  </m:oMath>
                </a14:m>
                <a:r>
                  <a:rPr lang="en-US" altLang="ja-JP" dirty="0"/>
                  <a:t>: </a:t>
                </a:r>
                <a:r>
                  <a:rPr lang="ja-JP" altLang="en-US" dirty="0"/>
                  <a:t>確率密度関数</a:t>
                </a:r>
                <a:r>
                  <a:rPr lang="en-US" altLang="ja-JP" dirty="0"/>
                  <a:t>(PDF</a:t>
                </a:r>
                <a:r>
                  <a:rPr lang="en-US" altLang="ja-JP" dirty="0" smtClean="0"/>
                  <a:t>)</a:t>
                </a:r>
                <a:endParaRPr lang="en-US" altLang="ja-JP" dirty="0"/>
              </a:p>
            </p:txBody>
          </p:sp>
        </mc:Choice>
        <mc:Fallback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7" y="1710963"/>
                <a:ext cx="3096344" cy="1574021"/>
              </a:xfrm>
              <a:prstGeom prst="rect">
                <a:avLst/>
              </a:prstGeom>
              <a:blipFill rotWithShape="1">
                <a:blip r:embed="rId3"/>
                <a:stretch>
                  <a:fillRect l="-787" r="-1575" b="-38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4934136" y="362708"/>
            <a:ext cx="2156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chemeClr val="accent3"/>
                </a:solidFill>
              </a:rPr>
              <a:t>N</a:t>
            </a:r>
            <a:r>
              <a:rPr lang="en-US" altLang="ja-JP" b="1" baseline="-25000" dirty="0" smtClean="0">
                <a:solidFill>
                  <a:schemeClr val="accent3"/>
                </a:solidFill>
              </a:rPr>
              <a:t>RMD</a:t>
            </a:r>
            <a:r>
              <a:rPr lang="en-US" altLang="ja-JP" b="1" dirty="0" smtClean="0">
                <a:solidFill>
                  <a:schemeClr val="accent3"/>
                </a:solidFill>
              </a:rPr>
              <a:t>, N</a:t>
            </a:r>
            <a:r>
              <a:rPr lang="en-US" altLang="ja-JP" b="1" baseline="-25000" dirty="0" smtClean="0">
                <a:solidFill>
                  <a:schemeClr val="accent3"/>
                </a:solidFill>
              </a:rPr>
              <a:t>ACC</a:t>
            </a:r>
            <a:r>
              <a:rPr lang="en-US" altLang="ja-JP" b="1" dirty="0" smtClean="0">
                <a:solidFill>
                  <a:schemeClr val="accent3"/>
                </a:solidFill>
              </a:rPr>
              <a:t> </a:t>
            </a:r>
            <a:r>
              <a:rPr lang="ja-JP" altLang="en-US" b="1" dirty="0" smtClean="0">
                <a:solidFill>
                  <a:schemeClr val="accent3"/>
                </a:solidFill>
              </a:rPr>
              <a:t>を</a:t>
            </a:r>
            <a:endParaRPr lang="en-US" altLang="ja-JP" b="1" dirty="0" smtClean="0">
              <a:solidFill>
                <a:schemeClr val="accent3"/>
              </a:solidFill>
            </a:endParaRPr>
          </a:p>
          <a:p>
            <a:r>
              <a:rPr lang="en-US" altLang="ja-JP" b="1" dirty="0" smtClean="0">
                <a:solidFill>
                  <a:schemeClr val="accent3"/>
                </a:solidFill>
              </a:rPr>
              <a:t>side band</a:t>
            </a:r>
            <a:r>
              <a:rPr lang="ja-JP" altLang="en-US" b="1" dirty="0">
                <a:solidFill>
                  <a:schemeClr val="accent3"/>
                </a:solidFill>
              </a:rPr>
              <a:t>からの</a:t>
            </a:r>
            <a:endParaRPr lang="en-US" altLang="ja-JP" b="1" dirty="0" smtClean="0">
              <a:solidFill>
                <a:schemeClr val="accent3"/>
              </a:solidFill>
            </a:endParaRPr>
          </a:p>
          <a:p>
            <a:r>
              <a:rPr lang="ja-JP" altLang="en-US" b="1" dirty="0" smtClean="0">
                <a:solidFill>
                  <a:schemeClr val="accent3"/>
                </a:solidFill>
              </a:rPr>
              <a:t>予測の付近に</a:t>
            </a:r>
            <a:r>
              <a:rPr lang="ja-JP" altLang="en-US" b="1" dirty="0">
                <a:solidFill>
                  <a:schemeClr val="accent3"/>
                </a:solidFill>
              </a:rPr>
              <a:t>拘束</a:t>
            </a:r>
            <a:endParaRPr kumimoji="1" lang="en-US" altLang="ja-JP" b="1" dirty="0" smtClean="0">
              <a:solidFill>
                <a:schemeClr val="accent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65120"/>
            <a:ext cx="5284265" cy="294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5796137" y="3501008"/>
            <a:ext cx="32847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event-by-event PDF</a:t>
            </a:r>
          </a:p>
          <a:p>
            <a:pPr lvl="1"/>
            <a:r>
              <a:rPr lang="ja-JP" altLang="en-US" dirty="0" smtClean="0"/>
              <a:t>再構成時の誤差</a:t>
            </a:r>
            <a:r>
              <a:rPr lang="ja-JP" altLang="en-US" dirty="0"/>
              <a:t>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検出器内での位置、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変数同士の相関を元に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イベント毎</a:t>
            </a:r>
            <a:r>
              <a:rPr kumimoji="1" lang="ja-JP" altLang="en-US" dirty="0" smtClean="0"/>
              <a:t>に形が異なる。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正方形/長方形 14"/>
              <p:cNvSpPr/>
              <p:nvPr/>
            </p:nvSpPr>
            <p:spPr>
              <a:xfrm>
                <a:off x="1475657" y="3380827"/>
                <a:ext cx="545277" cy="36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𝒕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正方形/長方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7" y="3380827"/>
                <a:ext cx="545277" cy="360000"/>
              </a:xfrm>
              <a:prstGeom prst="rect">
                <a:avLst/>
              </a:prstGeom>
              <a:blipFill rotWithShape="1">
                <a:blip r:embed="rId5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/>
              <p:cNvSpPr/>
              <p:nvPr/>
            </p:nvSpPr>
            <p:spPr>
              <a:xfrm>
                <a:off x="3282266" y="3380827"/>
                <a:ext cx="498790" cy="36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正方形/長方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266" y="3380827"/>
                <a:ext cx="498790" cy="3600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/>
              <p:cNvSpPr/>
              <p:nvPr/>
            </p:nvSpPr>
            <p:spPr>
              <a:xfrm>
                <a:off x="5100958" y="3380827"/>
                <a:ext cx="506805" cy="36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正方形/長方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958" y="3380827"/>
                <a:ext cx="506805" cy="360000"/>
              </a:xfrm>
              <a:prstGeom prst="rect">
                <a:avLst/>
              </a:prstGeom>
              <a:blipFill rotWithShape="1">
                <a:blip r:embed="rId7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/>
              <p:cNvSpPr/>
              <p:nvPr/>
            </p:nvSpPr>
            <p:spPr>
              <a:xfrm>
                <a:off x="1457748" y="4852927"/>
                <a:ext cx="593368" cy="36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𝜽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正方形/長方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748" y="4852927"/>
                <a:ext cx="593368" cy="360000"/>
              </a:xfrm>
              <a:prstGeom prst="rect">
                <a:avLst/>
              </a:prstGeom>
              <a:blipFill rotWithShape="1">
                <a:blip r:embed="rId8"/>
                <a:stretch>
                  <a:fillRect b="-1186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正方形/長方形 18"/>
              <p:cNvSpPr/>
              <p:nvPr/>
            </p:nvSpPr>
            <p:spPr>
              <a:xfrm>
                <a:off x="3282266" y="4852927"/>
                <a:ext cx="625428" cy="360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1" i="1" smtClean="0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𝝓</m:t>
                          </m:r>
                        </m:e>
                        <m:sub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𝒆</m:t>
                          </m:r>
                          <m:r>
                            <a:rPr lang="en-US" altLang="ja-JP" b="1" i="1">
                              <a:solidFill>
                                <a:schemeClr val="bg1"/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</m:sub>
                      </m:sSub>
                    </m:oMath>
                  </m:oMathPara>
                </a14:m>
                <a:endParaRPr lang="ja-JP" alt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正方形/長方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2266" y="4852927"/>
                <a:ext cx="625428" cy="360000"/>
              </a:xfrm>
              <a:prstGeom prst="rect">
                <a:avLst/>
              </a:prstGeom>
              <a:blipFill rotWithShape="1">
                <a:blip r:embed="rId9"/>
                <a:stretch>
                  <a:fillRect b="-16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スライド番号プレースホルダー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49681" y="4949296"/>
            <a:ext cx="121440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00FF00"/>
                </a:solidFill>
              </a:rPr>
              <a:t>緑</a:t>
            </a:r>
            <a:r>
              <a:rPr kumimoji="1" lang="en-US" altLang="ja-JP" dirty="0" smtClean="0">
                <a:solidFill>
                  <a:srgbClr val="00FF00"/>
                </a:solidFill>
              </a:rPr>
              <a:t>:</a:t>
            </a:r>
            <a:r>
              <a:rPr lang="ja-JP" altLang="en-US" dirty="0" smtClean="0">
                <a:solidFill>
                  <a:srgbClr val="00FF00"/>
                </a:solidFill>
              </a:rPr>
              <a:t> </a:t>
            </a:r>
            <a:r>
              <a:rPr lang="en-US" altLang="ja-JP" dirty="0" smtClean="0">
                <a:solidFill>
                  <a:srgbClr val="00FF00"/>
                </a:solidFill>
              </a:rPr>
              <a:t>Signal</a:t>
            </a:r>
          </a:p>
          <a:p>
            <a:r>
              <a:rPr kumimoji="1" lang="ja-JP" altLang="en-US" dirty="0" smtClean="0">
                <a:solidFill>
                  <a:srgbClr val="FF0000"/>
                </a:solidFill>
              </a:rPr>
              <a:t>赤</a:t>
            </a:r>
            <a:r>
              <a:rPr lang="en-US" altLang="ja-JP" dirty="0" smtClean="0">
                <a:solidFill>
                  <a:srgbClr val="FF0000"/>
                </a:solidFill>
              </a:rPr>
              <a:t>: RMD</a:t>
            </a:r>
          </a:p>
          <a:p>
            <a:r>
              <a:rPr kumimoji="1" lang="ja-JP" altLang="en-US" dirty="0" smtClean="0">
                <a:solidFill>
                  <a:srgbClr val="FF00FF"/>
                </a:solidFill>
              </a:rPr>
              <a:t>桃</a:t>
            </a:r>
            <a:r>
              <a:rPr lang="en-US" altLang="ja-JP" dirty="0" smtClean="0">
                <a:solidFill>
                  <a:srgbClr val="FF00FF"/>
                </a:solidFill>
              </a:rPr>
              <a:t>: ACC</a:t>
            </a:r>
          </a:p>
          <a:p>
            <a:r>
              <a:rPr kumimoji="1" lang="ja-JP" altLang="en-US" dirty="0" smtClean="0">
                <a:solidFill>
                  <a:srgbClr val="0070C0"/>
                </a:solidFill>
              </a:rPr>
              <a:t>青</a:t>
            </a:r>
            <a:r>
              <a:rPr kumimoji="1" lang="en-US" altLang="ja-JP" dirty="0" smtClean="0">
                <a:solidFill>
                  <a:srgbClr val="0070C0"/>
                </a:solidFill>
              </a:rPr>
              <a:t>: sum</a:t>
            </a:r>
          </a:p>
        </p:txBody>
      </p:sp>
      <p:cxnSp>
        <p:nvCxnSpPr>
          <p:cNvPr id="8" name="直線矢印コネクタ 7"/>
          <p:cNvCxnSpPr>
            <a:stCxn id="6" idx="1"/>
          </p:cNvCxnSpPr>
          <p:nvPr/>
        </p:nvCxnSpPr>
        <p:spPr>
          <a:xfrm flipH="1">
            <a:off x="3979701" y="824373"/>
            <a:ext cx="954435" cy="116446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964844" y="6214927"/>
            <a:ext cx="291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ある</a:t>
            </a:r>
            <a:r>
              <a:rPr lang="ja-JP" altLang="en-US" dirty="0" smtClean="0"/>
              <a:t>イベントでの</a:t>
            </a:r>
            <a:r>
              <a:rPr lang="en-US" altLang="ja-JP" dirty="0" smtClean="0"/>
              <a:t>PDF</a:t>
            </a:r>
            <a:r>
              <a:rPr lang="ja-JP" altLang="en-US" dirty="0" smtClean="0"/>
              <a:t>の例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42459" y="4617132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sz="1400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206676" y="4617132"/>
            <a:ext cx="452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0.5</a:t>
            </a:r>
            <a:endParaRPr kumimoji="1" lang="ja-JP" altLang="en-US" sz="1400" b="1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91359" y="4617132"/>
            <a:ext cx="470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-0.5</a:t>
            </a:r>
            <a:endParaRPr kumimoji="1" lang="ja-JP" altLang="en-US" sz="14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26906" y="4617132"/>
            <a:ext cx="524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(ns)</a:t>
            </a:r>
            <a:endParaRPr kumimoji="1" lang="ja-JP" altLang="en-US" sz="14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47222" y="612187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sz="14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584625" y="6121874"/>
            <a:ext cx="452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kumimoji="1" lang="ja-JP" altLang="en-US" sz="1400" b="1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4749" y="6121874"/>
            <a:ext cx="470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-50</a:t>
            </a:r>
            <a:endParaRPr kumimoji="1" lang="ja-JP" altLang="en-US" sz="1400" b="1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475658" y="6289575"/>
            <a:ext cx="720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r>
              <a:rPr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400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2737896" y="6121874"/>
            <a:ext cx="216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1" lang="ja-JP" altLang="en-US" sz="1400" b="1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375299" y="6121874"/>
            <a:ext cx="4528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kumimoji="1" lang="ja-JP" altLang="en-US" sz="1400" b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965423" y="6121874"/>
            <a:ext cx="470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-75</a:t>
            </a:r>
            <a:endParaRPr kumimoji="1" lang="ja-JP" altLang="en-US" sz="1400" b="1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3266332" y="6289575"/>
            <a:ext cx="720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ja-JP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r>
              <a:rPr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1" lang="ja-JP" altLang="en-US" sz="1400" b="1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705268" y="4617132"/>
            <a:ext cx="470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kumimoji="1" lang="ja-JP" altLang="en-US" sz="1400" b="1" dirty="0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3357629" y="4617132"/>
            <a:ext cx="724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(MeV)</a:t>
            </a:r>
            <a:endParaRPr kumimoji="1" lang="ja-JP" altLang="en-US" sz="1400" b="1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253455" y="4617132"/>
            <a:ext cx="470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kumimoji="1" lang="ja-JP" altLang="en-US" sz="1400" b="1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146129" y="4617132"/>
            <a:ext cx="470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endParaRPr kumimoji="1" lang="ja-JP" altLang="en-US" sz="1400" b="1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4370978" y="4617132"/>
            <a:ext cx="470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endParaRPr kumimoji="1" lang="ja-JP" altLang="en-US" sz="1400" b="1" dirty="0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143540" y="4617132"/>
            <a:ext cx="7246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(MeV)</a:t>
            </a:r>
            <a:endParaRPr kumimoji="1" lang="ja-JP" altLang="en-US" sz="1400" b="1" dirty="0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4092472" y="4617132"/>
            <a:ext cx="470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kumimoji="1" lang="ja-JP" altLang="en-US" sz="1400" b="1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639245" y="4617132"/>
            <a:ext cx="470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endParaRPr kumimoji="1" lang="ja-JP" altLang="en-US" sz="1400" b="1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4903612" y="4617132"/>
            <a:ext cx="470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kumimoji="1" lang="ja-JP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2025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解析その２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965204" y="1484784"/>
            <a:ext cx="39272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最適値は、</a:t>
            </a:r>
            <a:r>
              <a:rPr lang="en-US" altLang="ja-JP" dirty="0" smtClean="0"/>
              <a:t>L</a:t>
            </a:r>
            <a:r>
              <a:rPr lang="ja-JP" altLang="en-US" dirty="0" smtClean="0"/>
              <a:t>を最大にするパラメータを探索することで求める。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kumimoji="1" lang="ja-JP" altLang="en-US" dirty="0"/>
              <a:t>信頼</a:t>
            </a:r>
            <a:r>
              <a:rPr kumimoji="1" lang="ja-JP" altLang="en-US" dirty="0" smtClean="0"/>
              <a:t>区間は、</a:t>
            </a:r>
            <a:r>
              <a:rPr kumimoji="1" lang="en-US" altLang="ja-JP" dirty="0" err="1" smtClean="0"/>
              <a:t>Nsig</a:t>
            </a:r>
            <a:r>
              <a:rPr kumimoji="1" lang="ja-JP" altLang="en-US" dirty="0" smtClean="0"/>
              <a:t>に関する</a:t>
            </a:r>
            <a:r>
              <a:rPr kumimoji="1" lang="en-US" altLang="ja-JP" dirty="0" smtClean="0"/>
              <a:t>profile likelihood </a:t>
            </a:r>
            <a:r>
              <a:rPr kumimoji="1" lang="ja-JP" altLang="en-US" dirty="0" smtClean="0"/>
              <a:t>法で決定する。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4932040" y="3068960"/>
                <a:ext cx="4104456" cy="143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1" lang="en-US" altLang="ja-JP" sz="1600" b="0" i="0" smtClean="0">
                              <a:latin typeface="Cambria Math"/>
                            </a:rPr>
                            <m:t>sig</m:t>
                          </m:r>
                        </m:sub>
                      </m:sSub>
                      <m:r>
                        <a:rPr kumimoji="1" lang="en-US" altLang="ja-JP" sz="1600" b="0" i="1" smtClean="0">
                          <a:latin typeface="Cambria Math"/>
                        </a:rPr>
                        <m:t>)=</m:t>
                      </m:r>
                      <m:d>
                        <m:dPr>
                          <m:begChr m:val="{"/>
                          <m:endChr m:val=""/>
                          <m:ctrlPr>
                            <a:rPr kumimoji="1" lang="en-US" altLang="ja-JP" sz="16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1" lang="en-US" altLang="ja-JP" sz="16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kumimoji="1" lang="en-US" altLang="ja-JP" sz="16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kumimoji="1" lang="en-US" altLang="ja-JP" sz="1600" b="0" i="1" smtClean="0">
                                      <a:latin typeface="Cambria Math"/>
                                    </a:rPr>
                                    <m:t>ℒ</m:t>
                                  </m:r>
                                  <m:r>
                                    <a:rPr kumimoji="1" lang="en-US" altLang="ja-JP" sz="1600" b="0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600" b="0" i="0" smtClean="0">
                                          <a:latin typeface="Cambria Math"/>
                                        </a:rPr>
                                        <m:t>sig</m:t>
                                      </m:r>
                                    </m:sub>
                                  </m:sSub>
                                  <m:r>
                                    <a:rPr kumimoji="1" lang="en-US" altLang="ja-JP" sz="1600" b="0" i="1" smtClean="0">
                                      <a:latin typeface="Cambria Math"/>
                                    </a:rPr>
                                    <m:t>, 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kumimoji="1" lang="en-US" altLang="ja-JP" sz="16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1" lang="en-US" altLang="ja-JP" sz="1600" b="0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</m:acc>
                                  <m:r>
                                    <a:rPr kumimoji="1" lang="en-US" altLang="ja-JP" sz="1600" b="0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ja-JP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1600">
                                          <a:latin typeface="Cambria Math"/>
                                        </a:rPr>
                                        <m:t>sig</m:t>
                                      </m:r>
                                    </m:sub>
                                  </m:sSub>
                                  <m:r>
                                    <a:rPr kumimoji="1" lang="en-US" altLang="ja-JP" sz="1600" b="0" i="1" smtClean="0">
                                      <a:latin typeface="Cambria Math"/>
                                    </a:rPr>
                                    <m:t>))</m:t>
                                  </m:r>
                                </m:num>
                                <m:den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ℒ</m:t>
                                  </m:r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(0, 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ja-JP" sz="16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ja-JP" sz="16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1600" i="1">
                                              <a:latin typeface="Cambria Math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</m:acc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altLang="ja-JP" sz="1600" b="0" i="1" smtClean="0">
                                      <a:latin typeface="Cambria Math"/>
                                    </a:rPr>
                                    <m:t>0</m:t>
                                  </m:r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))</m:t>
                                  </m:r>
                                </m:den>
                              </m:f>
                              <m:r>
                                <a:rPr kumimoji="1" lang="en-US" altLang="ja-JP" sz="1600" b="0" i="1" smtClean="0">
                                  <a:latin typeface="Cambria Math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1600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16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1600">
                                      <a:latin typeface="Cambria Math"/>
                                    </a:rPr>
                                    <m:t>sig</m:t>
                                  </m:r>
                                </m:sub>
                              </m:sSub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&lt;0</m:t>
                              </m:r>
                              <m:r>
                                <a:rPr kumimoji="1" lang="en-US" altLang="ja-JP" sz="16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altLang="ja-JP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ℒ</m:t>
                                  </m:r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ja-JP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1600">
                                          <a:latin typeface="Cambria Math"/>
                                        </a:rPr>
                                        <m:t>sig</m:t>
                                      </m:r>
                                    </m:sub>
                                  </m:sSub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, 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altLang="ja-JP" sz="16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ja-JP" sz="1600" i="1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ja-JP" sz="1600" i="1">
                                              <a:latin typeface="Cambria Math"/>
                                            </a:rPr>
                                            <m:t>𝜃</m:t>
                                          </m:r>
                                        </m:e>
                                      </m:acc>
                                    </m:e>
                                  </m:acc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ja-JP" sz="16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ja-JP" sz="16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1600">
                                          <a:latin typeface="Cambria Math"/>
                                        </a:rPr>
                                        <m:t>sig</m:t>
                                      </m:r>
                                    </m:sub>
                                  </m:sSub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))</m:t>
                                  </m:r>
                                </m:num>
                                <m:den>
                                  <m:r>
                                    <a:rPr lang="en-US" altLang="ja-JP" sz="1600" i="1">
                                      <a:latin typeface="Cambria Math"/>
                                    </a:rPr>
                                    <m:t>ℒ</m:t>
                                  </m:r>
                                  <m:r>
                                    <a:rPr lang="en-US" altLang="ja-JP" sz="1600" b="1" i="1" smtClean="0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16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kumimoji="1" lang="en-US" altLang="ja-JP" sz="1600" b="1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en-US" altLang="ja-JP" sz="1600" b="0" i="1" smtClean="0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kumimoji="1" lang="en-US" altLang="ja-JP" sz="1600" b="0" i="0" smtClean="0">
                                          <a:latin typeface="Cambria Math"/>
                                        </a:rPr>
                                        <m:t>sig</m:t>
                                      </m:r>
                                    </m:sub>
                                  </m:sSub>
                                  <m:r>
                                    <a:rPr lang="en-US" altLang="ja-JP" sz="1600" b="1" i="1">
                                      <a:latin typeface="Cambria Math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kumimoji="1" lang="en-US" altLang="ja-JP" sz="1600" b="1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1" lang="en-US" altLang="ja-JP" sz="1600" b="0" i="1" smtClean="0"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  <m:r>
                                    <a:rPr lang="en-US" altLang="ja-JP" sz="1600" b="1" i="1">
                                      <a:latin typeface="Cambria Math"/>
                                    </a:rPr>
                                    <m:t>)</m:t>
                                  </m:r>
                                </m:den>
                              </m:f>
                              <m:r>
                                <a:rPr lang="en-US" altLang="ja-JP" sz="1600" b="1" i="1" smtClean="0">
                                  <a:latin typeface="Cambria Math"/>
                                </a:rPr>
                                <m:t> (</m:t>
                              </m:r>
                              <m:sSub>
                                <m:sSubPr>
                                  <m:ctrlPr>
                                    <a:rPr lang="en-US" altLang="ja-JP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altLang="ja-JP" sz="1600" b="1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sz="1600" i="1">
                                          <a:latin typeface="Cambria Math"/>
                                        </a:rPr>
                                        <m:t>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ja-JP" sz="1600">
                                      <a:latin typeface="Cambria Math"/>
                                    </a:rPr>
                                    <m:t>sig</m:t>
                                  </m:r>
                                </m:sub>
                              </m:sSub>
                              <m:r>
                                <a:rPr lang="en-US" altLang="ja-JP" sz="1600" b="1" i="1" smtClean="0">
                                  <a:latin typeface="Cambria Math"/>
                                </a:rPr>
                                <m:t>≥</m:t>
                              </m:r>
                              <m:r>
                                <a:rPr lang="en-US" altLang="ja-JP" sz="1600" b="0" i="1" smtClean="0">
                                  <a:latin typeface="Cambria Math"/>
                                </a:rPr>
                                <m:t>0</m:t>
                              </m:r>
                              <m:r>
                                <a:rPr lang="en-US" altLang="ja-JP" sz="1600" b="1" i="1" smtClean="0"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1" lang="ja-JP" altLang="en-US" sz="1600" b="1" dirty="0"/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068960"/>
                <a:ext cx="4104456" cy="14324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正方形/長方形 4"/>
          <p:cNvSpPr/>
          <p:nvPr/>
        </p:nvSpPr>
        <p:spPr>
          <a:xfrm>
            <a:off x="323528" y="1484784"/>
            <a:ext cx="4176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 smtClean="0"/>
              <a:t>信号領域外の情報のみを使用して</a:t>
            </a:r>
            <a:r>
              <a:rPr lang="en-US" altLang="ja-JP" dirty="0" smtClean="0"/>
              <a:t>PDF</a:t>
            </a:r>
            <a:r>
              <a:rPr lang="ja-JP" altLang="en-US" dirty="0" smtClean="0"/>
              <a:t>のパラメータ、</a:t>
            </a:r>
            <a:r>
              <a:rPr lang="en-US" altLang="ja-JP" dirty="0" smtClean="0"/>
              <a:t>normalization</a:t>
            </a:r>
            <a:r>
              <a:rPr lang="ja-JP" altLang="en-US" dirty="0" smtClean="0"/>
              <a:t>等を決定する。</a:t>
            </a:r>
            <a:endParaRPr lang="en-US" altLang="ja-JP" dirty="0"/>
          </a:p>
          <a:p>
            <a:r>
              <a:rPr lang="ja-JP" altLang="en-US" dirty="0" smtClean="0"/>
              <a:t>最終的な方法が決定したのちブラインド</a:t>
            </a:r>
            <a:r>
              <a:rPr lang="ja-JP" altLang="en-US" dirty="0"/>
              <a:t>領域</a:t>
            </a:r>
            <a:r>
              <a:rPr lang="ja-JP" altLang="en-US" dirty="0" smtClean="0"/>
              <a:t>を開封する。</a:t>
            </a:r>
            <a:endParaRPr lang="en-US" altLang="ja-JP" dirty="0" smtClean="0"/>
          </a:p>
          <a:p>
            <a:endParaRPr lang="en-US" altLang="ja-JP" dirty="0" smtClean="0"/>
          </a:p>
          <a:p>
            <a:endParaRPr lang="en-US" altLang="ja-JP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正方形/長方形 5"/>
              <p:cNvSpPr/>
              <p:nvPr/>
            </p:nvSpPr>
            <p:spPr>
              <a:xfrm>
                <a:off x="5078093" y="5301208"/>
                <a:ext cx="3565199" cy="9692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</a:rPr>
                          <m:t>MC</m:t>
                        </m:r>
                      </m:sup>
                    </m:sSubSup>
                    <m:r>
                      <a:rPr lang="en-US" altLang="ja-JP" b="0" i="1" smtClean="0">
                        <a:latin typeface="Cambria Math"/>
                      </a:rPr>
                      <m:t>&gt;</m:t>
                    </m:r>
                    <m:sSubSup>
                      <m:sSubSupPr>
                        <m:ctrlPr>
                          <a:rPr lang="en-US" altLang="ja-JP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ja-JP" i="1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𝑝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/>
                          </a:rPr>
                          <m:t>data</m:t>
                        </m:r>
                      </m:sup>
                    </m:sSubSup>
                  </m:oMath>
                </a14:m>
                <a:r>
                  <a:rPr lang="ja-JP" altLang="en-US" dirty="0" smtClean="0"/>
                  <a:t>となる</a:t>
                </a:r>
                <a:r>
                  <a:rPr lang="en-US" altLang="ja-JP" dirty="0" err="1" smtClean="0"/>
                  <a:t>ToyMC</a:t>
                </a:r>
                <a:r>
                  <a:rPr lang="ja-JP" altLang="en-US" dirty="0" smtClean="0"/>
                  <a:t>が</a:t>
                </a:r>
                <a:endParaRPr lang="en-US" altLang="ja-JP" dirty="0" smtClean="0"/>
              </a:p>
              <a:p>
                <a:r>
                  <a:rPr lang="en-US" altLang="ja-JP" dirty="0" smtClean="0"/>
                  <a:t>90%</a:t>
                </a:r>
                <a:r>
                  <a:rPr lang="ja-JP" altLang="en-US" dirty="0" smtClean="0"/>
                  <a:t>未満を占める</a:t>
                </a:r>
                <a:r>
                  <a:rPr lang="en-US" altLang="ja-JP" dirty="0" err="1" smtClean="0"/>
                  <a:t>Nsig</a:t>
                </a:r>
                <a:r>
                  <a:rPr lang="ja-JP" altLang="en-US" dirty="0" smtClean="0"/>
                  <a:t>の範囲を</a:t>
                </a:r>
                <a:endParaRPr lang="en-US" altLang="ja-JP" dirty="0" smtClean="0"/>
              </a:p>
              <a:p>
                <a:r>
                  <a:rPr lang="en-US" altLang="ja-JP" dirty="0" smtClean="0"/>
                  <a:t>90%</a:t>
                </a:r>
                <a:r>
                  <a:rPr lang="ja-JP" altLang="en-US" dirty="0" smtClean="0"/>
                  <a:t>信頼範囲とする。</a:t>
                </a:r>
                <a:endParaRPr lang="ja-JP" altLang="en-US" dirty="0"/>
              </a:p>
            </p:txBody>
          </p:sp>
        </mc:Choice>
        <mc:Fallback>
          <p:sp>
            <p:nvSpPr>
              <p:cNvPr id="6" name="正方形/長方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093" y="5301208"/>
                <a:ext cx="3565199" cy="969240"/>
              </a:xfrm>
              <a:prstGeom prst="rect">
                <a:avLst/>
              </a:prstGeom>
              <a:blipFill rotWithShape="1">
                <a:blip r:embed="rId3"/>
                <a:stretch>
                  <a:fillRect l="-1368" t="-629" b="-88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8" name="Picture 2" descr="C:\Users\kaneko\Desktop\Window_rainb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59139"/>
            <a:ext cx="4731316" cy="322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正方形/長方形 9"/>
              <p:cNvSpPr/>
              <p:nvPr/>
            </p:nvSpPr>
            <p:spPr>
              <a:xfrm>
                <a:off x="5502193" y="4470210"/>
                <a:ext cx="3390287" cy="7589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sz="1400" b="0" i="1" smtClean="0">
                        <a:latin typeface="Cambria Math"/>
                      </a:rPr>
                      <m:t>𝜃</m:t>
                    </m:r>
                  </m:oMath>
                </a14:m>
                <a:r>
                  <a:rPr lang="ja-JP" altLang="en-US" sz="1400" dirty="0" smtClean="0"/>
                  <a:t>は全</a:t>
                </a:r>
                <a:r>
                  <a:rPr lang="en-US" altLang="ja-JP" sz="1400" dirty="0" smtClean="0"/>
                  <a:t>nuisance parameter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14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ja-JP" sz="14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ja-JP" altLang="en-US" sz="1400" dirty="0" smtClean="0"/>
                  <a:t>は</a:t>
                </a:r>
                <a:r>
                  <a:rPr lang="en-US" altLang="ja-JP" sz="1400" dirty="0" smtClean="0"/>
                  <a:t>L</a:t>
                </a:r>
                <a:r>
                  <a:rPr lang="ja-JP" altLang="en-US" sz="1400" dirty="0" smtClean="0"/>
                  <a:t>を最大にする物理量</a:t>
                </a:r>
                <a:endParaRPr lang="en-US" altLang="ja-JP" sz="14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ja-JP" sz="1400" i="1">
                            <a:latin typeface="Cambria Math"/>
                          </a:rPr>
                        </m:ctrlPr>
                      </m:accPr>
                      <m:e>
                        <m:acc>
                          <m:accPr>
                            <m:chr m:val="̂"/>
                            <m:ctrlPr>
                              <a:rPr lang="en-US" altLang="ja-JP" sz="1400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altLang="ja-JP" sz="1400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acc>
                  </m:oMath>
                </a14:m>
                <a:r>
                  <a:rPr lang="ja-JP" altLang="en-US" sz="1400" dirty="0" smtClean="0"/>
                  <a:t>は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ja-JP" sz="14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1400">
                            <a:latin typeface="Cambria Math"/>
                          </a:rPr>
                          <m:t>sig</m:t>
                        </m:r>
                      </m:sub>
                    </m:sSub>
                  </m:oMath>
                </a14:m>
                <a:r>
                  <a:rPr lang="ja-JP" altLang="en-US" sz="1400" dirty="0" smtClean="0"/>
                  <a:t>を固定して</a:t>
                </a:r>
                <a:r>
                  <a:rPr lang="en-US" altLang="ja-JP" sz="1400" dirty="0" smtClean="0"/>
                  <a:t>L</a:t>
                </a:r>
                <a:r>
                  <a:rPr lang="ja-JP" altLang="en-US" sz="1400" dirty="0" smtClean="0"/>
                  <a:t>を最大にする物理量</a:t>
                </a:r>
                <a:endParaRPr lang="ja-JP" altLang="en-US" sz="1400" dirty="0"/>
              </a:p>
            </p:txBody>
          </p:sp>
        </mc:Choice>
        <mc:Fallback>
          <p:sp>
            <p:nvSpPr>
              <p:cNvPr id="10" name="正方形/長方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2193" y="4470210"/>
                <a:ext cx="3390287" cy="758990"/>
              </a:xfrm>
              <a:prstGeom prst="rect">
                <a:avLst/>
              </a:prstGeom>
              <a:blipFill rotWithShape="1">
                <a:blip r:embed="rId5"/>
                <a:stretch>
                  <a:fillRect b="-48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9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実験感度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29608" y="332656"/>
            <a:ext cx="419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chemeClr val="accent3"/>
                </a:solidFill>
              </a:rPr>
              <a:t>背景事象のみを仮定した</a:t>
            </a:r>
            <a:r>
              <a:rPr lang="en-US" altLang="ja-JP" b="1" dirty="0" smtClean="0">
                <a:solidFill>
                  <a:schemeClr val="accent3"/>
                </a:solidFill>
              </a:rPr>
              <a:t>MC</a:t>
            </a:r>
            <a:r>
              <a:rPr lang="ja-JP" altLang="en-US" b="1" dirty="0">
                <a:solidFill>
                  <a:schemeClr val="accent3"/>
                </a:solidFill>
              </a:rPr>
              <a:t>に</a:t>
            </a:r>
            <a:r>
              <a:rPr lang="ja-JP" altLang="en-US" b="1" dirty="0" smtClean="0">
                <a:solidFill>
                  <a:schemeClr val="accent3"/>
                </a:solidFill>
              </a:rPr>
              <a:t>対して</a:t>
            </a:r>
            <a:endParaRPr lang="en-US" altLang="ja-JP" b="1" dirty="0" smtClean="0">
              <a:solidFill>
                <a:schemeClr val="accent3"/>
              </a:solidFill>
            </a:endParaRPr>
          </a:p>
          <a:p>
            <a:r>
              <a:rPr lang="ja-JP" altLang="en-US" b="1" dirty="0" smtClean="0">
                <a:solidFill>
                  <a:schemeClr val="accent3"/>
                </a:solidFill>
              </a:rPr>
              <a:t>信頼範囲を計算することで求める。</a:t>
            </a:r>
            <a:endParaRPr kumimoji="1" lang="ja-JP" altLang="en-US" b="1" dirty="0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表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8031019"/>
                  </p:ext>
                </p:extLst>
              </p:nvPr>
            </p:nvGraphicFramePr>
            <p:xfrm>
              <a:off x="4716016" y="3023933"/>
              <a:ext cx="3560952" cy="2212908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890238"/>
                    <a:gridCol w="890238"/>
                    <a:gridCol w="890238"/>
                    <a:gridCol w="890238"/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>
                              <a:solidFill>
                                <a:schemeClr val="bg1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kumimoji="1" lang="en-US" altLang="ja-JP" dirty="0" smtClean="0">
                              <a:solidFill>
                                <a:schemeClr val="bg1"/>
                              </a:solidFill>
                            </a:rPr>
                            <a:t>set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2009-2011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2012-2013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2009-2013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45892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err="1" smtClean="0"/>
                            <a:t>Nsig</a:t>
                          </a:r>
                          <a:endParaRPr kumimoji="1" lang="en-US" altLang="ja-JP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altLang="ja-JP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altLang="ja-JP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altLang="ja-JP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340172">
                    <a:tc>
                      <a:txBody>
                        <a:bodyPr/>
                        <a:lstStyle/>
                        <a:p>
                          <a:r>
                            <a:rPr kumimoji="1" lang="en-US" altLang="ja-JP" i="1" dirty="0" smtClean="0"/>
                            <a:t>k</a:t>
                          </a:r>
                        </a:p>
                        <a:p>
                          <a:r>
                            <a:rPr kumimoji="1" lang="en-US" altLang="ja-JP" sz="1400" b="0" i="0" dirty="0" smtClean="0"/>
                            <a:t>(×10</a:t>
                          </a:r>
                          <a:r>
                            <a:rPr kumimoji="1" lang="en-US" altLang="ja-JP" sz="1400" b="0" i="0" baseline="30000" dirty="0" smtClean="0"/>
                            <a:t>12</a:t>
                          </a:r>
                          <a:r>
                            <a:rPr kumimoji="1" lang="en-US" altLang="ja-JP" sz="1400" b="0" i="0" dirty="0" smtClean="0"/>
                            <a:t>)</a:t>
                          </a:r>
                          <a:endParaRPr kumimoji="1" lang="en-US" altLang="ja-JP" b="0" i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8.15</a:t>
                          </a:r>
                          <a:endParaRPr lang="en-US" altLang="ja-JP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8.95</a:t>
                          </a:r>
                          <a:endParaRPr lang="en-US" altLang="ja-JP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17.1</a:t>
                          </a:r>
                          <a:endParaRPr lang="en-US" altLang="ja-JP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6199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𝒮</m:t>
                                </m:r>
                                <m:r>
                                  <a:rPr kumimoji="1" lang="en-US" altLang="ja-JP" b="1" i="1" smtClean="0">
                                    <a:latin typeface="Cambria Math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kumimoji="1" lang="en-US" altLang="ja-JP" b="1" dirty="0" smtClean="0"/>
                        </a:p>
                        <a:p>
                          <a:r>
                            <a:rPr lang="en-US" altLang="ja-JP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(×10</a:t>
                          </a:r>
                          <a:r>
                            <a:rPr lang="en-US" altLang="ja-JP" sz="1400" b="0" i="0" u="none" strike="noStrike" baseline="30000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-13</a:t>
                          </a:r>
                          <a:r>
                            <a:rPr lang="en-US" altLang="ja-JP" sz="14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)</a:t>
                          </a:r>
                          <a:endParaRPr kumimoji="1" lang="ja-JP" altLang="en-US" sz="14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8.0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8.2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5.3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表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78031019"/>
                  </p:ext>
                </p:extLst>
              </p:nvPr>
            </p:nvGraphicFramePr>
            <p:xfrm>
              <a:off x="4716016" y="3023933"/>
              <a:ext cx="3560952" cy="2212908"/>
            </p:xfrm>
            <a:graphic>
              <a:graphicData uri="http://schemas.openxmlformats.org/drawingml/2006/table">
                <a:tbl>
                  <a:tblPr firstRow="1" firstCol="1" bandRow="1">
                    <a:tableStyleId>{D7AC3CCA-C797-4891-BE02-D94E43425B78}</a:tableStyleId>
                  </a:tblPr>
                  <a:tblGrid>
                    <a:gridCol w="890238"/>
                    <a:gridCol w="890238"/>
                    <a:gridCol w="890238"/>
                    <a:gridCol w="890238"/>
                  </a:tblGrid>
                  <a:tr h="648072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>
                              <a:solidFill>
                                <a:schemeClr val="bg1"/>
                              </a:solidFill>
                            </a:rPr>
                            <a:t>Data</a:t>
                          </a:r>
                        </a:p>
                        <a:p>
                          <a:r>
                            <a:rPr kumimoji="1" lang="en-US" altLang="ja-JP" dirty="0" smtClean="0">
                              <a:solidFill>
                                <a:schemeClr val="bg1"/>
                              </a:solidFill>
                            </a:rPr>
                            <a:t>set</a:t>
                          </a:r>
                          <a:endParaRPr kumimoji="1" lang="ja-JP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2009-2011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2012-2013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smtClean="0"/>
                            <a:t>2009-2013</a:t>
                          </a:r>
                          <a:endParaRPr kumimoji="1" lang="ja-JP" altLang="en-US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 err="1" smtClean="0"/>
                            <a:t>Nsig</a:t>
                          </a:r>
                          <a:endParaRPr kumimoji="1" lang="en-US" altLang="ja-JP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altLang="ja-JP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altLang="ja-JP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altLang="ja-JP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r>
                            <a:rPr kumimoji="1" lang="en-US" altLang="ja-JP" i="1" dirty="0" smtClean="0"/>
                            <a:t>k</a:t>
                          </a:r>
                        </a:p>
                        <a:p>
                          <a:r>
                            <a:rPr kumimoji="1" lang="en-US" altLang="ja-JP" sz="1400" b="0" i="0" dirty="0" smtClean="0"/>
                            <a:t>(×10</a:t>
                          </a:r>
                          <a:r>
                            <a:rPr kumimoji="1" lang="en-US" altLang="ja-JP" sz="1400" b="0" i="0" baseline="30000" dirty="0" smtClean="0"/>
                            <a:t>12</a:t>
                          </a:r>
                          <a:r>
                            <a:rPr kumimoji="1" lang="en-US" altLang="ja-JP" sz="1400" b="0" i="0" dirty="0" smtClean="0"/>
                            <a:t>)</a:t>
                          </a:r>
                          <a:endParaRPr kumimoji="1" lang="en-US" altLang="ja-JP" b="0" i="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8.15</a:t>
                          </a:r>
                          <a:endParaRPr lang="en-US" altLang="ja-JP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8.95</a:t>
                          </a:r>
                          <a:endParaRPr lang="en-US" altLang="ja-JP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altLang="ja-JP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17.1</a:t>
                          </a:r>
                          <a:endParaRPr lang="en-US" altLang="ja-JP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</a:tr>
                  <a:tr h="619956"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685" t="-260784" r="-300000" b="-39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8.0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8.2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+mn-ea"/>
                              <a:ea typeface="+mn-ea"/>
                            </a:rPr>
                            <a:t>5.3</a:t>
                          </a:r>
                          <a:endParaRPr lang="en-U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+mn-ea"/>
                            <a:ea typeface="+mn-ea"/>
                          </a:endParaRP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正方形/長方形 4"/>
              <p:cNvSpPr/>
              <p:nvPr/>
            </p:nvSpPr>
            <p:spPr>
              <a:xfrm>
                <a:off x="4788024" y="1338293"/>
                <a:ext cx="3024336" cy="17306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b="1" i="1" smtClean="0">
                          <a:latin typeface="Cambria Math"/>
                        </a:rPr>
                        <m:t>ℬ</m:t>
                      </m:r>
                      <m:r>
                        <a:rPr lang="en-US" altLang="ja-JP" b="1" i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altLang="ja-JP" b="1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𝜇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ja-JP" b="0" i="1" smtClean="0">
                              <a:latin typeface="Cambria Math"/>
                            </a:rPr>
                            <m:t>𝛾</m:t>
                          </m:r>
                        </m:e>
                      </m:d>
                      <m:r>
                        <a:rPr lang="en-US" altLang="ja-JP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b="0" i="0" smtClean="0">
                                  <a:latin typeface="Cambria Math"/>
                                </a:rPr>
                                <m:t>sig</m:t>
                              </m:r>
                            </m:sub>
                          </m:sSub>
                        </m:num>
                        <m:den>
                          <m:r>
                            <a:rPr lang="en-US" altLang="ja-JP" b="0" i="1" smtClean="0">
                              <a:latin typeface="Cambria Math"/>
                            </a:rPr>
                            <m:t>𝑘</m:t>
                          </m:r>
                        </m:den>
                      </m:f>
                    </m:oMath>
                  </m:oMathPara>
                </a14:m>
                <a:endParaRPr lang="en-US" altLang="ja-JP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ja-JP" dirty="0" smtClean="0"/>
                  <a:t>: Normalization factor</a:t>
                </a:r>
                <a:endParaRPr lang="en-US" altLang="ja-JP" dirty="0"/>
              </a:p>
              <a:p>
                <a:pPr marL="342900" indent="-342900">
                  <a:buAutoNum type="arabicParenR"/>
                </a:pPr>
                <a:r>
                  <a:rPr lang="ja-JP" altLang="en-US" dirty="0"/>
                  <a:t>通常崩壊の陽電子数</a:t>
                </a:r>
                <a:endParaRPr lang="en-US" altLang="ja-JP" dirty="0"/>
              </a:p>
              <a:p>
                <a:pPr marL="342900" indent="-342900">
                  <a:buAutoNum type="arabicParenR"/>
                </a:pPr>
                <a:r>
                  <a:rPr lang="en-US" altLang="ja-JP" dirty="0"/>
                  <a:t>μ</a:t>
                </a:r>
                <a:r>
                  <a:rPr lang="en-US" altLang="ja-JP" baseline="30000" dirty="0"/>
                  <a:t>+</a:t>
                </a:r>
                <a:r>
                  <a:rPr lang="ja-JP" altLang="en-US" dirty="0"/>
                  <a:t>→</a:t>
                </a:r>
                <a:r>
                  <a:rPr lang="en-US" altLang="ja-JP" dirty="0" err="1"/>
                  <a:t>e</a:t>
                </a:r>
                <a:r>
                  <a:rPr lang="en-US" altLang="ja-JP" baseline="30000" dirty="0" err="1"/>
                  <a:t>+</a:t>
                </a:r>
                <a:r>
                  <a:rPr lang="en-US" altLang="ja-JP" dirty="0" err="1"/>
                  <a:t>ννγ</a:t>
                </a:r>
                <a:r>
                  <a:rPr lang="en-US" altLang="ja-JP" dirty="0"/>
                  <a:t> </a:t>
                </a:r>
                <a:r>
                  <a:rPr lang="ja-JP" altLang="en-US" dirty="0"/>
                  <a:t>の</a:t>
                </a:r>
                <a:r>
                  <a:rPr lang="ja-JP" altLang="en-US" dirty="0" smtClean="0"/>
                  <a:t>個数</a:t>
                </a:r>
              </a:p>
              <a:p>
                <a:pPr algn="r"/>
                <a:r>
                  <a:rPr lang="ja-JP" altLang="en-US" dirty="0" smtClean="0"/>
                  <a:t>から求める</a:t>
                </a:r>
                <a:endParaRPr lang="en-US" altLang="ja-JP" dirty="0" smtClean="0"/>
              </a:p>
            </p:txBody>
          </p:sp>
        </mc:Choice>
        <mc:Fallback>
          <p:sp>
            <p:nvSpPr>
              <p:cNvPr id="5" name="正方形/長方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338293"/>
                <a:ext cx="3024336" cy="1730667"/>
              </a:xfrm>
              <a:prstGeom prst="rect">
                <a:avLst/>
              </a:prstGeom>
              <a:blipFill rotWithShape="1">
                <a:blip r:embed="rId4"/>
                <a:stretch>
                  <a:fillRect l="-1811" r="-1610" b="-53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グループ化 15"/>
          <p:cNvGrpSpPr/>
          <p:nvPr/>
        </p:nvGrpSpPr>
        <p:grpSpPr>
          <a:xfrm>
            <a:off x="323528" y="1424703"/>
            <a:ext cx="4104456" cy="3195416"/>
            <a:chOff x="179513" y="2537840"/>
            <a:chExt cx="4104456" cy="3195416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3" y="2537840"/>
              <a:ext cx="4104456" cy="3195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1907704" y="2843644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/>
                <a:t>2009-2013</a:t>
              </a:r>
              <a:endParaRPr kumimoji="1" lang="ja-JP" altLang="en-US" dirty="0"/>
            </a:p>
          </p:txBody>
        </p:sp>
        <p:cxnSp>
          <p:nvCxnSpPr>
            <p:cNvPr id="8" name="直線コネクタ 7"/>
            <p:cNvCxnSpPr/>
            <p:nvPr/>
          </p:nvCxnSpPr>
          <p:spPr>
            <a:xfrm>
              <a:off x="1413173" y="2728543"/>
              <a:ext cx="0" cy="260786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9"/>
            <p:cNvCxnSpPr/>
            <p:nvPr/>
          </p:nvCxnSpPr>
          <p:spPr>
            <a:xfrm>
              <a:off x="1889671" y="5013176"/>
              <a:ext cx="0" cy="312755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>
              <a:off x="1902371" y="4912593"/>
              <a:ext cx="0" cy="34015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ボックス 16"/>
          <p:cNvSpPr txBox="1"/>
          <p:nvPr/>
        </p:nvSpPr>
        <p:spPr>
          <a:xfrm>
            <a:off x="539552" y="4797152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原理的に</a:t>
            </a:r>
            <a:r>
              <a:rPr lang="ja-JP" altLang="en-US" dirty="0" smtClean="0"/>
              <a:t>信号の無い、</a:t>
            </a:r>
            <a:endParaRPr lang="en-US" altLang="ja-JP" dirty="0" smtClean="0"/>
          </a:p>
          <a:p>
            <a:r>
              <a:rPr lang="ja-JP" altLang="en-US" dirty="0" smtClean="0"/>
              <a:t>時間サイドバンド</a:t>
            </a:r>
            <a:endParaRPr lang="en-US" altLang="ja-JP" dirty="0" smtClean="0"/>
          </a:p>
          <a:p>
            <a:r>
              <a:rPr lang="en-US" altLang="ja-JP" dirty="0" smtClean="0"/>
              <a:t>(</a:t>
            </a:r>
            <a:r>
              <a:rPr lang="ja-JP" altLang="en-US" dirty="0" smtClean="0"/>
              <a:t>信号領域 </a:t>
            </a:r>
            <a:r>
              <a:rPr lang="en-US" altLang="ja-JP" dirty="0" smtClean="0"/>
              <a:t>-</a:t>
            </a:r>
            <a:r>
              <a:rPr lang="en-US" altLang="ja-JP" dirty="0"/>
              <a:t>2.0ns, +</a:t>
            </a:r>
            <a:r>
              <a:rPr lang="en-US" altLang="ja-JP" dirty="0" smtClean="0"/>
              <a:t>2.0ns)</a:t>
            </a:r>
            <a:endParaRPr lang="en-US" altLang="ja-JP" dirty="0"/>
          </a:p>
          <a:p>
            <a:r>
              <a:rPr lang="ja-JP" altLang="en-US" dirty="0" smtClean="0"/>
              <a:t>から得た上限値</a:t>
            </a:r>
            <a:endParaRPr lang="en-US" altLang="ja-JP" dirty="0"/>
          </a:p>
          <a:p>
            <a:r>
              <a:rPr lang="en-US" altLang="ja-JP" dirty="0" smtClean="0"/>
              <a:t>8.4×10</a:t>
            </a:r>
            <a:r>
              <a:rPr lang="en-US" altLang="ja-JP" baseline="30000" dirty="0" smtClean="0"/>
              <a:t>-13</a:t>
            </a:r>
            <a:r>
              <a:rPr lang="en-US" altLang="ja-JP" dirty="0" smtClean="0"/>
              <a:t>, 8.3×10</a:t>
            </a:r>
            <a:r>
              <a:rPr lang="en-US" altLang="ja-JP" baseline="30000" dirty="0" smtClean="0"/>
              <a:t>-13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2075949" y="2099839"/>
            <a:ext cx="15888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400" b="1" dirty="0" smtClean="0"/>
              <a:t>感度</a:t>
            </a:r>
            <a:endParaRPr lang="en-US" altLang="ja-JP" sz="2400" b="1" dirty="0" smtClean="0"/>
          </a:p>
          <a:p>
            <a:r>
              <a:rPr lang="en-US" altLang="ja-JP" sz="2400" b="1" dirty="0" smtClean="0"/>
              <a:t>5.3×10</a:t>
            </a:r>
            <a:r>
              <a:rPr lang="en-US" altLang="ja-JP" sz="2400" b="1" baseline="30000" dirty="0" smtClean="0"/>
              <a:t>-13</a:t>
            </a:r>
            <a:endParaRPr lang="en-US" altLang="ja-JP" sz="2400" b="1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/>
              <p:cNvSpPr txBox="1"/>
              <p:nvPr/>
            </p:nvSpPr>
            <p:spPr>
              <a:xfrm>
                <a:off x="4716016" y="5385990"/>
                <a:ext cx="40324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dirty="0" smtClean="0"/>
                  <a:t>前回の公表</a:t>
                </a:r>
                <a:r>
                  <a:rPr lang="ja-JP" altLang="en-US" dirty="0" smtClean="0"/>
                  <a:t>時</a:t>
                </a:r>
                <a:r>
                  <a:rPr lang="en-US" altLang="ja-JP" dirty="0" smtClean="0"/>
                  <a:t>(2009-2011)</a:t>
                </a:r>
              </a:p>
              <a:p>
                <a:r>
                  <a:rPr lang="ja-JP" altLang="en-US" dirty="0" smtClean="0"/>
                  <a:t>では、感度は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 b="0" i="0" smtClean="0">
                        <a:latin typeface="Cambria Math"/>
                      </a:rPr>
                      <m:t>7.7</m:t>
                    </m:r>
                    <m:r>
                      <a:rPr lang="en-US" altLang="ja-JP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US" altLang="ja-JP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ja-JP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altLang="ja-JP" b="0" i="1" smtClean="0">
                            <a:latin typeface="Cambria Math"/>
                          </a:rPr>
                          <m:t>13</m:t>
                        </m:r>
                      </m:sup>
                    </m:sSup>
                    <m:r>
                      <m:rPr>
                        <m:nor/>
                      </m:rPr>
                      <a:rPr lang="en-US" altLang="ja-JP" b="0" i="0" dirty="0" smtClean="0"/>
                      <m:t> </m:t>
                    </m:r>
                  </m:oMath>
                </a14:m>
                <a:endParaRPr kumimoji="1" lang="en-US" altLang="ja-JP" baseline="30000" dirty="0" smtClean="0"/>
              </a:p>
              <a:p>
                <a:r>
                  <a:rPr lang="ja-JP" altLang="en-US" dirty="0" smtClean="0"/>
                  <a:t>解析の</a:t>
                </a:r>
                <a:r>
                  <a:rPr lang="ja-JP" altLang="en-US" dirty="0" smtClean="0"/>
                  <a:t>変更を考慮すると</a:t>
                </a:r>
                <a:r>
                  <a:rPr lang="ja-JP" altLang="en-US" dirty="0"/>
                  <a:t>合っている</a:t>
                </a:r>
                <a:endParaRPr lang="en-US" altLang="ja-JP" dirty="0"/>
              </a:p>
            </p:txBody>
          </p:sp>
        </mc:Choice>
        <mc:Fallback>
          <p:sp>
            <p:nvSpPr>
              <p:cNvPr id="9" name="テキスト ボックス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85990"/>
                <a:ext cx="4032448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1362" t="-3311" b="-99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7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576" y="1700808"/>
            <a:ext cx="7632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b="1" dirty="0" smtClean="0"/>
              <a:t>2015</a:t>
            </a:r>
            <a:r>
              <a:rPr kumimoji="1" lang="ja-JP" altLang="en-US" sz="2800" b="1" dirty="0" smtClean="0"/>
              <a:t>年</a:t>
            </a:r>
            <a:r>
              <a:rPr kumimoji="1" lang="en-US" altLang="ja-JP" sz="2800" b="1" dirty="0" smtClean="0"/>
              <a:t>12</a:t>
            </a:r>
            <a:r>
              <a:rPr kumimoji="1" lang="ja-JP" altLang="en-US" sz="2800" b="1" dirty="0" smtClean="0"/>
              <a:t>月</a:t>
            </a:r>
            <a:endParaRPr kumimoji="1" lang="en-US" altLang="ja-JP" sz="2800" b="1" dirty="0" smtClean="0"/>
          </a:p>
          <a:p>
            <a:pPr algn="ctr"/>
            <a:endParaRPr lang="en-US" altLang="ja-JP" sz="2800" b="1" dirty="0"/>
          </a:p>
          <a:p>
            <a:pPr algn="ctr"/>
            <a:r>
              <a:rPr lang="ja-JP" altLang="en-US" sz="2800" b="1" dirty="0"/>
              <a:t>ブラインド</a:t>
            </a:r>
            <a:r>
              <a:rPr lang="ja-JP" altLang="en-US" sz="2800" b="1" dirty="0" smtClean="0"/>
              <a:t>領域</a:t>
            </a:r>
            <a:endParaRPr lang="en-US" altLang="ja-JP" sz="2800" b="1" dirty="0" smtClean="0"/>
          </a:p>
          <a:p>
            <a:pPr algn="ctr"/>
            <a:endParaRPr lang="en-US" altLang="ja-JP" sz="2800" b="1" dirty="0"/>
          </a:p>
          <a:p>
            <a:pPr algn="ctr"/>
            <a:r>
              <a:rPr lang="ja-JP" altLang="en-US" sz="2800" b="1" dirty="0" smtClean="0"/>
              <a:t>開放</a:t>
            </a:r>
            <a:endParaRPr lang="en-US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0757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事象分布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23628" y="6218147"/>
            <a:ext cx="6372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/>
              <a:t>曲線</a:t>
            </a:r>
            <a:r>
              <a:rPr kumimoji="1" lang="ja-JP" altLang="en-US" sz="2000" dirty="0" smtClean="0"/>
              <a:t>は、平均したシグナル</a:t>
            </a:r>
            <a:r>
              <a:rPr kumimoji="1" lang="en-US" altLang="ja-JP" sz="2000" dirty="0" smtClean="0"/>
              <a:t>PDF</a:t>
            </a:r>
            <a:r>
              <a:rPr lang="ja-JP" altLang="en-US" sz="2000" dirty="0"/>
              <a:t>を</a:t>
            </a:r>
            <a:r>
              <a:rPr kumimoji="1" lang="ja-JP" altLang="en-US" sz="2000" dirty="0" smtClean="0"/>
              <a:t>表す</a:t>
            </a:r>
            <a:r>
              <a:rPr kumimoji="1" lang="en-US" altLang="ja-JP" sz="2000" dirty="0" smtClean="0"/>
              <a:t>(1σ,1.64</a:t>
            </a:r>
            <a:r>
              <a:rPr lang="en-US" altLang="ja-JP" sz="2000" dirty="0" smtClean="0"/>
              <a:t>σ</a:t>
            </a:r>
            <a:r>
              <a:rPr kumimoji="1" lang="en-US" altLang="ja-JP" sz="2000" dirty="0" smtClean="0"/>
              <a:t>,2</a:t>
            </a:r>
            <a:r>
              <a:rPr lang="en-US" altLang="ja-JP" sz="2000" dirty="0"/>
              <a:t>σ</a:t>
            </a:r>
            <a:r>
              <a:rPr kumimoji="1" lang="en-US" altLang="ja-JP" sz="2000" dirty="0" smtClean="0"/>
              <a:t>)</a:t>
            </a:r>
            <a:endParaRPr kumimoji="1" lang="ja-JP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12886"/>
            <a:ext cx="8424936" cy="402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755576" y="5601434"/>
            <a:ext cx="2160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err="1" smtClean="0"/>
              <a:t>cosΘ</a:t>
            </a:r>
            <a:r>
              <a:rPr kumimoji="1" lang="en-US" altLang="ja-JP" sz="1600" dirty="0" smtClean="0"/>
              <a:t> &lt; -0.99963</a:t>
            </a:r>
          </a:p>
          <a:p>
            <a:r>
              <a:rPr lang="en-US" altLang="ja-JP" sz="1600" dirty="0" smtClean="0"/>
              <a:t>|</a:t>
            </a:r>
            <a:r>
              <a:rPr lang="en-US" altLang="ja-JP" sz="1600" dirty="0" err="1" smtClean="0"/>
              <a:t>teγ</a:t>
            </a:r>
            <a:r>
              <a:rPr lang="en-US" altLang="ja-JP" sz="1600" dirty="0" smtClean="0"/>
              <a:t>| &lt; 2.443ps</a:t>
            </a:r>
            <a:endParaRPr kumimoji="1" lang="ja-JP" altLang="en-US" sz="1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76056" y="5589240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/>
              <a:t>51 &lt; </a:t>
            </a:r>
            <a:r>
              <a:rPr lang="en-US" altLang="ja-JP" sz="1600" dirty="0" err="1" smtClean="0"/>
              <a:t>Eγ</a:t>
            </a:r>
            <a:r>
              <a:rPr kumimoji="1" lang="en-US" altLang="ja-JP" sz="1600" dirty="0" smtClean="0"/>
              <a:t> &lt; 55.5 MeV</a:t>
            </a:r>
          </a:p>
          <a:p>
            <a:r>
              <a:rPr lang="en-US" altLang="ja-JP" sz="1600" dirty="0" smtClean="0"/>
              <a:t>52.385 &lt; </a:t>
            </a:r>
            <a:r>
              <a:rPr lang="en-US" altLang="ja-JP" sz="1600" dirty="0" err="1" smtClean="0"/>
              <a:t>Ee</a:t>
            </a:r>
            <a:r>
              <a:rPr lang="en-US" altLang="ja-JP" sz="1600" dirty="0" smtClean="0"/>
              <a:t> &lt; 55 MeV</a:t>
            </a:r>
            <a:endParaRPr kumimoji="1" lang="ja-JP" altLang="en-US" sz="1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67544" y="141277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/>
              <a:t>明らか</a:t>
            </a:r>
            <a:r>
              <a:rPr lang="ja-JP" altLang="en-US" sz="2400" dirty="0" smtClean="0"/>
              <a:t>な信号の超過は見えない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9361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oukoso">
  <a:themeElements>
    <a:clrScheme name="ユーザー定義 2">
      <a:dk1>
        <a:sysClr val="windowText" lastClr="000000"/>
      </a:dk1>
      <a:lt1>
        <a:sysClr val="window" lastClr="FFFFFF"/>
      </a:lt1>
      <a:dk2>
        <a:srgbClr val="0F243E"/>
      </a:dk2>
      <a:lt2>
        <a:srgbClr val="EEECE1"/>
      </a:lt2>
      <a:accent1>
        <a:srgbClr val="FE19FF"/>
      </a:accent1>
      <a:accent2>
        <a:srgbClr val="01AB3A"/>
      </a:accent2>
      <a:accent3>
        <a:srgbClr val="EEFE1A"/>
      </a:accent3>
      <a:accent4>
        <a:srgbClr val="0056E2"/>
      </a:accent4>
      <a:accent5>
        <a:srgbClr val="EA0000"/>
      </a:accent5>
      <a:accent6>
        <a:srgbClr val="FF9900"/>
      </a:accent6>
      <a:hlink>
        <a:srgbClr val="0000FF"/>
      </a:hlink>
      <a:folHlink>
        <a:srgbClr val="800080"/>
      </a:folHlink>
    </a:clrScheme>
    <a:fontScheme name="VL">
      <a:majorFont>
        <a:latin typeface="VL Pゴシック"/>
        <a:ea typeface="VL Pゴシック"/>
        <a:cs typeface=""/>
      </a:majorFont>
      <a:minorFont>
        <a:latin typeface="VL Pゴシック"/>
        <a:ea typeface="VL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elcomeDoc" id="{E1E7EDF9-8B79-4E5D-B508-2301E35CD219}" vid="{4342E303-0389-44F2-B6F0-C13C203CC598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youkoso</Template>
  <TotalTime>2633</TotalTime>
  <Words>2030</Words>
  <Application>Microsoft Office PowerPoint</Application>
  <PresentationFormat>画面に合わせる (4:3)</PresentationFormat>
  <Paragraphs>472</Paragraphs>
  <Slides>27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28" baseType="lpstr">
      <vt:lpstr>youkoso</vt:lpstr>
      <vt:lpstr>MEG実験による μ+→e+ γ 探索の 最終結果</vt:lpstr>
      <vt:lpstr>μ+→e+ γ : 未発見のLFV現象</vt:lpstr>
      <vt:lpstr>MEG実験</vt:lpstr>
      <vt:lpstr>MEGの状況</vt:lpstr>
      <vt:lpstr>データ解析方法</vt:lpstr>
      <vt:lpstr>解析その２</vt:lpstr>
      <vt:lpstr>実験感度</vt:lpstr>
      <vt:lpstr>PowerPoint プレゼンテーション</vt:lpstr>
      <vt:lpstr>事象分布</vt:lpstr>
      <vt:lpstr>フィット結果</vt:lpstr>
      <vt:lpstr>信頼区間</vt:lpstr>
      <vt:lpstr>結果の確認</vt:lpstr>
      <vt:lpstr>MEG実験のまとめ</vt:lpstr>
      <vt:lpstr>PowerPoint プレゼンテーション</vt:lpstr>
      <vt:lpstr>μ+→e+ γ 崩壊</vt:lpstr>
      <vt:lpstr>データ解析方法</vt:lpstr>
      <vt:lpstr>イベントの種類</vt:lpstr>
      <vt:lpstr>ターゲット補正</vt:lpstr>
      <vt:lpstr>ターゲットフィット</vt:lpstr>
      <vt:lpstr>ミッシングターン</vt:lpstr>
      <vt:lpstr>AIF</vt:lpstr>
      <vt:lpstr>AIF cut</vt:lpstr>
      <vt:lpstr>中心付近のイベント</vt:lpstr>
      <vt:lpstr>新旧比較</vt:lpstr>
      <vt:lpstr>新旧2D</vt:lpstr>
      <vt:lpstr>PowerPoint プレゼンテーション</vt:lpstr>
      <vt:lpstr>再解析後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金子大輔</dc:creator>
  <cp:lastModifiedBy>金子大輔</cp:lastModifiedBy>
  <cp:revision>113</cp:revision>
  <cp:lastPrinted>2016-03-14T00:27:47Z</cp:lastPrinted>
  <dcterms:created xsi:type="dcterms:W3CDTF">2016-03-09T08:07:23Z</dcterms:created>
  <dcterms:modified xsi:type="dcterms:W3CDTF">2016-03-17T15:30:46Z</dcterms:modified>
</cp:coreProperties>
</file>