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8"/>
  </p:notesMasterIdLst>
  <p:sldIdLst>
    <p:sldId id="256" r:id="rId2"/>
    <p:sldId id="257" r:id="rId3"/>
    <p:sldId id="285" r:id="rId4"/>
    <p:sldId id="287" r:id="rId5"/>
    <p:sldId id="324" r:id="rId6"/>
    <p:sldId id="317" r:id="rId7"/>
    <p:sldId id="313" r:id="rId8"/>
    <p:sldId id="316" r:id="rId9"/>
    <p:sldId id="309" r:id="rId10"/>
    <p:sldId id="278" r:id="rId11"/>
    <p:sldId id="322" r:id="rId12"/>
    <p:sldId id="304" r:id="rId13"/>
    <p:sldId id="323" r:id="rId14"/>
    <p:sldId id="280" r:id="rId15"/>
    <p:sldId id="267" r:id="rId16"/>
    <p:sldId id="308" r:id="rId17"/>
    <p:sldId id="312" r:id="rId18"/>
    <p:sldId id="296" r:id="rId19"/>
    <p:sldId id="299" r:id="rId20"/>
    <p:sldId id="289" r:id="rId21"/>
    <p:sldId id="270" r:id="rId22"/>
    <p:sldId id="319" r:id="rId23"/>
    <p:sldId id="318" r:id="rId24"/>
    <p:sldId id="306" r:id="rId25"/>
    <p:sldId id="307" r:id="rId26"/>
    <p:sldId id="320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2"/>
    <a:srgbClr val="000000"/>
    <a:srgbClr val="FFFFFF"/>
    <a:srgbClr val="F9D7C4"/>
    <a:srgbClr val="FF66FF"/>
    <a:srgbClr val="00B5E6"/>
    <a:srgbClr val="E77B60"/>
    <a:srgbClr val="AE1E2B"/>
    <a:srgbClr val="009DC8"/>
    <a:srgbClr val="42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795" y="51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1149-3109-4105-9362-2511DEE5BFA4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CAF9-2B02-45ED-A4BB-101A16788A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7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6CAF9-2B02-45ED-A4BB-101A16788A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4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6CAF9-2B02-45ED-A4BB-101A16788A6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92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9A7B-B3C9-4F89-8276-532B3994AC3B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41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998B-8E7A-456C-9188-C8003CEB3982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639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F53E-A36E-4110-B286-DBE0AACC30FA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9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88912"/>
            <a:ext cx="84359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2" y="1664055"/>
            <a:ext cx="8435976" cy="4542716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1865-1090-4CFB-A540-9D2DCE01CC54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3694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079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E79A-F2C5-42B3-BB5C-565CFFC338D3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9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5D4D-1AAA-46BE-869A-9CA143BE239A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218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51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301C-6249-4547-A0D7-BE5148026490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2000" y="5218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332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98B9-8763-41F2-90F4-EFBB0F42CD45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218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8766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602">
          <p15:clr>
            <a:srgbClr val="FBAE40"/>
          </p15:clr>
        </p15:guide>
        <p15:guide id="2" pos="158">
          <p15:clr>
            <a:srgbClr val="FBAE40"/>
          </p15:clr>
        </p15:guide>
        <p15:guide id="3" pos="1973">
          <p15:clr>
            <a:srgbClr val="FBAE40"/>
          </p15:clr>
        </p15:guide>
        <p15:guide id="4" pos="3787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9">
          <p15:clr>
            <a:srgbClr val="FBAE40"/>
          </p15:clr>
        </p15:guide>
        <p15:guide id="7" orient="horz" pos="4201">
          <p15:clr>
            <a:srgbClr val="FBAE40"/>
          </p15:clr>
        </p15:guide>
        <p15:guide id="8" orient="horz" pos="1480">
          <p15:clr>
            <a:srgbClr val="FBAE40"/>
          </p15:clr>
        </p15:guide>
        <p15:guide id="9" orient="horz" pos="2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DE24-F281-48DC-A11E-BAFC2026D9D2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1EF268-3646-4D88-A03D-E55DECC9F23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521821"/>
            <a:ext cx="778213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25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73F2-CE34-4A60-9350-A13412BAE5DE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80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EF6AF-4977-490B-8AF8-946295D0E5D1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29600" y="369421"/>
            <a:ext cx="778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2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A7E7A-B98C-41CD-8CFC-A2E2D4E875C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01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634247"/>
            <a:ext cx="8642350" cy="4542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48BB5-D984-498E-AAFC-6E6688BDC352}" type="datetime1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6103" y="6356317"/>
            <a:ext cx="441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00">
                <a:solidFill>
                  <a:schemeClr val="bg1"/>
                </a:solidFill>
                <a:latin typeface="+mn-lt"/>
              </a:defRPr>
            </a:lvl1pPr>
          </a:lstStyle>
          <a:p>
            <a:fld id="{95FA7E7A-B98C-41CD-8CFC-A2E2D4E87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63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3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4201">
          <p15:clr>
            <a:srgbClr val="F26B43"/>
          </p15:clr>
        </p15:guide>
        <p15:guide id="5" orient="horz" pos="2840">
          <p15:clr>
            <a:srgbClr val="F26B43"/>
          </p15:clr>
        </p15:guide>
        <p15:guide id="6" orient="horz" pos="1480">
          <p15:clr>
            <a:srgbClr val="F26B43"/>
          </p15:clr>
        </p15:guide>
        <p15:guide id="7" pos="158">
          <p15:clr>
            <a:srgbClr val="F26B43"/>
          </p15:clr>
        </p15:guide>
        <p15:guide id="8" pos="1973">
          <p15:clr>
            <a:srgbClr val="F26B43"/>
          </p15:clr>
        </p15:guide>
        <p15:guide id="9" pos="3787">
          <p15:clr>
            <a:srgbClr val="F26B43"/>
          </p15:clr>
        </p15:guide>
        <p15:guide id="10" pos="56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5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85010"/>
            <a:ext cx="7772400" cy="2506054"/>
          </a:xfrm>
        </p:spPr>
        <p:txBody>
          <a:bodyPr>
            <a:noAutofit/>
          </a:bodyPr>
          <a:lstStyle/>
          <a:p>
            <a:r>
              <a:rPr lang="en-US" altLang="ja-JP" sz="3500" b="1" dirty="0"/>
              <a:t>MEG II</a:t>
            </a:r>
            <a:r>
              <a:rPr lang="ja-JP" altLang="en-US" sz="3500" b="1" dirty="0"/>
              <a:t>実験に</a:t>
            </a:r>
            <a:r>
              <a:rPr lang="ja-JP" altLang="en-US" sz="3500" b="1" dirty="0" smtClean="0"/>
              <a:t>おける</a:t>
            </a:r>
            <a:r>
              <a:rPr lang="en-US" altLang="ja-JP" sz="3500" b="1" dirty="0" smtClean="0"/>
              <a:t/>
            </a:r>
            <a:br>
              <a:rPr lang="en-US" altLang="ja-JP" sz="3500" b="1" dirty="0" smtClean="0"/>
            </a:br>
            <a:r>
              <a:rPr lang="ja-JP" altLang="en-US" sz="3500" b="1" dirty="0" smtClean="0"/>
              <a:t>陽電子</a:t>
            </a:r>
            <a:r>
              <a:rPr lang="ja-JP" altLang="en-US" sz="3500" b="1" dirty="0"/>
              <a:t>時間再構成法の</a:t>
            </a:r>
            <a:r>
              <a:rPr lang="ja-JP" altLang="en-US" sz="3500" b="1" dirty="0" smtClean="0"/>
              <a:t>研究</a:t>
            </a:r>
            <a:r>
              <a:rPr lang="en-US" altLang="ja-JP" sz="3500" b="1" dirty="0" smtClean="0"/>
              <a:t/>
            </a:r>
            <a:br>
              <a:rPr lang="en-US" altLang="ja-JP" sz="3500" b="1" dirty="0" smtClean="0"/>
            </a:br>
            <a:r>
              <a:rPr lang="en-US" altLang="ja-JP" sz="3500" b="1" dirty="0"/>
              <a:t/>
            </a:r>
            <a:br>
              <a:rPr lang="en-US" altLang="ja-JP" sz="3500" b="1" dirty="0"/>
            </a:br>
            <a:r>
              <a:rPr lang="en-US" altLang="ja-JP" sz="3500" b="1" dirty="0"/>
              <a:t>Study of </a:t>
            </a:r>
            <a:r>
              <a:rPr lang="en-US" altLang="ja-JP" sz="3500" b="1" dirty="0" smtClean="0"/>
              <a:t>Positron Timing Reconstruction </a:t>
            </a:r>
            <a:r>
              <a:rPr lang="en-US" altLang="ja-JP" sz="3500" b="1" dirty="0"/>
              <a:t>in MEG II E</a:t>
            </a:r>
            <a:r>
              <a:rPr lang="en-US" altLang="ja-JP" sz="3500" b="1" dirty="0" smtClean="0"/>
              <a:t>xperiment</a:t>
            </a:r>
            <a:endParaRPr kumimoji="1" lang="ja-JP" altLang="en-US" sz="35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577512"/>
            <a:ext cx="6858000" cy="1556426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西村美紀（東大）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r>
              <a:rPr lang="ja-JP" altLang="en-US" sz="2000" dirty="0" smtClean="0">
                <a:latin typeface="+mj-ea"/>
                <a:ea typeface="+mj-ea"/>
              </a:rPr>
              <a:t>他　</a:t>
            </a:r>
            <a:r>
              <a:rPr lang="en-US" altLang="ja-JP" sz="2000" dirty="0" smtClean="0">
                <a:latin typeface="+mj-ea"/>
                <a:ea typeface="+mj-ea"/>
              </a:rPr>
              <a:t>MEGII</a:t>
            </a:r>
            <a:r>
              <a:rPr lang="ja-JP" altLang="en-US" sz="2000" dirty="0" smtClean="0">
                <a:latin typeface="+mj-ea"/>
                <a:ea typeface="+mj-ea"/>
              </a:rPr>
              <a:t>コラボレーション</a:t>
            </a:r>
            <a:endParaRPr lang="en-US" altLang="ja-JP" sz="2000" dirty="0" smtClean="0">
              <a:latin typeface="+mj-ea"/>
              <a:ea typeface="+mj-ea"/>
            </a:endParaRPr>
          </a:p>
          <a:p>
            <a:r>
              <a:rPr kumimoji="1" lang="ja-JP" altLang="en-US" sz="2000" dirty="0" smtClean="0">
                <a:latin typeface="+mj-ea"/>
                <a:ea typeface="+mj-ea"/>
              </a:rPr>
              <a:t>日本物理学会 </a:t>
            </a:r>
            <a:r>
              <a:rPr lang="en-US" altLang="ja-JP" sz="2000" dirty="0" smtClean="0">
                <a:latin typeface="+mj-ea"/>
                <a:ea typeface="+mj-ea"/>
              </a:rPr>
              <a:t>2016</a:t>
            </a:r>
            <a:r>
              <a:rPr lang="ja-JP" altLang="en-US" sz="2000" dirty="0">
                <a:latin typeface="+mj-ea"/>
                <a:ea typeface="+mj-ea"/>
              </a:rPr>
              <a:t>年秋季</a:t>
            </a:r>
            <a:r>
              <a:rPr lang="ja-JP" altLang="en-US" sz="2000" dirty="0" smtClean="0">
                <a:latin typeface="+mj-ea"/>
                <a:ea typeface="+mj-ea"/>
              </a:rPr>
              <a:t>大会</a:t>
            </a:r>
            <a:endParaRPr lang="ja-JP" altLang="en-US" sz="2000" dirty="0">
              <a:latin typeface="+mj-ea"/>
              <a:ea typeface="+mj-ea"/>
            </a:endParaRPr>
          </a:p>
          <a:p>
            <a:r>
              <a:rPr lang="ja-JP" altLang="en-US" sz="2000" dirty="0">
                <a:latin typeface="+mj-ea"/>
                <a:ea typeface="+mj-ea"/>
              </a:rPr>
              <a:t>宮崎</a:t>
            </a:r>
            <a:r>
              <a:rPr lang="ja-JP" altLang="en-US" sz="2000" dirty="0" smtClean="0">
                <a:latin typeface="+mj-ea"/>
                <a:ea typeface="+mj-ea"/>
              </a:rPr>
              <a:t>大学（木花キャンパス）</a:t>
            </a:r>
            <a:endParaRPr kumimoji="1" lang="en-US" altLang="ja-JP" sz="2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33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dirty="0" smtClean="0"/>
              <a:t>Study</a:t>
            </a:r>
            <a:r>
              <a:rPr lang="ja-JP" altLang="en-US" sz="3800" dirty="0" smtClean="0"/>
              <a:t> </a:t>
            </a:r>
            <a:r>
              <a:rPr lang="en-US" altLang="ja-JP" sz="3800" dirty="0" smtClean="0"/>
              <a:t>of clustering performance with MC</a:t>
            </a:r>
            <a:endParaRPr kumimoji="1" lang="ja-JP" altLang="en-US" sz="3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012" y="1156138"/>
            <a:ext cx="4706346" cy="55021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Estimate </a:t>
            </a:r>
            <a:r>
              <a:rPr lang="en-US" altLang="ja-JP" dirty="0"/>
              <a:t>the clustering </a:t>
            </a:r>
            <a:r>
              <a:rPr lang="en-US" altLang="ja-JP" dirty="0" smtClean="0"/>
              <a:t>performance with MC.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Performance is estimated </a:t>
            </a:r>
            <a:r>
              <a:rPr lang="en-US" altLang="ja-JP" dirty="0" smtClean="0"/>
              <a:t>for “target cluster”</a:t>
            </a:r>
            <a:endParaRPr lang="en-US" altLang="ja-JP" dirty="0"/>
          </a:p>
          <a:p>
            <a:r>
              <a:rPr lang="en-US" altLang="ja-JP" dirty="0"/>
              <a:t>Cluster of 1</a:t>
            </a:r>
            <a:r>
              <a:rPr lang="en-US" altLang="ja-JP" baseline="30000" dirty="0"/>
              <a:t>st</a:t>
            </a:r>
            <a:r>
              <a:rPr lang="en-US" altLang="ja-JP" dirty="0"/>
              <a:t> turn in TC</a:t>
            </a:r>
          </a:p>
          <a:p>
            <a:r>
              <a:rPr lang="en-US" altLang="ja-JP" dirty="0"/>
              <a:t>Incident Momentum &gt; 35 MeV</a:t>
            </a:r>
          </a:p>
          <a:p>
            <a:r>
              <a:rPr lang="en-US" altLang="ja-JP" dirty="0"/>
              <a:t>Vertex of muon decay is on </a:t>
            </a:r>
            <a:r>
              <a:rPr lang="en-US" altLang="ja-JP" dirty="0" smtClean="0"/>
              <a:t>target</a:t>
            </a:r>
          </a:p>
          <a:p>
            <a:pPr lvl="1"/>
            <a:r>
              <a:rPr lang="en-US" altLang="ja-JP" dirty="0" smtClean="0"/>
              <a:t>The positrons from muon decay out of target are identified by DCH.</a:t>
            </a:r>
          </a:p>
          <a:p>
            <a:r>
              <a:rPr lang="en-US" altLang="ja-JP" dirty="0" smtClean="0"/>
              <a:t># of hit &gt; 3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MC Set Up</a:t>
            </a:r>
          </a:p>
          <a:p>
            <a:r>
              <a:rPr lang="en-US" altLang="ja-JP" dirty="0" smtClean="0"/>
              <a:t>Geant4 </a:t>
            </a:r>
          </a:p>
          <a:p>
            <a:r>
              <a:rPr lang="en-US" altLang="ja-JP" dirty="0"/>
              <a:t>Generate </a:t>
            </a:r>
            <a:r>
              <a:rPr lang="en-US" altLang="ja-JP" dirty="0" smtClean="0"/>
              <a:t>muons, which </a:t>
            </a:r>
            <a:r>
              <a:rPr lang="en-US" altLang="ja-JP" dirty="0" smtClean="0"/>
              <a:t>are </a:t>
            </a:r>
            <a:r>
              <a:rPr lang="en-US" altLang="ja-JP" dirty="0" smtClean="0"/>
              <a:t>stopped on a </a:t>
            </a:r>
            <a:r>
              <a:rPr lang="en-US" altLang="ja-JP" dirty="0" smtClean="0"/>
              <a:t>target. </a:t>
            </a:r>
          </a:p>
          <a:p>
            <a:r>
              <a:rPr lang="en-US" altLang="ja-JP" dirty="0" smtClean="0"/>
              <a:t>Positron </a:t>
            </a:r>
            <a:r>
              <a:rPr lang="en-US" altLang="ja-JP" dirty="0"/>
              <a:t>from </a:t>
            </a:r>
            <a:r>
              <a:rPr lang="en-US" altLang="ja-JP" dirty="0" smtClean="0"/>
              <a:t>normal muon decay hits the TC.</a:t>
            </a:r>
          </a:p>
          <a:p>
            <a:r>
              <a:rPr lang="en-US" altLang="ja-JP" dirty="0" smtClean="0"/>
              <a:t>Muon mixing rate is </a:t>
            </a:r>
            <a:r>
              <a:rPr lang="en-US" altLang="ja-JP" dirty="0"/>
              <a:t>7x10</a:t>
            </a:r>
            <a:r>
              <a:rPr lang="en-US" altLang="ja-JP" baseline="30000" dirty="0"/>
              <a:t>7</a:t>
            </a:r>
            <a:r>
              <a:rPr lang="en-US" altLang="ja-JP" dirty="0"/>
              <a:t> </a:t>
            </a:r>
            <a:r>
              <a:rPr lang="en-US" altLang="ja-JP" dirty="0" smtClean="0"/>
              <a:t>μ/s (same as pilot run)</a:t>
            </a:r>
          </a:p>
          <a:p>
            <a:r>
              <a:rPr lang="en-US" altLang="ja-JP" dirty="0" smtClean="0"/>
              <a:t>Detector implementation follows a pilot run conducted on June to compare to data.</a:t>
            </a:r>
          </a:p>
          <a:p>
            <a:pPr lvl="1"/>
            <a:r>
              <a:rPr lang="en-US" altLang="ja-JP" dirty="0" smtClean="0"/>
              <a:t>¼ </a:t>
            </a:r>
            <a:r>
              <a:rPr lang="en-US" altLang="ja-JP" dirty="0" smtClean="0"/>
              <a:t>TC, No </a:t>
            </a:r>
            <a:r>
              <a:rPr lang="en-US" altLang="ja-JP" dirty="0" smtClean="0"/>
              <a:t>DCH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24" y="1341045"/>
            <a:ext cx="3458882" cy="2158900"/>
          </a:xfrm>
          <a:prstGeom prst="rect">
            <a:avLst/>
          </a:prstGeom>
        </p:spPr>
      </p:pic>
      <p:pic>
        <p:nvPicPr>
          <p:cNvPr id="6" name="コンテンツ プレースホルダー 16"/>
          <p:cNvPicPr>
            <a:picLocks noChangeAspect="1"/>
          </p:cNvPicPr>
          <p:nvPr/>
        </p:nvPicPr>
        <p:blipFill rotWithShape="1">
          <a:blip r:embed="rId3"/>
          <a:srcRect l="2042" t="18448" r="53808" b="2583"/>
          <a:stretch/>
        </p:blipFill>
        <p:spPr>
          <a:xfrm>
            <a:off x="5115790" y="4128843"/>
            <a:ext cx="3584682" cy="220585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925394" y="1023198"/>
            <a:ext cx="15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Signal positron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060358" y="3576476"/>
            <a:ext cx="2406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Michel positron </a:t>
            </a:r>
          </a:p>
          <a:p>
            <a:r>
              <a:rPr lang="en-US" altLang="ja-JP" dirty="0"/>
              <a:t>(&gt; 35 MeV, first turn)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71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/>
          <a:srcRect l="801" t="8970" r="69638" b="47474"/>
          <a:stretch/>
        </p:blipFill>
        <p:spPr>
          <a:xfrm>
            <a:off x="379914" y="1288344"/>
            <a:ext cx="3615559" cy="2648953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426129" y="1377562"/>
            <a:ext cx="366255" cy="23176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440620" y="977458"/>
            <a:ext cx="4288221" cy="31990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 Quality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440620" y="4451592"/>
            <a:ext cx="4411699" cy="2266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Clusters which have miss hit are not so many.</a:t>
            </a:r>
            <a:r>
              <a:rPr lang="ja-JP" altLang="en-US" dirty="0"/>
              <a:t> </a:t>
            </a:r>
            <a:r>
              <a:rPr lang="en-US" altLang="ja-JP" dirty="0" smtClean="0"/>
              <a:t>(~ 1%)</a:t>
            </a:r>
          </a:p>
          <a:p>
            <a:pPr marL="0" indent="0">
              <a:buNone/>
            </a:pPr>
            <a:r>
              <a:rPr lang="en-US" altLang="ja-JP" dirty="0" smtClean="0"/>
              <a:t>However some clusters </a:t>
            </a:r>
            <a:r>
              <a:rPr lang="en-US" altLang="ja-JP" dirty="0"/>
              <a:t>(~15 </a:t>
            </a:r>
            <a:r>
              <a:rPr lang="en-US" altLang="ja-JP" dirty="0" smtClean="0"/>
              <a:t>%) have contamination hit.</a:t>
            </a:r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→</a:t>
            </a:r>
            <a:r>
              <a:rPr lang="en-US" altLang="ja-JP" dirty="0" smtClean="0"/>
              <a:t> Cut with the fit result or reconstructed position will be studied.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71111" y="3646406"/>
            <a:ext cx="179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1">
                    <a:lumMod val="75000"/>
                  </a:schemeClr>
                </a:solidFill>
              </a:rPr>
              <a:t>True Cluster</a:t>
            </a:r>
            <a:endParaRPr kumimoji="1"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061295" y="3299231"/>
            <a:ext cx="148439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Reconstructed</a:t>
            </a:r>
            <a:r>
              <a:rPr kumimoji="1" lang="en-US" altLang="ja-JP" sz="1600" dirty="0" smtClean="0"/>
              <a:t> Clusters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83576" y="2929899"/>
            <a:ext cx="106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Miss hit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223413" y="1090686"/>
            <a:ext cx="1841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contamination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280" y="1293833"/>
            <a:ext cx="2426267" cy="2765855"/>
          </a:xfrm>
          <a:prstGeom prst="rect">
            <a:avLst/>
          </a:prstGeom>
        </p:spPr>
      </p:pic>
      <p:sp>
        <p:nvSpPr>
          <p:cNvPr id="9" name="フリーフォーム 8"/>
          <p:cNvSpPr/>
          <p:nvPr/>
        </p:nvSpPr>
        <p:spPr>
          <a:xfrm>
            <a:off x="6621518" y="1564946"/>
            <a:ext cx="567558" cy="279100"/>
          </a:xfrm>
          <a:custGeom>
            <a:avLst/>
            <a:gdLst>
              <a:gd name="connsiteX0" fmla="*/ 567558 w 567558"/>
              <a:gd name="connsiteY0" fmla="*/ 0 h 279100"/>
              <a:gd name="connsiteX1" fmla="*/ 541283 w 567558"/>
              <a:gd name="connsiteY1" fmla="*/ 57807 h 279100"/>
              <a:gd name="connsiteX2" fmla="*/ 536027 w 567558"/>
              <a:gd name="connsiteY2" fmla="*/ 78828 h 279100"/>
              <a:gd name="connsiteX3" fmla="*/ 515007 w 567558"/>
              <a:gd name="connsiteY3" fmla="*/ 110359 h 279100"/>
              <a:gd name="connsiteX4" fmla="*/ 499241 w 567558"/>
              <a:gd name="connsiteY4" fmla="*/ 147145 h 279100"/>
              <a:gd name="connsiteX5" fmla="*/ 467710 w 567558"/>
              <a:gd name="connsiteY5" fmla="*/ 173421 h 279100"/>
              <a:gd name="connsiteX6" fmla="*/ 446689 w 567558"/>
              <a:gd name="connsiteY6" fmla="*/ 199697 h 279100"/>
              <a:gd name="connsiteX7" fmla="*/ 430924 w 567558"/>
              <a:gd name="connsiteY7" fmla="*/ 204952 h 279100"/>
              <a:gd name="connsiteX8" fmla="*/ 409903 w 567558"/>
              <a:gd name="connsiteY8" fmla="*/ 231228 h 279100"/>
              <a:gd name="connsiteX9" fmla="*/ 373117 w 567558"/>
              <a:gd name="connsiteY9" fmla="*/ 246993 h 279100"/>
              <a:gd name="connsiteX10" fmla="*/ 352096 w 567558"/>
              <a:gd name="connsiteY10" fmla="*/ 252248 h 279100"/>
              <a:gd name="connsiteX11" fmla="*/ 336331 w 567558"/>
              <a:gd name="connsiteY11" fmla="*/ 257504 h 279100"/>
              <a:gd name="connsiteX12" fmla="*/ 315310 w 567558"/>
              <a:gd name="connsiteY12" fmla="*/ 262759 h 279100"/>
              <a:gd name="connsiteX13" fmla="*/ 283779 w 567558"/>
              <a:gd name="connsiteY13" fmla="*/ 273269 h 279100"/>
              <a:gd name="connsiteX14" fmla="*/ 210207 w 567558"/>
              <a:gd name="connsiteY14" fmla="*/ 278524 h 279100"/>
              <a:gd name="connsiteX15" fmla="*/ 0 w 567558"/>
              <a:gd name="connsiteY15" fmla="*/ 278524 h 2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7558" h="279100">
                <a:moveTo>
                  <a:pt x="567558" y="0"/>
                </a:moveTo>
                <a:cubicBezTo>
                  <a:pt x="556765" y="53966"/>
                  <a:pt x="571586" y="-2799"/>
                  <a:pt x="541283" y="57807"/>
                </a:cubicBezTo>
                <a:cubicBezTo>
                  <a:pt x="538053" y="64267"/>
                  <a:pt x="539257" y="72368"/>
                  <a:pt x="536027" y="78828"/>
                </a:cubicBezTo>
                <a:cubicBezTo>
                  <a:pt x="530378" y="90126"/>
                  <a:pt x="519002" y="98375"/>
                  <a:pt x="515007" y="110359"/>
                </a:cubicBezTo>
                <a:cubicBezTo>
                  <a:pt x="510718" y="123226"/>
                  <a:pt x="507360" y="135779"/>
                  <a:pt x="499241" y="147145"/>
                </a:cubicBezTo>
                <a:cubicBezTo>
                  <a:pt x="490043" y="160022"/>
                  <a:pt x="480284" y="165039"/>
                  <a:pt x="467710" y="173421"/>
                </a:cubicBezTo>
                <a:cubicBezTo>
                  <a:pt x="462936" y="180582"/>
                  <a:pt x="455010" y="194704"/>
                  <a:pt x="446689" y="199697"/>
                </a:cubicBezTo>
                <a:cubicBezTo>
                  <a:pt x="441939" y="202547"/>
                  <a:pt x="436179" y="203200"/>
                  <a:pt x="430924" y="204952"/>
                </a:cubicBezTo>
                <a:cubicBezTo>
                  <a:pt x="425301" y="213386"/>
                  <a:pt x="418889" y="225237"/>
                  <a:pt x="409903" y="231228"/>
                </a:cubicBezTo>
                <a:cubicBezTo>
                  <a:pt x="399392" y="238235"/>
                  <a:pt x="385380" y="243490"/>
                  <a:pt x="373117" y="246993"/>
                </a:cubicBezTo>
                <a:cubicBezTo>
                  <a:pt x="366172" y="248977"/>
                  <a:pt x="359041" y="250264"/>
                  <a:pt x="352096" y="252248"/>
                </a:cubicBezTo>
                <a:cubicBezTo>
                  <a:pt x="346770" y="253770"/>
                  <a:pt x="341657" y="255982"/>
                  <a:pt x="336331" y="257504"/>
                </a:cubicBezTo>
                <a:cubicBezTo>
                  <a:pt x="329386" y="259488"/>
                  <a:pt x="322228" y="260684"/>
                  <a:pt x="315310" y="262759"/>
                </a:cubicBezTo>
                <a:cubicBezTo>
                  <a:pt x="304698" y="265942"/>
                  <a:pt x="294735" y="271626"/>
                  <a:pt x="283779" y="273269"/>
                </a:cubicBezTo>
                <a:cubicBezTo>
                  <a:pt x="259465" y="276916"/>
                  <a:pt x="234789" y="278069"/>
                  <a:pt x="210207" y="278524"/>
                </a:cubicBezTo>
                <a:cubicBezTo>
                  <a:pt x="140150" y="279821"/>
                  <a:pt x="70069" y="278524"/>
                  <a:pt x="0" y="278524"/>
                </a:cubicBezTo>
              </a:path>
            </a:pathLst>
          </a:custGeom>
          <a:noFill/>
          <a:ln w="38100">
            <a:solidFill>
              <a:schemeClr val="accent3">
                <a:lumMod val="2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/>
          <a:srcRect l="34080" t="8969" r="36851" b="47868"/>
          <a:stretch/>
        </p:blipFill>
        <p:spPr>
          <a:xfrm>
            <a:off x="409992" y="4023209"/>
            <a:ext cx="3555402" cy="2625017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409992" y="1288344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09992" y="1680407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09992" y="2088922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09992" y="2492095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09992" y="2895268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09992" y="3280725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42266" y="4140750"/>
            <a:ext cx="366255" cy="23176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26129" y="4051532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26129" y="4443595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6129" y="4852110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26129" y="5255283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26129" y="5658456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26129" y="6043913"/>
            <a:ext cx="73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60086" y="1187912"/>
            <a:ext cx="34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%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49770" y="392381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%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033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Efficiency vs Incident Momentum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20" t="17835" r="1652" b="1379"/>
          <a:stretch/>
        </p:blipFill>
        <p:spPr>
          <a:xfrm>
            <a:off x="4727271" y="1419168"/>
            <a:ext cx="3799004" cy="330879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65758" y="278341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Nhit</a:t>
            </a:r>
            <a:r>
              <a:rPr kumimoji="1" lang="en-US" altLang="ja-JP" dirty="0" smtClean="0"/>
              <a:t> &gt; 3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220042" y="188319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3576" y="4382170"/>
            <a:ext cx="29161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Momentum (MeV)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9572" y="5362948"/>
            <a:ext cx="77709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/>
              <a:t>Around the signal region 99.3 % efficiency is achieved.</a:t>
            </a:r>
            <a:endParaRPr kumimoji="1" lang="ja-JP" altLang="en-US" sz="27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634" y="1700130"/>
            <a:ext cx="3675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Cluster reconstruction efficiency : 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/>
              <a:t>reconstructed cluster) </a:t>
            </a:r>
          </a:p>
          <a:p>
            <a:pPr algn="ctr"/>
            <a:r>
              <a:rPr lang="en-US" altLang="ja-JP" sz="2400" dirty="0" smtClean="0"/>
              <a:t>(# </a:t>
            </a:r>
            <a:r>
              <a:rPr lang="en-US" altLang="ja-JP" sz="2400" dirty="0"/>
              <a:t>of true cluster of 1</a:t>
            </a:r>
            <a:r>
              <a:rPr lang="en-US" altLang="ja-JP" sz="2400" baseline="30000" dirty="0"/>
              <a:t>st</a:t>
            </a:r>
            <a:r>
              <a:rPr lang="en-US" altLang="ja-JP" sz="2400" dirty="0"/>
              <a:t> turn)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Matching </a:t>
            </a:r>
            <a:r>
              <a:rPr lang="en-US" altLang="ja-JP" dirty="0"/>
              <a:t>b/w reconstructed cluster and true cluster is done with first hit in reconstructed cluster. </a:t>
            </a:r>
          </a:p>
          <a:p>
            <a:endParaRPr kumimoji="1" lang="ja-JP" altLang="en-US" sz="2400" kern="12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671551" y="2856154"/>
            <a:ext cx="3431689" cy="537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9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Efficiency vs Incident Momentum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20" t="17835" r="1652" b="1379"/>
          <a:stretch/>
        </p:blipFill>
        <p:spPr>
          <a:xfrm>
            <a:off x="4727271" y="1419168"/>
            <a:ext cx="3799004" cy="330879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65758" y="278341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Nhit</a:t>
            </a:r>
            <a:r>
              <a:rPr kumimoji="1" lang="en-US" altLang="ja-JP" dirty="0" smtClean="0"/>
              <a:t> &gt; 3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220042" y="188319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3576" y="4382170"/>
            <a:ext cx="29161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Momentum (MeV)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9634" y="1700130"/>
            <a:ext cx="3675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Cluster reconstruction efficiency : 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/>
              <a:t>reconstructed cluster) </a:t>
            </a:r>
          </a:p>
          <a:p>
            <a:pPr algn="ctr"/>
            <a:r>
              <a:rPr lang="en-US" altLang="ja-JP" sz="2400" dirty="0" smtClean="0"/>
              <a:t>(# </a:t>
            </a:r>
            <a:r>
              <a:rPr lang="en-US" altLang="ja-JP" sz="2400" dirty="0"/>
              <a:t>of true cluster of 1</a:t>
            </a:r>
            <a:r>
              <a:rPr lang="en-US" altLang="ja-JP" sz="2400" baseline="30000" dirty="0"/>
              <a:t>st</a:t>
            </a:r>
            <a:r>
              <a:rPr lang="en-US" altLang="ja-JP" sz="2400" dirty="0"/>
              <a:t> turn)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Matching </a:t>
            </a:r>
            <a:r>
              <a:rPr lang="en-US" altLang="ja-JP" dirty="0"/>
              <a:t>b/w reconstructed cluster and true cluster is done with first hit in reconstructed cluster. </a:t>
            </a:r>
          </a:p>
          <a:p>
            <a:endParaRPr kumimoji="1" lang="ja-JP" altLang="en-US" sz="2400" kern="12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671551" y="2856154"/>
            <a:ext cx="3431689" cy="5379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53576" y="4382170"/>
            <a:ext cx="29161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Momentum (MeV)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51995" t="18273" r="3933" b="3599"/>
          <a:stretch/>
        </p:blipFill>
        <p:spPr>
          <a:xfrm>
            <a:off x="354013" y="3208542"/>
            <a:ext cx="3803337" cy="2906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2785177" y="5155681"/>
            <a:ext cx="9941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N = 5</a:t>
            </a:r>
            <a:endParaRPr kumimoji="1" lang="ja-JP" altLang="en-US" sz="3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79318" y="6225297"/>
            <a:ext cx="5385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 smtClean="0"/>
              <a:t>At larger # of hits, efficiency is better.</a:t>
            </a:r>
            <a:endParaRPr kumimoji="1" lang="ja-JP" altLang="en-US" sz="27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l="51582" t="14480" r="1902" b="4099"/>
          <a:stretch/>
        </p:blipFill>
        <p:spPr>
          <a:xfrm>
            <a:off x="4621434" y="3209225"/>
            <a:ext cx="3915711" cy="2992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テキスト ボックス 16"/>
          <p:cNvSpPr txBox="1"/>
          <p:nvPr/>
        </p:nvSpPr>
        <p:spPr>
          <a:xfrm>
            <a:off x="7086751" y="5213129"/>
            <a:ext cx="1189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N = 10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709278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2" t="12308" r="1363" b="1474"/>
          <a:stretch/>
        </p:blipFill>
        <p:spPr>
          <a:xfrm>
            <a:off x="443992" y="2258391"/>
            <a:ext cx="8256015" cy="382524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58075" t="9772" r="1896" b="34504"/>
          <a:stretch/>
        </p:blipFill>
        <p:spPr>
          <a:xfrm>
            <a:off x="4390110" y="2258391"/>
            <a:ext cx="4228596" cy="37523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200" dirty="0" smtClean="0"/>
              <a:t>Performance of</a:t>
            </a:r>
            <a:r>
              <a:rPr lang="ja-JP" altLang="en-US" sz="4200" dirty="0" smtClean="0"/>
              <a:t> </a:t>
            </a:r>
            <a:r>
              <a:rPr kumimoji="1" lang="en-US" altLang="ja-JP" sz="4200" dirty="0" smtClean="0"/>
              <a:t>Time Reconstruction</a:t>
            </a:r>
            <a:endParaRPr kumimoji="1" lang="ja-JP" altLang="en-US" sz="4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54013" y="1266093"/>
            <a:ext cx="8264693" cy="961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Check the performance of time reconstruction with difference b/w reconstructed first hit time and true time of it. 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5899" y="2590691"/>
            <a:ext cx="2207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σ(Reconstructed time - true </a:t>
            </a:r>
            <a:r>
              <a:rPr lang="en-US" altLang="ja-JP" dirty="0">
                <a:solidFill>
                  <a:srgbClr val="FF0000"/>
                </a:solidFill>
              </a:rPr>
              <a:t>hit </a:t>
            </a:r>
            <a:r>
              <a:rPr lang="en-US" altLang="ja-JP" dirty="0" smtClean="0">
                <a:solidFill>
                  <a:srgbClr val="FF0000"/>
                </a:solidFill>
              </a:rPr>
              <a:t>time)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Expectation from known counter resolutions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0468" y="2186591"/>
            <a:ext cx="2570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N = 8: </a:t>
            </a:r>
            <a:r>
              <a:rPr lang="en-US" altLang="ja-JP" sz="2200" dirty="0" smtClean="0"/>
              <a:t>As an example</a:t>
            </a:r>
            <a:endParaRPr kumimoji="1" lang="ja-JP" altLang="en-US" sz="2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9090" y="6032258"/>
            <a:ext cx="577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σ is larger than expectation in N hit &gt; 8</a:t>
            </a:r>
          </a:p>
          <a:p>
            <a:r>
              <a:rPr lang="ja-JP" altLang="en-US" sz="2400" dirty="0" smtClean="0"/>
              <a:t>⇒</a:t>
            </a:r>
            <a:r>
              <a:rPr lang="en-US" altLang="ja-JP" sz="2400" dirty="0" smtClean="0"/>
              <a:t>Limit of the linear fit for hits.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89835" y="3115172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/>
              <a:t>σ = </a:t>
            </a:r>
            <a:r>
              <a:rPr kumimoji="1" lang="en-US" altLang="ja-JP" sz="2600" dirty="0" smtClean="0"/>
              <a:t>30.4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6420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Comparison with Data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kumimoji="1" lang="en-US" altLang="ja-JP" dirty="0" smtClean="0"/>
                  <a:t>Apply this clustering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algorithm</a:t>
                </a:r>
                <a:r>
                  <a:rPr kumimoji="1" lang="en-US" altLang="ja-JP" dirty="0" smtClean="0"/>
                  <a:t> to data in pilot run.</a:t>
                </a:r>
              </a:p>
              <a:p>
                <a:pPr lvl="1"/>
                <a:r>
                  <a:rPr kumimoji="1" lang="en-US" altLang="ja-JP" dirty="0" smtClean="0"/>
                  <a:t>¼ TC in the MEG II site.</a:t>
                </a:r>
              </a:p>
              <a:p>
                <a:pPr lvl="1"/>
                <a:r>
                  <a:rPr lang="en-US" altLang="ja-JP" dirty="0" smtClean="0"/>
                  <a:t>Muon beam (MEG II nominal rate. ~7x10</a:t>
                </a:r>
                <a:r>
                  <a:rPr lang="en-US" altLang="ja-JP" baseline="30000" dirty="0" smtClean="0"/>
                  <a:t>7</a:t>
                </a:r>
                <a:r>
                  <a:rPr lang="en-US" altLang="ja-JP" dirty="0"/>
                  <a:t> μ/s on </a:t>
                </a:r>
                <a:r>
                  <a:rPr lang="en-US" altLang="ja-JP" dirty="0" smtClean="0"/>
                  <a:t>target)</a:t>
                </a:r>
              </a:p>
              <a:p>
                <a:pPr lvl="1"/>
                <a:r>
                  <a:rPr lang="en-US" altLang="ja-JP" dirty="0" smtClean="0"/>
                  <a:t>Trigger: &gt; 1 hit in TC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To check consistency </a:t>
                </a:r>
              </a:p>
              <a:p>
                <a:pPr lvl="1"/>
                <a:r>
                  <a:rPr lang="en-US" altLang="ja-JP" dirty="0" smtClean="0"/>
                  <a:t>Standard deviation of projected times of clustered hits.</a:t>
                </a:r>
              </a:p>
              <a:p>
                <a:pPr lvl="2"/>
                <a:r>
                  <a:rPr lang="en-US" altLang="ja-JP" dirty="0" smtClean="0"/>
                  <a:t>(RMS of projected time)/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altLang="ja-JP" dirty="0" smtClean="0"/>
                  <a:t>  </a:t>
                </a:r>
                <a:r>
                  <a:rPr lang="ja-JP" altLang="en-US" dirty="0" smtClean="0"/>
                  <a:t>→ </a:t>
                </a:r>
                <a:r>
                  <a:rPr lang="en-US" altLang="ja-JP" dirty="0" smtClean="0"/>
                  <a:t>resolution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@ large # of hits</a:t>
                </a:r>
              </a:p>
              <a:p>
                <a:r>
                  <a:rPr lang="en-US" altLang="ja-JP" dirty="0" smtClean="0"/>
                  <a:t>Comparison with the resolutions with the different analysis</a:t>
                </a:r>
              </a:p>
              <a:p>
                <a:pPr lvl="1"/>
                <a:r>
                  <a:rPr kumimoji="1" lang="en-US" altLang="ja-JP" dirty="0" smtClean="0"/>
                  <a:t>Check the resolutions with certain counter combinations.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1" t="-3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6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Standard deviation of projected times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520440" y="3356240"/>
            <a:ext cx="182880" cy="121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306404" y="3365367"/>
            <a:ext cx="182880" cy="121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713824" y="3347193"/>
            <a:ext cx="182880" cy="121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537945" y="5842234"/>
            <a:ext cx="8435975" cy="983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Resolutions of 28.5 ps (MC), 31.1 ps (Data) at </a:t>
            </a:r>
            <a:r>
              <a:rPr lang="en-US" altLang="ja-JP" i="1" dirty="0" smtClean="0"/>
              <a:t>n hits </a:t>
            </a:r>
            <a:r>
              <a:rPr lang="en-US" altLang="ja-JP" dirty="0" smtClean="0"/>
              <a:t>= 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The distributions are consistent with MC, especially at smaller # of hits. At larger # of hits, the accuracy of the timing calibration affects them.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86573" y="1129114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Data, </a:t>
            </a:r>
            <a:r>
              <a:rPr lang="en-US" altLang="ja-JP" dirty="0" smtClean="0">
                <a:solidFill>
                  <a:srgbClr val="FF0000"/>
                </a:solidFill>
              </a:rPr>
              <a:t>MC (all), </a:t>
            </a:r>
            <a:r>
              <a:rPr kumimoji="1" lang="en-US" altLang="ja-JP" dirty="0" smtClean="0"/>
              <a:t>MC (target cluster)</a:t>
            </a:r>
            <a:endParaRPr kumimoji="1" lang="ja-JP" altLang="en-US" dirty="0"/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8" t="5454" r="782" b="968"/>
          <a:stretch/>
        </p:blipFill>
        <p:spPr>
          <a:xfrm>
            <a:off x="914400" y="1478945"/>
            <a:ext cx="7198117" cy="43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Resolution Estimation for Data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99313" y="1435678"/>
                <a:ext cx="8299587" cy="269087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altLang="ja-JP" sz="3500" b="1" dirty="0" smtClean="0">
                    <a:latin typeface="Cambria Math" panose="02040503050406030204" pitchFamily="18" charset="0"/>
                  </a:rPr>
                  <a:t>Even-Odd analysis</a:t>
                </a:r>
              </a:p>
              <a:p>
                <a:r>
                  <a:rPr lang="en-US" altLang="ja-JP" b="0" dirty="0" smtClean="0">
                    <a:latin typeface="Cambria Math" panose="02040503050406030204" pitchFamily="18" charset="0"/>
                  </a:rPr>
                  <a:t>To be estimate the TC multi-hits resolutions.</a:t>
                </a:r>
              </a:p>
              <a:p>
                <a:r>
                  <a:rPr lang="en-US" altLang="ja-JP" dirty="0" smtClean="0">
                    <a:latin typeface="Cambria Math" panose="02040503050406030204" pitchFamily="18" charset="0"/>
                  </a:rPr>
                  <a:t>Choose combination of the counters to be analyzed.</a:t>
                </a:r>
                <a:endParaRPr lang="en-US" altLang="ja-JP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−(</m:t>
                    </m:r>
                    <m:nary>
                      <m:naryPr>
                        <m:chr m:val="∑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 smtClean="0"/>
                  <a:t>                                                         </a:t>
                </a:r>
                <a:r>
                  <a:rPr lang="en-US" altLang="ja-JP" i="1" dirty="0" smtClean="0"/>
                  <a:t>N</a:t>
                </a:r>
                <a:r>
                  <a:rPr lang="en-US" altLang="ja-JP" dirty="0"/>
                  <a:t>: number of hits</a:t>
                </a:r>
              </a:p>
              <a:p>
                <a:r>
                  <a:rPr kumimoji="1" lang="en-US" altLang="ja-JP" dirty="0" smtClean="0"/>
                  <a:t>Its resolution should be the same as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ja-JP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if each time measurement does not have any correlation with each other.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313" y="1435678"/>
                <a:ext cx="8299587" cy="2690876"/>
              </a:xfrm>
              <a:blipFill>
                <a:blip r:embed="rId2"/>
                <a:stretch>
                  <a:fillRect l="-1395" t="-6803" b="-18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18790840">
            <a:off x="2056194" y="4747521"/>
            <a:ext cx="1292787" cy="13115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7" name="正方形/長方形 6"/>
          <p:cNvSpPr/>
          <p:nvPr/>
        </p:nvSpPr>
        <p:spPr>
          <a:xfrm rot="18790840">
            <a:off x="1787436" y="5347861"/>
            <a:ext cx="1292787" cy="13115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/>
          <p:cNvSpPr/>
          <p:nvPr/>
        </p:nvSpPr>
        <p:spPr>
          <a:xfrm rot="18657116">
            <a:off x="2618396" y="4758429"/>
            <a:ext cx="1292787" cy="13115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9" name="正方形/長方形 8"/>
          <p:cNvSpPr/>
          <p:nvPr/>
        </p:nvSpPr>
        <p:spPr>
          <a:xfrm rot="18790840">
            <a:off x="2322639" y="5377559"/>
            <a:ext cx="1292787" cy="13115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 rot="18790840">
            <a:off x="2882478" y="5347860"/>
            <a:ext cx="1292787" cy="13115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2" name="正方形/長方形 11"/>
          <p:cNvSpPr/>
          <p:nvPr/>
        </p:nvSpPr>
        <p:spPr>
          <a:xfrm rot="18790840">
            <a:off x="2589084" y="5939430"/>
            <a:ext cx="1292787" cy="13115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821453" y="4838547"/>
                <a:ext cx="513217" cy="381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53" y="4838547"/>
                <a:ext cx="513217" cy="381708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795555" y="5405306"/>
                <a:ext cx="513217" cy="381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55" y="5405306"/>
                <a:ext cx="513217" cy="381708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365283" y="4241512"/>
                <a:ext cx="513217" cy="381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283" y="4241512"/>
                <a:ext cx="513217" cy="381708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4749106" y="4616846"/>
                <a:ext cx="3522535" cy="1053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 smtClean="0"/>
                  <a:t>For example</a:t>
                </a:r>
              </a:p>
              <a:p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at N=6: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)/3−(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)/3)/2</m:t>
                    </m:r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06" y="4616846"/>
                <a:ext cx="3522535" cy="1053302"/>
              </a:xfrm>
              <a:prstGeom prst="rect">
                <a:avLst/>
              </a:prstGeom>
              <a:blipFill>
                <a:blip r:embed="rId6"/>
                <a:stretch>
                  <a:fillRect l="-1730" t="-2890" b="-4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フリーフォーム 22"/>
          <p:cNvSpPr/>
          <p:nvPr/>
        </p:nvSpPr>
        <p:spPr>
          <a:xfrm>
            <a:off x="2238704" y="4451131"/>
            <a:ext cx="1991710" cy="1644869"/>
          </a:xfrm>
          <a:custGeom>
            <a:avLst/>
            <a:gdLst>
              <a:gd name="connsiteX0" fmla="*/ 0 w 1991710"/>
              <a:gd name="connsiteY0" fmla="*/ 0 h 1644869"/>
              <a:gd name="connsiteX1" fmla="*/ 777765 w 1991710"/>
              <a:gd name="connsiteY1" fmla="*/ 804042 h 1644869"/>
              <a:gd name="connsiteX2" fmla="*/ 1991710 w 1991710"/>
              <a:gd name="connsiteY2" fmla="*/ 1644869 h 1644869"/>
              <a:gd name="connsiteX3" fmla="*/ 1991710 w 1991710"/>
              <a:gd name="connsiteY3" fmla="*/ 1644869 h 16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1710" h="1644869">
                <a:moveTo>
                  <a:pt x="0" y="0"/>
                </a:moveTo>
                <a:cubicBezTo>
                  <a:pt x="222906" y="264948"/>
                  <a:pt x="445813" y="529897"/>
                  <a:pt x="777765" y="804042"/>
                </a:cubicBezTo>
                <a:cubicBezTo>
                  <a:pt x="1109717" y="1078187"/>
                  <a:pt x="1991710" y="1644869"/>
                  <a:pt x="1991710" y="1644869"/>
                </a:cubicBezTo>
                <a:lnTo>
                  <a:pt x="1991710" y="1644869"/>
                </a:ln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2183338" y="5776844"/>
                <a:ext cx="513217" cy="381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338" y="5776844"/>
                <a:ext cx="513217" cy="381708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3905792" y="4706358"/>
                <a:ext cx="513217" cy="389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792" y="4706358"/>
                <a:ext cx="513217" cy="389145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402219" y="5777519"/>
                <a:ext cx="513217" cy="383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219" y="5777519"/>
                <a:ext cx="513217" cy="383503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78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800" dirty="0" smtClean="0"/>
              <a:t>Even-Odd analysis</a:t>
            </a:r>
            <a:r>
              <a:rPr kumimoji="1" lang="en-US" altLang="ja-JP" sz="3800" dirty="0" smtClean="0"/>
              <a:t> w/ and w/o clustering</a:t>
            </a:r>
            <a:endParaRPr kumimoji="1" lang="ja-JP" altLang="en-US" sz="3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95" t="12550" r="2720" b="1719"/>
          <a:stretch/>
        </p:blipFill>
        <p:spPr>
          <a:xfrm>
            <a:off x="436180" y="2019176"/>
            <a:ext cx="4015399" cy="27010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2916" t="16500" r="2109" b="4255"/>
          <a:stretch/>
        </p:blipFill>
        <p:spPr>
          <a:xfrm>
            <a:off x="4775047" y="2077741"/>
            <a:ext cx="4014941" cy="2583875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54012" y="5224882"/>
            <a:ext cx="8435976" cy="1422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Since the tail event are reduced due to the new clustering algorithm, the resolutions become better.</a:t>
            </a:r>
          </a:p>
          <a:p>
            <a:r>
              <a:rPr lang="en-US" altLang="ja-JP" dirty="0" smtClean="0"/>
              <a:t>Resolutions of 33.7 ps w/ clustering, 35.1 ps w/o clustering at N </a:t>
            </a:r>
            <a:r>
              <a:rPr lang="en-US" altLang="ja-JP" dirty="0"/>
              <a:t>= </a:t>
            </a:r>
            <a:r>
              <a:rPr lang="en-US" altLang="ja-JP" dirty="0" smtClean="0"/>
              <a:t>8</a:t>
            </a:r>
          </a:p>
          <a:p>
            <a:pPr marL="0" indent="0" algn="r">
              <a:buNone/>
            </a:pPr>
            <a:r>
              <a:rPr lang="en-US" altLang="ja-JP" dirty="0" smtClean="0"/>
              <a:t>(31.1 ps (Data) at </a:t>
            </a:r>
            <a:r>
              <a:rPr lang="en-US" altLang="ja-JP" i="1" dirty="0" smtClean="0"/>
              <a:t>n hits </a:t>
            </a:r>
            <a:r>
              <a:rPr lang="en-US" altLang="ja-JP" dirty="0" smtClean="0"/>
              <a:t>= 8 from standard deviation. 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7385" y="2442223"/>
            <a:ext cx="152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w/o clustering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w/ Clustering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0558" y="2442223"/>
            <a:ext cx="152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w/o clustering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w/ Clustering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37925" y="2208197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@ n = 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372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Prospects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Use reconstructed position of TC instead of geometry order</a:t>
            </a:r>
          </a:p>
          <a:p>
            <a:r>
              <a:rPr lang="en-US" altLang="ja-JP" dirty="0" smtClean="0"/>
              <a:t>Iteration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ut contamination hits</a:t>
            </a:r>
          </a:p>
          <a:p>
            <a:pPr lvl="1"/>
            <a:r>
              <a:rPr lang="en-US" altLang="ja-JP" dirty="0"/>
              <a:t>C</a:t>
            </a:r>
            <a:r>
              <a:rPr lang="en-US" altLang="ja-JP" dirty="0" smtClean="0"/>
              <a:t>ombine miss hits</a:t>
            </a:r>
          </a:p>
          <a:p>
            <a:r>
              <a:rPr lang="en-US" altLang="ja-JP" dirty="0" smtClean="0"/>
              <a:t>Combine with DCH reconstruction</a:t>
            </a:r>
            <a:r>
              <a:rPr lang="ja-JP" altLang="en-US" dirty="0"/>
              <a:t> </a:t>
            </a:r>
            <a:r>
              <a:rPr lang="en-US" altLang="ja-JP" dirty="0" smtClean="0"/>
              <a:t>and the additional iteration.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46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MEG II Requirement</a:t>
            </a:r>
          </a:p>
          <a:p>
            <a:r>
              <a:rPr lang="en-US" altLang="ja-JP" dirty="0" smtClean="0"/>
              <a:t>Positron Spectrometer</a:t>
            </a:r>
          </a:p>
          <a:p>
            <a:r>
              <a:rPr lang="en-US" altLang="ja-JP" dirty="0" smtClean="0"/>
              <a:t>Positron Timing Counter</a:t>
            </a:r>
          </a:p>
          <a:p>
            <a:r>
              <a:rPr lang="en-US" altLang="ja-JP" dirty="0" smtClean="0"/>
              <a:t>Clustering of Positron Timing Counter Hits</a:t>
            </a:r>
          </a:p>
          <a:p>
            <a:pPr lvl="1"/>
            <a:r>
              <a:rPr lang="en-US" altLang="ja-JP" dirty="0" smtClean="0"/>
              <a:t>Performance estimation with MC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Analysis with data</a:t>
            </a:r>
          </a:p>
          <a:p>
            <a:r>
              <a:rPr kumimoji="1" lang="en-US" altLang="ja-JP" dirty="0" smtClean="0"/>
              <a:t>Prospects</a:t>
            </a:r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545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ja-JP" dirty="0"/>
                  <a:t>μ</a:t>
                </a:r>
                <a:r>
                  <a:rPr lang="en-US" altLang="ja-JP" baseline="30000" dirty="0"/>
                  <a:t>+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 err="1"/>
                  <a:t>e</a:t>
                </a:r>
                <a:r>
                  <a:rPr lang="en-US" altLang="ja-JP" baseline="30000" dirty="0" err="1"/>
                  <a:t>+</a:t>
                </a:r>
                <a:r>
                  <a:rPr lang="en-US" altLang="ja-JP" dirty="0" err="1"/>
                  <a:t>γ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search requires precise timing measurement of positron.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New clustering algorithm </a:t>
                </a:r>
                <a:r>
                  <a:rPr lang="en-US" altLang="ja-JP" dirty="0" smtClean="0"/>
                  <a:t>for TC is </a:t>
                </a:r>
                <a:r>
                  <a:rPr lang="en-US" altLang="ja-JP" dirty="0" smtClean="0"/>
                  <a:t>developed.</a:t>
                </a:r>
                <a:endParaRPr kumimoji="1" lang="en-US" altLang="ja-JP" dirty="0"/>
              </a:p>
              <a:p>
                <a:r>
                  <a:rPr lang="en-US" altLang="ja-JP" dirty="0" smtClean="0"/>
                  <a:t>Its performance is checked.</a:t>
                </a:r>
              </a:p>
              <a:p>
                <a:pPr lvl="1"/>
                <a:r>
                  <a:rPr lang="en-US" altLang="ja-JP" dirty="0" smtClean="0"/>
                  <a:t>Miss hit and contamination are checked. It</a:t>
                </a:r>
                <a:r>
                  <a:rPr kumimoji="1" lang="en-US" altLang="ja-JP" dirty="0" smtClean="0"/>
                  <a:t> </a:t>
                </a:r>
                <a:r>
                  <a:rPr lang="en-US" altLang="ja-JP" dirty="0" smtClean="0"/>
                  <a:t>have</a:t>
                </a:r>
                <a:r>
                  <a:rPr kumimoji="1" lang="en-US" altLang="ja-JP" dirty="0" smtClean="0"/>
                  <a:t> room for improvement with detailed cut.</a:t>
                </a:r>
              </a:p>
              <a:p>
                <a:pPr lvl="1"/>
                <a:r>
                  <a:rPr lang="en-US" altLang="ja-JP" dirty="0" smtClean="0"/>
                  <a:t>Efficiency around signal region is 99.3 %. </a:t>
                </a:r>
              </a:p>
              <a:p>
                <a:r>
                  <a:rPr lang="en-US" altLang="ja-JP" dirty="0" smtClean="0"/>
                  <a:t>Clustering </a:t>
                </a:r>
                <a:r>
                  <a:rPr lang="en-US" altLang="ja-JP" dirty="0" smtClean="0"/>
                  <a:t>is</a:t>
                </a:r>
                <a:r>
                  <a:rPr lang="en-US" altLang="ja-JP" dirty="0" smtClean="0"/>
                  <a:t> applied </a:t>
                </a:r>
                <a:r>
                  <a:rPr lang="en-US" altLang="ja-JP" dirty="0" smtClean="0"/>
                  <a:t>to data.</a:t>
                </a:r>
              </a:p>
              <a:p>
                <a:pPr lvl="1"/>
                <a:r>
                  <a:rPr lang="en-US" altLang="ja-JP" dirty="0" smtClean="0"/>
                  <a:t>The distribution of the RMS/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kumimoji="1" lang="ja-JP" altLang="en-US" dirty="0" smtClean="0"/>
                  <a:t> </a:t>
                </a:r>
                <a:r>
                  <a:rPr lang="en-US" altLang="ja-JP" dirty="0" smtClean="0"/>
                  <a:t>is checked as estimator for the analysis and ~30 ps resolution is obtained.</a:t>
                </a:r>
              </a:p>
              <a:p>
                <a:pPr lvl="1"/>
                <a:r>
                  <a:rPr lang="en-US" altLang="ja-JP" dirty="0"/>
                  <a:t>T</a:t>
                </a:r>
                <a:r>
                  <a:rPr lang="en-US" altLang="ja-JP" dirty="0" smtClean="0"/>
                  <a:t>he new clustering analysis </a:t>
                </a:r>
                <a:r>
                  <a:rPr lang="en-US" altLang="ja-JP" dirty="0" smtClean="0"/>
                  <a:t>improve</a:t>
                </a:r>
                <a:r>
                  <a:rPr lang="en-US" altLang="ja-JP" dirty="0" smtClean="0"/>
                  <a:t>s </a:t>
                </a:r>
                <a:r>
                  <a:rPr lang="en-US" altLang="ja-JP" dirty="0" smtClean="0"/>
                  <a:t>the resolution with even-odd analysis.</a:t>
                </a:r>
              </a:p>
              <a:p>
                <a:pPr lvl="1"/>
                <a:endParaRPr kumimoji="1" lang="en-US" altLang="ja-JP" dirty="0" smtClean="0"/>
              </a:p>
              <a:p>
                <a:pPr lvl="1"/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1" t="-3087" r="-145" b="-25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602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684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57687" t="14754" r="4650" b="56409"/>
          <a:stretch/>
        </p:blipFill>
        <p:spPr>
          <a:xfrm>
            <a:off x="26580" y="3830775"/>
            <a:ext cx="3418397" cy="2130305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190240" y="1016619"/>
            <a:ext cx="3644537" cy="2899880"/>
          </a:xfrm>
          <a:prstGeom prst="wedgeRoundRectCallout">
            <a:avLst>
              <a:gd name="adj1" fmla="val -15457"/>
              <a:gd name="adj2" fmla="val 577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68214" t="17755" r="19855" b="71227"/>
          <a:stretch/>
        </p:blipFill>
        <p:spPr>
          <a:xfrm>
            <a:off x="514350" y="1482559"/>
            <a:ext cx="3055100" cy="229631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 rot="19319001">
            <a:off x="1495543" y="2407891"/>
            <a:ext cx="1933748" cy="239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2" name="テキスト ボックス 11"/>
          <p:cNvSpPr txBox="1"/>
          <p:nvPr/>
        </p:nvSpPr>
        <p:spPr>
          <a:xfrm rot="19336332">
            <a:off x="2351533" y="1718490"/>
            <a:ext cx="7971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No Hit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80631" t="57537" r="2847" b="20901"/>
          <a:stretch/>
        </p:blipFill>
        <p:spPr>
          <a:xfrm>
            <a:off x="5548237" y="2283989"/>
            <a:ext cx="2267582" cy="240847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l="58365" t="44220" r="2848" b="19494"/>
          <a:stretch/>
        </p:blipFill>
        <p:spPr>
          <a:xfrm>
            <a:off x="3945718" y="4067511"/>
            <a:ext cx="2486990" cy="1893569"/>
          </a:xfrm>
          <a:prstGeom prst="rect">
            <a:avLst/>
          </a:prstGeom>
        </p:spPr>
      </p:pic>
      <p:sp>
        <p:nvSpPr>
          <p:cNvPr id="15" name="上矢印 14"/>
          <p:cNvSpPr/>
          <p:nvPr/>
        </p:nvSpPr>
        <p:spPr>
          <a:xfrm rot="18211653">
            <a:off x="7348822" y="3693919"/>
            <a:ext cx="352361" cy="10972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1293" y="1154871"/>
            <a:ext cx="3684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b="1" dirty="0"/>
              <a:t>In this case, two clusters are made.</a:t>
            </a:r>
            <a:endParaRPr lang="ja-JP" altLang="en-US" sz="1500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5926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12" y="3715075"/>
            <a:ext cx="1746779" cy="17557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Tail events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42694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Tail in “clean” events come from hits from different turns of the same positron.</a:t>
            </a:r>
          </a:p>
          <a:p>
            <a:pPr lvl="1"/>
            <a:r>
              <a:rPr lang="en-US" altLang="ja-JP" dirty="0" smtClean="0"/>
              <a:t>They affect final time measurement.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These kind of hits should be separated by</a:t>
            </a:r>
          </a:p>
          <a:p>
            <a:pPr lvl="1"/>
            <a:r>
              <a:rPr lang="en-US" altLang="ja-JP" dirty="0" smtClean="0"/>
              <a:t>Tracking</a:t>
            </a:r>
          </a:p>
          <a:p>
            <a:pPr lvl="1"/>
            <a:r>
              <a:rPr kumimoji="1" lang="en-US" altLang="ja-JP" dirty="0" smtClean="0"/>
              <a:t>More precise timing cut in clustering 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877965" y="3760454"/>
            <a:ext cx="85311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0000FF"/>
                </a:solidFill>
              </a:rPr>
              <a:t>2</a:t>
            </a:r>
            <a:r>
              <a:rPr lang="en-US" altLang="ja-JP" sz="1650" baseline="30000" dirty="0">
                <a:solidFill>
                  <a:srgbClr val="0000FF"/>
                </a:solidFill>
              </a:rPr>
              <a:t>nd</a:t>
            </a:r>
            <a:r>
              <a:rPr lang="en-US" altLang="ja-JP" sz="1650" dirty="0">
                <a:solidFill>
                  <a:srgbClr val="0000FF"/>
                </a:solidFill>
              </a:rPr>
              <a:t> turn</a:t>
            </a:r>
            <a:endParaRPr lang="ja-JP" altLang="en-US" sz="1650" dirty="0">
              <a:solidFill>
                <a:srgbClr val="0000FF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42764" y="4484961"/>
            <a:ext cx="80502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FF00FF"/>
                </a:solidFill>
              </a:rPr>
              <a:t>1</a:t>
            </a:r>
            <a:r>
              <a:rPr lang="en-US" altLang="ja-JP" sz="1650" baseline="30000" dirty="0">
                <a:solidFill>
                  <a:srgbClr val="FF00FF"/>
                </a:solidFill>
              </a:rPr>
              <a:t>st</a:t>
            </a:r>
            <a:r>
              <a:rPr lang="en-US" altLang="ja-JP" sz="1650" dirty="0">
                <a:solidFill>
                  <a:srgbClr val="FF00FF"/>
                </a:solidFill>
              </a:rPr>
              <a:t>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600205" y="3653410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205" y="3653410"/>
                <a:ext cx="429092" cy="309315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846022" y="4863163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22" y="4863163"/>
                <a:ext cx="429092" cy="309315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2941808" y="3813801"/>
                <a:ext cx="429092" cy="310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08" y="3813801"/>
                <a:ext cx="429092" cy="310662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108438" y="4325824"/>
                <a:ext cx="429092" cy="308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38" y="4325824"/>
                <a:ext cx="429092" cy="308546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624103" y="5382080"/>
                <a:ext cx="2566600" cy="518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)/2)/2</m:t>
                      </m:r>
                    </m:oMath>
                  </m:oMathPara>
                </a14:m>
                <a:endParaRPr lang="en-US" altLang="ja-JP" sz="1350" dirty="0"/>
              </a:p>
              <a:p>
                <a:r>
                  <a:rPr lang="ja-JP" altLang="en-US" sz="1350" dirty="0"/>
                  <a:t>⇒ </a:t>
                </a:r>
                <a:r>
                  <a:rPr lang="en-US" altLang="ja-JP" sz="1350" dirty="0"/>
                  <a:t>make positive tail.</a:t>
                </a: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03" y="5382080"/>
                <a:ext cx="2566600" cy="518412"/>
              </a:xfrm>
              <a:prstGeom prst="rect">
                <a:avLst/>
              </a:prstGeom>
              <a:blipFill>
                <a:blip r:embed="rId7"/>
                <a:stretch>
                  <a:fillRect l="-475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図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231" y="3653409"/>
            <a:ext cx="2070384" cy="1728671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5371662" y="3615123"/>
            <a:ext cx="85311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0000FF"/>
                </a:solidFill>
              </a:rPr>
              <a:t>2</a:t>
            </a:r>
            <a:r>
              <a:rPr lang="en-US" altLang="ja-JP" sz="1650" baseline="30000" dirty="0">
                <a:solidFill>
                  <a:srgbClr val="0000FF"/>
                </a:solidFill>
              </a:rPr>
              <a:t>nd</a:t>
            </a:r>
            <a:r>
              <a:rPr lang="en-US" altLang="ja-JP" sz="1650" dirty="0">
                <a:solidFill>
                  <a:srgbClr val="0000FF"/>
                </a:solidFill>
              </a:rPr>
              <a:t> turn</a:t>
            </a:r>
            <a:endParaRPr lang="ja-JP" altLang="en-US" sz="1650" dirty="0">
              <a:solidFill>
                <a:srgbClr val="0000FF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644054" y="4304833"/>
            <a:ext cx="80502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50" dirty="0">
                <a:solidFill>
                  <a:srgbClr val="FF00FF"/>
                </a:solidFill>
              </a:rPr>
              <a:t>1</a:t>
            </a:r>
            <a:r>
              <a:rPr lang="en-US" altLang="ja-JP" sz="1650" baseline="30000" dirty="0">
                <a:solidFill>
                  <a:srgbClr val="FF00FF"/>
                </a:solidFill>
              </a:rPr>
              <a:t>st</a:t>
            </a:r>
            <a:r>
              <a:rPr lang="en-US" altLang="ja-JP" sz="1650" dirty="0">
                <a:solidFill>
                  <a:srgbClr val="FF00FF"/>
                </a:solidFill>
              </a:rPr>
              <a:t> 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正方形/長方形 41"/>
              <p:cNvSpPr/>
              <p:nvPr/>
            </p:nvSpPr>
            <p:spPr>
              <a:xfrm>
                <a:off x="5415472" y="4161693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2" name="正方形/長方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72" y="4161693"/>
                <a:ext cx="429092" cy="309315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/>
              <p:cNvSpPr/>
              <p:nvPr/>
            </p:nvSpPr>
            <p:spPr>
              <a:xfrm>
                <a:off x="5415472" y="4836341"/>
                <a:ext cx="429092" cy="309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3" name="正方形/長方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72" y="4836341"/>
                <a:ext cx="429092" cy="309315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6543809" y="3715075"/>
                <a:ext cx="429092" cy="310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809" y="3715075"/>
                <a:ext cx="429092" cy="310662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5993835" y="4979481"/>
                <a:ext cx="429092" cy="308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sz="135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835" y="4979481"/>
                <a:ext cx="429092" cy="308546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5059474" y="5382080"/>
                <a:ext cx="2566600" cy="518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)/2−(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35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ja-JP" sz="135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ja-JP" sz="1350" i="1">
                          <a:latin typeface="Cambria Math" panose="02040503050406030204" pitchFamily="18" charset="0"/>
                        </a:rPr>
                        <m:t>)/2)/2</m:t>
                      </m:r>
                    </m:oMath>
                  </m:oMathPara>
                </a14:m>
                <a:endParaRPr lang="en-US" altLang="ja-JP" sz="1350" dirty="0"/>
              </a:p>
              <a:p>
                <a:r>
                  <a:rPr lang="ja-JP" altLang="en-US" sz="1350" dirty="0"/>
                  <a:t>⇒ </a:t>
                </a:r>
                <a:r>
                  <a:rPr lang="en-US" altLang="ja-JP" sz="1350" dirty="0"/>
                  <a:t>make positive tail.</a:t>
                </a: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474" y="5382080"/>
                <a:ext cx="2566600" cy="518412"/>
              </a:xfrm>
              <a:prstGeom prst="rect">
                <a:avLst/>
              </a:prstGeom>
              <a:blipFill>
                <a:blip r:embed="rId13"/>
                <a:stretch>
                  <a:fillRect l="-713" b="-11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5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 quality (n = 10)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799" t="11724" r="35283" b="44373"/>
          <a:stretch/>
        </p:blipFill>
        <p:spPr>
          <a:xfrm>
            <a:off x="1602558" y="1664055"/>
            <a:ext cx="6004874" cy="22247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24347" y="23152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 = 10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713" t="12840" r="33900" b="44559"/>
          <a:stretch/>
        </p:blipFill>
        <p:spPr>
          <a:xfrm>
            <a:off x="254861" y="3783056"/>
            <a:ext cx="8889139" cy="30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75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 quality (n = 5)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1010" t="12654" r="34493" b="44744"/>
          <a:stretch/>
        </p:blipFill>
        <p:spPr>
          <a:xfrm>
            <a:off x="1300900" y="3892626"/>
            <a:ext cx="7148124" cy="25067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2294" t="14328" r="34591" b="46419"/>
          <a:stretch/>
        </p:blipFill>
        <p:spPr>
          <a:xfrm>
            <a:off x="1863098" y="1856680"/>
            <a:ext cx="6023728" cy="1989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24347" y="231528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 = 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929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" t="11112" r="32817" b="3804"/>
          <a:stretch/>
        </p:blipFill>
        <p:spPr>
          <a:xfrm>
            <a:off x="559989" y="1663700"/>
            <a:ext cx="8024023" cy="45434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cut for the clustering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05657" y="5780005"/>
            <a:ext cx="282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time difference b/w a peak and its next peak.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3945" y="2222938"/>
            <a:ext cx="3234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After cut</a:t>
            </a:r>
          </a:p>
          <a:p>
            <a:r>
              <a:rPr lang="en-US" altLang="ja-JP" dirty="0" smtClean="0"/>
              <a:t>w/ every hits (including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turn)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8509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83" y="2926914"/>
            <a:ext cx="2414799" cy="207704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032943" y="3017521"/>
            <a:ext cx="1141510" cy="647700"/>
          </a:xfrm>
          <a:prstGeom prst="rect">
            <a:avLst/>
          </a:pr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032942" y="3267234"/>
            <a:ext cx="375202" cy="982015"/>
          </a:xfrm>
          <a:prstGeom prst="rect">
            <a:avLst/>
          </a:pr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12875" y="2270760"/>
            <a:ext cx="3421380" cy="27331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MEG II Requirement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012" y="1316354"/>
                <a:ext cx="8435976" cy="9278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In MEG II experiment we aim to search for charged lepton flavor violation, </a:t>
                </a:r>
                <a:r>
                  <a:rPr lang="en-US" altLang="ja-JP" dirty="0"/>
                  <a:t>μ</a:t>
                </a:r>
                <a:r>
                  <a:rPr lang="en-US" altLang="ja-JP" baseline="30000" dirty="0"/>
                  <a:t>+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 err="1"/>
                  <a:t>e</a:t>
                </a:r>
                <a:r>
                  <a:rPr lang="en-US" altLang="ja-JP" baseline="30000" dirty="0" err="1"/>
                  <a:t>+</a:t>
                </a:r>
                <a:r>
                  <a:rPr lang="en-US" altLang="ja-JP" dirty="0" err="1"/>
                  <a:t>γ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decay.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012" y="1316354"/>
                <a:ext cx="8435976" cy="927889"/>
              </a:xfrm>
              <a:blipFill>
                <a:blip r:embed="rId3"/>
                <a:stretch>
                  <a:fillRect l="-1445" t="-11184"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95188" y="2344980"/>
            <a:ext cx="305675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>
                <a:solidFill>
                  <a:schemeClr val="accent1"/>
                </a:solidFill>
              </a:rPr>
              <a:t>Signal:</a:t>
            </a:r>
            <a:r>
              <a:rPr lang="en-US" altLang="ja-JP" sz="2400" dirty="0" smtClean="0">
                <a:solidFill>
                  <a:srgbClr val="D8DBDD">
                    <a:lumMod val="25000"/>
                  </a:srgbClr>
                </a:solidFill>
              </a:rPr>
              <a:t> two-body decay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801" y="3139051"/>
            <a:ext cx="2572043" cy="183031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228487" y="2360220"/>
            <a:ext cx="342021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ja-JP" sz="2400" dirty="0" smtClean="0">
                <a:solidFill>
                  <a:schemeClr val="accent1"/>
                </a:solidFill>
              </a:rPr>
              <a:t>Dominant BG:</a:t>
            </a:r>
            <a:r>
              <a:rPr lang="en-US" altLang="ja-JP" sz="2400" dirty="0" smtClean="0">
                <a:solidFill>
                  <a:srgbClr val="D8DBDD">
                    <a:lumMod val="25000"/>
                  </a:srgbClr>
                </a:solidFill>
              </a:rPr>
              <a:t> accidental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5159226" y="2270604"/>
            <a:ext cx="3421380" cy="2712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8486" y="2733884"/>
            <a:ext cx="175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&lt;</a:t>
            </a: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52.8 MeV</a:t>
            </a:r>
            <a:endParaRPr lang="en-US" altLang="ja-JP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Any angle</a:t>
            </a: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Random</a:t>
            </a:r>
            <a:endParaRPr lang="ja-JP" altLang="en-US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93676" y="2747428"/>
            <a:ext cx="2465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52.8 MeV</a:t>
            </a:r>
            <a:endParaRPr lang="en-US" altLang="ja-JP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Opening Angle 180°</a:t>
            </a:r>
            <a:endParaRPr lang="en-US" altLang="ja-JP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2656" indent="-130621"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accent3">
                    <a:lumMod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Coincident</a:t>
            </a:r>
            <a:endParaRPr lang="ja-JP" altLang="en-US" sz="1600" dirty="0">
              <a:solidFill>
                <a:schemeClr val="accent3">
                  <a:lumMod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883927" y="4331384"/>
            <a:ext cx="1110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solidFill>
                  <a:srgbClr val="00B5E6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105.6 MeV</a:t>
            </a:r>
            <a:endParaRPr lang="en-US" altLang="ja-JP" sz="1200" b="1" dirty="0">
              <a:solidFill>
                <a:srgbClr val="00B5E6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68312" y="5263600"/>
            <a:ext cx="8435976" cy="7797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Precise measurement of emission </a:t>
            </a:r>
            <a:r>
              <a:rPr lang="en-US" altLang="ja-JP" dirty="0"/>
              <a:t>angle, energy, and timing of both positron and γ </a:t>
            </a:r>
            <a:r>
              <a:rPr lang="en-US" altLang="ja-JP" dirty="0" smtClean="0"/>
              <a:t>is essential.</a:t>
            </a:r>
            <a:endParaRPr lang="en-US" altLang="ja-JP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862806" y="6230186"/>
            <a:ext cx="7785894" cy="51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⇒ </a:t>
            </a:r>
            <a:r>
              <a:rPr lang="en-US" altLang="ja-JP" dirty="0" smtClean="0"/>
              <a:t>Today’s topic is time measurement of positrons.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000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" y="16252"/>
            <a:ext cx="9118499" cy="6841748"/>
          </a:xfrm>
          <a:prstGeom prst="rect">
            <a:avLst/>
          </a:prstGeom>
        </p:spPr>
      </p:pic>
      <p:sp>
        <p:nvSpPr>
          <p:cNvPr id="38" name="タイトル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Positron </a:t>
            </a:r>
            <a:br>
              <a:rPr lang="en-US" altLang="ja-JP" dirty="0" smtClean="0"/>
            </a:br>
            <a:r>
              <a:rPr lang="en-US" altLang="ja-JP" dirty="0" smtClean="0"/>
              <a:t>Spectrometer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356350"/>
            <a:ext cx="441325" cy="365125"/>
          </a:xfrm>
        </p:spPr>
        <p:txBody>
          <a:bodyPr/>
          <a:lstStyle/>
          <a:p>
            <a:fld id="{441EF268-3646-4D88-A03D-E55DECC9F23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825" y="4601671"/>
            <a:ext cx="3280166" cy="553998"/>
          </a:xfrm>
          <a:prstGeom prst="rect">
            <a:avLst/>
          </a:prstGeom>
          <a:noFill/>
          <a:ln w="38100">
            <a:solidFill>
              <a:srgbClr val="AE1E2B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Wire Drift Chamber</a:t>
            </a:r>
            <a:endParaRPr kumimoji="1" lang="ja-JP" altLang="en-US" sz="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398" y="5639040"/>
            <a:ext cx="3681554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Pixelated Positron Timing Counter</a:t>
            </a:r>
            <a:endParaRPr kumimoji="1" lang="ja-JP" altLang="en-US" sz="30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342409" y="4494116"/>
            <a:ext cx="827811" cy="1144924"/>
          </a:xfrm>
          <a:prstGeom prst="line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975876" y="775521"/>
            <a:ext cx="1917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Liquid Xenon Gamma-ray Detector</a:t>
            </a:r>
            <a:endParaRPr kumimoji="1" lang="ja-JP" altLang="en-US" sz="2600" dirty="0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6283411" y="1192002"/>
            <a:ext cx="666313" cy="272274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84722" y="1643737"/>
            <a:ext cx="2973484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Superconducting Magnet</a:t>
            </a:r>
            <a:endParaRPr kumimoji="1" lang="ja-JP" altLang="en-US" sz="3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60750" y="3660678"/>
            <a:ext cx="14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400" b="1" dirty="0" smtClean="0">
                <a:solidFill>
                  <a:srgbClr val="FF66FF"/>
                </a:solidFill>
              </a:rPr>
              <a:t>Muon</a:t>
            </a:r>
            <a:endParaRPr kumimoji="1" lang="ja-JP" altLang="en-US" sz="3400" b="1" dirty="0">
              <a:solidFill>
                <a:srgbClr val="FF66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36346" y="3722525"/>
            <a:ext cx="18477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0014FF"/>
                </a:solidFill>
              </a:rPr>
              <a:t>Positron</a:t>
            </a:r>
            <a:endParaRPr kumimoji="1" lang="ja-JP" altLang="en-US" sz="3400" b="1" dirty="0">
              <a:solidFill>
                <a:srgbClr val="0014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32379" y="2683271"/>
            <a:ext cx="2294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FFFF04"/>
                </a:solidFill>
              </a:rPr>
              <a:t>Gamma-ray</a:t>
            </a:r>
            <a:endParaRPr kumimoji="1" lang="ja-JP" altLang="en-US" sz="3400" b="1" dirty="0">
              <a:solidFill>
                <a:srgbClr val="FFFF04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62501" y="5868726"/>
            <a:ext cx="419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Radiative Decay </a:t>
            </a:r>
            <a:r>
              <a:rPr lang="en-US" altLang="ja-JP" sz="3000" dirty="0"/>
              <a:t>C</a:t>
            </a:r>
            <a:r>
              <a:rPr lang="en-US" altLang="ja-JP" sz="3000" dirty="0" smtClean="0"/>
              <a:t>ounter</a:t>
            </a:r>
            <a:endParaRPr kumimoji="1" lang="ja-JP" altLang="en-US" sz="3000" dirty="0"/>
          </a:p>
        </p:txBody>
      </p:sp>
      <p:cxnSp>
        <p:nvCxnSpPr>
          <p:cNvPr id="23" name="直線コネクタ 22"/>
          <p:cNvCxnSpPr>
            <a:stCxn id="22" idx="0"/>
          </p:cNvCxnSpPr>
          <p:nvPr/>
        </p:nvCxnSpPr>
        <p:spPr>
          <a:xfrm flipV="1">
            <a:off x="7019642" y="4338078"/>
            <a:ext cx="527157" cy="172250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890908" y="3660678"/>
            <a:ext cx="932009" cy="940993"/>
          </a:xfrm>
          <a:prstGeom prst="line">
            <a:avLst/>
          </a:prstGeom>
          <a:ln w="38100">
            <a:solidFill>
              <a:srgbClr val="AE1E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5261" y="4186615"/>
            <a:ext cx="247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Positron 1</a:t>
            </a:r>
            <a:r>
              <a:rPr lang="en-US" altLang="ja-JP" sz="2400" b="1" baseline="30000" dirty="0" smtClean="0"/>
              <a:t>st</a:t>
            </a:r>
            <a:r>
              <a:rPr lang="en-US" altLang="ja-JP" sz="2400" b="1" dirty="0" smtClean="0"/>
              <a:t> turn</a:t>
            </a:r>
            <a:endParaRPr kumimoji="1" lang="ja-JP" alt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4860" y="5263928"/>
            <a:ext cx="247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Positron 2</a:t>
            </a:r>
            <a:r>
              <a:rPr lang="en-US" altLang="ja-JP" sz="2400" b="1" baseline="30000" dirty="0" smtClean="0"/>
              <a:t>nd</a:t>
            </a:r>
            <a:r>
              <a:rPr lang="en-US" altLang="ja-JP" sz="2400" b="1" dirty="0" smtClean="0"/>
              <a:t> turn</a:t>
            </a:r>
            <a:endParaRPr kumimoji="1" lang="ja-JP" altLang="en-US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" y="16252"/>
            <a:ext cx="9118499" cy="6841748"/>
          </a:xfrm>
          <a:prstGeom prst="rect">
            <a:avLst/>
          </a:prstGeom>
        </p:spPr>
      </p:pic>
      <p:sp>
        <p:nvSpPr>
          <p:cNvPr id="38" name="タイトル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Positron </a:t>
            </a:r>
            <a:br>
              <a:rPr lang="en-US" altLang="ja-JP" dirty="0" smtClean="0"/>
            </a:br>
            <a:r>
              <a:rPr lang="en-US" altLang="ja-JP" dirty="0" smtClean="0"/>
              <a:t>Spectrometer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356350"/>
            <a:ext cx="441325" cy="365125"/>
          </a:xfrm>
        </p:spPr>
        <p:txBody>
          <a:bodyPr/>
          <a:lstStyle/>
          <a:p>
            <a:fld id="{441EF268-3646-4D88-A03D-E55DECC9F23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825" y="4601671"/>
            <a:ext cx="3280166" cy="553998"/>
          </a:xfrm>
          <a:prstGeom prst="rect">
            <a:avLst/>
          </a:prstGeom>
          <a:noFill/>
          <a:ln w="38100">
            <a:solidFill>
              <a:srgbClr val="AE1E2B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Wire Drift Chamber</a:t>
            </a:r>
            <a:endParaRPr kumimoji="1" lang="ja-JP" altLang="en-US" sz="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398" y="5639040"/>
            <a:ext cx="3681554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Pixelated Positron Timing Counter</a:t>
            </a:r>
            <a:endParaRPr kumimoji="1" lang="ja-JP" altLang="en-US" sz="30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342409" y="4494116"/>
            <a:ext cx="827811" cy="1144924"/>
          </a:xfrm>
          <a:prstGeom prst="line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975876" y="775521"/>
            <a:ext cx="1917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Liquid Xenon Gamma-ray Detector</a:t>
            </a:r>
            <a:endParaRPr kumimoji="1" lang="ja-JP" altLang="en-US" sz="2600" dirty="0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6283411" y="1192002"/>
            <a:ext cx="666313" cy="272274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84722" y="1643737"/>
            <a:ext cx="2973484" cy="10156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Superconducting Magnet</a:t>
            </a:r>
            <a:endParaRPr kumimoji="1" lang="ja-JP" altLang="en-US" sz="3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60750" y="3660678"/>
            <a:ext cx="14314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400" b="1" dirty="0" smtClean="0">
                <a:solidFill>
                  <a:srgbClr val="FF66FF"/>
                </a:solidFill>
              </a:rPr>
              <a:t>Muon</a:t>
            </a:r>
            <a:endParaRPr kumimoji="1" lang="ja-JP" altLang="en-US" sz="3400" b="1" dirty="0">
              <a:solidFill>
                <a:srgbClr val="FF66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36346" y="3722525"/>
            <a:ext cx="18477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0014FF"/>
                </a:solidFill>
              </a:rPr>
              <a:t>Positron</a:t>
            </a:r>
            <a:endParaRPr kumimoji="1" lang="ja-JP" altLang="en-US" sz="3400" b="1" dirty="0">
              <a:solidFill>
                <a:srgbClr val="0014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32379" y="2683271"/>
            <a:ext cx="22945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 smtClean="0">
                <a:solidFill>
                  <a:srgbClr val="FFFF04"/>
                </a:solidFill>
              </a:rPr>
              <a:t>Gamma-ray</a:t>
            </a:r>
            <a:endParaRPr kumimoji="1" lang="ja-JP" altLang="en-US" sz="3400" b="1" dirty="0">
              <a:solidFill>
                <a:srgbClr val="FFFF04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62501" y="5868726"/>
            <a:ext cx="41909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/>
              <a:t>Radiative Decay </a:t>
            </a:r>
            <a:r>
              <a:rPr lang="en-US" altLang="ja-JP" sz="3000" dirty="0"/>
              <a:t>C</a:t>
            </a:r>
            <a:r>
              <a:rPr lang="en-US" altLang="ja-JP" sz="3000" dirty="0" smtClean="0"/>
              <a:t>ounter</a:t>
            </a:r>
            <a:endParaRPr kumimoji="1" lang="ja-JP" altLang="en-US" sz="3000" dirty="0"/>
          </a:p>
        </p:txBody>
      </p:sp>
      <p:cxnSp>
        <p:nvCxnSpPr>
          <p:cNvPr id="23" name="直線コネクタ 22"/>
          <p:cNvCxnSpPr>
            <a:stCxn id="22" idx="0"/>
          </p:cNvCxnSpPr>
          <p:nvPr/>
        </p:nvCxnSpPr>
        <p:spPr>
          <a:xfrm flipV="1">
            <a:off x="7019642" y="4338078"/>
            <a:ext cx="527157" cy="172250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890908" y="3660678"/>
            <a:ext cx="932009" cy="940993"/>
          </a:xfrm>
          <a:prstGeom prst="line">
            <a:avLst/>
          </a:prstGeom>
          <a:ln w="38100">
            <a:solidFill>
              <a:srgbClr val="AE1E2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75261" y="4186615"/>
            <a:ext cx="247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Positron 1</a:t>
            </a:r>
            <a:r>
              <a:rPr lang="en-US" altLang="ja-JP" sz="2400" b="1" baseline="30000" dirty="0" smtClean="0"/>
              <a:t>st</a:t>
            </a:r>
            <a:r>
              <a:rPr lang="en-US" altLang="ja-JP" sz="2400" b="1" dirty="0" smtClean="0"/>
              <a:t> turn</a:t>
            </a:r>
            <a:endParaRPr kumimoji="1" lang="ja-JP" alt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4860" y="5263928"/>
            <a:ext cx="247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Positron 2</a:t>
            </a:r>
            <a:r>
              <a:rPr lang="en-US" altLang="ja-JP" sz="2400" b="1" baseline="30000" dirty="0" smtClean="0"/>
              <a:t>nd</a:t>
            </a:r>
            <a:r>
              <a:rPr lang="en-US" altLang="ja-JP" sz="2400" b="1" dirty="0" smtClean="0"/>
              <a:t> turn</a:t>
            </a:r>
            <a:endParaRPr kumimoji="1" lang="ja-JP" alt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380445" y="2818230"/>
            <a:ext cx="5512730" cy="1240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600" dirty="0" smtClean="0"/>
              <a:t>Reconstruct positrons in each detector, then check matching.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6882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1" t="19530" r="33732" b="20772"/>
          <a:stretch/>
        </p:blipFill>
        <p:spPr>
          <a:xfrm>
            <a:off x="4445146" y="1994042"/>
            <a:ext cx="4396013" cy="442252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951" y="1294228"/>
            <a:ext cx="4533365" cy="2519015"/>
          </a:xfrm>
          <a:prstGeom prst="rect">
            <a:avLst/>
          </a:prstGeom>
        </p:spPr>
      </p:pic>
      <p:sp>
        <p:nvSpPr>
          <p:cNvPr id="26" name="タイトル 2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latin typeface="+mn-lt"/>
              </a:rPr>
              <a:t>Timing Counter</a:t>
            </a:r>
            <a:endParaRPr kumimoji="1" lang="ja-JP" altLang="en-US" sz="4000" dirty="0">
              <a:latin typeface="+mn-lt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905001" y="1488179"/>
            <a:ext cx="38282" cy="114483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 rot="16200000">
            <a:off x="-185316" y="1917758"/>
            <a:ext cx="1784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r>
              <a:rPr kumimoji="1" lang="en-US" altLang="ja-JP" sz="2200" b="1" dirty="0" smtClean="0">
                <a:solidFill>
                  <a:schemeClr val="bg1"/>
                </a:solidFill>
              </a:rPr>
              <a:t> cm </a:t>
            </a:r>
            <a:r>
              <a:rPr kumimoji="1" lang="en-US" altLang="ja-JP" sz="1500" b="1" dirty="0" smtClean="0">
                <a:solidFill>
                  <a:schemeClr val="bg1"/>
                </a:solidFill>
              </a:rPr>
              <a:t>or</a:t>
            </a:r>
            <a:r>
              <a:rPr kumimoji="1" lang="en-US" altLang="ja-JP" sz="2200" b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5</a:t>
            </a:r>
            <a:r>
              <a:rPr kumimoji="1" lang="en-US" altLang="ja-JP" sz="2200" b="1" dirty="0" smtClean="0">
                <a:solidFill>
                  <a:schemeClr val="bg1"/>
                </a:solidFill>
              </a:rPr>
              <a:t> cm</a:t>
            </a:r>
            <a:endParaRPr kumimoji="1" lang="ja-JP" altLang="en-US" sz="2200" b="1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917642" y="1515451"/>
            <a:ext cx="3872143" cy="1366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377931" y="1447337"/>
            <a:ext cx="1139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b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  <a:r>
              <a:rPr kumimoji="1" lang="en-US" altLang="ja-JP" sz="2200" b="1" dirty="0" smtClean="0">
                <a:solidFill>
                  <a:schemeClr val="bg1"/>
                </a:solidFill>
              </a:rPr>
              <a:t> cm</a:t>
            </a:r>
            <a:endParaRPr kumimoji="1" lang="ja-JP" alt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90903" y="2559454"/>
            <a:ext cx="1911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Thickness</a:t>
            </a:r>
            <a:r>
              <a:rPr lang="ja-JP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ja-JP" sz="2200" b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r>
              <a:rPr lang="en-US" altLang="ja-JP" sz="2200" b="1" dirty="0" smtClean="0">
                <a:solidFill>
                  <a:schemeClr val="bg1"/>
                </a:solidFill>
              </a:rPr>
              <a:t> mm</a:t>
            </a:r>
            <a:endParaRPr kumimoji="1" lang="ja-JP" alt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37908" y="1138125"/>
            <a:ext cx="36413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FF018A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r>
            <a:r>
              <a:rPr lang="ja-JP" altLang="en-US" u="sng" dirty="0" smtClean="0">
                <a:solidFill>
                  <a:srgbClr val="FF018A"/>
                </a:solidFill>
              </a:rPr>
              <a:t> </a:t>
            </a:r>
            <a:r>
              <a:rPr kumimoji="1" lang="en-US" altLang="ja-JP" u="sng" dirty="0" smtClean="0">
                <a:solidFill>
                  <a:srgbClr val="FF018A"/>
                </a:solidFill>
              </a:rPr>
              <a:t>SiPMs in series at the both ends</a:t>
            </a:r>
          </a:p>
          <a:p>
            <a:r>
              <a:rPr kumimoji="1" lang="en-US" altLang="ja-JP" dirty="0" err="1" smtClean="0">
                <a:solidFill>
                  <a:srgbClr val="FF018A"/>
                </a:solidFill>
              </a:rPr>
              <a:t>AdvanSiD</a:t>
            </a:r>
            <a:r>
              <a:rPr kumimoji="1" lang="ja-JP" altLang="en-US" dirty="0" smtClean="0">
                <a:solidFill>
                  <a:srgbClr val="FF018A"/>
                </a:solidFill>
              </a:rPr>
              <a:t> 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(</a:t>
            </a:r>
            <a:r>
              <a:rPr lang="en-US" altLang="ja-JP" sz="1500" dirty="0" smtClean="0">
                <a:solidFill>
                  <a:srgbClr val="FF018A"/>
                </a:solidFill>
              </a:rPr>
              <a:t>Italy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) </a:t>
            </a:r>
            <a:r>
              <a:rPr kumimoji="1" lang="en-US" altLang="ja-JP" sz="1500" dirty="0" smtClean="0">
                <a:solidFill>
                  <a:srgbClr val="FF018A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3x3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 mm</a:t>
            </a:r>
            <a:r>
              <a:rPr kumimoji="1" lang="en-US" altLang="ja-JP" sz="1500" baseline="30000" dirty="0" smtClean="0">
                <a:solidFill>
                  <a:srgbClr val="FF018A"/>
                </a:solidFill>
              </a:rPr>
              <a:t>2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, </a:t>
            </a:r>
            <a:r>
              <a:rPr kumimoji="1" lang="en-US" altLang="ja-JP" sz="1500" dirty="0" smtClean="0">
                <a:solidFill>
                  <a:srgbClr val="FF018A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50x50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 um</a:t>
            </a:r>
            <a:r>
              <a:rPr kumimoji="1" lang="en-US" altLang="ja-JP" sz="1500" baseline="30000" dirty="0" smtClean="0">
                <a:solidFill>
                  <a:srgbClr val="FF018A"/>
                </a:solidFill>
              </a:rPr>
              <a:t>2</a:t>
            </a:r>
            <a:r>
              <a:rPr kumimoji="1" lang="en-US" altLang="ja-JP" sz="1500" dirty="0" smtClean="0">
                <a:solidFill>
                  <a:srgbClr val="FF018A"/>
                </a:solidFill>
              </a:rPr>
              <a:t> pixels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0825" y="3951916"/>
            <a:ext cx="349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srgbClr val="FE486F"/>
                </a:solidFill>
              </a:rPr>
              <a:t>Fast Plastic Scintillator </a:t>
            </a:r>
            <a:r>
              <a:rPr lang="en-US" altLang="ja-JP" sz="1600" dirty="0" smtClean="0">
                <a:solidFill>
                  <a:srgbClr val="FE486F"/>
                </a:solidFill>
              </a:rPr>
              <a:t>BC</a:t>
            </a:r>
            <a:r>
              <a:rPr lang="en-US" altLang="ja-JP" sz="1600" dirty="0" smtClean="0">
                <a:solidFill>
                  <a:srgbClr val="FE486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422</a:t>
            </a:r>
            <a:endParaRPr kumimoji="1" lang="ja-JP" altLang="en-US" sz="1600" dirty="0">
              <a:solidFill>
                <a:srgbClr val="FE486F"/>
              </a:solidFill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4871245" y="5860722"/>
            <a:ext cx="636088" cy="232574"/>
          </a:xfrm>
          <a:custGeom>
            <a:avLst/>
            <a:gdLst>
              <a:gd name="connsiteX0" fmla="*/ 1000461 w 1000461"/>
              <a:gd name="connsiteY0" fmla="*/ 43031 h 322730"/>
              <a:gd name="connsiteX1" fmla="*/ 946673 w 1000461"/>
              <a:gd name="connsiteY1" fmla="*/ 10758 h 322730"/>
              <a:gd name="connsiteX2" fmla="*/ 914400 w 1000461"/>
              <a:gd name="connsiteY2" fmla="*/ 0 h 322730"/>
              <a:gd name="connsiteX3" fmla="*/ 634701 w 1000461"/>
              <a:gd name="connsiteY3" fmla="*/ 10758 h 322730"/>
              <a:gd name="connsiteX4" fmla="*/ 591670 w 1000461"/>
              <a:gd name="connsiteY4" fmla="*/ 53789 h 322730"/>
              <a:gd name="connsiteX5" fmla="*/ 537882 w 1000461"/>
              <a:gd name="connsiteY5" fmla="*/ 150607 h 322730"/>
              <a:gd name="connsiteX6" fmla="*/ 548640 w 1000461"/>
              <a:gd name="connsiteY6" fmla="*/ 215153 h 322730"/>
              <a:gd name="connsiteX7" fmla="*/ 602428 w 1000461"/>
              <a:gd name="connsiteY7" fmla="*/ 279699 h 322730"/>
              <a:gd name="connsiteX8" fmla="*/ 666974 w 1000461"/>
              <a:gd name="connsiteY8" fmla="*/ 247426 h 322730"/>
              <a:gd name="connsiteX9" fmla="*/ 688489 w 1000461"/>
              <a:gd name="connsiteY9" fmla="*/ 182880 h 322730"/>
              <a:gd name="connsiteX10" fmla="*/ 677731 w 1000461"/>
              <a:gd name="connsiteY10" fmla="*/ 129092 h 322730"/>
              <a:gd name="connsiteX11" fmla="*/ 559397 w 1000461"/>
              <a:gd name="connsiteY11" fmla="*/ 118334 h 322730"/>
              <a:gd name="connsiteX12" fmla="*/ 311971 w 1000461"/>
              <a:gd name="connsiteY12" fmla="*/ 129092 h 322730"/>
              <a:gd name="connsiteX13" fmla="*/ 236668 w 1000461"/>
              <a:gd name="connsiteY13" fmla="*/ 139850 h 322730"/>
              <a:gd name="connsiteX14" fmla="*/ 118334 w 1000461"/>
              <a:gd name="connsiteY14" fmla="*/ 204396 h 322730"/>
              <a:gd name="connsiteX15" fmla="*/ 64545 w 1000461"/>
              <a:gd name="connsiteY15" fmla="*/ 247426 h 322730"/>
              <a:gd name="connsiteX16" fmla="*/ 0 w 1000461"/>
              <a:gd name="connsiteY16" fmla="*/ 322730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461" h="322730">
                <a:moveTo>
                  <a:pt x="1000461" y="43031"/>
                </a:moveTo>
                <a:cubicBezTo>
                  <a:pt x="982532" y="32273"/>
                  <a:pt x="965375" y="20109"/>
                  <a:pt x="946673" y="10758"/>
                </a:cubicBezTo>
                <a:cubicBezTo>
                  <a:pt x="936531" y="5687"/>
                  <a:pt x="925740" y="0"/>
                  <a:pt x="914400" y="0"/>
                </a:cubicBezTo>
                <a:cubicBezTo>
                  <a:pt x="821098" y="0"/>
                  <a:pt x="727934" y="7172"/>
                  <a:pt x="634701" y="10758"/>
                </a:cubicBezTo>
                <a:cubicBezTo>
                  <a:pt x="579935" y="29014"/>
                  <a:pt x="617749" y="6846"/>
                  <a:pt x="591670" y="53789"/>
                </a:cubicBezTo>
                <a:cubicBezTo>
                  <a:pt x="530019" y="164760"/>
                  <a:pt x="562225" y="77581"/>
                  <a:pt x="537882" y="150607"/>
                </a:cubicBezTo>
                <a:cubicBezTo>
                  <a:pt x="541468" y="172122"/>
                  <a:pt x="541742" y="194460"/>
                  <a:pt x="548640" y="215153"/>
                </a:cubicBezTo>
                <a:cubicBezTo>
                  <a:pt x="556129" y="237619"/>
                  <a:pt x="587448" y="264719"/>
                  <a:pt x="602428" y="279699"/>
                </a:cubicBezTo>
                <a:cubicBezTo>
                  <a:pt x="620012" y="273838"/>
                  <a:pt x="655999" y="264986"/>
                  <a:pt x="666974" y="247426"/>
                </a:cubicBezTo>
                <a:cubicBezTo>
                  <a:pt x="678994" y="228194"/>
                  <a:pt x="688489" y="182880"/>
                  <a:pt x="688489" y="182880"/>
                </a:cubicBezTo>
                <a:cubicBezTo>
                  <a:pt x="684903" y="164951"/>
                  <a:pt x="694085" y="137269"/>
                  <a:pt x="677731" y="129092"/>
                </a:cubicBezTo>
                <a:cubicBezTo>
                  <a:pt x="642305" y="111379"/>
                  <a:pt x="599004" y="118334"/>
                  <a:pt x="559397" y="118334"/>
                </a:cubicBezTo>
                <a:cubicBezTo>
                  <a:pt x="476844" y="118334"/>
                  <a:pt x="394446" y="125506"/>
                  <a:pt x="311971" y="129092"/>
                </a:cubicBezTo>
                <a:cubicBezTo>
                  <a:pt x="286870" y="132678"/>
                  <a:pt x="260723" y="131832"/>
                  <a:pt x="236668" y="139850"/>
                </a:cubicBezTo>
                <a:cubicBezTo>
                  <a:pt x="215688" y="146843"/>
                  <a:pt x="146396" y="181947"/>
                  <a:pt x="118334" y="204396"/>
                </a:cubicBezTo>
                <a:cubicBezTo>
                  <a:pt x="41700" y="265703"/>
                  <a:pt x="163864" y="181214"/>
                  <a:pt x="64545" y="247426"/>
                </a:cubicBezTo>
                <a:cubicBezTo>
                  <a:pt x="17067" y="318644"/>
                  <a:pt x="44643" y="300407"/>
                  <a:pt x="0" y="32273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29807" y="6048294"/>
            <a:ext cx="220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Cable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RG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178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Non-magnetic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8316" y="3120738"/>
            <a:ext cx="9818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PCB</a:t>
            </a:r>
            <a:endParaRPr kumimoji="1" lang="ja-JP" altLang="en-US" sz="2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15594" y="5677797"/>
            <a:ext cx="204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B050"/>
                </a:solidFill>
              </a:rPr>
              <a:t>Back plane</a:t>
            </a:r>
          </a:p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Long PCB ~</a:t>
            </a:r>
            <a:r>
              <a:rPr kumimoji="1" lang="en-US" altLang="ja-JP" sz="1400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 cm</a:t>
            </a:r>
          </a:p>
          <a:p>
            <a:r>
              <a:rPr lang="en-US" altLang="ja-JP" sz="1400" dirty="0" smtClean="0">
                <a:solidFill>
                  <a:srgbClr val="00B050"/>
                </a:solidFill>
              </a:rPr>
              <a:t>Multi layer, coaxial like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6038438" y="5905792"/>
            <a:ext cx="810507" cy="18750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803273" y="1936199"/>
            <a:ext cx="2134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256 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 2 </a:t>
            </a:r>
            <a:endParaRPr lang="en-US" altLang="ja-JP" sz="2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/>
            <a:r>
              <a:rPr lang="en-US" altLang="ja-JP" dirty="0" smtClean="0"/>
              <a:t>(</a:t>
            </a:r>
            <a:r>
              <a:rPr lang="en-US" altLang="ja-JP" dirty="0"/>
              <a:t>up and down stream) counters</a:t>
            </a:r>
            <a:endParaRPr lang="ja-JP" altLang="en-US" dirty="0"/>
          </a:p>
        </p:txBody>
      </p:sp>
      <p:sp>
        <p:nvSpPr>
          <p:cNvPr id="18" name="フリーフォーム 17"/>
          <p:cNvSpPr/>
          <p:nvPr/>
        </p:nvSpPr>
        <p:spPr>
          <a:xfrm>
            <a:off x="1293091" y="2606607"/>
            <a:ext cx="751419" cy="1407735"/>
          </a:xfrm>
          <a:custGeom>
            <a:avLst/>
            <a:gdLst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3932 w 914400"/>
              <a:gd name="connsiteY2" fmla="*/ 9824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3932 w 914400"/>
              <a:gd name="connsiteY2" fmla="*/ 9824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3932 w 914400"/>
              <a:gd name="connsiteY2" fmla="*/ 9824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3932 w 914400"/>
              <a:gd name="connsiteY2" fmla="*/ 9824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3932 w 914400"/>
              <a:gd name="connsiteY2" fmla="*/ 9824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3932 w 914400"/>
              <a:gd name="connsiteY2" fmla="*/ 9824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3932 w 914400"/>
              <a:gd name="connsiteY2" fmla="*/ 9824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79012 w 914400"/>
              <a:gd name="connsiteY2" fmla="*/ 100789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45992 w 914400"/>
              <a:gd name="connsiteY2" fmla="*/ 100535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45992 w 914400"/>
              <a:gd name="connsiteY2" fmla="*/ 1005354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87902 w 914400"/>
              <a:gd name="connsiteY2" fmla="*/ 988209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3137 w 914400"/>
              <a:gd name="connsiteY2" fmla="*/ 999639 h 1799617"/>
              <a:gd name="connsiteX3" fmla="*/ 389106 w 914400"/>
              <a:gd name="connsiteY3" fmla="*/ 87549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389106 w 914400"/>
              <a:gd name="connsiteY2" fmla="*/ 875490 h 1799617"/>
              <a:gd name="connsiteX3" fmla="*/ 914400 w 914400"/>
              <a:gd name="connsiteY3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324336 w 914400"/>
              <a:gd name="connsiteY2" fmla="*/ 850725 h 1799617"/>
              <a:gd name="connsiteX3" fmla="*/ 914400 w 914400"/>
              <a:gd name="connsiteY3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408156 w 914400"/>
              <a:gd name="connsiteY2" fmla="*/ 926925 h 1799617"/>
              <a:gd name="connsiteX3" fmla="*/ 914400 w 914400"/>
              <a:gd name="connsiteY3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997653 h 1799617"/>
              <a:gd name="connsiteX3" fmla="*/ 408156 w 914400"/>
              <a:gd name="connsiteY3" fmla="*/ 926925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9149 w 914400"/>
              <a:gd name="connsiteY2" fmla="*/ 1007178 h 1799617"/>
              <a:gd name="connsiteX3" fmla="*/ 408156 w 914400"/>
              <a:gd name="connsiteY3" fmla="*/ 926925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9149 w 914400"/>
              <a:gd name="connsiteY2" fmla="*/ 1007178 h 1799617"/>
              <a:gd name="connsiteX3" fmla="*/ 408156 w 914400"/>
              <a:gd name="connsiteY3" fmla="*/ 926925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1007178 h 1799617"/>
              <a:gd name="connsiteX3" fmla="*/ 408156 w 914400"/>
              <a:gd name="connsiteY3" fmla="*/ 926925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1007178 h 1799617"/>
              <a:gd name="connsiteX3" fmla="*/ 408156 w 914400"/>
              <a:gd name="connsiteY3" fmla="*/ 926925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1007178 h 1799617"/>
              <a:gd name="connsiteX3" fmla="*/ 387201 w 914400"/>
              <a:gd name="connsiteY3" fmla="*/ 87930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1007178 h 1799617"/>
              <a:gd name="connsiteX3" fmla="*/ 387201 w 914400"/>
              <a:gd name="connsiteY3" fmla="*/ 87930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1007178 h 1799617"/>
              <a:gd name="connsiteX3" fmla="*/ 387201 w 914400"/>
              <a:gd name="connsiteY3" fmla="*/ 87930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1007178 h 1799617"/>
              <a:gd name="connsiteX3" fmla="*/ 387201 w 914400"/>
              <a:gd name="connsiteY3" fmla="*/ 87930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567244 w 914400"/>
              <a:gd name="connsiteY2" fmla="*/ 1007178 h 1799617"/>
              <a:gd name="connsiteX3" fmla="*/ 387201 w 914400"/>
              <a:gd name="connsiteY3" fmla="*/ 87930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601534 w 914400"/>
              <a:gd name="connsiteY2" fmla="*/ 1007178 h 1799617"/>
              <a:gd name="connsiteX3" fmla="*/ 387201 w 914400"/>
              <a:gd name="connsiteY3" fmla="*/ 87930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601534 w 914400"/>
              <a:gd name="connsiteY2" fmla="*/ 1007178 h 1799617"/>
              <a:gd name="connsiteX3" fmla="*/ 417681 w 914400"/>
              <a:gd name="connsiteY3" fmla="*/ 77643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79379 w 914400"/>
              <a:gd name="connsiteY1" fmla="*/ 885217 h 1799617"/>
              <a:gd name="connsiteX2" fmla="*/ 601534 w 914400"/>
              <a:gd name="connsiteY2" fmla="*/ 1007178 h 1799617"/>
              <a:gd name="connsiteX3" fmla="*/ 417681 w 914400"/>
              <a:gd name="connsiteY3" fmla="*/ 77643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10799 w 914400"/>
              <a:gd name="connsiteY1" fmla="*/ 965227 h 1799617"/>
              <a:gd name="connsiteX2" fmla="*/ 601534 w 914400"/>
              <a:gd name="connsiteY2" fmla="*/ 1007178 h 1799617"/>
              <a:gd name="connsiteX3" fmla="*/ 417681 w 914400"/>
              <a:gd name="connsiteY3" fmla="*/ 77643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10799 w 914400"/>
              <a:gd name="connsiteY1" fmla="*/ 965227 h 1799617"/>
              <a:gd name="connsiteX2" fmla="*/ 601534 w 914400"/>
              <a:gd name="connsiteY2" fmla="*/ 1007178 h 1799617"/>
              <a:gd name="connsiteX3" fmla="*/ 417681 w 914400"/>
              <a:gd name="connsiteY3" fmla="*/ 776430 h 1799617"/>
              <a:gd name="connsiteX4" fmla="*/ 914400 w 914400"/>
              <a:gd name="connsiteY4" fmla="*/ 0 h 1799617"/>
              <a:gd name="connsiteX0" fmla="*/ 0 w 914400"/>
              <a:gd name="connsiteY0" fmla="*/ 1799617 h 1799617"/>
              <a:gd name="connsiteX1" fmla="*/ 310799 w 914400"/>
              <a:gd name="connsiteY1" fmla="*/ 965227 h 1799617"/>
              <a:gd name="connsiteX2" fmla="*/ 601534 w 914400"/>
              <a:gd name="connsiteY2" fmla="*/ 1007178 h 1799617"/>
              <a:gd name="connsiteX3" fmla="*/ 417681 w 914400"/>
              <a:gd name="connsiteY3" fmla="*/ 776430 h 1799617"/>
              <a:gd name="connsiteX4" fmla="*/ 914400 w 914400"/>
              <a:gd name="connsiteY4" fmla="*/ 0 h 1799617"/>
              <a:gd name="connsiteX0" fmla="*/ 0 w 925830"/>
              <a:gd name="connsiteY0" fmla="*/ 1780567 h 1780567"/>
              <a:gd name="connsiteX1" fmla="*/ 310799 w 925830"/>
              <a:gd name="connsiteY1" fmla="*/ 946177 h 1780567"/>
              <a:gd name="connsiteX2" fmla="*/ 601534 w 925830"/>
              <a:gd name="connsiteY2" fmla="*/ 988128 h 1780567"/>
              <a:gd name="connsiteX3" fmla="*/ 417681 w 925830"/>
              <a:gd name="connsiteY3" fmla="*/ 757380 h 1780567"/>
              <a:gd name="connsiteX4" fmla="*/ 925830 w 925830"/>
              <a:gd name="connsiteY4" fmla="*/ 0 h 1780567"/>
              <a:gd name="connsiteX0" fmla="*/ 0 w 925830"/>
              <a:gd name="connsiteY0" fmla="*/ 1780567 h 1780567"/>
              <a:gd name="connsiteX1" fmla="*/ 310799 w 925830"/>
              <a:gd name="connsiteY1" fmla="*/ 946177 h 1780567"/>
              <a:gd name="connsiteX2" fmla="*/ 601534 w 925830"/>
              <a:gd name="connsiteY2" fmla="*/ 988128 h 1780567"/>
              <a:gd name="connsiteX3" fmla="*/ 417681 w 925830"/>
              <a:gd name="connsiteY3" fmla="*/ 757380 h 1780567"/>
              <a:gd name="connsiteX4" fmla="*/ 925830 w 925830"/>
              <a:gd name="connsiteY4" fmla="*/ 0 h 178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830" h="1780567">
                <a:moveTo>
                  <a:pt x="0" y="1780567"/>
                </a:moveTo>
                <a:cubicBezTo>
                  <a:pt x="72471" y="1399485"/>
                  <a:pt x="157203" y="1200170"/>
                  <a:pt x="310799" y="946177"/>
                </a:cubicBezTo>
                <a:cubicBezTo>
                  <a:pt x="464395" y="692184"/>
                  <a:pt x="695798" y="830682"/>
                  <a:pt x="601534" y="988128"/>
                </a:cubicBezTo>
                <a:cubicBezTo>
                  <a:pt x="432975" y="1113189"/>
                  <a:pt x="363632" y="922068"/>
                  <a:pt x="417681" y="757380"/>
                </a:cubicBezTo>
                <a:cubicBezTo>
                  <a:pt x="471730" y="592692"/>
                  <a:pt x="539155" y="291100"/>
                  <a:pt x="925830" y="0"/>
                </a:cubicBezTo>
              </a:path>
            </a:pathLst>
          </a:custGeom>
          <a:noFill/>
          <a:ln w="57150">
            <a:solidFill>
              <a:srgbClr val="FE6B8C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455376">
            <a:off x="4844348" y="1459128"/>
            <a:ext cx="477570" cy="447493"/>
          </a:xfrm>
          <a:custGeom>
            <a:avLst/>
            <a:gdLst>
              <a:gd name="connsiteX0" fmla="*/ 428043 w 428043"/>
              <a:gd name="connsiteY0" fmla="*/ 12154 h 372077"/>
              <a:gd name="connsiteX1" fmla="*/ 243218 w 428043"/>
              <a:gd name="connsiteY1" fmla="*/ 12154 h 372077"/>
              <a:gd name="connsiteX2" fmla="*/ 214035 w 428043"/>
              <a:gd name="connsiteY2" fmla="*/ 21882 h 372077"/>
              <a:gd name="connsiteX3" fmla="*/ 184852 w 428043"/>
              <a:gd name="connsiteY3" fmla="*/ 41337 h 372077"/>
              <a:gd name="connsiteX4" fmla="*/ 155669 w 428043"/>
              <a:gd name="connsiteY4" fmla="*/ 99703 h 372077"/>
              <a:gd name="connsiteX5" fmla="*/ 165397 w 428043"/>
              <a:gd name="connsiteY5" fmla="*/ 138613 h 372077"/>
              <a:gd name="connsiteX6" fmla="*/ 214035 w 428043"/>
              <a:gd name="connsiteY6" fmla="*/ 177524 h 372077"/>
              <a:gd name="connsiteX7" fmla="*/ 243218 w 428043"/>
              <a:gd name="connsiteY7" fmla="*/ 187252 h 372077"/>
              <a:gd name="connsiteX8" fmla="*/ 272401 w 428043"/>
              <a:gd name="connsiteY8" fmla="*/ 167796 h 372077"/>
              <a:gd name="connsiteX9" fmla="*/ 233490 w 428043"/>
              <a:gd name="connsiteY9" fmla="*/ 99703 h 372077"/>
              <a:gd name="connsiteX10" fmla="*/ 126486 w 428043"/>
              <a:gd name="connsiteY10" fmla="*/ 119158 h 372077"/>
              <a:gd name="connsiteX11" fmla="*/ 97303 w 428043"/>
              <a:gd name="connsiteY11" fmla="*/ 138613 h 372077"/>
              <a:gd name="connsiteX12" fmla="*/ 77848 w 428043"/>
              <a:gd name="connsiteY12" fmla="*/ 167796 h 372077"/>
              <a:gd name="connsiteX13" fmla="*/ 58392 w 428043"/>
              <a:gd name="connsiteY13" fmla="*/ 187252 h 372077"/>
              <a:gd name="connsiteX14" fmla="*/ 38937 w 428043"/>
              <a:gd name="connsiteY14" fmla="*/ 245618 h 372077"/>
              <a:gd name="connsiteX15" fmla="*/ 19482 w 428043"/>
              <a:gd name="connsiteY15" fmla="*/ 303984 h 372077"/>
              <a:gd name="connsiteX16" fmla="*/ 9754 w 428043"/>
              <a:gd name="connsiteY16" fmla="*/ 333167 h 372077"/>
              <a:gd name="connsiteX17" fmla="*/ 26 w 428043"/>
              <a:gd name="connsiteY17" fmla="*/ 372077 h 37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043" h="372077">
                <a:moveTo>
                  <a:pt x="428043" y="12154"/>
                </a:moveTo>
                <a:cubicBezTo>
                  <a:pt x="342848" y="-4886"/>
                  <a:pt x="373682" y="-3195"/>
                  <a:pt x="243218" y="12154"/>
                </a:cubicBezTo>
                <a:cubicBezTo>
                  <a:pt x="233034" y="13352"/>
                  <a:pt x="223206" y="17296"/>
                  <a:pt x="214035" y="21882"/>
                </a:cubicBezTo>
                <a:cubicBezTo>
                  <a:pt x="203578" y="27110"/>
                  <a:pt x="194580" y="34852"/>
                  <a:pt x="184852" y="41337"/>
                </a:cubicBezTo>
                <a:cubicBezTo>
                  <a:pt x="175016" y="56091"/>
                  <a:pt x="155669" y="79567"/>
                  <a:pt x="155669" y="99703"/>
                </a:cubicBezTo>
                <a:cubicBezTo>
                  <a:pt x="155669" y="113072"/>
                  <a:pt x="159418" y="126655"/>
                  <a:pt x="165397" y="138613"/>
                </a:cubicBezTo>
                <a:cubicBezTo>
                  <a:pt x="171430" y="150679"/>
                  <a:pt x="204868" y="172941"/>
                  <a:pt x="214035" y="177524"/>
                </a:cubicBezTo>
                <a:cubicBezTo>
                  <a:pt x="223206" y="182110"/>
                  <a:pt x="233490" y="184009"/>
                  <a:pt x="243218" y="187252"/>
                </a:cubicBezTo>
                <a:cubicBezTo>
                  <a:pt x="252946" y="180767"/>
                  <a:pt x="269189" y="179038"/>
                  <a:pt x="272401" y="167796"/>
                </a:cubicBezTo>
                <a:cubicBezTo>
                  <a:pt x="284902" y="124042"/>
                  <a:pt x="259090" y="116770"/>
                  <a:pt x="233490" y="99703"/>
                </a:cubicBezTo>
                <a:cubicBezTo>
                  <a:pt x="206658" y="103057"/>
                  <a:pt x="156479" y="104161"/>
                  <a:pt x="126486" y="119158"/>
                </a:cubicBezTo>
                <a:cubicBezTo>
                  <a:pt x="116029" y="124386"/>
                  <a:pt x="107031" y="132128"/>
                  <a:pt x="97303" y="138613"/>
                </a:cubicBezTo>
                <a:cubicBezTo>
                  <a:pt x="90818" y="148341"/>
                  <a:pt x="85151" y="158667"/>
                  <a:pt x="77848" y="167796"/>
                </a:cubicBezTo>
                <a:cubicBezTo>
                  <a:pt x="72119" y="174958"/>
                  <a:pt x="62494" y="179049"/>
                  <a:pt x="58392" y="187252"/>
                </a:cubicBezTo>
                <a:cubicBezTo>
                  <a:pt x="49221" y="205595"/>
                  <a:pt x="45422" y="226163"/>
                  <a:pt x="38937" y="245618"/>
                </a:cubicBezTo>
                <a:lnTo>
                  <a:pt x="19482" y="303984"/>
                </a:lnTo>
                <a:lnTo>
                  <a:pt x="9754" y="333167"/>
                </a:lnTo>
                <a:cubicBezTo>
                  <a:pt x="-999" y="365426"/>
                  <a:pt x="26" y="352096"/>
                  <a:pt x="26" y="372077"/>
                </a:cubicBezTo>
              </a:path>
            </a:pathLst>
          </a:custGeom>
          <a:noFill/>
          <a:ln w="38100">
            <a:solidFill>
              <a:srgbClr val="FF018A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79113" y="3327576"/>
            <a:ext cx="22027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Fiber for laser light</a:t>
            </a:r>
            <a:endParaRPr kumimoji="1" lang="ja-JP" altLang="en-US" sz="17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0165" y="4378655"/>
            <a:ext cx="435552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00" u="sng" dirty="0" smtClean="0"/>
              <a:t>One Counter </a:t>
            </a:r>
          </a:p>
          <a:p>
            <a:r>
              <a:rPr kumimoji="1" lang="en-US" altLang="ja-JP" sz="2300" dirty="0" smtClean="0"/>
              <a:t>Time Resolution: 70-80 ps</a:t>
            </a:r>
          </a:p>
          <a:p>
            <a:r>
              <a:rPr lang="en-US" altLang="ja-JP" sz="2300" dirty="0" smtClean="0"/>
              <a:t>Position Resolution: ~ 1 cm</a:t>
            </a:r>
            <a:endParaRPr kumimoji="1" lang="en-US" altLang="ja-JP" sz="2300" dirty="0" smtClean="0"/>
          </a:p>
          <a:p>
            <a:endParaRPr lang="en-US" altLang="ja-JP" sz="2300" dirty="0" smtClean="0"/>
          </a:p>
          <a:p>
            <a:r>
              <a:rPr lang="en-US" altLang="ja-JP" sz="2300" dirty="0" smtClean="0"/>
              <a:t>Since positron hits multi-counter, overall resolution is σ~30 </a:t>
            </a:r>
            <a:r>
              <a:rPr lang="en-US" altLang="ja-JP" sz="2300" dirty="0"/>
              <a:t>ps </a:t>
            </a:r>
            <a:r>
              <a:rPr lang="en-US" altLang="ja-JP" sz="2300" dirty="0" smtClean="0"/>
              <a:t> </a:t>
            </a:r>
            <a:r>
              <a:rPr lang="en-US" altLang="ja-JP" dirty="0" smtClean="0"/>
              <a:t>(demonstrated in beam test)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4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Clustering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974" t="6919" r="4438" b="65239"/>
          <a:stretch/>
        </p:blipFill>
        <p:spPr>
          <a:xfrm>
            <a:off x="1361090" y="2543503"/>
            <a:ext cx="6474372" cy="21039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48279" y="1247219"/>
            <a:ext cx="8791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The TC is pixelated by 512 scintillator counters.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Positron comes to the TC in high rate. (a few MHz in the TC region.)</a:t>
            </a:r>
          </a:p>
          <a:p>
            <a:r>
              <a:rPr lang="ja-JP" altLang="en-US" sz="2400" dirty="0"/>
              <a:t>→　</a:t>
            </a:r>
            <a:r>
              <a:rPr lang="en-US" altLang="ja-JP" sz="2400" dirty="0"/>
              <a:t>Clustering of TC hits is </a:t>
            </a:r>
            <a:r>
              <a:rPr lang="en-US" altLang="ja-JP" sz="2400" dirty="0" smtClean="0"/>
              <a:t>necessary.</a:t>
            </a:r>
            <a:endParaRPr lang="en-US" altLang="ja-JP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79355" y="4894691"/>
            <a:ext cx="81297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All hits from the same track and the same turn should be included in a cluster</a:t>
            </a:r>
            <a:r>
              <a:rPr lang="en-US" altLang="ja-JP" sz="2400" dirty="0" smtClean="0"/>
              <a:t>. Following parameters should be checked.</a:t>
            </a:r>
            <a:endParaRPr lang="en-US" altLang="ja-JP" sz="2400" dirty="0"/>
          </a:p>
          <a:p>
            <a:pPr lvl="1"/>
            <a:r>
              <a:rPr lang="en-US" altLang="ja-JP" sz="2200" dirty="0" smtClean="0"/>
              <a:t>Cluster </a:t>
            </a:r>
            <a:r>
              <a:rPr lang="en-US" altLang="ja-JP" sz="2200" dirty="0"/>
              <a:t>reconstruction efficiency </a:t>
            </a:r>
          </a:p>
          <a:p>
            <a:pPr lvl="1"/>
            <a:r>
              <a:rPr lang="en-US" altLang="ja-JP" sz="2200" dirty="0" smtClean="0"/>
              <a:t>Miss hit </a:t>
            </a:r>
            <a:r>
              <a:rPr lang="en-US" altLang="ja-JP" sz="2200" dirty="0"/>
              <a:t>in a cluster</a:t>
            </a:r>
          </a:p>
          <a:p>
            <a:pPr lvl="1"/>
            <a:r>
              <a:rPr lang="en-US" altLang="ja-JP" sz="2200" dirty="0" smtClean="0"/>
              <a:t>Contamination hit of </a:t>
            </a:r>
            <a:r>
              <a:rPr lang="en-US" altLang="ja-JP" sz="2200" dirty="0"/>
              <a:t>a </a:t>
            </a:r>
            <a:r>
              <a:rPr lang="en-US" altLang="ja-JP" sz="2200" dirty="0" smtClean="0"/>
              <a:t>cluster</a:t>
            </a:r>
            <a:endParaRPr lang="en-US" altLang="ja-JP" sz="2200" dirty="0"/>
          </a:p>
        </p:txBody>
      </p:sp>
      <p:sp>
        <p:nvSpPr>
          <p:cNvPr id="8" name="角丸四角形 7"/>
          <p:cNvSpPr/>
          <p:nvPr/>
        </p:nvSpPr>
        <p:spPr>
          <a:xfrm rot="20618019">
            <a:off x="3728906" y="3064869"/>
            <a:ext cx="737692" cy="1178207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9" name="角丸四角形 8"/>
          <p:cNvSpPr/>
          <p:nvPr/>
        </p:nvSpPr>
        <p:spPr>
          <a:xfrm rot="19981779">
            <a:off x="4857252" y="3046824"/>
            <a:ext cx="632426" cy="1091045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0" name="角丸四角形 9"/>
          <p:cNvSpPr/>
          <p:nvPr/>
        </p:nvSpPr>
        <p:spPr>
          <a:xfrm rot="19432701">
            <a:off x="6255446" y="3104319"/>
            <a:ext cx="704540" cy="1190516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86063" y="2572716"/>
            <a:ext cx="102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Counters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* Hits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9308" y="4221951"/>
            <a:ext cx="952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66FF"/>
                </a:solidFill>
              </a:rPr>
              <a:t>cluster</a:t>
            </a:r>
            <a:endParaRPr kumimoji="1" lang="ja-JP" altLang="en-US" sz="2200" dirty="0">
              <a:solidFill>
                <a:srgbClr val="FF66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44479" y="2550427"/>
            <a:ext cx="299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DCH is tracking just before TC.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5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Clustering Methods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012" y="1664054"/>
            <a:ext cx="4574370" cy="45304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Local Geometrical Clustering </a:t>
            </a:r>
          </a:p>
          <a:p>
            <a:pPr lvl="1"/>
            <a:r>
              <a:rPr lang="en-US" altLang="ja-JP" dirty="0" smtClean="0"/>
              <a:t>Make chain with geometrical order of positron hit one by one.</a:t>
            </a: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Good:</a:t>
            </a:r>
            <a:r>
              <a:rPr lang="en-US" altLang="ja-JP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ja-JP" dirty="0"/>
              <a:t>D</a:t>
            </a:r>
            <a:r>
              <a:rPr lang="en-US" altLang="ja-JP" dirty="0" smtClean="0"/>
              <a:t>on’t need any calibration among the counters.</a:t>
            </a: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7030A0"/>
                </a:solidFill>
              </a:rPr>
              <a:t>Bad:</a:t>
            </a:r>
            <a:r>
              <a:rPr lang="en-US" altLang="ja-JP" dirty="0" smtClean="0">
                <a:solidFill>
                  <a:srgbClr val="7030A0"/>
                </a:solidFill>
              </a:rPr>
              <a:t>    </a:t>
            </a:r>
            <a:r>
              <a:rPr lang="en-US" altLang="ja-JP" dirty="0" smtClean="0"/>
              <a:t>The effect of contamination hit is large.  Geometrically far hits are separated into the different clusters.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b="1" dirty="0" smtClean="0"/>
              <a:t>Global Clustering (NEW)</a:t>
            </a:r>
          </a:p>
          <a:p>
            <a:pPr lvl="1"/>
            <a:r>
              <a:rPr lang="en-US" altLang="ja-JP" dirty="0" smtClean="0"/>
              <a:t>Use relationship b/w hit time and counter position information.</a:t>
            </a:r>
          </a:p>
          <a:p>
            <a:pPr marL="457200" lvl="1" indent="0">
              <a:buNone/>
            </a:pPr>
            <a:r>
              <a:rPr lang="en-US" altLang="ja-JP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Good: </a:t>
            </a:r>
            <a:r>
              <a:rPr lang="en-US" altLang="ja-JP" dirty="0" smtClean="0"/>
              <a:t>less </a:t>
            </a:r>
            <a:r>
              <a:rPr lang="en-US" altLang="ja-JP" dirty="0"/>
              <a:t>affected by </a:t>
            </a:r>
            <a:r>
              <a:rPr lang="en-US" altLang="ja-JP" dirty="0" smtClean="0"/>
              <a:t>contamination hits. Combine geometrically far hits.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b="1" dirty="0">
                <a:solidFill>
                  <a:srgbClr val="7030A0"/>
                </a:solidFill>
              </a:rPr>
              <a:t>Bad:    </a:t>
            </a:r>
            <a:r>
              <a:rPr lang="en-US" altLang="ja-JP" dirty="0" smtClean="0">
                <a:solidFill>
                  <a:srgbClr val="33373A"/>
                </a:solidFill>
              </a:rPr>
              <a:t>Need good time calibration among the counters.</a:t>
            </a:r>
            <a:endParaRPr kumimoji="1" lang="ja-JP" altLang="en-US" dirty="0"/>
          </a:p>
        </p:txBody>
      </p:sp>
      <p:pic>
        <p:nvPicPr>
          <p:cNvPr id="21" name="コンテンツ プレースホルダー 16"/>
          <p:cNvPicPr>
            <a:picLocks noChangeAspect="1"/>
          </p:cNvPicPr>
          <p:nvPr/>
        </p:nvPicPr>
        <p:blipFill rotWithShape="1">
          <a:blip r:embed="rId2"/>
          <a:srcRect l="33336" t="11280" r="33646" b="2211"/>
          <a:stretch/>
        </p:blipFill>
        <p:spPr>
          <a:xfrm>
            <a:off x="5786805" y="3620813"/>
            <a:ext cx="2626696" cy="3045981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373145" y="3854889"/>
            <a:ext cx="204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MC </a:t>
            </a:r>
          </a:p>
          <a:p>
            <a:r>
              <a:rPr kumimoji="1" lang="en-US" altLang="ja-JP" dirty="0" smtClean="0"/>
              <a:t>(signal and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turn)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83" y="1093669"/>
            <a:ext cx="2765318" cy="2402097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25103" y="1352778"/>
            <a:ext cx="132487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Geometrical order of </a:t>
            </a:r>
            <a:r>
              <a:rPr lang="en-US" altLang="ja-JP" sz="1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altLang="ja-JP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ositron hit </a:t>
            </a:r>
            <a:endParaRPr kumimoji="1" lang="ja-JP" altLang="en-US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5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Global Clustering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7E7A-B98C-41CD-8CFC-A2E2D4E875C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5629" t="29073" r="15129" b="29987"/>
          <a:stretch/>
        </p:blipFill>
        <p:spPr>
          <a:xfrm>
            <a:off x="513360" y="1445433"/>
            <a:ext cx="4012165" cy="2564379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/>
          <a:srcRect l="38573" t="31964" r="7621" b="29990"/>
          <a:stretch/>
        </p:blipFill>
        <p:spPr>
          <a:xfrm>
            <a:off x="4684872" y="1574454"/>
            <a:ext cx="4248141" cy="2495224"/>
          </a:xfrm>
          <a:prstGeom prst="rect">
            <a:avLst/>
          </a:prstGeom>
        </p:spPr>
      </p:pic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4525526" y="4397420"/>
            <a:ext cx="4581688" cy="2289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accent3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Algorithm</a:t>
            </a:r>
          </a:p>
          <a:p>
            <a:pPr marL="0" indent="0">
              <a:buNone/>
            </a:pPr>
            <a:r>
              <a:rPr lang="ja-JP" altLang="en-US" dirty="0" smtClean="0"/>
              <a:t>① </a:t>
            </a:r>
            <a:r>
              <a:rPr lang="en-US" altLang="ja-JP" dirty="0" smtClean="0"/>
              <a:t>Make projection for every hit time with geometrical order dependence.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dirty="0" smtClean="0"/>
              <a:t>② </a:t>
            </a:r>
            <a:r>
              <a:rPr lang="en-US" altLang="ja-JP" dirty="0" smtClean="0"/>
              <a:t>Peak Search</a:t>
            </a:r>
          </a:p>
          <a:p>
            <a:pPr marL="0" indent="0">
              <a:buNone/>
            </a:pPr>
            <a:r>
              <a:rPr lang="ja-JP" altLang="en-US" dirty="0" smtClean="0"/>
              <a:t>③ </a:t>
            </a:r>
            <a:r>
              <a:rPr lang="en-US" altLang="ja-JP" dirty="0" smtClean="0"/>
              <a:t>Make clusters in certain region (1 ns) from each peak.</a:t>
            </a:r>
          </a:p>
          <a:p>
            <a:endParaRPr lang="en-US" altLang="ja-JP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20708" y="3885012"/>
            <a:ext cx="190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Geometrical order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 rot="16200000">
            <a:off x="-622948" y="2249690"/>
            <a:ext cx="211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Measured time (sec)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502166" y="2282746"/>
            <a:ext cx="12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Found peak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楕円 44"/>
          <p:cNvSpPr/>
          <p:nvPr/>
        </p:nvSpPr>
        <p:spPr>
          <a:xfrm>
            <a:off x="5391807" y="2424635"/>
            <a:ext cx="105104" cy="998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16108" y="19785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②</a:t>
            </a:r>
            <a:endParaRPr kumimoji="1" lang="ja-JP" altLang="en-US" sz="2400" dirty="0"/>
          </a:p>
        </p:txBody>
      </p:sp>
      <p:cxnSp>
        <p:nvCxnSpPr>
          <p:cNvPr id="60" name="直線コネクタ 59"/>
          <p:cNvCxnSpPr/>
          <p:nvPr/>
        </p:nvCxnSpPr>
        <p:spPr>
          <a:xfrm flipH="1">
            <a:off x="7436069" y="1487211"/>
            <a:ext cx="10511" cy="22019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7558180" y="1487211"/>
            <a:ext cx="10511" cy="22019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6986063" y="13572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③</a:t>
            </a:r>
            <a:endParaRPr kumimoji="1" lang="ja-JP" altLang="en-US" sz="2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568965" y="1455846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1 ns width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4"/>
          <a:srcRect l="33026" t="29769" r="13314" b="29049"/>
          <a:stretch/>
        </p:blipFill>
        <p:spPr>
          <a:xfrm>
            <a:off x="666819" y="4516045"/>
            <a:ext cx="3253772" cy="1919644"/>
          </a:xfrm>
          <a:prstGeom prst="rect">
            <a:avLst/>
          </a:prstGeom>
        </p:spPr>
      </p:pic>
      <p:sp>
        <p:nvSpPr>
          <p:cNvPr id="72" name="楕円 71"/>
          <p:cNvSpPr/>
          <p:nvPr/>
        </p:nvSpPr>
        <p:spPr>
          <a:xfrm>
            <a:off x="2447774" y="1846823"/>
            <a:ext cx="1472817" cy="413621"/>
          </a:xfrm>
          <a:prstGeom prst="ellipse">
            <a:avLst/>
          </a:prstGeom>
          <a:noFill/>
          <a:ln>
            <a:solidFill>
              <a:srgbClr val="00B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2086303" y="2260444"/>
            <a:ext cx="777766" cy="2280025"/>
          </a:xfrm>
          <a:prstGeom prst="straightConnector1">
            <a:avLst/>
          </a:prstGeom>
          <a:ln>
            <a:solidFill>
              <a:srgbClr val="00B5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右矢印 47"/>
          <p:cNvSpPr/>
          <p:nvPr/>
        </p:nvSpPr>
        <p:spPr>
          <a:xfrm rot="8375880">
            <a:off x="2035051" y="5106246"/>
            <a:ext cx="1171315" cy="470962"/>
          </a:xfrm>
          <a:prstGeom prst="rightArrow">
            <a:avLst/>
          </a:prstGeom>
          <a:solidFill>
            <a:srgbClr val="00B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187342" y="4741220"/>
            <a:ext cx="17029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 smtClean="0">
                <a:solidFill>
                  <a:srgbClr val="00B5E6"/>
                </a:solidFill>
              </a:rPr>
              <a:t>① </a:t>
            </a:r>
            <a:r>
              <a:rPr kumimoji="1" lang="en-US" altLang="ja-JP" sz="2200" dirty="0" smtClean="0">
                <a:solidFill>
                  <a:srgbClr val="00B5E6"/>
                </a:solidFill>
              </a:rPr>
              <a:t>projection</a:t>
            </a:r>
            <a:endParaRPr kumimoji="1" lang="ja-JP" altLang="en-US" sz="2200" dirty="0">
              <a:solidFill>
                <a:srgbClr val="00B5E6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978620" y="3833389"/>
            <a:ext cx="206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Projected time (sec)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7945821" y="3833389"/>
            <a:ext cx="583324" cy="123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26813" y="4241038"/>
            <a:ext cx="12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Closer view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410868"/>
      </p:ext>
    </p:extLst>
  </p:cSld>
  <p:clrMapOvr>
    <a:masterClrMapping/>
  </p:clrMapOvr>
</p:sld>
</file>

<file path=ppt/theme/theme1.xml><?xml version="1.0" encoding="utf-8"?>
<a:theme xmlns:a="http://schemas.openxmlformats.org/drawingml/2006/main" name="blue_pink">
  <a:themeElements>
    <a:clrScheme name="英国風アフタヌーンティー">
      <a:dk1>
        <a:srgbClr val="000000"/>
      </a:dk1>
      <a:lt1>
        <a:srgbClr val="FFFCF2"/>
      </a:lt1>
      <a:dk2>
        <a:srgbClr val="000066"/>
      </a:dk2>
      <a:lt2>
        <a:srgbClr val="EDC8A8"/>
      </a:lt2>
      <a:accent1>
        <a:srgbClr val="AE1E2B"/>
      </a:accent1>
      <a:accent2>
        <a:srgbClr val="F5C9BE"/>
      </a:accent2>
      <a:accent3>
        <a:srgbClr val="D8DBDD"/>
      </a:accent3>
      <a:accent4>
        <a:srgbClr val="F5BD9D"/>
      </a:accent4>
      <a:accent5>
        <a:srgbClr val="FDE1AE"/>
      </a:accent5>
      <a:accent6>
        <a:srgbClr val="F8EBAE"/>
      </a:accent6>
      <a:hlink>
        <a:srgbClr val="E5B570"/>
      </a:hlink>
      <a:folHlink>
        <a:srgbClr val="9933FF"/>
      </a:folHlink>
    </a:clrScheme>
    <a:fontScheme name="ユーザー定義 8">
      <a:majorFont>
        <a:latin typeface="Calibri"/>
        <a:ea typeface="メイリオ"/>
        <a:cs typeface=""/>
      </a:majorFont>
      <a:minorFont>
        <a:latin typeface="Calibri"/>
        <a:ea typeface="HG明朝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_pink" id="{D7686AF7-D350-4C3B-B78C-865DC46F9E0A}" vid="{F2776F6F-8348-43A9-946C-2B977AC24A6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TM03457503[[fn=クォータブル]]</Template>
  <TotalTime>38479</TotalTime>
  <Words>1334</Words>
  <Application>Microsoft Office PowerPoint</Application>
  <PresentationFormat>画面に合わせる (4:3)</PresentationFormat>
  <Paragraphs>297</Paragraphs>
  <Slides>26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Arial Unicode MS</vt:lpstr>
      <vt:lpstr>HG明朝E</vt:lpstr>
      <vt:lpstr>ＭＳ Ｐゴシック</vt:lpstr>
      <vt:lpstr>メイリオ</vt:lpstr>
      <vt:lpstr>Arial</vt:lpstr>
      <vt:lpstr>Calibri</vt:lpstr>
      <vt:lpstr>Cambria Math</vt:lpstr>
      <vt:lpstr>Times New Roman</vt:lpstr>
      <vt:lpstr>blue_pink</vt:lpstr>
      <vt:lpstr>MEG II実験における 陽電子時間再構成法の研究  Study of Positron Timing Reconstruction in MEG II Experiment</vt:lpstr>
      <vt:lpstr>Content</vt:lpstr>
      <vt:lpstr>MEG II Requirement</vt:lpstr>
      <vt:lpstr>Positron  Spectrometer</vt:lpstr>
      <vt:lpstr>Positron  Spectrometer</vt:lpstr>
      <vt:lpstr>Timing Counter</vt:lpstr>
      <vt:lpstr>Clustering</vt:lpstr>
      <vt:lpstr>Clustering Methods</vt:lpstr>
      <vt:lpstr>Global Clustering</vt:lpstr>
      <vt:lpstr>Study of clustering performance with MC</vt:lpstr>
      <vt:lpstr>Cluster Quality</vt:lpstr>
      <vt:lpstr>Efficiency vs Incident Momentum</vt:lpstr>
      <vt:lpstr>Efficiency vs Incident Momentum</vt:lpstr>
      <vt:lpstr>Performance of Time Reconstruction</vt:lpstr>
      <vt:lpstr>Comparison with Data</vt:lpstr>
      <vt:lpstr>Standard deviation of projected times</vt:lpstr>
      <vt:lpstr>Resolution Estimation for Data</vt:lpstr>
      <vt:lpstr>Even-Odd analysis w/ and w/o clustering</vt:lpstr>
      <vt:lpstr>Prospects</vt:lpstr>
      <vt:lpstr>Summary</vt:lpstr>
      <vt:lpstr>Back Up</vt:lpstr>
      <vt:lpstr>PowerPoint プレゼンテーション</vt:lpstr>
      <vt:lpstr>Tail events</vt:lpstr>
      <vt:lpstr>Cluster quality (n = 10)</vt:lpstr>
      <vt:lpstr>Cluster quality (n = 5)</vt:lpstr>
      <vt:lpstr>The cut for the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西村美紀</dc:creator>
  <cp:lastModifiedBy>西村美紀</cp:lastModifiedBy>
  <cp:revision>345</cp:revision>
  <dcterms:created xsi:type="dcterms:W3CDTF">2015-09-07T08:53:21Z</dcterms:created>
  <dcterms:modified xsi:type="dcterms:W3CDTF">2016-09-23T02:43:35Z</dcterms:modified>
</cp:coreProperties>
</file>