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306" r:id="rId10"/>
    <p:sldId id="267" r:id="rId11"/>
    <p:sldId id="279" r:id="rId12"/>
    <p:sldId id="307" r:id="rId13"/>
    <p:sldId id="283" r:id="rId14"/>
    <p:sldId id="285" r:id="rId15"/>
    <p:sldId id="298" r:id="rId16"/>
    <p:sldId id="297" r:id="rId17"/>
    <p:sldId id="299" r:id="rId18"/>
    <p:sldId id="308" r:id="rId19"/>
    <p:sldId id="302" r:id="rId20"/>
    <p:sldId id="301" r:id="rId21"/>
    <p:sldId id="286" r:id="rId22"/>
    <p:sldId id="296" r:id="rId23"/>
    <p:sldId id="300" r:id="rId24"/>
    <p:sldId id="309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pos="3016" userDrawn="1">
          <p15:clr>
            <a:srgbClr val="A4A3A4"/>
          </p15:clr>
        </p15:guide>
        <p15:guide id="6" pos="2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村美紀" initials="西村美紀" lastIdx="1" clrIdx="0">
    <p:extLst>
      <p:ext uri="{19B8F6BF-5375-455C-9EA6-DF929625EA0E}">
        <p15:presenceInfo xmlns:p15="http://schemas.microsoft.com/office/powerpoint/2012/main" userId="cad0f1c636b219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33"/>
    <a:srgbClr val="00FFFF"/>
    <a:srgbClr val="CA00FF"/>
    <a:srgbClr val="FFCA00"/>
    <a:srgbClr val="32FF00"/>
    <a:srgbClr val="0033FF"/>
    <a:srgbClr val="F2F2F2"/>
    <a:srgbClr val="FFC000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761" autoAdjust="0"/>
  </p:normalViewPr>
  <p:slideViewPr>
    <p:cSldViewPr>
      <p:cViewPr varScale="1">
        <p:scale>
          <a:sx n="69" d="100"/>
          <a:sy n="69" d="100"/>
        </p:scale>
        <p:origin x="969" y="33"/>
      </p:cViewPr>
      <p:guideLst>
        <p:guide orient="horz" pos="2160"/>
        <p:guide pos="2880"/>
        <p:guide pos="5602"/>
        <p:guide pos="158"/>
        <p:guide pos="3016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d.docs.live.net/cad0f1c636b21932/&#12489;&#12461;&#12517;&#12513;&#12531;&#12488;/PSIBeamtestHitRat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Michel 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rgbClr val="00B0F0"/>
                </a:solidFill>
              </a:ln>
              <a:effectLst/>
            </c:spPr>
          </c:marker>
          <c:xVal>
            <c:strRef>
              <c:f>Sheet1!$A$2:$A$9</c:f>
              <c:strCache>
                <c:ptCount val="8"/>
                <c:pt idx="0">
                  <c:v>BTC21</c:v>
                </c:pt>
                <c:pt idx="1">
                  <c:v>BTC22</c:v>
                </c:pt>
                <c:pt idx="2">
                  <c:v>BTC23</c:v>
                </c:pt>
                <c:pt idx="3">
                  <c:v>BTC24</c:v>
                </c:pt>
                <c:pt idx="4">
                  <c:v>BTC25</c:v>
                </c:pt>
                <c:pt idx="5">
                  <c:v>BTC26</c:v>
                </c:pt>
                <c:pt idx="6">
                  <c:v>BTC27</c:v>
                </c:pt>
                <c:pt idx="7">
                  <c:v>BTC28</c:v>
                </c:pt>
              </c:strCache>
            </c:str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64</c:v>
                </c:pt>
                <c:pt idx="1">
                  <c:v>55.5</c:v>
                </c:pt>
                <c:pt idx="2">
                  <c:v>46.8</c:v>
                </c:pt>
                <c:pt idx="3">
                  <c:v>37</c:v>
                </c:pt>
                <c:pt idx="4">
                  <c:v>30</c:v>
                </c:pt>
                <c:pt idx="5">
                  <c:v>24.2</c:v>
                </c:pt>
                <c:pt idx="6">
                  <c:v>21.7</c:v>
                </c:pt>
                <c:pt idx="7">
                  <c:v>17.8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Michel expected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38100">
                <a:solidFill>
                  <a:srgbClr val="FF0000">
                    <a:alpha val="92000"/>
                  </a:srgbClr>
                </a:solidFill>
              </a:ln>
              <a:effectLst/>
            </c:spPr>
          </c:marker>
          <c:xVal>
            <c:strRef>
              <c:f>Sheet1!$A$2:$A$9</c:f>
              <c:strCache>
                <c:ptCount val="8"/>
                <c:pt idx="0">
                  <c:v>BTC21</c:v>
                </c:pt>
                <c:pt idx="1">
                  <c:v>BTC22</c:v>
                </c:pt>
                <c:pt idx="2">
                  <c:v>BTC23</c:v>
                </c:pt>
                <c:pt idx="3">
                  <c:v>BTC24</c:v>
                </c:pt>
                <c:pt idx="4">
                  <c:v>BTC25</c:v>
                </c:pt>
                <c:pt idx="5">
                  <c:v>BTC26</c:v>
                </c:pt>
                <c:pt idx="6">
                  <c:v>BTC27</c:v>
                </c:pt>
                <c:pt idx="7">
                  <c:v>BTC28</c:v>
                </c:pt>
              </c:strCache>
            </c:strRef>
          </c:xVal>
          <c:yVal>
            <c:numRef>
              <c:f>Sheet1!$D$2:$D$9</c:f>
              <c:numCache>
                <c:formatCode>General</c:formatCode>
                <c:ptCount val="8"/>
                <c:pt idx="0">
                  <c:v>166</c:v>
                </c:pt>
                <c:pt idx="1">
                  <c:v>147</c:v>
                </c:pt>
                <c:pt idx="2">
                  <c:v>123</c:v>
                </c:pt>
                <c:pt idx="3">
                  <c:v>100</c:v>
                </c:pt>
                <c:pt idx="4">
                  <c:v>83</c:v>
                </c:pt>
                <c:pt idx="5">
                  <c:v>69</c:v>
                </c:pt>
                <c:pt idx="6">
                  <c:v>69</c:v>
                </c:pt>
                <c:pt idx="7">
                  <c:v>53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Michel 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alpha val="81000"/>
                  </a:schemeClr>
                </a:solidFill>
              </a:ln>
              <a:effectLst/>
            </c:spPr>
          </c:marker>
          <c:xVal>
            <c:strRef>
              <c:f>Sheet1!$A$2:$A$9</c:f>
              <c:strCache>
                <c:ptCount val="8"/>
                <c:pt idx="0">
                  <c:v>BTC21</c:v>
                </c:pt>
                <c:pt idx="1">
                  <c:v>BTC22</c:v>
                </c:pt>
                <c:pt idx="2">
                  <c:v>BTC23</c:v>
                </c:pt>
                <c:pt idx="3">
                  <c:v>BTC24</c:v>
                </c:pt>
                <c:pt idx="4">
                  <c:v>BTC25</c:v>
                </c:pt>
                <c:pt idx="5">
                  <c:v>BTC26</c:v>
                </c:pt>
                <c:pt idx="6">
                  <c:v>BTC27</c:v>
                </c:pt>
                <c:pt idx="7">
                  <c:v>BTC28</c:v>
                </c:pt>
              </c:strCache>
            </c:str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290</c:v>
                </c:pt>
                <c:pt idx="1">
                  <c:v>258</c:v>
                </c:pt>
                <c:pt idx="2">
                  <c:v>210</c:v>
                </c:pt>
                <c:pt idx="3">
                  <c:v>168</c:v>
                </c:pt>
                <c:pt idx="4">
                  <c:v>136</c:v>
                </c:pt>
                <c:pt idx="5">
                  <c:v>116</c:v>
                </c:pt>
                <c:pt idx="6">
                  <c:v>113</c:v>
                </c:pt>
                <c:pt idx="7">
                  <c:v>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984760"/>
        <c:axId val="373974960"/>
      </c:scatterChart>
      <c:valAx>
        <c:axId val="373984760"/>
        <c:scaling>
          <c:orientation val="minMax"/>
          <c:max val="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Counters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21486532021428442"/>
              <c:y val="0.8233275901751221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373974960"/>
        <c:crosses val="autoZero"/>
        <c:crossBetween val="midCat"/>
        <c:majorUnit val="1"/>
      </c:valAx>
      <c:valAx>
        <c:axId val="373974960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Hit Rate (</a:t>
                </a:r>
                <a:r>
                  <a:rPr lang="en-US" dirty="0" err="1"/>
                  <a:t>kHZ</a:t>
                </a:r>
                <a:r>
                  <a:rPr lang="en-US" dirty="0"/>
                  <a:t>)</a:t>
                </a:r>
                <a:endParaRPr lang="ja-JP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373984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vert="horz"/>
          <a:lstStyle/>
          <a:p>
            <a:pPr>
              <a:defRPr/>
            </a:pPr>
            <a:endParaRPr lang="ja-JP"/>
          </a:p>
        </c:txPr>
      </c:legendEntry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ja-JP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/>
      </a:pPr>
      <a:endParaRPr lang="ja-JP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0.26226</cdr:x>
      <cdr:y>0.75836</cdr:y>
    </cdr:from>
    <cdr:to>
      <cdr:x>0.3532</cdr:x>
      <cdr:y>0.83424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088071" y="3403687"/>
          <a:ext cx="377323" cy="340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500" dirty="0" smtClean="0"/>
            <a:t>A</a:t>
          </a:r>
          <a:endParaRPr lang="ja-JP" altLang="en-US" sz="15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F8DF-D640-4438-9E46-DEF47B72EBCD}" type="datetimeFigureOut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1FC28-14D8-45DC-AEC3-76C604B1E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458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2F21-9FA5-46A2-803D-B2C55FB4F595}" type="datetimeFigureOut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36139-3AE9-4651-ACC1-719680DA00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763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52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58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A59B1B11-34E5-4B82-A99A-3F6720637218}" type="slidenum">
              <a:rPr lang="ja-JP" altLang="en-US" sz="13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84496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6FD1-D39F-425F-8C16-C9DC99292DF3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297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55CE-F57B-482A-83FE-7975DBFDE43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zh-CN" altLang="en-US" smtClean="0"/>
              <a:t>日本物理学会　</a:t>
            </a:r>
            <a:r>
              <a:rPr kumimoji="1" lang="en-US" altLang="zh-CN" smtClean="0"/>
              <a:t>2013</a:t>
            </a:r>
            <a:r>
              <a:rPr kumimoji="1" lang="zh-CN" altLang="en-US" smtClean="0"/>
              <a:t>年秋季大会 高知大学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36139-3AE9-4651-ACC1-719680DA003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ICEPP Symposium 2013 Feb.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20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14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075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1297062"/>
            <a:ext cx="3497580" cy="4656423"/>
          </a:xfrm>
          <a:prstGeom prst="rect">
            <a:avLst/>
          </a:prstGeom>
        </p:spPr>
        <p:txBody>
          <a:bodyPr>
            <a:noAutofit/>
          </a:bodyPr>
          <a:lstStyle>
            <a:lvl1pPr marL="68581" indent="-68581">
              <a:buFont typeface="Wingdings" panose="05000000000000000000" pitchFamily="2" charset="2"/>
              <a:buChar char="p"/>
              <a:defRPr sz="1500"/>
            </a:lvl1pPr>
            <a:lvl2pPr marL="339332" indent="-202408">
              <a:buFont typeface="Wingdings" panose="05000000000000000000" pitchFamily="2" charset="2"/>
              <a:buChar char="l"/>
              <a:defRPr sz="1350"/>
            </a:lvl2pPr>
            <a:lvl3pPr marL="467921" indent="-128589">
              <a:buFont typeface="Arial" panose="020B0604020202020204" pitchFamily="34" charset="0"/>
              <a:buChar char="̶"/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1297061"/>
            <a:ext cx="3497580" cy="4654329"/>
          </a:xfrm>
          <a:prstGeom prst="rect">
            <a:avLst/>
          </a:prstGeom>
        </p:spPr>
        <p:txBody>
          <a:bodyPr>
            <a:noAutofit/>
          </a:bodyPr>
          <a:lstStyle>
            <a:lvl1pPr marL="68581" indent="-68581">
              <a:buFont typeface="Wingdings" panose="05000000000000000000" pitchFamily="2" charset="2"/>
              <a:buChar char="p"/>
              <a:defRPr sz="1500"/>
            </a:lvl1pPr>
            <a:lvl2pPr marL="339332" indent="-202408">
              <a:buFont typeface="Wingdings" panose="05000000000000000000" pitchFamily="2" charset="2"/>
              <a:buChar char="l"/>
              <a:defRPr sz="1350"/>
            </a:lvl2pPr>
            <a:lvl3pPr marL="467921" indent="-128589">
              <a:buFont typeface="Arial" panose="020B0604020202020204" pitchFamily="34" charset="0"/>
              <a:buChar char="̶"/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4351" y="6412447"/>
            <a:ext cx="3086100" cy="2286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>
                    <a:alpha val="80000"/>
                  </a:prstClr>
                </a:solidFill>
              </a:rPr>
              <a:t>ICEPP Symposium 2013 Feb.</a:t>
            </a:r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alpha val="80000"/>
                  </a:prstClr>
                </a:solidFill>
              </a:rPr>
              <a:t>Miki Nishimura, the University of Tokyo</a:t>
            </a:r>
            <a:endParaRPr lang="en-US" dirty="0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0899" y="5656880"/>
            <a:ext cx="1557699" cy="1397039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ICEPP Symposium 2013 Feb.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Miki Nishimura, the University of Tokyo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3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79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30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6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7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ICEPP Symposium 2013 Feb.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Miki Nishimura, the University of Tokyo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132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en-US" altLang="ja-JP" smtClean="0"/>
              <a:t>ICEPP Symposium 2013 Feb.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en-US" altLang="ja-JP" smtClean="0"/>
              <a:t>Miki Nishimura, the University of Tokyo</a:t>
            </a:r>
            <a:endParaRPr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fld id="{25C3A9B6-C612-408A-A387-FA981FA6510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Picture 2" descr="C:\Users\Miki Nishimura\Desktop\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792"/>
            <a:ext cx="2250318" cy="5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545"/>
            <a:ext cx="1656184" cy="6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Arial Unicode MS" panose="020B060402020202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Arial Unicode MS" panose="020B060402020202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Arial Unicode MS" panose="020B060402020202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Arial Unicode MS" panose="020B060402020202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Arial Unicode MS" panose="020B060402020202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Arial Unicode MS" panose="020B060402020202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en-US" altLang="ja-JP" sz="2800" dirty="0"/>
              <a:t>MEG II </a:t>
            </a:r>
            <a:r>
              <a:rPr lang="ja-JP" altLang="en-US" sz="2800" dirty="0"/>
              <a:t>実験のため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陽電子</a:t>
            </a:r>
            <a:r>
              <a:rPr lang="ja-JP" altLang="en-US" sz="2800" dirty="0"/>
              <a:t>タイミングカウンターの</a:t>
            </a:r>
            <a:r>
              <a:rPr lang="ja-JP" altLang="en-US" sz="2800" dirty="0" smtClean="0"/>
              <a:t>開発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PSI</a:t>
            </a:r>
            <a:r>
              <a:rPr lang="ja-JP" altLang="en-US" sz="2800" dirty="0"/>
              <a:t>でのハイレートビーム</a:t>
            </a:r>
            <a:r>
              <a:rPr lang="ja-JP" altLang="en-US" sz="2800" dirty="0" smtClean="0"/>
              <a:t>試験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Development </a:t>
            </a:r>
            <a:r>
              <a:rPr lang="en-US" altLang="ja-JP" sz="2800" dirty="0"/>
              <a:t>of Positron Timing Counter with SiPM for MEG-II </a:t>
            </a:r>
            <a:r>
              <a:rPr lang="en-US" altLang="ja-JP" sz="2800" dirty="0" smtClean="0"/>
              <a:t>Experiment </a:t>
            </a:r>
            <a:br>
              <a:rPr lang="en-US" altLang="ja-JP" sz="2800" dirty="0" smtClean="0"/>
            </a:br>
            <a:r>
              <a:rPr lang="en-US" altLang="ja-JP" sz="2800" dirty="0" smtClean="0"/>
              <a:t>Beam </a:t>
            </a:r>
            <a:r>
              <a:rPr lang="en-US" altLang="ja-JP" sz="2800" dirty="0"/>
              <a:t>Test Result in the high rate environment at PSI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984776" cy="1104528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sz="2400" dirty="0" smtClean="0"/>
              <a:t>西村</a:t>
            </a:r>
            <a:r>
              <a:rPr lang="ja-JP" altLang="en-US" sz="2400" dirty="0"/>
              <a:t>美</a:t>
            </a:r>
            <a:r>
              <a:rPr lang="ja-JP" altLang="en-US" sz="2400" dirty="0" smtClean="0"/>
              <a:t>紀　（東大） </a:t>
            </a:r>
            <a:endParaRPr lang="en-US" altLang="ja-JP" sz="2400" dirty="0"/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他　ＭＥＧコラボレーション</a:t>
            </a:r>
            <a:endParaRPr lang="en-US" altLang="ja-JP" sz="2400" dirty="0" smtClean="0"/>
          </a:p>
          <a:p>
            <a:r>
              <a:rPr lang="ja-JP" altLang="en-US" sz="2400" dirty="0"/>
              <a:t>日本物理学会　</a:t>
            </a:r>
            <a:r>
              <a:rPr lang="en-US" altLang="ja-JP" sz="2400" dirty="0" smtClean="0"/>
              <a:t>2015</a:t>
            </a:r>
            <a:r>
              <a:rPr lang="ja-JP" altLang="en-US" sz="2400" dirty="0" smtClean="0"/>
              <a:t>年　第７０回年次大会</a:t>
            </a:r>
            <a:endParaRPr lang="en-US" altLang="ja-JP" sz="2400" dirty="0"/>
          </a:p>
          <a:p>
            <a:r>
              <a:rPr lang="ja-JP" altLang="en-US" sz="2400" dirty="0" smtClean="0"/>
              <a:t>早稲田大学　早稲田キャンパス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 test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8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Motivation</a:t>
            </a:r>
            <a:endParaRPr lang="ja-JP" altLang="en-US" dirty="0" smtClean="0"/>
          </a:p>
        </p:txBody>
      </p:sp>
      <p:sp>
        <p:nvSpPr>
          <p:cNvPr id="6" name="コンテンツ プレースホルダー 37"/>
          <p:cNvSpPr txBox="1">
            <a:spLocks/>
          </p:cNvSpPr>
          <p:nvPr/>
        </p:nvSpPr>
        <p:spPr>
          <a:xfrm>
            <a:off x="539552" y="1196752"/>
            <a:ext cx="4464496" cy="51125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214" indent="-293214">
              <a:buFont typeface="Arial" panose="020B0604020202020204" pitchFamily="34" charset="0"/>
              <a:buChar char="•"/>
            </a:pPr>
            <a:r>
              <a:rPr lang="en-US" altLang="ja-JP" sz="30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Previous beam test was conducted at low positron rate. (~50 Hz)</a:t>
            </a:r>
          </a:p>
          <a:p>
            <a:pPr marL="293214" indent="-293214">
              <a:buFont typeface="Arial" panose="020B0604020202020204" pitchFamily="34" charset="0"/>
              <a:buChar char="•"/>
            </a:pPr>
            <a:endParaRPr lang="en-US" altLang="ja-JP" sz="3000" b="0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50" charset="-128"/>
            </a:endParaRPr>
          </a:p>
          <a:p>
            <a:pPr marL="293214" indent="-293214">
              <a:buFont typeface="Arial" panose="020B0604020202020204" pitchFamily="34" charset="0"/>
              <a:buChar char="•"/>
            </a:pPr>
            <a:r>
              <a:rPr lang="en-US" altLang="ja-JP" sz="30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However in </a:t>
            </a:r>
            <a:r>
              <a:rPr lang="en-US" altLang="ja-JP" sz="3000" b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MEG II </a:t>
            </a:r>
            <a:r>
              <a:rPr lang="en-US" altLang="ja-JP" sz="30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, </a:t>
            </a:r>
            <a:r>
              <a:rPr lang="en-US" altLang="ja-JP" sz="3000" b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TC will suffer high rate positron backgrounds (&gt;~45MeV, </a:t>
            </a:r>
            <a:r>
              <a:rPr lang="en-US" altLang="ja-JP" sz="3000" b="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&lt;~180kHz) </a:t>
            </a:r>
          </a:p>
          <a:p>
            <a:endParaRPr lang="en-US" altLang="ja-JP" sz="3000" b="0" dirty="0" smtClean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50" charset="-128"/>
            </a:endParaRPr>
          </a:p>
          <a:p>
            <a:r>
              <a:rPr lang="en-US" altLang="ja-JP" sz="3000" b="0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 panose="020B0604020202020204" pitchFamily="50" charset="-128"/>
              </a:rPr>
              <a:t>Operate TC in this high rate environment.</a:t>
            </a:r>
            <a:endParaRPr lang="en-US" altLang="ja-JP" sz="3000" b="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 panose="020B060402020202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08920"/>
            <a:ext cx="3117032" cy="3163400"/>
          </a:xfrm>
          <a:prstGeom prst="rect">
            <a:avLst/>
          </a:prstGeom>
        </p:spPr>
      </p:pic>
      <p:graphicFrame>
        <p:nvGraphicFramePr>
          <p:cNvPr id="7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23598"/>
              </p:ext>
            </p:extLst>
          </p:nvPr>
        </p:nvGraphicFramePr>
        <p:xfrm>
          <a:off x="5170992" y="1744668"/>
          <a:ext cx="3822723" cy="748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241"/>
                <a:gridCol w="1274241"/>
                <a:gridCol w="1274241"/>
              </a:tblGrid>
              <a:tr h="489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Length [cm]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Average Rate (kHz)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Highest Rate (kHz)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/>
                </a:tc>
              </a:tr>
              <a:tr h="2489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</a:t>
                      </a: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>
                    <a:solidFill>
                      <a:srgbClr val="E3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70.2</a:t>
                      </a: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>
                    <a:solidFill>
                      <a:srgbClr val="E3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174</a:t>
                      </a: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>
                    <a:solidFill>
                      <a:srgbClr val="E3F8FF"/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076056" y="13846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 MC study (height is 4 cm)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0192" y="5641358"/>
            <a:ext cx="281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muon normal decay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5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図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24453"/>
            <a:ext cx="6480815" cy="15121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64787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m"/>
              </a:rPr>
              <a:t>Set up</a:t>
            </a:r>
            <a:endParaRPr kumimoji="1" lang="ja-JP" altLang="en-US" dirty="0">
              <a:latin typeface="m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1588738" y="4629197"/>
            <a:ext cx="1296144" cy="3800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Back </a:t>
            </a:r>
            <a:r>
              <a:rPr lang="en-US" altLang="ja-JP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plane </a:t>
            </a:r>
            <a:endParaRPr lang="en-US" altLang="ja-JP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652183" y="6021288"/>
            <a:ext cx="58569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>
                <a:latin typeface="m"/>
              </a:rPr>
              <a:t>We had to use scintillators and SiPMs of bad performance due to quality control issues of vendors.</a:t>
            </a:r>
            <a:endParaRPr kumimoji="1" lang="ja-JP" altLang="en-US" dirty="0">
              <a:latin typeface="m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15197" y="2673564"/>
            <a:ext cx="1800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Muon </a:t>
            </a:r>
            <a:r>
              <a:rPr lang="en-US" altLang="ja-JP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Beam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πE5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beam line at </a:t>
            </a: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PSI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~10</a:t>
            </a:r>
            <a:r>
              <a:rPr lang="en-US" altLang="ja-JP" sz="1200" baseline="30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Hz DC beam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81075" y="1707989"/>
            <a:ext cx="241960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 </a:t>
            </a:r>
            <a:r>
              <a:rPr lang="en-US" altLang="ja-JP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small counters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5x5x5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mm</a:t>
            </a:r>
            <a:r>
              <a:rPr lang="en-US" altLang="ja-JP" sz="1200" baseline="300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1 MPPC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Teflon wrapping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Time Reference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580640" y="1457879"/>
            <a:ext cx="3203848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Michel Positron </a:t>
            </a:r>
            <a:endParaRPr lang="en-US" altLang="ja-JP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Normal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decay from stopping </a:t>
            </a: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muon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same as real background </a:t>
            </a:r>
            <a:endParaRPr lang="en-US" altLang="ja-JP" sz="1200" dirty="0" smtClean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 get time uniform background</a:t>
            </a:r>
            <a:r>
              <a:rPr lang="en-US" altLang="ja-JP" sz="15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3779373" y="4587327"/>
            <a:ext cx="407747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 Prototype </a:t>
            </a:r>
            <a:r>
              <a:rPr lang="en-US" altLang="ja-JP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Counters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120x40x5 mm</a:t>
            </a:r>
            <a:r>
              <a:rPr lang="en-US" altLang="ja-JP" sz="1200" baseline="300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2 for 120x50x5 </a:t>
            </a: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mm</a:t>
            </a:r>
            <a:r>
              <a:rPr lang="en-US" altLang="ja-JP" sz="1200" baseline="300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endParaRPr lang="en-US" altLang="ja-JP" sz="12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ja-JP" sz="1200" dirty="0" err="1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AdvanSiD</a:t>
            </a: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w/o new technology -&gt; w/ new technology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Scintillator </a:t>
            </a:r>
            <a:r>
              <a:rPr lang="en-US" altLang="ja-JP" sz="1200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BC422 -&gt; EJ232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Reflector </a:t>
            </a:r>
            <a:r>
              <a:rPr lang="en-US" altLang="ja-JP" sz="1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3M Mylar film, light shielded</a:t>
            </a:r>
          </a:p>
        </p:txBody>
      </p:sp>
      <p:cxnSp>
        <p:nvCxnSpPr>
          <p:cNvPr id="63" name="直線矢印コネクタ 62"/>
          <p:cNvCxnSpPr/>
          <p:nvPr/>
        </p:nvCxnSpPr>
        <p:spPr>
          <a:xfrm>
            <a:off x="2658719" y="1913620"/>
            <a:ext cx="1216974" cy="154697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H="1">
            <a:off x="5078323" y="2538931"/>
            <a:ext cx="307436" cy="80342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 flipV="1">
            <a:off x="3267206" y="3810216"/>
            <a:ext cx="512168" cy="95989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458611" y="3128790"/>
            <a:ext cx="1273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b="1" dirty="0" smtClean="0"/>
              <a:t>Collimator</a:t>
            </a:r>
            <a:endParaRPr kumimoji="1" lang="ja-JP" altLang="en-US" sz="1500" b="1" dirty="0"/>
          </a:p>
        </p:txBody>
      </p:sp>
      <p:cxnSp>
        <p:nvCxnSpPr>
          <p:cNvPr id="83" name="直線矢印コネクタ 82"/>
          <p:cNvCxnSpPr/>
          <p:nvPr/>
        </p:nvCxnSpPr>
        <p:spPr>
          <a:xfrm flipH="1">
            <a:off x="6732240" y="3104604"/>
            <a:ext cx="482957" cy="33355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flipV="1">
            <a:off x="2123728" y="3810218"/>
            <a:ext cx="113082" cy="77710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/>
          <p:cNvSpPr/>
          <p:nvPr/>
        </p:nvSpPr>
        <p:spPr>
          <a:xfrm>
            <a:off x="294955" y="5352903"/>
            <a:ext cx="1495922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5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Digitizer (DRS</a:t>
            </a:r>
            <a:r>
              <a:rPr lang="en-US" altLang="ja-JP" sz="15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5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1.6 GHz</a:t>
            </a:r>
            <a:endParaRPr lang="en-US" altLang="ja-JP" sz="15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593937" y="1411439"/>
            <a:ext cx="2319886" cy="350954"/>
          </a:xfrm>
          <a:prstGeom prst="roundRect">
            <a:avLst>
              <a:gd name="adj" fmla="val 24114"/>
            </a:avLst>
          </a:prstGeom>
          <a:solidFill>
            <a:srgbClr val="FF6699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55506" y="1393061"/>
            <a:ext cx="242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Coincident </a:t>
            </a:r>
            <a:r>
              <a:rPr lang="en-US" altLang="ja-JP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Trigger</a:t>
            </a:r>
            <a:endParaRPr lang="en-US" altLang="ja-JP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8" t="43434" r="15237" b="964"/>
          <a:stretch/>
        </p:blipFill>
        <p:spPr>
          <a:xfrm>
            <a:off x="1619672" y="1412776"/>
            <a:ext cx="5899040" cy="4620228"/>
          </a:xfr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59873" y="3336504"/>
            <a:ext cx="17606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Prototype Counters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7944" y="4191858"/>
            <a:ext cx="10256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Reference </a:t>
            </a:r>
          </a:p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Counters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6" name="右矢印 5"/>
          <p:cNvSpPr/>
          <p:nvPr/>
        </p:nvSpPr>
        <p:spPr>
          <a:xfrm rot="19168024">
            <a:off x="847751" y="3678490"/>
            <a:ext cx="5828773" cy="488626"/>
          </a:xfrm>
          <a:prstGeom prst="rightArrow">
            <a:avLst>
              <a:gd name="adj1" fmla="val 25017"/>
              <a:gd name="adj2" fmla="val 64941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3275856" y="4365104"/>
            <a:ext cx="792088" cy="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3995936" y="3861048"/>
            <a:ext cx="158030" cy="36555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979712" y="5229867"/>
            <a:ext cx="9525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Positrons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54451" y="4906702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Back Plane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5392248" y="4510647"/>
            <a:ext cx="313668" cy="39605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842318" y="3021772"/>
            <a:ext cx="9925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Counter A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37333" y="2798176"/>
            <a:ext cx="9909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Counter B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81097" y="2563866"/>
            <a:ext cx="9812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Counter C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7025561">
            <a:off x="5940732" y="2386796"/>
            <a:ext cx="327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…</a:t>
            </a:r>
            <a:endParaRPr lang="en-US" altLang="ja-JP" sz="1500" b="1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3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9466"/>
              </p:ext>
            </p:extLst>
          </p:nvPr>
        </p:nvGraphicFramePr>
        <p:xfrm>
          <a:off x="4716016" y="1628800"/>
          <a:ext cx="4148878" cy="448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512978" y="5029265"/>
            <a:ext cx="3268225" cy="3174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Rate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33832"/>
            <a:ext cx="4156613" cy="2671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We adjusted the beam slit </a:t>
            </a:r>
            <a:r>
              <a:rPr lang="en-US" altLang="ja-JP" sz="2000" dirty="0" smtClean="0"/>
              <a:t>for </a:t>
            </a:r>
            <a:r>
              <a:rPr lang="en-US" altLang="ja-JP" sz="1800" dirty="0"/>
              <a:t>r</a:t>
            </a:r>
            <a:r>
              <a:rPr lang="en-US" altLang="ja-JP" sz="1800" dirty="0" smtClean="0"/>
              <a:t>ate scanning (3 points)</a:t>
            </a:r>
            <a:endParaRPr kumimoji="1" lang="en-US" altLang="ja-JP" sz="1800" dirty="0" smtClean="0"/>
          </a:p>
          <a:p>
            <a:pPr marL="150877" lvl="1"/>
            <a:endParaRPr lang="en-US" altLang="ja-JP" dirty="0"/>
          </a:p>
          <a:p>
            <a:pPr marL="0" indent="0">
              <a:buNone/>
            </a:pPr>
            <a:r>
              <a:rPr lang="en-US" altLang="ja-JP" sz="2000" u="sng" dirty="0" smtClean="0"/>
              <a:t>Three </a:t>
            </a:r>
            <a:r>
              <a:rPr lang="en-US" altLang="ja-JP" sz="2000" u="sng" dirty="0"/>
              <a:t>hit rate conditions</a:t>
            </a:r>
            <a:endParaRPr lang="en-US" altLang="ja-JP" sz="2000" u="sng" dirty="0" smtClean="0"/>
          </a:p>
          <a:p>
            <a:r>
              <a:rPr lang="en-US" altLang="ja-JP" sz="1800" dirty="0"/>
              <a:t>L</a:t>
            </a:r>
            <a:r>
              <a:rPr lang="en-US" altLang="ja-JP" sz="1800" dirty="0" smtClean="0"/>
              <a:t>ow rate; 17.8 – 64 kHz</a:t>
            </a:r>
          </a:p>
          <a:p>
            <a:r>
              <a:rPr lang="en-US" altLang="ja-JP" sz="1800" dirty="0"/>
              <a:t>E</a:t>
            </a:r>
            <a:r>
              <a:rPr lang="en-US" altLang="ja-JP" sz="1800" dirty="0" smtClean="0"/>
              <a:t>xpected rate</a:t>
            </a:r>
            <a:r>
              <a:rPr lang="en-US" altLang="ja-JP" sz="1800" b="1" dirty="0" smtClean="0"/>
              <a:t>; 53 – 166 kHz </a:t>
            </a:r>
          </a:p>
          <a:p>
            <a:r>
              <a:rPr lang="en-US" altLang="ja-JP" sz="1800" dirty="0"/>
              <a:t>H</a:t>
            </a:r>
            <a:r>
              <a:rPr lang="en-US" altLang="ja-JP" sz="1800" dirty="0" smtClean="0"/>
              <a:t>igh rate; 89 – 290 kHz </a:t>
            </a:r>
          </a:p>
        </p:txBody>
      </p:sp>
      <p:sp>
        <p:nvSpPr>
          <p:cNvPr id="16" name="右中かっこ 15"/>
          <p:cNvSpPr/>
          <p:nvPr/>
        </p:nvSpPr>
        <p:spPr>
          <a:xfrm rot="5400000">
            <a:off x="8087676" y="4950643"/>
            <a:ext cx="169998" cy="7607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5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57240" y="5353747"/>
            <a:ext cx="1173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5 cm height</a:t>
            </a:r>
            <a:endParaRPr lang="ja-JP" altLang="en-US" sz="15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562829" y="1746952"/>
            <a:ext cx="3168525" cy="1609822"/>
          </a:xfrm>
          <a:prstGeom prst="rect">
            <a:avLst/>
          </a:prstGeom>
          <a:solidFill>
            <a:schemeClr val="tx1">
              <a:lumMod val="95000"/>
              <a:lumOff val="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00"/>
          </a:p>
        </p:txBody>
      </p:sp>
      <p:sp>
        <p:nvSpPr>
          <p:cNvPr id="24" name="下矢印 23"/>
          <p:cNvSpPr/>
          <p:nvPr/>
        </p:nvSpPr>
        <p:spPr>
          <a:xfrm>
            <a:off x="8386917" y="3356773"/>
            <a:ext cx="269143" cy="548116"/>
          </a:xfrm>
          <a:prstGeom prst="downArrow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0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66376" y="2808876"/>
            <a:ext cx="1064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solidFill>
                  <a:srgbClr val="385CCC"/>
                </a:solidFill>
              </a:rPr>
              <a:t>Expected rate in MC</a:t>
            </a:r>
            <a:endParaRPr lang="ja-JP" altLang="en-US" sz="1500" dirty="0">
              <a:solidFill>
                <a:srgbClr val="385CCC"/>
              </a:solidFill>
            </a:endParaRPr>
          </a:p>
        </p:txBody>
      </p:sp>
      <p:graphicFrame>
        <p:nvGraphicFramePr>
          <p:cNvPr id="11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0413"/>
              </p:ext>
            </p:extLst>
          </p:nvPr>
        </p:nvGraphicFramePr>
        <p:xfrm>
          <a:off x="534159" y="4789699"/>
          <a:ext cx="3822723" cy="748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4241"/>
                <a:gridCol w="1274241"/>
                <a:gridCol w="1274241"/>
              </a:tblGrid>
              <a:tr h="489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Length [cm]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Average Rate (kHz)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Highest Rate (kHz)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/>
                </a:tc>
              </a:tr>
              <a:tr h="2489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</a:t>
                      </a: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>
                    <a:solidFill>
                      <a:srgbClr val="E3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70.2</a:t>
                      </a: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>
                    <a:solidFill>
                      <a:srgbClr val="E3F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174</a:t>
                      </a:r>
                      <a:endParaRPr lang="en-US" altLang="ja-JP" sz="1600" b="1" i="0" u="none" strike="noStrike" dirty="0"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8354" marR="8354" marT="8354" marB="0" anchor="ctr">
                    <a:solidFill>
                      <a:srgbClr val="E3F8FF"/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39223" y="44296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 MC study (height is 4 cm)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6142429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B</a:t>
            </a:r>
            <a:endParaRPr lang="ja-JP" altLang="en-US" sz="1500" dirty="0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6483360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C</a:t>
            </a:r>
            <a:endParaRPr lang="ja-JP" altLang="en-US" sz="1500" dirty="0"/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6824291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D</a:t>
            </a:r>
            <a:endParaRPr lang="ja-JP" altLang="en-US" sz="15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7165222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 smtClean="0"/>
              <a:t>E</a:t>
            </a:r>
            <a:endParaRPr lang="ja-JP" altLang="en-US" sz="1500" dirty="0"/>
          </a:p>
        </p:txBody>
      </p:sp>
      <p:sp>
        <p:nvSpPr>
          <p:cNvPr id="20" name="テキスト ボックス 1"/>
          <p:cNvSpPr txBox="1"/>
          <p:nvPr/>
        </p:nvSpPr>
        <p:spPr>
          <a:xfrm>
            <a:off x="7506153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F</a:t>
            </a:r>
            <a:endParaRPr lang="ja-JP" altLang="en-US" sz="1500" dirty="0"/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7847084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G</a:t>
            </a:r>
            <a:endParaRPr lang="ja-JP" altLang="en-US" sz="1500" dirty="0"/>
          </a:p>
        </p:txBody>
      </p:sp>
      <p:sp>
        <p:nvSpPr>
          <p:cNvPr id="22" name="テキスト ボックス 1"/>
          <p:cNvSpPr txBox="1"/>
          <p:nvPr/>
        </p:nvSpPr>
        <p:spPr>
          <a:xfrm>
            <a:off x="8188018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H</a:t>
            </a:r>
            <a:endParaRPr lang="ja-JP" altLang="en-US" sz="1500" dirty="0"/>
          </a:p>
        </p:txBody>
      </p:sp>
      <p:sp>
        <p:nvSpPr>
          <p:cNvPr id="26" name="テキスト ボックス 1"/>
          <p:cNvSpPr txBox="1"/>
          <p:nvPr/>
        </p:nvSpPr>
        <p:spPr>
          <a:xfrm>
            <a:off x="5801498" y="5007076"/>
            <a:ext cx="377323" cy="3405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 smtClean="0"/>
              <a:t>A</a:t>
            </a:r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6926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Analysis</a:t>
            </a:r>
            <a:endParaRPr kumimoji="1" lang="ja-JP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580728" y="1412776"/>
                <a:ext cx="3605151" cy="45456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dirty="0" smtClean="0"/>
                  <a:t>Single Counter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sz="2600" dirty="0">
                    <a:solidFill>
                      <a:prstClr val="black"/>
                    </a:solidFill>
                    <a:cs typeface="+mn-cs"/>
                  </a:rPr>
                  <a:t> </a:t>
                </a:r>
                <a:r>
                  <a:rPr lang="en-US" altLang="ja-JP" sz="2600" dirty="0" smtClean="0">
                    <a:solidFill>
                      <a:prstClr val="black"/>
                    </a:solidFill>
                    <a:cs typeface="+mn-cs"/>
                  </a:rPr>
                  <a:t>      Timing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 (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)/2</m:t>
                    </m:r>
                  </m:oMath>
                </a14:m>
                <a:endParaRPr lang="en-US" altLang="ja-JP" sz="2600" dirty="0">
                  <a:solidFill>
                    <a:prstClr val="black"/>
                  </a:solidFill>
                  <a:latin typeface="Cambria Math"/>
                  <a:ea typeface="HGP明朝E"/>
                  <a:cs typeface="+mn-cs"/>
                </a:endParaRPr>
              </a:p>
              <a:p>
                <a:pPr marL="0" lv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ja-JP" sz="2600" dirty="0" smtClean="0">
                    <a:solidFill>
                      <a:prstClr val="black"/>
                    </a:solidFill>
                    <a:cs typeface="+mn-cs"/>
                  </a:rPr>
                  <a:t>       Position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𝑒𝑓𝑓</m:t>
                        </m:r>
                      </m:sub>
                    </m:sSub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lang="en-US" altLang="ja-JP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altLang="ja-JP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)/2</m:t>
                    </m:r>
                  </m:oMath>
                </a14:m>
                <a:endParaRPr lang="en-US" altLang="ja-JP" sz="2600" dirty="0">
                  <a:solidFill>
                    <a:prstClr val="black"/>
                  </a:solidFill>
                  <a:latin typeface="Cambria Math"/>
                  <a:ea typeface="HGP明朝E"/>
                  <a:cs typeface="+mn-cs"/>
                </a:endParaRPr>
              </a:p>
              <a:p>
                <a:pPr lvl="1"/>
                <a:endParaRPr lang="en-US" altLang="ja-JP" dirty="0" smtClean="0"/>
              </a:p>
              <a:p>
                <a:r>
                  <a:rPr lang="en-US" altLang="ja-JP" dirty="0" smtClean="0"/>
                  <a:t>Clustering</a:t>
                </a:r>
              </a:p>
              <a:p>
                <a:pPr lvl="1"/>
                <a:r>
                  <a:rPr lang="en-US" altLang="ja-JP" dirty="0" smtClean="0"/>
                  <a:t>Clustering </a:t>
                </a:r>
                <a:r>
                  <a:rPr lang="en-US" altLang="ja-JP" dirty="0"/>
                  <a:t>based on reconstructed </a:t>
                </a:r>
                <a:r>
                  <a:rPr lang="en-US" altLang="ja-JP" dirty="0" smtClean="0"/>
                  <a:t>time.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Cut the pile up hits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en-US" altLang="ja-JP" dirty="0" smtClean="0"/>
                  <a:t>Tracking</a:t>
                </a:r>
              </a:p>
              <a:p>
                <a:pPr lvl="1"/>
                <a:r>
                  <a:rPr lang="en-US" altLang="ja-JP" dirty="0" smtClean="0"/>
                  <a:t>Using reconstructed position</a:t>
                </a:r>
              </a:p>
              <a:p>
                <a:pPr lvl="1"/>
                <a:r>
                  <a:rPr lang="en-US" altLang="ja-JP" dirty="0" smtClean="0"/>
                  <a:t>Far hits from trajectory are removed.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28" y="1412776"/>
                <a:ext cx="3605151" cy="4545632"/>
              </a:xfrm>
              <a:blipFill rotWithShape="0">
                <a:blip r:embed="rId2"/>
                <a:stretch>
                  <a:fillRect l="-1858" t="-2416" b="-2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15</a:t>
            </a:fld>
            <a:endParaRPr lang="en-US" dirty="0">
              <a:solidFill>
                <a:srgbClr val="50B4C8">
                  <a:alpha val="25000"/>
                </a:srgb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2172" t="8027" r="5096" b="68741"/>
          <a:stretch/>
        </p:blipFill>
        <p:spPr>
          <a:xfrm>
            <a:off x="4644008" y="4586964"/>
            <a:ext cx="4203015" cy="138395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80728" y="6023029"/>
            <a:ext cx="715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Notice: There is trade-off b/w strict cut and efficiency.</a:t>
            </a:r>
          </a:p>
          <a:p>
            <a:r>
              <a:rPr kumimoji="1" lang="en-US" altLang="ja-JP" dirty="0" smtClean="0"/>
              <a:t>We should optimize the parameter for final analysis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936982"/>
            <a:ext cx="4253744" cy="16229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220588"/>
            <a:ext cx="2952328" cy="15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21" y="1331640"/>
            <a:ext cx="4723646" cy="374087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Single Counter </a:t>
            </a:r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Resolution </a:t>
            </a:r>
            <a:endParaRPr kumimoji="1" lang="ja-JP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5397039"/>
            <a:ext cx="747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ja-JP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mall </a:t>
            </a:r>
            <a:r>
              <a:rPr lang="en-US" altLang="ja-JP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degradation of </a:t>
            </a:r>
            <a:r>
              <a:rPr lang="en-US" altLang="ja-JP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resolutions from higher rate </a:t>
            </a:r>
            <a:r>
              <a:rPr lang="en-US" altLang="ja-JP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can be </a:t>
            </a:r>
            <a:r>
              <a:rPr lang="en-US" altLang="ja-JP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observed.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856" y="173216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Back plane seems to pick up noise</a:t>
            </a:r>
            <a:endParaRPr kumimoji="1"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5700384" y="1732163"/>
            <a:ext cx="442224" cy="10675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6014" y="1668235"/>
            <a:ext cx="256738" cy="11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kumimoji="1"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kumimoji="1"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r>
              <a:rPr kumimoji="1" lang="en-US" altLang="ja-JP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kumimoji="1" lang="ja-JP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131840" y="2276872"/>
            <a:ext cx="2490486" cy="56374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8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Overall Resolution</a:t>
            </a:r>
            <a:endParaRPr kumimoji="1" lang="ja-JP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D091-F58C-437B-8A71-3A225051F947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1640" y="560143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Only small degradation of the resolution up to the expected hit </a:t>
            </a:r>
            <a:r>
              <a:rPr lang="en-US" altLang="ja-JP" sz="2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rate.</a:t>
            </a:r>
            <a:endParaRPr kumimoji="1" lang="ja-JP" altLang="en-US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2" y="1423324"/>
            <a:ext cx="4149372" cy="3982284"/>
          </a:xfr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01" y="1534078"/>
            <a:ext cx="3918570" cy="376077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16444" y="1947614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0033FF"/>
                </a:solidFill>
              </a:rPr>
              <a:t>N = 2</a:t>
            </a:r>
            <a:endParaRPr kumimoji="1" lang="ja-JP" altLang="en-US" sz="1500" dirty="0">
              <a:solidFill>
                <a:srgbClr val="0033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03107" y="2398907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32FF00"/>
                </a:solidFill>
              </a:rPr>
              <a:t>N = 3</a:t>
            </a:r>
            <a:endParaRPr kumimoji="1" lang="ja-JP" altLang="en-US" sz="1500" dirty="0">
              <a:solidFill>
                <a:srgbClr val="32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89090" y="2733675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FFCA00"/>
                </a:solidFill>
              </a:rPr>
              <a:t>N = 4</a:t>
            </a:r>
            <a:endParaRPr kumimoji="1" lang="ja-JP" altLang="en-US" sz="1500" dirty="0">
              <a:solidFill>
                <a:srgbClr val="FFCA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12360" y="2891900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CA00FF"/>
                </a:solidFill>
              </a:rPr>
              <a:t>N = 5</a:t>
            </a:r>
            <a:endParaRPr kumimoji="1" lang="ja-JP" altLang="en-US" sz="1500" dirty="0">
              <a:solidFill>
                <a:srgbClr val="CA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22704" y="3066797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00FFFF"/>
                </a:solidFill>
              </a:rPr>
              <a:t>N = 6</a:t>
            </a:r>
            <a:endParaRPr kumimoji="1" lang="ja-JP" altLang="en-US" sz="1500" dirty="0">
              <a:solidFill>
                <a:srgbClr val="00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20272" y="3507076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FF0000"/>
                </a:solidFill>
              </a:rPr>
              <a:t>N = 8</a:t>
            </a:r>
            <a:endParaRPr kumimoji="1" lang="ja-JP" altLang="en-US" sz="15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22704" y="3241694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006633"/>
                </a:solidFill>
              </a:rPr>
              <a:t>N = 7</a:t>
            </a:r>
            <a:endParaRPr kumimoji="1" lang="ja-JP" altLang="en-US" sz="1500" dirty="0">
              <a:solidFill>
                <a:srgbClr val="006633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76312" y="5201377"/>
            <a:ext cx="1368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(*Average)</a:t>
            </a:r>
            <a:endParaRPr kumimoji="1"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12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Overall Resolution</a:t>
            </a:r>
            <a:endParaRPr kumimoji="1" lang="ja-JP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BD091-F58C-437B-8A71-3A225051F947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444233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difference</a:t>
            </a:r>
            <a:r>
              <a:rPr kumimoji="1"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becomes larger in higher rate. </a:t>
            </a:r>
            <a:r>
              <a:rPr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However the difference is not so effective especially b/ lower rate and expected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 n = 8, the overall resolution is ~35 ps.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This number will improve with final counters because  the single resolutions </a:t>
            </a:r>
            <a:r>
              <a:rPr lang="en-US" altLang="ja-JP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will improve from ~</a:t>
            </a:r>
            <a:r>
              <a:rPr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90 ps </a:t>
            </a:r>
            <a:r>
              <a:rPr lang="en-US" altLang="ja-JP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to ~</a:t>
            </a:r>
            <a:r>
              <a:rPr lang="en-US" altLang="ja-JP" sz="2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65 ps.</a:t>
            </a: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2" y="1280781"/>
            <a:ext cx="8862823" cy="2796291"/>
          </a:xfrm>
        </p:spPr>
      </p:pic>
    </p:spTree>
    <p:extLst>
      <p:ext uri="{BB962C8B-B14F-4D97-AF65-F5344CB8AC3E}">
        <p14:creationId xmlns:p14="http://schemas.microsoft.com/office/powerpoint/2010/main" val="5443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Schedule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 </a:t>
            </a:r>
            <a:r>
              <a:rPr kumimoji="1" lang="en-US" altLang="ja-JP" dirty="0" smtClean="0"/>
              <a:t>Status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In this beam test, we demonstrated good performance </a:t>
            </a:r>
            <a:r>
              <a:rPr lang="en-US" altLang="ja-JP" dirty="0"/>
              <a:t>in high rate environment expected in the </a:t>
            </a:r>
            <a:r>
              <a:rPr lang="en-US" altLang="ja-JP" dirty="0" smtClean="0"/>
              <a:t>experiment. </a:t>
            </a:r>
          </a:p>
          <a:p>
            <a:pPr marL="0" indent="0">
              <a:buNone/>
            </a:pPr>
            <a:r>
              <a:rPr lang="en-US" altLang="ja-JP" dirty="0" smtClean="0"/>
              <a:t>It is time to construct and test the final detector.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Construction</a:t>
            </a:r>
          </a:p>
          <a:p>
            <a:pPr lvl="1"/>
            <a:r>
              <a:rPr lang="en-US" altLang="ja-JP" dirty="0" smtClean="0"/>
              <a:t>SiPMs were already delivered and tested.</a:t>
            </a:r>
          </a:p>
          <a:p>
            <a:pPr lvl="1"/>
            <a:r>
              <a:rPr lang="en-US" altLang="ja-JP" dirty="0" smtClean="0"/>
              <a:t>Support structure is under construction.</a:t>
            </a:r>
          </a:p>
          <a:p>
            <a:pPr lvl="1"/>
            <a:r>
              <a:rPr kumimoji="1" lang="en-US" altLang="ja-JP" dirty="0" smtClean="0"/>
              <a:t>SiPMs array will be tested soon.</a:t>
            </a:r>
          </a:p>
          <a:p>
            <a:pPr lvl="1"/>
            <a:r>
              <a:rPr lang="en-US" altLang="ja-JP" dirty="0" smtClean="0"/>
              <a:t>Counter mass production and mass test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TC DS engineering </a:t>
            </a:r>
            <a:r>
              <a:rPr lang="en-US" altLang="ja-JP" dirty="0"/>
              <a:t>run is planned in Dec.</a:t>
            </a:r>
          </a:p>
          <a:p>
            <a:pPr lvl="1"/>
            <a:r>
              <a:rPr lang="en-US" altLang="ja-JP" dirty="0"/>
              <a:t>Down stream of </a:t>
            </a:r>
            <a:r>
              <a:rPr lang="en-US" altLang="ja-JP" dirty="0" smtClean="0"/>
              <a:t>TC </a:t>
            </a:r>
            <a:r>
              <a:rPr lang="en-US" altLang="ja-JP" dirty="0"/>
              <a:t>will be installed and tested with the muon beam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Number of readout electronics channels are limited. (Half </a:t>
            </a:r>
            <a:r>
              <a:rPr lang="en-US" altLang="ja-JP" dirty="0"/>
              <a:t>of the DS TC channels can be readout at one time)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Next spring TC US </a:t>
            </a:r>
            <a:r>
              <a:rPr lang="en-US" altLang="ja-JP" dirty="0" smtClean="0"/>
              <a:t>will be installed.</a:t>
            </a:r>
          </a:p>
          <a:p>
            <a:r>
              <a:rPr lang="en-US" altLang="ja-JP" dirty="0" smtClean="0"/>
              <a:t>Summer in 2016, the engineering run will start.</a:t>
            </a:r>
          </a:p>
          <a:p>
            <a:r>
              <a:rPr lang="en-US" altLang="ja-JP" dirty="0" smtClean="0"/>
              <a:t>Following the engineering run, physics run will start.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Physics Motivation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MEG II Experiment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Positron Timing Counter</a:t>
            </a:r>
          </a:p>
          <a:p>
            <a:endParaRPr kumimoji="1"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Beam Test 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＠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PSI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MEG II Site)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Status &amp; Schedule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8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Summary</a:t>
            </a:r>
            <a:endParaRPr kumimoji="1" lang="ja-JP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MEG II experiment </a:t>
            </a:r>
            <a:r>
              <a:rPr lang="en-US" altLang="ja-JP" dirty="0" smtClean="0"/>
              <a:t>will </a:t>
            </a:r>
            <a:r>
              <a:rPr lang="en-US" altLang="ja-JP" dirty="0"/>
              <a:t>search for </a:t>
            </a:r>
            <a:r>
              <a:rPr lang="en-US" altLang="ja-JP" dirty="0" err="1"/>
              <a:t>μ→eγ</a:t>
            </a:r>
            <a:r>
              <a:rPr lang="en-US" altLang="ja-JP" dirty="0"/>
              <a:t> decay at a unprecedented sensitivity of </a:t>
            </a:r>
            <a:r>
              <a:rPr lang="en-US" altLang="ja-JP" dirty="0" smtClean="0"/>
              <a:t>4x10</a:t>
            </a:r>
            <a:r>
              <a:rPr lang="en-US" altLang="ja-JP" baseline="30000" dirty="0" smtClean="0"/>
              <a:t>-14</a:t>
            </a:r>
            <a:r>
              <a:rPr lang="en-US" altLang="ja-JP" dirty="0"/>
              <a:t>. </a:t>
            </a:r>
            <a:endParaRPr lang="en-US" altLang="ja-JP" dirty="0" smtClean="0"/>
          </a:p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Pixelated Positron Timing Counter of </a:t>
            </a:r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30 ps </a:t>
            </a:r>
            <a:r>
              <a:rPr lang="en-US" altLang="ja-JP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resolution is in preparation. </a:t>
            </a:r>
            <a:endParaRPr lang="en-US" altLang="ja-JP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ja-JP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 conducted a beam test with prototype counters under the MEG II beam condition.</a:t>
            </a:r>
          </a:p>
          <a:p>
            <a:pPr lvl="1"/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 obtained the excellent resolution of 35 ps with 8 counters.</a:t>
            </a:r>
          </a:p>
          <a:p>
            <a:pPr lvl="1"/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final performance of TC will be better by using better counters. </a:t>
            </a:r>
          </a:p>
          <a:p>
            <a:pPr lvl="1"/>
            <a:endParaRPr lang="en-US" altLang="ja-JP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Preparation for TC DS engineering run in Dec. is underway.</a:t>
            </a:r>
            <a:endParaRPr lang="en-US" altLang="ja-JP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2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6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2" y="2763388"/>
            <a:ext cx="4335809" cy="29143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Pileup Study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Michel positron (4</a:t>
            </a:r>
            <a:r>
              <a:rPr kumimoji="1" lang="el-GR" altLang="ja-JP" dirty="0" smtClean="0"/>
              <a:t>π</a:t>
            </a:r>
            <a:r>
              <a:rPr kumimoji="1" lang="en-US" altLang="ja-JP" dirty="0" smtClean="0"/>
              <a:t>, all momentum)</a:t>
            </a:r>
          </a:p>
          <a:p>
            <a:r>
              <a:rPr lang="en-US" altLang="ja-JP" sz="1875" dirty="0"/>
              <a:t>Hit rate of Michel positron depends on position.</a:t>
            </a:r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425344" y="5702089"/>
            <a:ext cx="984019" cy="273844"/>
          </a:xfrm>
          <a:prstGeom prst="rect">
            <a:avLst/>
          </a:prstGeom>
        </p:spPr>
        <p:txBody>
          <a:bodyPr/>
          <a:lstStyle/>
          <a:p>
            <a:fld id="{2D4EA823-C312-49D3-A53E-EAE30B8F6F8C}" type="slidenum">
              <a:rPr lang="en-US" altLang="ja-JP" smtClean="0"/>
              <a:pPr/>
              <a:t>22</a:t>
            </a:fld>
            <a:endParaRPr lang="en-US" altLang="ja-JP">
              <a:latin typeface="ＭＳ 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09982" y="5423789"/>
            <a:ext cx="287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ambria Math" pitchFamily="18" charset="0"/>
              </a:rPr>
              <a:t>The bins correspond to the each pixel.</a:t>
            </a:r>
            <a:endParaRPr lang="ja-JP" altLang="en-US" sz="1200" dirty="0">
              <a:latin typeface="Cambria Math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51193" y="5124508"/>
            <a:ext cx="1421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latin typeface="Cambria Math" pitchFamily="18" charset="0"/>
                <a:ea typeface="Cambria Math" pitchFamily="18" charset="0"/>
              </a:rPr>
              <a:t>90x30x5 pixels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3244710" y="3680486"/>
            <a:ext cx="1350150" cy="540060"/>
          </a:xfrm>
          <a:prstGeom prst="wedgeRoundRectCallout">
            <a:avLst>
              <a:gd name="adj1" fmla="val 105409"/>
              <a:gd name="adj2" fmla="val -1054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dirty="0"/>
              <a:t>The highest rate position</a:t>
            </a:r>
            <a:endParaRPr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1687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Final Performance</a:t>
            </a:r>
            <a:endParaRPr kumimoji="1" lang="ja-JP" alt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301208"/>
            <a:ext cx="8496944" cy="1296144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 could measure the final prototype counters. (only two counters)</a:t>
            </a:r>
          </a:p>
          <a:p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</a:t>
            </a:r>
            <a:r>
              <a:rPr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TC performance improved.</a:t>
            </a:r>
          </a:p>
          <a:p>
            <a:r>
              <a:rPr kumimoji="1"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the final detector better performance is expected</a:t>
            </a:r>
            <a:r>
              <a:rPr kumimoji="1" lang="en-US" altLang="ja-JP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4272" t="12142" r="7442" b="2864"/>
          <a:stretch/>
        </p:blipFill>
        <p:spPr>
          <a:xfrm>
            <a:off x="2699792" y="1530288"/>
            <a:ext cx="3421360" cy="34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line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252110" y="4149079"/>
            <a:ext cx="2719143" cy="2304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Beam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We lost ~6 days for the investigation.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446506" y="1335466"/>
          <a:ext cx="5666745" cy="4963688"/>
        </p:xfrm>
        <a:graphic>
          <a:graphicData uri="http://schemas.openxmlformats.org/drawingml/2006/table">
            <a:tbl>
              <a:tblPr firstRow="1" bandRow="1"/>
              <a:tblGrid>
                <a:gridCol w="809535"/>
                <a:gridCol w="809535"/>
                <a:gridCol w="809535"/>
                <a:gridCol w="809535"/>
                <a:gridCol w="809535"/>
                <a:gridCol w="809535"/>
                <a:gridCol w="809535"/>
              </a:tblGrid>
              <a:tr h="338828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Sun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Mon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Tue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Wed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Thu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Fri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b="1" kern="1200">
                          <a:solidFill>
                            <a:schemeClr val="lt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Sat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/>
                    </a:solidFill>
                  </a:tcPr>
                </a:tc>
              </a:tr>
              <a:tr h="683451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endParaRPr kumimoji="1" lang="ja-JP" altLang="en-US" sz="1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endParaRPr kumimoji="1" lang="ja-JP" altLang="en-US" sz="1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endParaRPr kumimoji="1" lang="ja-JP" altLang="en-US" sz="1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15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16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17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18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</a:tr>
              <a:tr h="768878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19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20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21</a:t>
                      </a:r>
                      <a:endParaRPr kumimoji="1" lang="ja-JP" altLang="en-US" sz="1700" dirty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22</a:t>
                      </a:r>
                      <a:br>
                        <a:rPr kumimoji="1" lang="en-US" altLang="ja-JP" sz="1700" dirty="0" smtClean="0"/>
                      </a:br>
                      <a:endParaRPr kumimoji="1" lang="en-US" altLang="ja-JP" sz="900" dirty="0" smtClean="0"/>
                    </a:p>
                    <a:p>
                      <a:endParaRPr kumimoji="1" lang="en-US" altLang="ja-JP" sz="900" dirty="0" smtClean="0"/>
                    </a:p>
                    <a:p>
                      <a:endParaRPr kumimoji="1" lang="en-US" altLang="ja-JP" sz="900" dirty="0" smtClean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23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24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25</a:t>
                      </a:r>
                      <a:br>
                        <a:rPr kumimoji="1" lang="en-US" altLang="ja-JP" sz="1700" dirty="0" smtClean="0"/>
                      </a:br>
                      <a:endParaRPr kumimoji="1" lang="ja-JP" altLang="en-US" sz="17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</a:tr>
              <a:tr h="860101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26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27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28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29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30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31</a:t>
                      </a:r>
                    </a:p>
                    <a:p>
                      <a:endParaRPr kumimoji="1" lang="en-US" altLang="ja-JP" sz="1700" dirty="0" smtClean="0"/>
                    </a:p>
                    <a:p>
                      <a:endParaRPr kumimoji="1" lang="en-US" altLang="ja-JP" sz="1700" dirty="0" smtClean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1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</a:tr>
              <a:tr h="860101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2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3</a:t>
                      </a:r>
                      <a:br>
                        <a:rPr kumimoji="1" lang="en-US" altLang="ja-JP" sz="1700" dirty="0" smtClean="0"/>
                      </a:br>
                      <a:endParaRPr kumimoji="1" lang="en-US" altLang="ja-JP" sz="9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4</a:t>
                      </a:r>
                    </a:p>
                    <a:p>
                      <a:endParaRPr kumimoji="1" lang="en-US" altLang="ja-JP" sz="9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5</a:t>
                      </a:r>
                    </a:p>
                    <a:p>
                      <a:endParaRPr kumimoji="1" lang="en-US" altLang="ja-JP" sz="9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6</a:t>
                      </a:r>
                    </a:p>
                    <a:p>
                      <a:endParaRPr kumimoji="1" lang="en-US" altLang="ja-JP" sz="1700" dirty="0" smtClean="0"/>
                    </a:p>
                    <a:p>
                      <a:endParaRPr kumimoji="1" lang="en-US" altLang="ja-JP" sz="1700" dirty="0" smtClean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7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/>
                        <a:t>8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</a:tr>
              <a:tr h="768878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endParaRPr kumimoji="1" lang="en-US" altLang="ja-JP" sz="9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kumimoji="1" lang="en-US" altLang="ja-JP" sz="9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kumimoji="1" lang="ja-JP" altLang="en-US" sz="9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b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endParaRPr kumimoji="1" lang="en-US" altLang="ja-JP" sz="900" dirty="0" smtClean="0"/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</a:t>
                      </a:r>
                      <a:b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15</a:t>
                      </a:r>
                      <a:b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endParaRPr kumimoji="1" lang="ja-JP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40000"/>
                      </a:srgbClr>
                    </a:solidFill>
                  </a:tcPr>
                </a:tc>
              </a:tr>
              <a:tr h="683451"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16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17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19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</a:t>
                      </a:r>
                      <a:b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endParaRPr kumimoji="1" lang="ja-JP" alt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21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1pPr>
                      <a:lvl2pPr marL="521527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2pPr>
                      <a:lvl3pPr marL="1043055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3pPr>
                      <a:lvl4pPr marL="1564582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4pPr>
                      <a:lvl5pPr marL="2086109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5pPr>
                      <a:lvl6pPr marL="2607636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6pPr>
                      <a:lvl7pPr marL="3129164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7pPr>
                      <a:lvl8pPr marL="3650691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8pPr>
                      <a:lvl9pPr marL="4172218" algn="l" defTabSz="1043055" rtl="0" eaLnBrk="1" latinLnBrk="0" hangingPunct="1">
                        <a:defRPr kumimoji="1" sz="2000" kern="1200">
                          <a:solidFill>
                            <a:schemeClr val="dk1"/>
                          </a:solidFill>
                          <a:latin typeface="Corbel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</a:t>
                      </a:r>
                      <a:endParaRPr kumimoji="1" lang="ja-JP" altLang="en-US" sz="17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8191" marR="78191" marT="39095" marB="390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4C8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017829" y="2839902"/>
            <a:ext cx="962636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39" dirty="0">
                <a:solidFill>
                  <a:schemeClr val="accent6">
                    <a:lumMod val="75000"/>
                  </a:schemeClr>
                </a:solidFill>
              </a:rPr>
              <a:t>TC set up</a:t>
            </a:r>
            <a:endParaRPr lang="ja-JP" altLang="en-US" sz="1539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9564" y="3610057"/>
            <a:ext cx="1829519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39" b="1" dirty="0">
                <a:solidFill>
                  <a:srgbClr val="7030A0"/>
                </a:solidFill>
              </a:rPr>
              <a:t>Beam investigation</a:t>
            </a:r>
            <a:endParaRPr lang="ja-JP" altLang="en-US" sz="1539" b="1" dirty="0">
              <a:solidFill>
                <a:srgbClr val="7030A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032636" y="2253361"/>
            <a:ext cx="2155109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431699" y="3888213"/>
            <a:ext cx="2770854" cy="1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038488" y="1994459"/>
            <a:ext cx="1662512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dirty="0">
                <a:solidFill>
                  <a:srgbClr val="7030A0"/>
                </a:solidFill>
              </a:rPr>
              <a:t>Beam tuning</a:t>
            </a:r>
            <a:endParaRPr lang="ja-JP" altLang="en-US" sz="1368" dirty="0">
              <a:solidFill>
                <a:srgbClr val="7030A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011" y="2584929"/>
            <a:ext cx="1210391" cy="40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26" b="1" dirty="0">
                <a:solidFill>
                  <a:srgbClr val="7030A0"/>
                </a:solidFill>
              </a:rPr>
              <a:t>Beam</a:t>
            </a:r>
          </a:p>
          <a:p>
            <a:r>
              <a:rPr lang="en-US" altLang="ja-JP" sz="1026" b="1" dirty="0">
                <a:solidFill>
                  <a:srgbClr val="7030A0"/>
                </a:solidFill>
              </a:rPr>
              <a:t> investigation</a:t>
            </a:r>
            <a:endParaRPr lang="ja-JP" altLang="en-US" sz="1026" b="1" dirty="0">
              <a:solidFill>
                <a:srgbClr val="7030A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59018" y="4250527"/>
            <a:ext cx="164414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54" b="1" dirty="0">
                <a:solidFill>
                  <a:srgbClr val="7030A0"/>
                </a:solidFill>
              </a:rPr>
              <a:t>Beam investigation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46506" y="4624121"/>
            <a:ext cx="61574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4202553" y="3885227"/>
            <a:ext cx="1908811" cy="29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468709" y="3620163"/>
            <a:ext cx="807437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b="1" dirty="0">
                <a:solidFill>
                  <a:schemeClr val="accent6">
                    <a:lumMod val="75000"/>
                  </a:schemeClr>
                </a:solidFill>
              </a:rPr>
              <a:t>Michel 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33648" y="4537317"/>
            <a:ext cx="930626" cy="4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 dirty="0">
                <a:solidFill>
                  <a:schemeClr val="accent6">
                    <a:lumMod val="75000"/>
                  </a:schemeClr>
                </a:solidFill>
              </a:rPr>
              <a:t>Data taking</a:t>
            </a:r>
            <a:endParaRPr lang="ja-JP" altLang="en-US" sz="1283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13270" y="4566860"/>
            <a:ext cx="900080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b="1" dirty="0">
                <a:solidFill>
                  <a:schemeClr val="accent6">
                    <a:lumMod val="75000"/>
                  </a:schemeClr>
                </a:solidFill>
              </a:rPr>
              <a:t>WD test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41164" y="4234360"/>
            <a:ext cx="1134951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97" dirty="0">
                <a:solidFill>
                  <a:srgbClr val="7030A0"/>
                </a:solidFill>
              </a:rPr>
              <a:t>Beam tuning for Positron</a:t>
            </a:r>
            <a:endParaRPr lang="ja-JP" altLang="en-US" sz="1197" dirty="0">
              <a:solidFill>
                <a:srgbClr val="7030A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46506" y="5495469"/>
            <a:ext cx="61574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10221" y="4756575"/>
            <a:ext cx="991665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199272" y="4479371"/>
            <a:ext cx="807437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b="1" dirty="0">
                <a:solidFill>
                  <a:schemeClr val="accent6">
                    <a:lumMod val="75000"/>
                  </a:schemeClr>
                </a:solidFill>
              </a:rPr>
              <a:t>Mott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43108" y="5274658"/>
            <a:ext cx="1662512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dirty="0">
                <a:solidFill>
                  <a:srgbClr val="7030A0"/>
                </a:solidFill>
              </a:rPr>
              <a:t>Beam shat down</a:t>
            </a:r>
            <a:endParaRPr lang="ja-JP" altLang="en-US" sz="1368" dirty="0">
              <a:solidFill>
                <a:srgbClr val="7030A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352407" y="5539552"/>
            <a:ext cx="2155109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455599" y="3912504"/>
            <a:ext cx="61574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487993" y="3038831"/>
            <a:ext cx="61574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470156" y="2699359"/>
            <a:ext cx="807437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b="1" dirty="0">
                <a:solidFill>
                  <a:schemeClr val="accent6">
                    <a:lumMod val="75000"/>
                  </a:schemeClr>
                </a:solidFill>
              </a:rPr>
              <a:t>Michel </a:t>
            </a: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1325058" y="3046658"/>
            <a:ext cx="2155109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375976" y="2790826"/>
            <a:ext cx="1662512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8" dirty="0">
                <a:solidFill>
                  <a:srgbClr val="7030A0"/>
                </a:solidFill>
              </a:rPr>
              <a:t>Beam tuning</a:t>
            </a:r>
            <a:endParaRPr lang="ja-JP" altLang="en-US" sz="1368" dirty="0">
              <a:solidFill>
                <a:srgbClr val="7030A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36554" y="2563560"/>
            <a:ext cx="995651" cy="5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39" dirty="0">
                <a:solidFill>
                  <a:schemeClr val="accent6">
                    <a:lumMod val="75000"/>
                  </a:schemeClr>
                </a:solidFill>
              </a:rPr>
              <a:t>TC set up delivered</a:t>
            </a:r>
            <a:endParaRPr lang="ja-JP" altLang="en-US" sz="1539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830631" y="4562546"/>
            <a:ext cx="1302472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39" dirty="0">
                <a:solidFill>
                  <a:schemeClr val="accent6">
                    <a:lumMod val="75000"/>
                  </a:schemeClr>
                </a:solidFill>
              </a:rPr>
              <a:t>TC alignment</a:t>
            </a:r>
            <a:endParaRPr lang="ja-JP" altLang="en-US" sz="1539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36635" y="5236880"/>
            <a:ext cx="1574598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39" dirty="0">
                <a:solidFill>
                  <a:srgbClr val="00B050"/>
                </a:solidFill>
              </a:rPr>
              <a:t>ATAR beam time</a:t>
            </a:r>
            <a:endParaRPr lang="ja-JP" altLang="en-US" sz="1539" dirty="0">
              <a:solidFill>
                <a:srgbClr val="00B05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3789716" y="5533034"/>
            <a:ext cx="2309661" cy="298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446506" y="6199854"/>
            <a:ext cx="5513572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68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24" y="1484784"/>
            <a:ext cx="4499821" cy="38884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Physics Motivation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19" y="1196752"/>
                <a:ext cx="4493285" cy="4824536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200" dirty="0" smtClean="0"/>
                  <a:t>Search for </a:t>
                </a:r>
                <a:r>
                  <a:rPr lang="en-US" altLang="ja-JP" sz="2200" dirty="0" err="1" smtClean="0"/>
                  <a:t>cLFV</a:t>
                </a:r>
                <a:r>
                  <a:rPr lang="en-US" altLang="ja-JP" sz="2200" dirty="0" smtClean="0"/>
                  <a:t> (charged lepton flavor violation), μ</a:t>
                </a:r>
                <a:r>
                  <a:rPr lang="en-US" altLang="ja-JP" sz="2200" baseline="30000" dirty="0" smtClean="0"/>
                  <a:t>+</a:t>
                </a:r>
                <a:r>
                  <a:rPr lang="en-US" altLang="ja-JP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sz="2200" dirty="0" smtClean="0"/>
                  <a:t> </a:t>
                </a:r>
                <a:r>
                  <a:rPr lang="en-US" altLang="ja-JP" sz="2200" dirty="0" err="1" smtClean="0"/>
                  <a:t>e</a:t>
                </a:r>
                <a:r>
                  <a:rPr lang="en-US" altLang="ja-JP" sz="2200" baseline="30000" dirty="0" err="1" smtClean="0"/>
                  <a:t>+</a:t>
                </a:r>
                <a:r>
                  <a:rPr lang="en-US" altLang="ja-JP" sz="2200" dirty="0" err="1" smtClean="0"/>
                  <a:t>γ</a:t>
                </a:r>
                <a:r>
                  <a:rPr lang="en-US" altLang="ja-JP" sz="2200" dirty="0" smtClean="0"/>
                  <a:t> decay</a:t>
                </a:r>
              </a:p>
              <a:p>
                <a:pPr lvl="1"/>
                <a:r>
                  <a:rPr lang="en-US" altLang="ja-JP" sz="1800" dirty="0" smtClean="0"/>
                  <a:t>Forbidden in the SM</a:t>
                </a:r>
                <a:endParaRPr lang="en-US" altLang="ja-JP" sz="1800" dirty="0"/>
              </a:p>
              <a:p>
                <a:pPr lvl="1"/>
                <a:r>
                  <a:rPr lang="en-US" altLang="ja-JP" sz="1800" dirty="0" smtClean="0"/>
                  <a:t>Sizable branching ratio is expected by many </a:t>
                </a:r>
                <a:r>
                  <a:rPr lang="en-US" altLang="ja-JP" sz="1800" dirty="0" err="1" smtClean="0"/>
                  <a:t>bSMs</a:t>
                </a:r>
                <a:r>
                  <a:rPr lang="en-US" altLang="ja-JP" sz="1800" dirty="0" smtClean="0"/>
                  <a:t>  </a:t>
                </a:r>
                <a:endParaRPr lang="en-US" altLang="ja-JP" sz="2200" dirty="0" smtClean="0"/>
              </a:p>
              <a:p>
                <a:r>
                  <a:rPr lang="en-US" altLang="ja-JP" sz="2200" dirty="0" smtClean="0"/>
                  <a:t>Most stringent upper limit of the branching ration is</a:t>
                </a:r>
                <a:r>
                  <a:rPr lang="ja-JP" altLang="en-US" sz="2200" dirty="0"/>
                  <a:t> </a:t>
                </a:r>
                <a:r>
                  <a:rPr lang="en-US" altLang="ja-JP" sz="2200" dirty="0" smtClean="0"/>
                  <a:t>set by the MEG experiment;</a:t>
                </a:r>
              </a:p>
              <a:p>
                <a:pPr marL="0" indent="0" algn="ctr">
                  <a:buNone/>
                </a:pPr>
                <a:r>
                  <a:rPr lang="en-US" altLang="ja-JP" sz="3400" b="1" dirty="0" smtClean="0"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3400" b="1" i="1" smtClean="0">
                        <a:solidFill>
                          <a:srgbClr val="CC0066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sz="3400" b="1" i="1" smtClean="0">
                        <a:solidFill>
                          <a:srgbClr val="CC0066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3400" b="1" i="1" smtClean="0">
                        <a:solidFill>
                          <a:srgbClr val="CC0066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ja-JP" sz="3400" b="1" i="1">
                        <a:solidFill>
                          <a:srgbClr val="CC0066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3400" b="1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3400" b="1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3400" b="1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altLang="ja-JP" sz="3400" b="1" i="1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altLang="ja-JP" sz="2200" b="1" dirty="0" smtClean="0">
                    <a:solidFill>
                      <a:srgbClr val="CC0066"/>
                    </a:solidFill>
                    <a:latin typeface="+mj-lt"/>
                  </a:rPr>
                  <a:t> </a:t>
                </a:r>
                <a:r>
                  <a:rPr lang="en-US" altLang="ja-JP" sz="2800" dirty="0" smtClean="0">
                    <a:solidFill>
                      <a:srgbClr val="CC0066"/>
                    </a:solidFill>
                    <a:latin typeface="+mj-lt"/>
                  </a:rPr>
                  <a:t>90% C.L. </a:t>
                </a:r>
                <a:r>
                  <a:rPr lang="en-US" altLang="ja-JP" sz="1600" dirty="0" smtClean="0"/>
                  <a:t>(Phys</a:t>
                </a:r>
                <a:r>
                  <a:rPr lang="en-US" altLang="ja-JP" sz="1600" dirty="0"/>
                  <a:t>. Rev. </a:t>
                </a:r>
                <a:r>
                  <a:rPr lang="en-US" altLang="ja-JP" sz="1600" dirty="0" err="1"/>
                  <a:t>Lett</a:t>
                </a:r>
                <a:r>
                  <a:rPr lang="en-US" altLang="ja-JP" sz="1600" dirty="0"/>
                  <a:t>. </a:t>
                </a:r>
                <a:r>
                  <a:rPr lang="en-US" altLang="ja-JP" sz="1600" dirty="0" smtClean="0"/>
                  <a:t>110(2013) 201801)</a:t>
                </a:r>
              </a:p>
              <a:p>
                <a:pPr marL="0" indent="0" algn="ctr">
                  <a:buNone/>
                </a:pPr>
                <a:r>
                  <a:rPr lang="en-US" altLang="ja-JP" sz="2500" dirty="0" smtClean="0"/>
                  <a:t>Already started </a:t>
                </a:r>
                <a:r>
                  <a:rPr lang="en-US" altLang="ja-JP" sz="2500" dirty="0"/>
                  <a:t>exploring </a:t>
                </a:r>
                <a:r>
                  <a:rPr lang="en-US" altLang="ja-JP" sz="2500" dirty="0" err="1" smtClean="0"/>
                  <a:t>bSM</a:t>
                </a:r>
                <a:r>
                  <a:rPr lang="en-US" altLang="ja-JP" sz="2500" dirty="0" smtClean="0"/>
                  <a:t> region!</a:t>
                </a:r>
                <a:endParaRPr lang="en-US" altLang="ja-JP" sz="25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196752"/>
                <a:ext cx="4493285" cy="4824536"/>
              </a:xfrm>
              <a:blipFill rotWithShape="0">
                <a:blip r:embed="rId4"/>
                <a:stretch>
                  <a:fillRect l="-1493" t="-758" r="-950" b="-29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47664" y="6043117"/>
            <a:ext cx="6317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Upgrade MEG experiment (MEG II) </a:t>
            </a:r>
            <a:endParaRPr lang="en-US" altLang="ja-JP" sz="3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22024" y="1249573"/>
            <a:ext cx="4493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 example, the expectation of the BR from SU(5</a:t>
            </a: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  <a:r>
              <a:rPr lang="ja-JP" altLang="en-US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SUSY-GUT</a:t>
            </a:r>
            <a:endParaRPr lang="ja-JP" altLang="en-US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508104" y="1444505"/>
            <a:ext cx="2765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M. </a:t>
            </a:r>
            <a:r>
              <a:rPr lang="en-US" altLang="ja-JP" sz="1000" dirty="0" err="1"/>
              <a:t>Cannoni</a:t>
            </a:r>
            <a:r>
              <a:rPr lang="en-US" altLang="ja-JP" sz="1000" dirty="0"/>
              <a:t> et.al., </a:t>
            </a:r>
            <a:r>
              <a:rPr lang="en-US" altLang="ja-JP" sz="1000" dirty="0" smtClean="0"/>
              <a:t>Phys</a:t>
            </a:r>
            <a:r>
              <a:rPr lang="en-US" altLang="ja-JP" sz="1000" dirty="0"/>
              <a:t>. Rev. D 88, 075005 (2013)</a:t>
            </a:r>
            <a:endParaRPr lang="ja-JP" altLang="en-US" sz="1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523471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Mass of </a:t>
            </a:r>
            <a:r>
              <a:rPr lang="en-US" altLang="ja-JP" sz="1200" dirty="0"/>
              <a:t>r</a:t>
            </a:r>
            <a:r>
              <a:rPr kumimoji="1" lang="en-US" altLang="ja-JP" sz="1200" dirty="0" smtClean="0"/>
              <a:t>ight handed neutrino</a:t>
            </a:r>
            <a:endParaRPr kumimoji="1" lang="ja-JP" altLang="en-US" sz="1200" dirty="0"/>
          </a:p>
        </p:txBody>
      </p:sp>
      <p:sp>
        <p:nvSpPr>
          <p:cNvPr id="11" name="右矢印 10"/>
          <p:cNvSpPr/>
          <p:nvPr/>
        </p:nvSpPr>
        <p:spPr>
          <a:xfrm>
            <a:off x="522231" y="6101320"/>
            <a:ext cx="850096" cy="437592"/>
          </a:xfrm>
          <a:prstGeom prst="rightArrow">
            <a:avLst/>
          </a:prstGeom>
          <a:noFill/>
          <a:ln w="190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32"/>
    </mc:Choice>
    <mc:Fallback xmlns="">
      <p:transition spd="slow" advTm="578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529754" y="1848077"/>
            <a:ext cx="5218710" cy="2474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sp>
        <p:nvSpPr>
          <p:cNvPr id="10" name="角丸四角形 9"/>
          <p:cNvSpPr/>
          <p:nvPr/>
        </p:nvSpPr>
        <p:spPr>
          <a:xfrm>
            <a:off x="467544" y="1883999"/>
            <a:ext cx="2763970" cy="2625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000" dirty="0" smtClean="0"/>
              <a:t>What should we measure?</a:t>
            </a:r>
            <a:endParaRPr kumimoji="1" lang="ja-JP" altLang="en-US" sz="3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29704" y="5005625"/>
            <a:ext cx="7128792" cy="10156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74638" algn="l"/>
              </a:tabLst>
            </a:pPr>
            <a:r>
              <a:rPr lang="en-US" altLang="ja-JP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should measure </a:t>
            </a:r>
          </a:p>
          <a:p>
            <a:pPr>
              <a:tabLst>
                <a:tab pos="274638" algn="l"/>
              </a:tabLst>
            </a:pPr>
            <a:r>
              <a:rPr lang="en-US" altLang="ja-JP" sz="3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Timing</a:t>
            </a:r>
            <a:r>
              <a:rPr lang="ja-JP" altLang="en-US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3000" dirty="0" smtClean="0">
                <a:solidFill>
                  <a:schemeClr val="accent5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Position</a:t>
            </a:r>
            <a:r>
              <a:rPr lang="ja-JP" altLang="en-US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3000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Momentum </a:t>
            </a:r>
            <a:r>
              <a:rPr lang="en-US" altLang="ja-JP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precisely.</a:t>
            </a:r>
            <a:endParaRPr lang="en-US" altLang="ja-JP" sz="3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" y="1989180"/>
            <a:ext cx="2713380" cy="233386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72">
            <a:off x="4465858" y="2188527"/>
            <a:ext cx="1944568" cy="19734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754" y="2781779"/>
            <a:ext cx="1021169" cy="10059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146" y="2245702"/>
            <a:ext cx="2219654" cy="190171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247493" y="1909130"/>
            <a:ext cx="1548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Accidental BG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Dominant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57114" y="1984988"/>
            <a:ext cx="13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Physics</a:t>
            </a:r>
            <a:r>
              <a:rPr kumimoji="1" lang="en-US" altLang="ja-JP" dirty="0" smtClean="0"/>
              <a:t> BG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133019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Signal </a:t>
            </a:r>
            <a:endParaRPr kumimoji="1" lang="ja-JP" altLang="en-US" sz="2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94058" y="1326790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Background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00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9807" b="4064"/>
          <a:stretch/>
        </p:blipFill>
        <p:spPr>
          <a:xfrm>
            <a:off x="-18510" y="-126395"/>
            <a:ext cx="7415998" cy="7130359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7307437" y="-126395"/>
            <a:ext cx="1945083" cy="7110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9114" y="305071"/>
            <a:ext cx="19975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FFFF"/>
                </a:solidFill>
              </a:rPr>
              <a:t>Xenon </a:t>
            </a:r>
            <a:r>
              <a:rPr lang="en-US" altLang="ja-JP" b="1" dirty="0" smtClean="0">
                <a:solidFill>
                  <a:srgbClr val="00FFFF"/>
                </a:solidFill>
              </a:rPr>
              <a:t>Calorimeter</a:t>
            </a:r>
          </a:p>
          <a:p>
            <a:pPr algn="r"/>
            <a:r>
              <a:rPr lang="en-US" altLang="ja-JP" sz="1500" b="1" dirty="0" smtClean="0">
                <a:solidFill>
                  <a:srgbClr val="00FFFF"/>
                </a:solidFill>
              </a:rPr>
              <a:t>SiPM readout</a:t>
            </a:r>
            <a:endParaRPr lang="en-US" altLang="ja-JP" sz="1500" b="1" dirty="0">
              <a:solidFill>
                <a:srgbClr val="00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49191" y="4825843"/>
            <a:ext cx="4845814" cy="430887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66FF33"/>
                </a:solidFill>
              </a:rPr>
              <a:t>Pixelated Positron Timing Counter (TC)</a:t>
            </a:r>
            <a:endParaRPr kumimoji="1" lang="ja-JP" altLang="en-US" sz="2200" b="1" dirty="0">
              <a:solidFill>
                <a:srgbClr val="66FF33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10898" y="0"/>
            <a:ext cx="3746567" cy="1043735"/>
          </a:xfrm>
        </p:spPr>
        <p:txBody>
          <a:bodyPr/>
          <a:lstStyle/>
          <a:p>
            <a:r>
              <a:rPr kumimoji="1" lang="en-US" altLang="ja-JP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25400" dir="3600000" algn="tl" rotWithShape="0">
                    <a:schemeClr val="bg1">
                      <a:alpha val="40000"/>
                    </a:schemeClr>
                  </a:outerShdw>
                </a:effectLst>
              </a:rPr>
              <a:t>MEG II</a:t>
            </a:r>
            <a:endParaRPr kumimoji="1" lang="ja-JP" alt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25400" dir="36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直線矢印コネクタ 34"/>
          <p:cNvCxnSpPr>
            <a:stCxn id="26" idx="1"/>
          </p:cNvCxnSpPr>
          <p:nvPr/>
        </p:nvCxnSpPr>
        <p:spPr>
          <a:xfrm flipH="1">
            <a:off x="3328623" y="5041287"/>
            <a:ext cx="1020568" cy="256459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673745" y="3495358"/>
            <a:ext cx="2735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</a:rPr>
              <a:t>Radiative Decay Counter</a:t>
            </a:r>
            <a:r>
              <a:rPr lang="ja-JP" altLang="en-US" sz="2200" b="1" dirty="0" smtClean="0">
                <a:solidFill>
                  <a:srgbClr val="FF00FF"/>
                </a:solidFill>
              </a:rPr>
              <a:t>　</a:t>
            </a:r>
            <a:endParaRPr lang="en-US" altLang="ja-JP" sz="2200" dirty="0">
              <a:solidFill>
                <a:srgbClr val="FF00FF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2380608" y="3926245"/>
            <a:ext cx="3775568" cy="1367059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5922994" y="1967648"/>
            <a:ext cx="809246" cy="1527710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42B1-8B9C-44C5-98DB-93E5C0870CF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3923928" y="1412294"/>
            <a:ext cx="275178" cy="1555762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921532" y="979112"/>
            <a:ext cx="32342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Stereo wire drift chamber</a:t>
            </a:r>
          </a:p>
          <a:p>
            <a:r>
              <a:rPr kumimoji="1" lang="ja-JP" altLang="en-US" sz="1500" b="1" dirty="0" smtClean="0">
                <a:solidFill>
                  <a:srgbClr val="FFFF00"/>
                </a:solidFill>
              </a:rPr>
              <a:t>　　　</a:t>
            </a:r>
            <a:r>
              <a:rPr kumimoji="1" lang="en-US" altLang="ja-JP" sz="1500" b="1" dirty="0" smtClean="0">
                <a:solidFill>
                  <a:srgbClr val="FFFF00"/>
                </a:solidFill>
              </a:rPr>
              <a:t>Tracking </a:t>
            </a:r>
            <a:r>
              <a:rPr lang="en-US" altLang="ja-JP" sz="1500" b="1" dirty="0" smtClean="0">
                <a:solidFill>
                  <a:srgbClr val="FFFF00"/>
                </a:solidFill>
              </a:rPr>
              <a:t>the positron till near TC</a:t>
            </a:r>
            <a:endParaRPr kumimoji="1" lang="ja-JP" altLang="en-US" sz="1500" b="1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85723" y="3658151"/>
            <a:ext cx="318573" cy="8378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ja-JP" sz="5400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endParaRPr lang="ja-JP" altLang="en-US" sz="5400" dirty="0">
              <a:solidFill>
                <a:srgbClr val="66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67531" y="2159111"/>
            <a:ext cx="318573" cy="83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solidFill>
                  <a:srgbClr val="E91D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</a:t>
            </a:r>
            <a:endParaRPr lang="ja-JP" altLang="en-US" sz="5400" dirty="0">
              <a:solidFill>
                <a:srgbClr val="E91DD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 flipV="1">
            <a:off x="2164992" y="2444729"/>
            <a:ext cx="1694086" cy="1046654"/>
          </a:xfrm>
          <a:prstGeom prst="line">
            <a:avLst/>
          </a:prstGeom>
          <a:ln w="28575">
            <a:solidFill>
              <a:srgbClr val="E91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 rot="21360393">
            <a:off x="4101222" y="1811394"/>
            <a:ext cx="2004875" cy="1555760"/>
            <a:chOff x="11361946" y="16884000"/>
            <a:chExt cx="5002177" cy="3859305"/>
          </a:xfrm>
        </p:grpSpPr>
        <p:cxnSp>
          <p:nvCxnSpPr>
            <p:cNvPr id="50" name="直線矢印コネクタ 49"/>
            <p:cNvCxnSpPr/>
            <p:nvPr/>
          </p:nvCxnSpPr>
          <p:spPr>
            <a:xfrm flipV="1">
              <a:off x="11467579" y="17299806"/>
              <a:ext cx="4311971" cy="3240360"/>
            </a:xfrm>
            <a:prstGeom prst="straightConnector1">
              <a:avLst/>
            </a:prstGeom>
            <a:ln w="155575">
              <a:solidFill>
                <a:srgbClr val="FF0000">
                  <a:alpha val="35000"/>
                </a:srgb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15275850" y="16884000"/>
              <a:ext cx="1088273" cy="792000"/>
            </a:xfrm>
            <a:prstGeom prst="line">
              <a:avLst/>
            </a:prstGeom>
            <a:ln w="155575">
              <a:solidFill>
                <a:srgbClr val="FF0000">
                  <a:alpha val="76000"/>
                </a:srgb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239607" flipH="1">
              <a:off x="11361946" y="19361468"/>
              <a:ext cx="1659239" cy="1381837"/>
            </a:xfrm>
            <a:prstGeom prst="line">
              <a:avLst/>
            </a:prstGeom>
            <a:ln w="155575">
              <a:solidFill>
                <a:srgbClr val="FF0000">
                  <a:alpha val="91000"/>
                </a:srgbClr>
              </a:solidFill>
              <a:headEnd type="none" w="med" len="med"/>
              <a:tailEnd type="triangl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テキスト ボックス 52"/>
          <p:cNvSpPr txBox="1"/>
          <p:nvPr/>
        </p:nvSpPr>
        <p:spPr>
          <a:xfrm>
            <a:off x="5010898" y="1420846"/>
            <a:ext cx="318573" cy="83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µ</a:t>
            </a:r>
            <a:endParaRPr lang="ja-JP" altLang="en-US" sz="5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372200" y="1700808"/>
            <a:ext cx="2145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twice </a:t>
            </a:r>
            <a:r>
              <a:rPr lang="en-US" altLang="ja-JP" sz="2000" b="1" dirty="0">
                <a:solidFill>
                  <a:srgbClr val="FF0000"/>
                </a:solidFill>
              </a:rPr>
              <a:t>higher beam intensity </a:t>
            </a:r>
          </a:p>
          <a:p>
            <a:pPr algn="ctr"/>
            <a:r>
              <a:rPr kumimoji="1" lang="ja-JP" altLang="en-US" sz="1600" b="1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stopping µ ~7×10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</a:rPr>
              <a:t>7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）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/>
              <p:cNvSpPr/>
              <p:nvPr/>
            </p:nvSpPr>
            <p:spPr>
              <a:xfrm>
                <a:off x="4869329" y="5595047"/>
                <a:ext cx="3794308" cy="5644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3000" b="1" dirty="0" smtClean="0">
                    <a:solidFill>
                      <a:schemeClr val="bg1"/>
                    </a:solidFill>
                  </a:rPr>
                  <a:t>sensitivity  </a:t>
                </a:r>
                <a14:m>
                  <m:oMath xmlns:m="http://schemas.openxmlformats.org/officeDocument/2006/math">
                    <m:r>
                      <a:rPr lang="en-US" altLang="ja-JP" sz="3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𝟒</m:t>
                    </m:r>
                    <m:r>
                      <a:rPr lang="en-US" altLang="ja-JP" sz="3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3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3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sz="3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altLang="ja-JP" sz="3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正方形/長方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329" y="5595047"/>
                <a:ext cx="3794308" cy="564450"/>
              </a:xfrm>
              <a:prstGeom prst="rect">
                <a:avLst/>
              </a:prstGeom>
              <a:blipFill rotWithShape="0">
                <a:blip r:embed="rId3"/>
                <a:stretch>
                  <a:fillRect l="-2724" t="-10638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角丸四角形 65"/>
          <p:cNvSpPr/>
          <p:nvPr/>
        </p:nvSpPr>
        <p:spPr>
          <a:xfrm>
            <a:off x="4499992" y="5445224"/>
            <a:ext cx="4275951" cy="864096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431680" y="3174858"/>
            <a:ext cx="1430200" cy="32316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500" dirty="0" smtClean="0">
                <a:solidFill>
                  <a:srgbClr val="FF00FF"/>
                </a:solidFill>
              </a:rPr>
              <a:t>中浦 </a:t>
            </a:r>
            <a:r>
              <a:rPr lang="en-US" altLang="ja-JP" sz="1500" dirty="0" smtClean="0">
                <a:solidFill>
                  <a:srgbClr val="FF00FF"/>
                </a:solidFill>
              </a:rPr>
              <a:t>24aDL11</a:t>
            </a:r>
            <a:endParaRPr lang="en-US" altLang="ja-JP" sz="1500" dirty="0">
              <a:solidFill>
                <a:srgbClr val="FF00FF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5236" y="1236180"/>
            <a:ext cx="1555234" cy="553998"/>
          </a:xfrm>
          <a:prstGeom prst="rect">
            <a:avLst/>
          </a:prstGeom>
          <a:ln>
            <a:solidFill>
              <a:srgbClr val="00FFFF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500" dirty="0" smtClean="0">
                <a:solidFill>
                  <a:srgbClr val="00FFFF"/>
                </a:solidFill>
              </a:rPr>
              <a:t>澤田・家城・小川</a:t>
            </a:r>
            <a:endParaRPr lang="en-US" altLang="ja-JP" sz="1500" dirty="0">
              <a:solidFill>
                <a:srgbClr val="00FFFF"/>
              </a:solidFill>
            </a:endParaRPr>
          </a:p>
          <a:p>
            <a:r>
              <a:rPr lang="en-US" altLang="ja-JP" sz="1500" dirty="0" smtClean="0">
                <a:solidFill>
                  <a:srgbClr val="00FFFF"/>
                </a:solidFill>
              </a:rPr>
              <a:t>     </a:t>
            </a:r>
            <a:r>
              <a:rPr lang="en-US" altLang="ja-JP" sz="1500" dirty="0">
                <a:solidFill>
                  <a:srgbClr val="00FFFF"/>
                </a:solidFill>
              </a:rPr>
              <a:t>(21pDK4,5,6)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597283" y="4303670"/>
            <a:ext cx="2469907" cy="553998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500" dirty="0" smtClean="0">
                <a:solidFill>
                  <a:srgbClr val="66FF33"/>
                </a:solidFill>
              </a:rPr>
              <a:t>This talk, and next talk</a:t>
            </a:r>
            <a:r>
              <a:rPr lang="ja-JP" altLang="en-US" sz="1500" dirty="0" smtClean="0">
                <a:solidFill>
                  <a:srgbClr val="66FF33"/>
                </a:solidFill>
              </a:rPr>
              <a:t> 吉田</a:t>
            </a:r>
            <a:endParaRPr lang="en-US" altLang="ja-JP" sz="1500" dirty="0" smtClean="0">
              <a:solidFill>
                <a:srgbClr val="66FF33"/>
              </a:solidFill>
            </a:endParaRPr>
          </a:p>
          <a:p>
            <a:pPr algn="r"/>
            <a:r>
              <a:rPr lang="en-US" altLang="ja-JP" sz="1500" dirty="0" smtClean="0">
                <a:solidFill>
                  <a:srgbClr val="66FF33"/>
                </a:solidFill>
              </a:rPr>
              <a:t>(24aDL10)</a:t>
            </a:r>
            <a:endParaRPr lang="en-US" altLang="ja-JP" sz="15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07" y="1180638"/>
            <a:ext cx="7290860" cy="5632738"/>
          </a:xfrm>
          <a:prstGeom prst="rect">
            <a:avLst/>
          </a:prstGeom>
        </p:spPr>
      </p:pic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Pixelated Positron </a:t>
            </a:r>
            <a:r>
              <a:rPr lang="en-US" altLang="ja-JP" sz="3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lang="en-US" altLang="ja-JP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iming </a:t>
            </a:r>
            <a:r>
              <a:rPr lang="en-US" altLang="ja-JP" sz="3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n-US" altLang="ja-JP" sz="3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ounter</a:t>
            </a:r>
            <a:endParaRPr kumimoji="1" lang="ja-JP" altLang="en-US" sz="3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609695" y="3725211"/>
                <a:ext cx="1778179" cy="54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900" b="1" i="1">
                            <a:solidFill>
                              <a:srgbClr val="FF45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900" b="1" i="1">
                                <a:solidFill>
                                  <a:srgbClr val="FF45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sz="2900" b="1" i="1">
                                <a:solidFill>
                                  <a:srgbClr val="FF45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𝑵</m:t>
                            </m:r>
                          </m:e>
                        </m:acc>
                      </m:e>
                      <m:sub>
                        <m:r>
                          <a:rPr lang="en-US" altLang="ja-JP" sz="2900" b="1" i="1">
                            <a:solidFill>
                              <a:srgbClr val="FF45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𝒉𝒊𝒕</m:t>
                        </m:r>
                      </m:sub>
                    </m:sSub>
                    <m:r>
                      <a:rPr lang="en-US" altLang="ja-JP" sz="2900" b="1" i="1">
                        <a:solidFill>
                          <a:srgbClr val="FF45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</m:oMath>
                </a14:m>
                <a:r>
                  <a:rPr lang="en-US" altLang="ja-JP" sz="2900" b="1" dirty="0">
                    <a:solidFill>
                      <a:srgbClr val="FF45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~</a:t>
                </a:r>
                <a:r>
                  <a:rPr lang="en-US" altLang="ja-JP" sz="2900" b="1" dirty="0" smtClean="0">
                    <a:solidFill>
                      <a:srgbClr val="FF45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9</a:t>
                </a:r>
                <a:endParaRPr lang="ja-JP" altLang="en-US" sz="2200" b="1" dirty="0">
                  <a:solidFill>
                    <a:srgbClr val="FF45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95" y="3725211"/>
                <a:ext cx="1778179" cy="549831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6849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 rot="20459162">
            <a:off x="7030382" y="1358262"/>
            <a:ext cx="1287785" cy="6708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>
              <a:rot lat="1424762" lon="20178496" rev="20823726"/>
            </a:camera>
            <a:lightRig rig="threePt" dir="t"/>
          </a:scene3d>
          <a:sp3d extrusionH="19050">
            <a:bevelT prst="slope"/>
          </a:sp3d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7618590" y="1854539"/>
            <a:ext cx="58334" cy="362857"/>
          </a:xfrm>
          <a:custGeom>
            <a:avLst/>
            <a:gdLst>
              <a:gd name="connsiteX0" fmla="*/ 58334 w 58334"/>
              <a:gd name="connsiteY0" fmla="*/ 362857 h 362857"/>
              <a:gd name="connsiteX1" fmla="*/ 43820 w 58334"/>
              <a:gd name="connsiteY1" fmla="*/ 275771 h 362857"/>
              <a:gd name="connsiteX2" fmla="*/ 29306 w 58334"/>
              <a:gd name="connsiteY2" fmla="*/ 232228 h 362857"/>
              <a:gd name="connsiteX3" fmla="*/ 14791 w 58334"/>
              <a:gd name="connsiteY3" fmla="*/ 101600 h 362857"/>
              <a:gd name="connsiteX4" fmla="*/ 277 w 58334"/>
              <a:gd name="connsiteY4" fmla="*/ 0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34" h="362857">
                <a:moveTo>
                  <a:pt x="58334" y="362857"/>
                </a:moveTo>
                <a:cubicBezTo>
                  <a:pt x="53496" y="333828"/>
                  <a:pt x="50204" y="304499"/>
                  <a:pt x="43820" y="275771"/>
                </a:cubicBezTo>
                <a:cubicBezTo>
                  <a:pt x="40501" y="260836"/>
                  <a:pt x="31821" y="247319"/>
                  <a:pt x="29306" y="232228"/>
                </a:cubicBezTo>
                <a:cubicBezTo>
                  <a:pt x="22103" y="189013"/>
                  <a:pt x="21453" y="144901"/>
                  <a:pt x="14791" y="101600"/>
                </a:cubicBezTo>
                <a:cubicBezTo>
                  <a:pt x="-3243" y="-15620"/>
                  <a:pt x="277" y="96290"/>
                  <a:pt x="277" y="0"/>
                </a:cubicBezTo>
              </a:path>
            </a:pathLst>
          </a:custGeom>
          <a:noFill/>
          <a:ln w="50800">
            <a:solidFill>
              <a:srgbClr val="FF018A"/>
            </a:solidFill>
          </a:ln>
        </p:spPr>
        <p:txBody>
          <a:bodyPr rtlCol="0" anchor="ctr"/>
          <a:lstStyle/>
          <a:p>
            <a:pPr algn="ctr"/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40352" y="138907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target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619672" y="3725210"/>
                <a:ext cx="1778179" cy="54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900" b="1" i="1">
                            <a:solidFill>
                              <a:srgbClr val="FF45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900" b="1" i="1">
                                <a:solidFill>
                                  <a:srgbClr val="FF45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sz="2900" b="1" i="1">
                                <a:solidFill>
                                  <a:srgbClr val="FF450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50" charset="-128"/>
                                <a:cs typeface="Arial Unicode MS" panose="020B0604020202020204" pitchFamily="50" charset="-128"/>
                              </a:rPr>
                              <m:t>𝑵</m:t>
                            </m:r>
                          </m:e>
                        </m:acc>
                      </m:e>
                      <m:sub>
                        <m:r>
                          <a:rPr lang="en-US" altLang="ja-JP" sz="2900" b="1" i="1">
                            <a:solidFill>
                              <a:srgbClr val="FF4500"/>
                            </a:solidFill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𝒉𝒊𝒕</m:t>
                        </m:r>
                      </m:sub>
                    </m:sSub>
                    <m:r>
                      <a:rPr lang="en-US" altLang="ja-JP" sz="2900" b="1" i="1">
                        <a:solidFill>
                          <a:srgbClr val="FF4500"/>
                        </a:solidFill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</m:oMath>
                </a14:m>
                <a:r>
                  <a:rPr lang="en-US" altLang="ja-JP" sz="2900" b="1" dirty="0">
                    <a:solidFill>
                      <a:srgbClr val="FF45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~</a:t>
                </a:r>
                <a:r>
                  <a:rPr lang="en-US" altLang="ja-JP" sz="2900" b="1" dirty="0" smtClean="0">
                    <a:solidFill>
                      <a:srgbClr val="FF45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9</a:t>
                </a:r>
                <a:endParaRPr lang="ja-JP" altLang="en-US" sz="2200" b="1" dirty="0">
                  <a:solidFill>
                    <a:srgbClr val="FF45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25210"/>
                <a:ext cx="1778179" cy="549831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6873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>
          <a:xfrm rot="10800000">
            <a:off x="528795" y="1622031"/>
            <a:ext cx="2470733" cy="1610440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2524474" y="1413697"/>
            <a:ext cx="1010640" cy="527804"/>
            <a:chOff x="-497494" y="3920038"/>
            <a:chExt cx="882562" cy="527804"/>
          </a:xfrm>
        </p:grpSpPr>
        <p:sp>
          <p:nvSpPr>
            <p:cNvPr id="31" name="角丸四角形 30"/>
            <p:cNvSpPr/>
            <p:nvPr/>
          </p:nvSpPr>
          <p:spPr>
            <a:xfrm>
              <a:off x="-497494" y="3920038"/>
              <a:ext cx="882562" cy="5278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18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kumimoji="1" lang="ja-JP" altLang="en-US" sz="25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-490182" y="3961490"/>
              <a:ext cx="875250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× 512</a:t>
              </a:r>
              <a:endPara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cxnSp>
        <p:nvCxnSpPr>
          <p:cNvPr id="33" name="直線矢印コネクタ 32"/>
          <p:cNvCxnSpPr/>
          <p:nvPr/>
        </p:nvCxnSpPr>
        <p:spPr>
          <a:xfrm>
            <a:off x="502804" y="1628287"/>
            <a:ext cx="0" cy="81535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 rot="16200000">
            <a:off x="-308314" y="1863881"/>
            <a:ext cx="12727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 cm </a:t>
            </a:r>
            <a:r>
              <a:rPr kumimoji="1" lang="en-US" altLang="ja-JP" sz="1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 </a:t>
            </a:r>
            <a:r>
              <a:rPr kumimoji="1" lang="en-US" altLang="ja-JP" sz="15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 cm</a:t>
            </a:r>
            <a:endParaRPr kumimoji="1" lang="ja-JP" altLang="en-US" sz="15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749565" y="2277993"/>
            <a:ext cx="2051306" cy="81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348592" y="1898354"/>
            <a:ext cx="1024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r>
              <a:rPr kumimoji="1"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cm</a:t>
            </a:r>
            <a:endParaRPr kumimoji="1" lang="ja-JP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9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/>
          <a:srcRect l="34001" t="19530" r="33732" b="20772"/>
          <a:stretch/>
        </p:blipFill>
        <p:spPr>
          <a:xfrm>
            <a:off x="3994902" y="1649860"/>
            <a:ext cx="4846258" cy="4875484"/>
          </a:xfrm>
          <a:prstGeom prst="rect">
            <a:avLst/>
          </a:prstGeom>
        </p:spPr>
      </p:pic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000" dirty="0">
                <a:latin typeface="Arial Unicode MS" panose="020B0604020202020204" pitchFamily="50" charset="-128"/>
                <a:ea typeface="Arial Unicode MS" panose="020B0604020202020204" pitchFamily="50" charset="-128"/>
              </a:rPr>
              <a:t>Pixelated Positron Timing Counter</a:t>
            </a:r>
            <a:endParaRPr kumimoji="1" lang="ja-JP" altLang="en-US" sz="3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>
          <a:xfrm rot="10800000">
            <a:off x="529208" y="1629975"/>
            <a:ext cx="4308504" cy="2808312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1039706" y="1700808"/>
            <a:ext cx="0" cy="12241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 rot="5400000">
            <a:off x="366621" y="2465141"/>
            <a:ext cx="1784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4 cm </a:t>
            </a:r>
            <a:r>
              <a:rPr kumimoji="1" lang="en-US" altLang="ja-JP" sz="1500" dirty="0" smtClean="0"/>
              <a:t>or</a:t>
            </a:r>
            <a:r>
              <a:rPr kumimoji="1" lang="en-US" altLang="ja-JP" sz="2200" dirty="0" smtClean="0"/>
              <a:t> 5 cm</a:t>
            </a:r>
            <a:endParaRPr kumimoji="1" lang="ja-JP" altLang="en-US" sz="22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761521" y="1544306"/>
            <a:ext cx="3872143" cy="136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195737" y="1124744"/>
            <a:ext cx="1139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12</a:t>
            </a:r>
            <a:r>
              <a:rPr kumimoji="1" lang="en-US" altLang="ja-JP" sz="2200" dirty="0" smtClean="0"/>
              <a:t> cm</a:t>
            </a:r>
            <a:endParaRPr kumimoji="1" lang="ja-JP" altLang="en-US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13103" y="3031966"/>
            <a:ext cx="1911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Thickness</a:t>
            </a:r>
            <a:r>
              <a:rPr lang="ja-JP" altLang="en-US" dirty="0" smtClean="0"/>
              <a:t> </a:t>
            </a:r>
            <a:r>
              <a:rPr lang="en-US" altLang="ja-JP" sz="2200" dirty="0" smtClean="0"/>
              <a:t>5 mm</a:t>
            </a:r>
            <a:endParaRPr kumimoji="1" lang="ja-JP" altLang="en-US" sz="2200" dirty="0"/>
          </a:p>
        </p:txBody>
      </p:sp>
      <p:sp>
        <p:nvSpPr>
          <p:cNvPr id="11" name="フリーフォーム 10"/>
          <p:cNvSpPr/>
          <p:nvPr/>
        </p:nvSpPr>
        <p:spPr>
          <a:xfrm>
            <a:off x="4559232" y="1347710"/>
            <a:ext cx="1015796" cy="549235"/>
          </a:xfrm>
          <a:custGeom>
            <a:avLst/>
            <a:gdLst>
              <a:gd name="connsiteX0" fmla="*/ 0 w 1333948"/>
              <a:gd name="connsiteY0" fmla="*/ 419548 h 419548"/>
              <a:gd name="connsiteX1" fmla="*/ 75303 w 1333948"/>
              <a:gd name="connsiteY1" fmla="*/ 311972 h 419548"/>
              <a:gd name="connsiteX2" fmla="*/ 118334 w 1333948"/>
              <a:gd name="connsiteY2" fmla="*/ 279699 h 419548"/>
              <a:gd name="connsiteX3" fmla="*/ 150607 w 1333948"/>
              <a:gd name="connsiteY3" fmla="*/ 236668 h 419548"/>
              <a:gd name="connsiteX4" fmla="*/ 172122 w 1333948"/>
              <a:gd name="connsiteY4" fmla="*/ 204395 h 419548"/>
              <a:gd name="connsiteX5" fmla="*/ 204395 w 1333948"/>
              <a:gd name="connsiteY5" fmla="*/ 182880 h 419548"/>
              <a:gd name="connsiteX6" fmla="*/ 290456 w 1333948"/>
              <a:gd name="connsiteY6" fmla="*/ 118334 h 419548"/>
              <a:gd name="connsiteX7" fmla="*/ 311971 w 1333948"/>
              <a:gd name="connsiteY7" fmla="*/ 86061 h 419548"/>
              <a:gd name="connsiteX8" fmla="*/ 365760 w 1333948"/>
              <a:gd name="connsiteY8" fmla="*/ 64546 h 419548"/>
              <a:gd name="connsiteX9" fmla="*/ 441063 w 1333948"/>
              <a:gd name="connsiteY9" fmla="*/ 43031 h 419548"/>
              <a:gd name="connsiteX10" fmla="*/ 473336 w 1333948"/>
              <a:gd name="connsiteY10" fmla="*/ 32273 h 419548"/>
              <a:gd name="connsiteX11" fmla="*/ 720762 w 1333948"/>
              <a:gd name="connsiteY11" fmla="*/ 75304 h 419548"/>
              <a:gd name="connsiteX12" fmla="*/ 731520 w 1333948"/>
              <a:gd name="connsiteY12" fmla="*/ 107577 h 419548"/>
              <a:gd name="connsiteX13" fmla="*/ 720762 w 1333948"/>
              <a:gd name="connsiteY13" fmla="*/ 215153 h 419548"/>
              <a:gd name="connsiteX14" fmla="*/ 656216 w 1333948"/>
              <a:gd name="connsiteY14" fmla="*/ 204395 h 419548"/>
              <a:gd name="connsiteX15" fmla="*/ 623943 w 1333948"/>
              <a:gd name="connsiteY15" fmla="*/ 139850 h 419548"/>
              <a:gd name="connsiteX16" fmla="*/ 634701 w 1333948"/>
              <a:gd name="connsiteY16" fmla="*/ 96819 h 419548"/>
              <a:gd name="connsiteX17" fmla="*/ 731520 w 1333948"/>
              <a:gd name="connsiteY17" fmla="*/ 53788 h 419548"/>
              <a:gd name="connsiteX18" fmla="*/ 871369 w 1333948"/>
              <a:gd name="connsiteY18" fmla="*/ 21515 h 419548"/>
              <a:gd name="connsiteX19" fmla="*/ 903642 w 1333948"/>
              <a:gd name="connsiteY19" fmla="*/ 10758 h 419548"/>
              <a:gd name="connsiteX20" fmla="*/ 946672 w 1333948"/>
              <a:gd name="connsiteY20" fmla="*/ 0 h 419548"/>
              <a:gd name="connsiteX21" fmla="*/ 1118795 w 1333948"/>
              <a:gd name="connsiteY21" fmla="*/ 10758 h 419548"/>
              <a:gd name="connsiteX22" fmla="*/ 1151068 w 1333948"/>
              <a:gd name="connsiteY22" fmla="*/ 21515 h 419548"/>
              <a:gd name="connsiteX23" fmla="*/ 1226371 w 1333948"/>
              <a:gd name="connsiteY23" fmla="*/ 32273 h 419548"/>
              <a:gd name="connsiteX24" fmla="*/ 1269402 w 1333948"/>
              <a:gd name="connsiteY24" fmla="*/ 53788 h 419548"/>
              <a:gd name="connsiteX25" fmla="*/ 1333948 w 1333948"/>
              <a:gd name="connsiteY25" fmla="*/ 75304 h 4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3948" h="419548">
                <a:moveTo>
                  <a:pt x="0" y="419548"/>
                </a:moveTo>
                <a:cubicBezTo>
                  <a:pt x="7032" y="409000"/>
                  <a:pt x="59371" y="327904"/>
                  <a:pt x="75303" y="311972"/>
                </a:cubicBezTo>
                <a:cubicBezTo>
                  <a:pt x="87981" y="299294"/>
                  <a:pt x="105656" y="292377"/>
                  <a:pt x="118334" y="279699"/>
                </a:cubicBezTo>
                <a:cubicBezTo>
                  <a:pt x="131012" y="267021"/>
                  <a:pt x="140186" y="251258"/>
                  <a:pt x="150607" y="236668"/>
                </a:cubicBezTo>
                <a:cubicBezTo>
                  <a:pt x="158122" y="226147"/>
                  <a:pt x="162980" y="213537"/>
                  <a:pt x="172122" y="204395"/>
                </a:cubicBezTo>
                <a:cubicBezTo>
                  <a:pt x="181264" y="195253"/>
                  <a:pt x="193939" y="190484"/>
                  <a:pt x="204395" y="182880"/>
                </a:cubicBezTo>
                <a:cubicBezTo>
                  <a:pt x="233395" y="161789"/>
                  <a:pt x="290456" y="118334"/>
                  <a:pt x="290456" y="118334"/>
                </a:cubicBezTo>
                <a:cubicBezTo>
                  <a:pt x="297628" y="107576"/>
                  <a:pt x="301450" y="93576"/>
                  <a:pt x="311971" y="86061"/>
                </a:cubicBezTo>
                <a:cubicBezTo>
                  <a:pt x="327685" y="74837"/>
                  <a:pt x="347679" y="71326"/>
                  <a:pt x="365760" y="64546"/>
                </a:cubicBezTo>
                <a:cubicBezTo>
                  <a:pt x="407044" y="49064"/>
                  <a:pt x="393569" y="56600"/>
                  <a:pt x="441063" y="43031"/>
                </a:cubicBezTo>
                <a:cubicBezTo>
                  <a:pt x="451966" y="39916"/>
                  <a:pt x="462578" y="35859"/>
                  <a:pt x="473336" y="32273"/>
                </a:cubicBezTo>
                <a:cubicBezTo>
                  <a:pt x="617591" y="39142"/>
                  <a:pt x="673648" y="-18924"/>
                  <a:pt x="720762" y="75304"/>
                </a:cubicBezTo>
                <a:cubicBezTo>
                  <a:pt x="725833" y="85446"/>
                  <a:pt x="727934" y="96819"/>
                  <a:pt x="731520" y="107577"/>
                </a:cubicBezTo>
                <a:cubicBezTo>
                  <a:pt x="727934" y="143436"/>
                  <a:pt x="742887" y="186707"/>
                  <a:pt x="720762" y="215153"/>
                </a:cubicBezTo>
                <a:cubicBezTo>
                  <a:pt x="707371" y="232370"/>
                  <a:pt x="675725" y="214150"/>
                  <a:pt x="656216" y="204395"/>
                </a:cubicBezTo>
                <a:cubicBezTo>
                  <a:pt x="639534" y="196054"/>
                  <a:pt x="629034" y="155123"/>
                  <a:pt x="623943" y="139850"/>
                </a:cubicBezTo>
                <a:cubicBezTo>
                  <a:pt x="627529" y="125506"/>
                  <a:pt x="626500" y="109121"/>
                  <a:pt x="634701" y="96819"/>
                </a:cubicBezTo>
                <a:cubicBezTo>
                  <a:pt x="649028" y="75329"/>
                  <a:pt x="719289" y="57283"/>
                  <a:pt x="731520" y="53788"/>
                </a:cubicBezTo>
                <a:cubicBezTo>
                  <a:pt x="918882" y="256"/>
                  <a:pt x="736915" y="55128"/>
                  <a:pt x="871369" y="21515"/>
                </a:cubicBezTo>
                <a:cubicBezTo>
                  <a:pt x="882370" y="18765"/>
                  <a:pt x="892739" y="13873"/>
                  <a:pt x="903642" y="10758"/>
                </a:cubicBezTo>
                <a:cubicBezTo>
                  <a:pt x="917858" y="6696"/>
                  <a:pt x="932329" y="3586"/>
                  <a:pt x="946672" y="0"/>
                </a:cubicBezTo>
                <a:cubicBezTo>
                  <a:pt x="1004046" y="3586"/>
                  <a:pt x="1061625" y="4740"/>
                  <a:pt x="1118795" y="10758"/>
                </a:cubicBezTo>
                <a:cubicBezTo>
                  <a:pt x="1130072" y="11945"/>
                  <a:pt x="1139949" y="19291"/>
                  <a:pt x="1151068" y="21515"/>
                </a:cubicBezTo>
                <a:cubicBezTo>
                  <a:pt x="1175931" y="26488"/>
                  <a:pt x="1201270" y="28687"/>
                  <a:pt x="1226371" y="32273"/>
                </a:cubicBezTo>
                <a:cubicBezTo>
                  <a:pt x="1240715" y="39445"/>
                  <a:pt x="1254512" y="47832"/>
                  <a:pt x="1269402" y="53788"/>
                </a:cubicBezTo>
                <a:cubicBezTo>
                  <a:pt x="1290459" y="62211"/>
                  <a:pt x="1333948" y="75304"/>
                  <a:pt x="1333948" y="75304"/>
                </a:cubicBezTo>
              </a:path>
            </a:pathLst>
          </a:custGeom>
          <a:noFill/>
          <a:ln w="28575">
            <a:solidFill>
              <a:srgbClr val="FF018A"/>
            </a:solidFill>
            <a:head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27977" y="975745"/>
            <a:ext cx="352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18A"/>
                </a:solidFill>
              </a:rPr>
              <a:t>6</a:t>
            </a:r>
            <a:r>
              <a:rPr lang="ja-JP" altLang="en-US" dirty="0" smtClean="0">
                <a:solidFill>
                  <a:srgbClr val="FF018A"/>
                </a:solidFill>
              </a:rPr>
              <a:t> </a:t>
            </a:r>
            <a:r>
              <a:rPr kumimoji="1" lang="en-US" altLang="ja-JP" dirty="0" smtClean="0">
                <a:solidFill>
                  <a:srgbClr val="FF018A"/>
                </a:solidFill>
              </a:rPr>
              <a:t>SiPMs in series at the both end</a:t>
            </a:r>
          </a:p>
          <a:p>
            <a:r>
              <a:rPr kumimoji="1" lang="en-US" altLang="ja-JP" dirty="0" err="1" smtClean="0">
                <a:solidFill>
                  <a:srgbClr val="FF018A"/>
                </a:solidFill>
              </a:rPr>
              <a:t>AdvanSiD</a:t>
            </a:r>
            <a:r>
              <a:rPr kumimoji="1" lang="ja-JP" altLang="en-US" dirty="0" smtClean="0">
                <a:solidFill>
                  <a:srgbClr val="FF018A"/>
                </a:solidFill>
              </a:rPr>
              <a:t> 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(</a:t>
            </a:r>
            <a:r>
              <a:rPr lang="en-US" altLang="ja-JP" sz="1500" dirty="0" smtClean="0">
                <a:solidFill>
                  <a:srgbClr val="FF018A"/>
                </a:solidFill>
              </a:rPr>
              <a:t>Italy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) 3x3 mm</a:t>
            </a:r>
            <a:r>
              <a:rPr kumimoji="1" lang="en-US" altLang="ja-JP" sz="1500" baseline="30000" dirty="0" smtClean="0">
                <a:solidFill>
                  <a:srgbClr val="FF018A"/>
                </a:solidFill>
              </a:rPr>
              <a:t>2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, 50 um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9207" y="4596755"/>
            <a:ext cx="3610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E6B8C"/>
                </a:solidFill>
              </a:rPr>
              <a:t>Fast Plastic Scintillator</a:t>
            </a:r>
          </a:p>
          <a:p>
            <a:r>
              <a:rPr lang="en-US" altLang="ja-JP" sz="1600" smtClean="0">
                <a:solidFill>
                  <a:srgbClr val="FE6B8C"/>
                </a:solidFill>
              </a:rPr>
              <a:t>BC422</a:t>
            </a:r>
            <a:r>
              <a:rPr kumimoji="1" lang="en-US" altLang="ja-JP" sz="1600" smtClean="0">
                <a:solidFill>
                  <a:srgbClr val="FE6B8C"/>
                </a:solidFill>
              </a:rPr>
              <a:t>, </a:t>
            </a:r>
            <a:r>
              <a:rPr kumimoji="1" lang="en-US" altLang="ja-JP" sz="1600" dirty="0" smtClean="0">
                <a:solidFill>
                  <a:srgbClr val="FE6B8C"/>
                </a:solidFill>
              </a:rPr>
              <a:t>rise time 0.35 ns</a:t>
            </a:r>
          </a:p>
          <a:p>
            <a:r>
              <a:rPr lang="en-US" altLang="ja-JP" sz="1600" dirty="0" smtClean="0">
                <a:solidFill>
                  <a:srgbClr val="FE6B8C"/>
                </a:solidFill>
              </a:rPr>
              <a:t>attenuation length</a:t>
            </a:r>
            <a:r>
              <a:rPr kumimoji="1" lang="ja-JP" altLang="en-US" sz="1600" dirty="0" smtClean="0">
                <a:solidFill>
                  <a:srgbClr val="FE6B8C"/>
                </a:solidFill>
              </a:rPr>
              <a:t> </a:t>
            </a:r>
            <a:r>
              <a:rPr kumimoji="1" lang="en-US" altLang="ja-JP" sz="1600" dirty="0" smtClean="0">
                <a:solidFill>
                  <a:srgbClr val="FE6B8C"/>
                </a:solidFill>
              </a:rPr>
              <a:t>8 cm</a:t>
            </a:r>
            <a:endParaRPr kumimoji="1" lang="ja-JP" altLang="en-US" sz="1600" dirty="0">
              <a:solidFill>
                <a:srgbClr val="FE6B8C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89087" y="3492667"/>
            <a:ext cx="981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 smtClean="0">
                <a:solidFill>
                  <a:srgbClr val="00B050"/>
                </a:solidFill>
                <a:effectLst>
                  <a:outerShdw blurRad="127000" sx="115000" sy="115000" algn="ctr" rotWithShape="0">
                    <a:schemeClr val="bg1">
                      <a:alpha val="30000"/>
                    </a:schemeClr>
                  </a:outerShdw>
                </a:effectLst>
              </a:rPr>
              <a:t>PCB</a:t>
            </a:r>
            <a:endParaRPr kumimoji="1" lang="ja-JP" altLang="en-US" sz="2500" dirty="0">
              <a:solidFill>
                <a:srgbClr val="00B050"/>
              </a:solidFill>
              <a:effectLst>
                <a:outerShdw blurRad="127000" sx="115000" sy="115000" algn="ctr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1589148" y="2777499"/>
            <a:ext cx="1009303" cy="1862645"/>
          </a:xfrm>
          <a:custGeom>
            <a:avLst/>
            <a:gdLst>
              <a:gd name="connsiteX0" fmla="*/ 1152041 w 1152041"/>
              <a:gd name="connsiteY0" fmla="*/ 0 h 2011680"/>
              <a:gd name="connsiteX1" fmla="*/ 1098253 w 1152041"/>
              <a:gd name="connsiteY1" fmla="*/ 21516 h 2011680"/>
              <a:gd name="connsiteX2" fmla="*/ 1022949 w 1152041"/>
              <a:gd name="connsiteY2" fmla="*/ 75304 h 2011680"/>
              <a:gd name="connsiteX3" fmla="*/ 990676 w 1152041"/>
              <a:gd name="connsiteY3" fmla="*/ 107577 h 2011680"/>
              <a:gd name="connsiteX4" fmla="*/ 958404 w 1152041"/>
              <a:gd name="connsiteY4" fmla="*/ 118334 h 2011680"/>
              <a:gd name="connsiteX5" fmla="*/ 936888 w 1152041"/>
              <a:gd name="connsiteY5" fmla="*/ 150607 h 2011680"/>
              <a:gd name="connsiteX6" fmla="*/ 872342 w 1152041"/>
              <a:gd name="connsiteY6" fmla="*/ 215153 h 2011680"/>
              <a:gd name="connsiteX7" fmla="*/ 850827 w 1152041"/>
              <a:gd name="connsiteY7" fmla="*/ 236669 h 2011680"/>
              <a:gd name="connsiteX8" fmla="*/ 818554 w 1152041"/>
              <a:gd name="connsiteY8" fmla="*/ 268942 h 2011680"/>
              <a:gd name="connsiteX9" fmla="*/ 807796 w 1152041"/>
              <a:gd name="connsiteY9" fmla="*/ 301214 h 2011680"/>
              <a:gd name="connsiteX10" fmla="*/ 786281 w 1152041"/>
              <a:gd name="connsiteY10" fmla="*/ 322730 h 2011680"/>
              <a:gd name="connsiteX11" fmla="*/ 743251 w 1152041"/>
              <a:gd name="connsiteY11" fmla="*/ 376518 h 2011680"/>
              <a:gd name="connsiteX12" fmla="*/ 700220 w 1152041"/>
              <a:gd name="connsiteY12" fmla="*/ 441064 h 2011680"/>
              <a:gd name="connsiteX13" fmla="*/ 657189 w 1152041"/>
              <a:gd name="connsiteY13" fmla="*/ 516367 h 2011680"/>
              <a:gd name="connsiteX14" fmla="*/ 624916 w 1152041"/>
              <a:gd name="connsiteY14" fmla="*/ 537883 h 2011680"/>
              <a:gd name="connsiteX15" fmla="*/ 614159 w 1152041"/>
              <a:gd name="connsiteY15" fmla="*/ 570156 h 2011680"/>
              <a:gd name="connsiteX16" fmla="*/ 592644 w 1152041"/>
              <a:gd name="connsiteY16" fmla="*/ 613186 h 2011680"/>
              <a:gd name="connsiteX17" fmla="*/ 581886 w 1152041"/>
              <a:gd name="connsiteY17" fmla="*/ 666974 h 2011680"/>
              <a:gd name="connsiteX18" fmla="*/ 538855 w 1152041"/>
              <a:gd name="connsiteY18" fmla="*/ 720763 h 2011680"/>
              <a:gd name="connsiteX19" fmla="*/ 528098 w 1152041"/>
              <a:gd name="connsiteY19" fmla="*/ 806824 h 2011680"/>
              <a:gd name="connsiteX20" fmla="*/ 485067 w 1152041"/>
              <a:gd name="connsiteY20" fmla="*/ 914400 h 2011680"/>
              <a:gd name="connsiteX21" fmla="*/ 463552 w 1152041"/>
              <a:gd name="connsiteY21" fmla="*/ 989704 h 2011680"/>
              <a:gd name="connsiteX22" fmla="*/ 506582 w 1152041"/>
              <a:gd name="connsiteY22" fmla="*/ 1151069 h 2011680"/>
              <a:gd name="connsiteX23" fmla="*/ 549613 w 1152041"/>
              <a:gd name="connsiteY23" fmla="*/ 1161826 h 2011680"/>
              <a:gd name="connsiteX24" fmla="*/ 592644 w 1152041"/>
              <a:gd name="connsiteY24" fmla="*/ 1151069 h 2011680"/>
              <a:gd name="connsiteX25" fmla="*/ 646432 w 1152041"/>
              <a:gd name="connsiteY25" fmla="*/ 1108038 h 2011680"/>
              <a:gd name="connsiteX26" fmla="*/ 667947 w 1152041"/>
              <a:gd name="connsiteY26" fmla="*/ 1075765 h 2011680"/>
              <a:gd name="connsiteX27" fmla="*/ 721735 w 1152041"/>
              <a:gd name="connsiteY27" fmla="*/ 1011219 h 2011680"/>
              <a:gd name="connsiteX28" fmla="*/ 710978 w 1152041"/>
              <a:gd name="connsiteY28" fmla="*/ 946673 h 2011680"/>
              <a:gd name="connsiteX29" fmla="*/ 571128 w 1152041"/>
              <a:gd name="connsiteY29" fmla="*/ 935916 h 2011680"/>
              <a:gd name="connsiteX30" fmla="*/ 538855 w 1152041"/>
              <a:gd name="connsiteY30" fmla="*/ 946673 h 2011680"/>
              <a:gd name="connsiteX31" fmla="*/ 495825 w 1152041"/>
              <a:gd name="connsiteY31" fmla="*/ 957431 h 2011680"/>
              <a:gd name="connsiteX32" fmla="*/ 474309 w 1152041"/>
              <a:gd name="connsiteY32" fmla="*/ 978946 h 2011680"/>
              <a:gd name="connsiteX33" fmla="*/ 442036 w 1152041"/>
              <a:gd name="connsiteY33" fmla="*/ 1000462 h 2011680"/>
              <a:gd name="connsiteX34" fmla="*/ 420521 w 1152041"/>
              <a:gd name="connsiteY34" fmla="*/ 1032734 h 2011680"/>
              <a:gd name="connsiteX35" fmla="*/ 388248 w 1152041"/>
              <a:gd name="connsiteY35" fmla="*/ 1043492 h 2011680"/>
              <a:gd name="connsiteX36" fmla="*/ 377491 w 1152041"/>
              <a:gd name="connsiteY36" fmla="*/ 1075765 h 2011680"/>
              <a:gd name="connsiteX37" fmla="*/ 355975 w 1152041"/>
              <a:gd name="connsiteY37" fmla="*/ 1108038 h 2011680"/>
              <a:gd name="connsiteX38" fmla="*/ 323702 w 1152041"/>
              <a:gd name="connsiteY38" fmla="*/ 1161826 h 2011680"/>
              <a:gd name="connsiteX39" fmla="*/ 312945 w 1152041"/>
              <a:gd name="connsiteY39" fmla="*/ 1194099 h 2011680"/>
              <a:gd name="connsiteX40" fmla="*/ 291429 w 1152041"/>
              <a:gd name="connsiteY40" fmla="*/ 1237130 h 2011680"/>
              <a:gd name="connsiteX41" fmla="*/ 248399 w 1152041"/>
              <a:gd name="connsiteY41" fmla="*/ 1301676 h 2011680"/>
              <a:gd name="connsiteX42" fmla="*/ 216126 w 1152041"/>
              <a:gd name="connsiteY42" fmla="*/ 1376979 h 2011680"/>
              <a:gd name="connsiteX43" fmla="*/ 205368 w 1152041"/>
              <a:gd name="connsiteY43" fmla="*/ 1409252 h 2011680"/>
              <a:gd name="connsiteX44" fmla="*/ 183853 w 1152041"/>
              <a:gd name="connsiteY44" fmla="*/ 1441525 h 2011680"/>
              <a:gd name="connsiteX45" fmla="*/ 162338 w 1152041"/>
              <a:gd name="connsiteY45" fmla="*/ 1516829 h 2011680"/>
              <a:gd name="connsiteX46" fmla="*/ 151580 w 1152041"/>
              <a:gd name="connsiteY46" fmla="*/ 1549102 h 2011680"/>
              <a:gd name="connsiteX47" fmla="*/ 130065 w 1152041"/>
              <a:gd name="connsiteY47" fmla="*/ 1581374 h 2011680"/>
              <a:gd name="connsiteX48" fmla="*/ 87034 w 1152041"/>
              <a:gd name="connsiteY48" fmla="*/ 1667436 h 2011680"/>
              <a:gd name="connsiteX49" fmla="*/ 54761 w 1152041"/>
              <a:gd name="connsiteY49" fmla="*/ 1731982 h 2011680"/>
              <a:gd name="connsiteX50" fmla="*/ 44004 w 1152041"/>
              <a:gd name="connsiteY50" fmla="*/ 1764254 h 2011680"/>
              <a:gd name="connsiteX51" fmla="*/ 22488 w 1152041"/>
              <a:gd name="connsiteY51" fmla="*/ 1871831 h 2011680"/>
              <a:gd name="connsiteX52" fmla="*/ 973 w 1152041"/>
              <a:gd name="connsiteY5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2041" h="2011680">
                <a:moveTo>
                  <a:pt x="1152041" y="0"/>
                </a:moveTo>
                <a:cubicBezTo>
                  <a:pt x="1134112" y="7172"/>
                  <a:pt x="1114320" y="10804"/>
                  <a:pt x="1098253" y="21516"/>
                </a:cubicBezTo>
                <a:cubicBezTo>
                  <a:pt x="996156" y="89581"/>
                  <a:pt x="1103002" y="48619"/>
                  <a:pt x="1022949" y="75304"/>
                </a:cubicBezTo>
                <a:cubicBezTo>
                  <a:pt x="1012191" y="86062"/>
                  <a:pt x="1003335" y="99138"/>
                  <a:pt x="990676" y="107577"/>
                </a:cubicBezTo>
                <a:cubicBezTo>
                  <a:pt x="981241" y="113867"/>
                  <a:pt x="967258" y="111251"/>
                  <a:pt x="958404" y="118334"/>
                </a:cubicBezTo>
                <a:cubicBezTo>
                  <a:pt x="948308" y="126411"/>
                  <a:pt x="945478" y="140944"/>
                  <a:pt x="936888" y="150607"/>
                </a:cubicBezTo>
                <a:cubicBezTo>
                  <a:pt x="916673" y="173349"/>
                  <a:pt x="893857" y="193638"/>
                  <a:pt x="872342" y="215153"/>
                </a:cubicBezTo>
                <a:lnTo>
                  <a:pt x="850827" y="236669"/>
                </a:lnTo>
                <a:lnTo>
                  <a:pt x="818554" y="268942"/>
                </a:lnTo>
                <a:cubicBezTo>
                  <a:pt x="814968" y="279699"/>
                  <a:pt x="813630" y="291491"/>
                  <a:pt x="807796" y="301214"/>
                </a:cubicBezTo>
                <a:cubicBezTo>
                  <a:pt x="802578" y="309911"/>
                  <a:pt x="792882" y="315029"/>
                  <a:pt x="786281" y="322730"/>
                </a:cubicBezTo>
                <a:cubicBezTo>
                  <a:pt x="771339" y="340163"/>
                  <a:pt x="757594" y="358589"/>
                  <a:pt x="743251" y="376518"/>
                </a:cubicBezTo>
                <a:cubicBezTo>
                  <a:pt x="720174" y="445748"/>
                  <a:pt x="750585" y="370554"/>
                  <a:pt x="700220" y="441064"/>
                </a:cubicBezTo>
                <a:cubicBezTo>
                  <a:pt x="679123" y="470600"/>
                  <a:pt x="682602" y="490954"/>
                  <a:pt x="657189" y="516367"/>
                </a:cubicBezTo>
                <a:cubicBezTo>
                  <a:pt x="648047" y="525509"/>
                  <a:pt x="635674" y="530711"/>
                  <a:pt x="624916" y="537883"/>
                </a:cubicBezTo>
                <a:cubicBezTo>
                  <a:pt x="621330" y="548641"/>
                  <a:pt x="618626" y="559733"/>
                  <a:pt x="614159" y="570156"/>
                </a:cubicBezTo>
                <a:cubicBezTo>
                  <a:pt x="607842" y="584896"/>
                  <a:pt x="597715" y="597973"/>
                  <a:pt x="592644" y="613186"/>
                </a:cubicBezTo>
                <a:cubicBezTo>
                  <a:pt x="586862" y="630532"/>
                  <a:pt x="588306" y="649854"/>
                  <a:pt x="581886" y="666974"/>
                </a:cubicBezTo>
                <a:cubicBezTo>
                  <a:pt x="573743" y="688688"/>
                  <a:pt x="554609" y="705009"/>
                  <a:pt x="538855" y="720763"/>
                </a:cubicBezTo>
                <a:cubicBezTo>
                  <a:pt x="535269" y="749450"/>
                  <a:pt x="534156" y="778556"/>
                  <a:pt x="528098" y="806824"/>
                </a:cubicBezTo>
                <a:cubicBezTo>
                  <a:pt x="514107" y="872115"/>
                  <a:pt x="507818" y="861316"/>
                  <a:pt x="485067" y="914400"/>
                </a:cubicBezTo>
                <a:cubicBezTo>
                  <a:pt x="475805" y="936011"/>
                  <a:pt x="469012" y="967862"/>
                  <a:pt x="463552" y="989704"/>
                </a:cubicBezTo>
                <a:cubicBezTo>
                  <a:pt x="470426" y="1079069"/>
                  <a:pt x="436756" y="1121144"/>
                  <a:pt x="506582" y="1151069"/>
                </a:cubicBezTo>
                <a:cubicBezTo>
                  <a:pt x="520172" y="1156893"/>
                  <a:pt x="535269" y="1158240"/>
                  <a:pt x="549613" y="1161826"/>
                </a:cubicBezTo>
                <a:cubicBezTo>
                  <a:pt x="563957" y="1158240"/>
                  <a:pt x="579054" y="1156893"/>
                  <a:pt x="592644" y="1151069"/>
                </a:cubicBezTo>
                <a:cubicBezTo>
                  <a:pt x="609657" y="1143778"/>
                  <a:pt x="634365" y="1123122"/>
                  <a:pt x="646432" y="1108038"/>
                </a:cubicBezTo>
                <a:cubicBezTo>
                  <a:pt x="654509" y="1097942"/>
                  <a:pt x="659670" y="1085697"/>
                  <a:pt x="667947" y="1075765"/>
                </a:cubicBezTo>
                <a:cubicBezTo>
                  <a:pt x="736972" y="992935"/>
                  <a:pt x="668317" y="1091347"/>
                  <a:pt x="721735" y="1011219"/>
                </a:cubicBezTo>
                <a:cubicBezTo>
                  <a:pt x="718149" y="989704"/>
                  <a:pt x="718637" y="967096"/>
                  <a:pt x="710978" y="946673"/>
                </a:cubicBezTo>
                <a:cubicBezTo>
                  <a:pt x="691387" y="894431"/>
                  <a:pt x="582674" y="934866"/>
                  <a:pt x="571128" y="935916"/>
                </a:cubicBezTo>
                <a:cubicBezTo>
                  <a:pt x="560370" y="939502"/>
                  <a:pt x="549758" y="943558"/>
                  <a:pt x="538855" y="946673"/>
                </a:cubicBezTo>
                <a:cubicBezTo>
                  <a:pt x="524639" y="950735"/>
                  <a:pt x="509049" y="950819"/>
                  <a:pt x="495825" y="957431"/>
                </a:cubicBezTo>
                <a:cubicBezTo>
                  <a:pt x="486753" y="961967"/>
                  <a:pt x="482229" y="972610"/>
                  <a:pt x="474309" y="978946"/>
                </a:cubicBezTo>
                <a:cubicBezTo>
                  <a:pt x="464213" y="987023"/>
                  <a:pt x="452794" y="993290"/>
                  <a:pt x="442036" y="1000462"/>
                </a:cubicBezTo>
                <a:cubicBezTo>
                  <a:pt x="434864" y="1011219"/>
                  <a:pt x="430617" y="1024658"/>
                  <a:pt x="420521" y="1032734"/>
                </a:cubicBezTo>
                <a:cubicBezTo>
                  <a:pt x="411666" y="1039818"/>
                  <a:pt x="396266" y="1035474"/>
                  <a:pt x="388248" y="1043492"/>
                </a:cubicBezTo>
                <a:cubicBezTo>
                  <a:pt x="380230" y="1051510"/>
                  <a:pt x="382562" y="1065623"/>
                  <a:pt x="377491" y="1075765"/>
                </a:cubicBezTo>
                <a:cubicBezTo>
                  <a:pt x="371709" y="1087329"/>
                  <a:pt x="363147" y="1097280"/>
                  <a:pt x="355975" y="1108038"/>
                </a:cubicBezTo>
                <a:cubicBezTo>
                  <a:pt x="325502" y="1199462"/>
                  <a:pt x="368002" y="1087993"/>
                  <a:pt x="323702" y="1161826"/>
                </a:cubicBezTo>
                <a:cubicBezTo>
                  <a:pt x="317868" y="1171550"/>
                  <a:pt x="317412" y="1183676"/>
                  <a:pt x="312945" y="1194099"/>
                </a:cubicBezTo>
                <a:cubicBezTo>
                  <a:pt x="306628" y="1208839"/>
                  <a:pt x="299680" y="1223379"/>
                  <a:pt x="291429" y="1237130"/>
                </a:cubicBezTo>
                <a:cubicBezTo>
                  <a:pt x="278125" y="1259303"/>
                  <a:pt x="248399" y="1301676"/>
                  <a:pt x="248399" y="1301676"/>
                </a:cubicBezTo>
                <a:cubicBezTo>
                  <a:pt x="226009" y="1391230"/>
                  <a:pt x="253271" y="1302688"/>
                  <a:pt x="216126" y="1376979"/>
                </a:cubicBezTo>
                <a:cubicBezTo>
                  <a:pt x="211055" y="1387121"/>
                  <a:pt x="210439" y="1399110"/>
                  <a:pt x="205368" y="1409252"/>
                </a:cubicBezTo>
                <a:cubicBezTo>
                  <a:pt x="199586" y="1420816"/>
                  <a:pt x="189635" y="1429961"/>
                  <a:pt x="183853" y="1441525"/>
                </a:cubicBezTo>
                <a:cubicBezTo>
                  <a:pt x="175253" y="1458726"/>
                  <a:pt x="166936" y="1500737"/>
                  <a:pt x="162338" y="1516829"/>
                </a:cubicBezTo>
                <a:cubicBezTo>
                  <a:pt x="159223" y="1527732"/>
                  <a:pt x="156651" y="1538960"/>
                  <a:pt x="151580" y="1549102"/>
                </a:cubicBezTo>
                <a:cubicBezTo>
                  <a:pt x="145798" y="1560666"/>
                  <a:pt x="135316" y="1569560"/>
                  <a:pt x="130065" y="1581374"/>
                </a:cubicBezTo>
                <a:cubicBezTo>
                  <a:pt x="90508" y="1670377"/>
                  <a:pt x="131219" y="1623249"/>
                  <a:pt x="87034" y="1667436"/>
                </a:cubicBezTo>
                <a:cubicBezTo>
                  <a:pt x="59992" y="1748559"/>
                  <a:pt x="96470" y="1648562"/>
                  <a:pt x="54761" y="1731982"/>
                </a:cubicBezTo>
                <a:cubicBezTo>
                  <a:pt x="49690" y="1742124"/>
                  <a:pt x="47119" y="1753351"/>
                  <a:pt x="44004" y="1764254"/>
                </a:cubicBezTo>
                <a:cubicBezTo>
                  <a:pt x="8243" y="1889417"/>
                  <a:pt x="64758" y="1702751"/>
                  <a:pt x="22488" y="1871831"/>
                </a:cubicBezTo>
                <a:cubicBezTo>
                  <a:pt x="-6965" y="1989641"/>
                  <a:pt x="973" y="1881102"/>
                  <a:pt x="973" y="2011680"/>
                </a:cubicBezTo>
              </a:path>
            </a:pathLst>
          </a:custGeom>
          <a:noFill/>
          <a:ln w="38100">
            <a:solidFill>
              <a:srgbClr val="FE6B8C"/>
            </a:solidFill>
            <a:head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3776917" y="5411944"/>
            <a:ext cx="1000461" cy="322730"/>
          </a:xfrm>
          <a:custGeom>
            <a:avLst/>
            <a:gdLst>
              <a:gd name="connsiteX0" fmla="*/ 1000461 w 1000461"/>
              <a:gd name="connsiteY0" fmla="*/ 43031 h 322730"/>
              <a:gd name="connsiteX1" fmla="*/ 946673 w 1000461"/>
              <a:gd name="connsiteY1" fmla="*/ 10758 h 322730"/>
              <a:gd name="connsiteX2" fmla="*/ 914400 w 1000461"/>
              <a:gd name="connsiteY2" fmla="*/ 0 h 322730"/>
              <a:gd name="connsiteX3" fmla="*/ 634701 w 1000461"/>
              <a:gd name="connsiteY3" fmla="*/ 10758 h 322730"/>
              <a:gd name="connsiteX4" fmla="*/ 591670 w 1000461"/>
              <a:gd name="connsiteY4" fmla="*/ 53789 h 322730"/>
              <a:gd name="connsiteX5" fmla="*/ 537882 w 1000461"/>
              <a:gd name="connsiteY5" fmla="*/ 150607 h 322730"/>
              <a:gd name="connsiteX6" fmla="*/ 548640 w 1000461"/>
              <a:gd name="connsiteY6" fmla="*/ 215153 h 322730"/>
              <a:gd name="connsiteX7" fmla="*/ 602428 w 1000461"/>
              <a:gd name="connsiteY7" fmla="*/ 279699 h 322730"/>
              <a:gd name="connsiteX8" fmla="*/ 666974 w 1000461"/>
              <a:gd name="connsiteY8" fmla="*/ 247426 h 322730"/>
              <a:gd name="connsiteX9" fmla="*/ 688489 w 1000461"/>
              <a:gd name="connsiteY9" fmla="*/ 182880 h 322730"/>
              <a:gd name="connsiteX10" fmla="*/ 677731 w 1000461"/>
              <a:gd name="connsiteY10" fmla="*/ 129092 h 322730"/>
              <a:gd name="connsiteX11" fmla="*/ 559397 w 1000461"/>
              <a:gd name="connsiteY11" fmla="*/ 118334 h 322730"/>
              <a:gd name="connsiteX12" fmla="*/ 311971 w 1000461"/>
              <a:gd name="connsiteY12" fmla="*/ 129092 h 322730"/>
              <a:gd name="connsiteX13" fmla="*/ 236668 w 1000461"/>
              <a:gd name="connsiteY13" fmla="*/ 139850 h 322730"/>
              <a:gd name="connsiteX14" fmla="*/ 118334 w 1000461"/>
              <a:gd name="connsiteY14" fmla="*/ 204396 h 322730"/>
              <a:gd name="connsiteX15" fmla="*/ 64545 w 1000461"/>
              <a:gd name="connsiteY15" fmla="*/ 247426 h 322730"/>
              <a:gd name="connsiteX16" fmla="*/ 0 w 1000461"/>
              <a:gd name="connsiteY16" fmla="*/ 322730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461" h="322730">
                <a:moveTo>
                  <a:pt x="1000461" y="43031"/>
                </a:moveTo>
                <a:cubicBezTo>
                  <a:pt x="982532" y="32273"/>
                  <a:pt x="965375" y="20109"/>
                  <a:pt x="946673" y="10758"/>
                </a:cubicBezTo>
                <a:cubicBezTo>
                  <a:pt x="936531" y="5687"/>
                  <a:pt x="925740" y="0"/>
                  <a:pt x="914400" y="0"/>
                </a:cubicBezTo>
                <a:cubicBezTo>
                  <a:pt x="821098" y="0"/>
                  <a:pt x="727934" y="7172"/>
                  <a:pt x="634701" y="10758"/>
                </a:cubicBezTo>
                <a:cubicBezTo>
                  <a:pt x="579935" y="29014"/>
                  <a:pt x="617749" y="6846"/>
                  <a:pt x="591670" y="53789"/>
                </a:cubicBezTo>
                <a:cubicBezTo>
                  <a:pt x="530019" y="164760"/>
                  <a:pt x="562225" y="77581"/>
                  <a:pt x="537882" y="150607"/>
                </a:cubicBezTo>
                <a:cubicBezTo>
                  <a:pt x="541468" y="172122"/>
                  <a:pt x="541742" y="194460"/>
                  <a:pt x="548640" y="215153"/>
                </a:cubicBezTo>
                <a:cubicBezTo>
                  <a:pt x="556129" y="237619"/>
                  <a:pt x="587448" y="264719"/>
                  <a:pt x="602428" y="279699"/>
                </a:cubicBezTo>
                <a:cubicBezTo>
                  <a:pt x="620012" y="273838"/>
                  <a:pt x="655999" y="264986"/>
                  <a:pt x="666974" y="247426"/>
                </a:cubicBezTo>
                <a:cubicBezTo>
                  <a:pt x="678994" y="228194"/>
                  <a:pt x="688489" y="182880"/>
                  <a:pt x="688489" y="182880"/>
                </a:cubicBezTo>
                <a:cubicBezTo>
                  <a:pt x="684903" y="164951"/>
                  <a:pt x="694085" y="137269"/>
                  <a:pt x="677731" y="129092"/>
                </a:cubicBezTo>
                <a:cubicBezTo>
                  <a:pt x="642305" y="111379"/>
                  <a:pt x="599004" y="118334"/>
                  <a:pt x="559397" y="118334"/>
                </a:cubicBezTo>
                <a:cubicBezTo>
                  <a:pt x="476844" y="118334"/>
                  <a:pt x="394446" y="125506"/>
                  <a:pt x="311971" y="129092"/>
                </a:cubicBezTo>
                <a:cubicBezTo>
                  <a:pt x="286870" y="132678"/>
                  <a:pt x="260723" y="131832"/>
                  <a:pt x="236668" y="139850"/>
                </a:cubicBezTo>
                <a:cubicBezTo>
                  <a:pt x="215688" y="146843"/>
                  <a:pt x="146396" y="181947"/>
                  <a:pt x="118334" y="204396"/>
                </a:cubicBezTo>
                <a:cubicBezTo>
                  <a:pt x="41700" y="265703"/>
                  <a:pt x="163864" y="181214"/>
                  <a:pt x="64545" y="247426"/>
                </a:cubicBezTo>
                <a:cubicBezTo>
                  <a:pt x="17067" y="318644"/>
                  <a:pt x="44643" y="300407"/>
                  <a:pt x="0" y="32273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036537" y="5478414"/>
            <a:ext cx="252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Cable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RG178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Non-magnetic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89087" y="3492667"/>
            <a:ext cx="981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PCB</a:t>
            </a:r>
            <a:endParaRPr kumimoji="1" lang="ja-JP" alt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62393" y="5445224"/>
            <a:ext cx="204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Back plane</a:t>
            </a:r>
          </a:p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Long PCB ~80 cm</a:t>
            </a:r>
          </a:p>
          <a:p>
            <a:r>
              <a:rPr lang="en-US" altLang="ja-JP" sz="1400" dirty="0" smtClean="0">
                <a:solidFill>
                  <a:srgbClr val="00B050"/>
                </a:solidFill>
              </a:rPr>
              <a:t>Multi layer, coaxial like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6038438" y="5905792"/>
            <a:ext cx="810507" cy="1875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35" y="4109214"/>
            <a:ext cx="3642205" cy="22733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Principle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3436" y="4013444"/>
            <a:ext cx="4904628" cy="284455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200" dirty="0" smtClean="0"/>
              <a:t>Many hits</a:t>
            </a:r>
          </a:p>
          <a:p>
            <a:pPr lvl="1"/>
            <a:r>
              <a:rPr lang="en-US" altLang="ja-JP" sz="1800" dirty="0" smtClean="0"/>
              <a:t>Averaging timing information, final TC resolution improve.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We already prove the principle in the other beam tests</a:t>
            </a:r>
            <a:r>
              <a:rPr lang="en-US" altLang="ja-JP" sz="1800" dirty="0"/>
              <a:t>.</a:t>
            </a:r>
            <a:r>
              <a:rPr lang="ja-JP" altLang="en-US" sz="1800" dirty="0" smtClean="0"/>
              <a:t>）</a:t>
            </a:r>
            <a:endParaRPr lang="en-US" altLang="ja-JP" sz="1800" dirty="0" smtClean="0"/>
          </a:p>
          <a:p>
            <a:endParaRPr lang="en-US" altLang="ja-JP" sz="2200" dirty="0" smtClean="0"/>
          </a:p>
          <a:p>
            <a:endParaRPr lang="en-US" altLang="ja-JP" sz="2200" dirty="0" smtClean="0"/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Pile Up Reduction</a:t>
            </a:r>
            <a:endParaRPr lang="en-US" altLang="ja-JP" sz="2200" dirty="0"/>
          </a:p>
          <a:p>
            <a:pPr lvl="1"/>
            <a:r>
              <a:rPr lang="en-US" altLang="ja-JP" sz="1800" dirty="0" smtClean="0"/>
              <a:t>Beam intensity becomes higher in MEG II</a:t>
            </a:r>
            <a:endParaRPr lang="en-US" altLang="ja-JP" sz="2200" dirty="0"/>
          </a:p>
          <a:p>
            <a:pPr>
              <a:lnSpc>
                <a:spcPct val="170000"/>
              </a:lnSpc>
            </a:pPr>
            <a:r>
              <a:rPr lang="en-US" altLang="ja-JP" sz="2200" dirty="0" smtClean="0"/>
              <a:t>Able to track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the positron</a:t>
            </a:r>
            <a:endParaRPr kumimoji="1" lang="en-US" altLang="ja-JP" sz="2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712285" y="3819085"/>
            <a:ext cx="3325146" cy="2147531"/>
            <a:chOff x="5633869" y="1764021"/>
            <a:chExt cx="3325146" cy="2147531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7829216" y="3407552"/>
              <a:ext cx="0" cy="504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H="1">
              <a:off x="5861736" y="3434774"/>
              <a:ext cx="2016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5633869" y="1764021"/>
              <a:ext cx="3325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Resolution vs. # of hit </a:t>
              </a:r>
              <a:r>
                <a:rPr lang="en-US" altLang="ja-JP" dirty="0" smtClean="0"/>
                <a:t>counters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981467" y="1102699"/>
            <a:ext cx="313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Number of hit counters (MC)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79512" y="1296654"/>
            <a:ext cx="553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MEG I</a:t>
            </a:r>
            <a:r>
              <a:rPr kumimoji="1" lang="en-US" altLang="ja-JP" dirty="0" smtClean="0"/>
              <a:t>: 80 cm scintillator bar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with 2 PMTs</a:t>
            </a:r>
            <a:r>
              <a:rPr kumimoji="1" lang="ja-JP" altLang="en-US" dirty="0" smtClean="0"/>
              <a:t>）　</a:t>
            </a:r>
            <a:r>
              <a:rPr kumimoji="1" lang="en-US" altLang="ja-JP" dirty="0" smtClean="0"/>
              <a:t>×15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5376" y="2296729"/>
            <a:ext cx="53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MEG II</a:t>
            </a:r>
            <a:r>
              <a:rPr kumimoji="1" lang="en-US" altLang="ja-JP" dirty="0" smtClean="0"/>
              <a:t>: 12 cm scintillator counter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×250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32" y="2604115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60" y="26066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88" y="26066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16" y="260076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44" y="2593686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70" y="26066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32" y="2756515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60" y="27590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88" y="27590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16" y="275316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44" y="2746086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70" y="27590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32" y="2908915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60" y="29114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88" y="29114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16" y="290556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44" y="2898486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70" y="2911458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正方形/長方形 76"/>
          <p:cNvSpPr/>
          <p:nvPr/>
        </p:nvSpPr>
        <p:spPr>
          <a:xfrm>
            <a:off x="549144" y="1757393"/>
            <a:ext cx="4576278" cy="241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 rot="688134">
            <a:off x="5071278" y="1760181"/>
            <a:ext cx="337688" cy="3067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 rot="688134">
            <a:off x="325505" y="1705202"/>
            <a:ext cx="337688" cy="2940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3" y="2602223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3" y="2754623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3" y="2907023"/>
            <a:ext cx="593452" cy="6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679830" y="1659598"/>
            <a:ext cx="379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σ</a:t>
            </a:r>
            <a:r>
              <a:rPr kumimoji="1" lang="en-US" altLang="ja-JP" baseline="-25000" dirty="0" smtClean="0"/>
              <a:t>single</a:t>
            </a:r>
            <a:r>
              <a:rPr kumimoji="1" lang="en-US" altLang="ja-JP" dirty="0" smtClean="0"/>
              <a:t> = 65 ps</a:t>
            </a:r>
          </a:p>
          <a:p>
            <a:r>
              <a:rPr lang="en-US" altLang="ja-JP" dirty="0" smtClean="0"/>
              <a:t>*</a:t>
            </a:r>
            <a:r>
              <a:rPr lang="en-US" altLang="ja-JP" sz="1600" dirty="0" smtClean="0"/>
              <a:t>contribution from DC; </a:t>
            </a:r>
            <a:r>
              <a:rPr lang="en-US" altLang="ja-JP" dirty="0" smtClean="0"/>
              <a:t>75</a:t>
            </a:r>
            <a:r>
              <a:rPr lang="ja-JP" altLang="en-US" dirty="0" smtClean="0"/>
              <a:t> </a:t>
            </a:r>
            <a:r>
              <a:rPr lang="en-US" altLang="ja-JP" dirty="0"/>
              <a:t>ps </a:t>
            </a:r>
            <a:endParaRPr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0995" y="3362349"/>
            <a:ext cx="484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σ</a:t>
            </a:r>
            <a:r>
              <a:rPr kumimoji="1" lang="en-US" altLang="ja-JP" baseline="-25000" dirty="0" smtClean="0"/>
              <a:t>single</a:t>
            </a:r>
            <a:r>
              <a:rPr kumimoji="1" lang="en-US" altLang="ja-JP" dirty="0" smtClean="0"/>
              <a:t> = 65 ps  *contribution from DC; </a:t>
            </a:r>
            <a:r>
              <a:rPr lang="en-US" altLang="ja-JP" dirty="0" smtClean="0"/>
              <a:t>11</a:t>
            </a:r>
            <a:r>
              <a:rPr lang="ja-JP" altLang="en-US" dirty="0" smtClean="0"/>
              <a:t> </a:t>
            </a:r>
            <a:r>
              <a:rPr lang="en-US" altLang="ja-JP" dirty="0"/>
              <a:t>ps </a:t>
            </a:r>
            <a:endParaRPr kumimoji="1" lang="ja-JP" altLang="en-US" dirty="0"/>
          </a:p>
        </p:txBody>
      </p:sp>
      <p:sp>
        <p:nvSpPr>
          <p:cNvPr id="51" name="爆発 2 50"/>
          <p:cNvSpPr/>
          <p:nvPr/>
        </p:nvSpPr>
        <p:spPr>
          <a:xfrm>
            <a:off x="6539857" y="4149080"/>
            <a:ext cx="2568647" cy="965946"/>
          </a:xfrm>
          <a:prstGeom prst="irregularSeal2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5237" y="4402699"/>
            <a:ext cx="1553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σ </a:t>
            </a:r>
            <a:r>
              <a:rPr kumimoji="1" lang="en-US" altLang="ja-JP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~30 ps </a:t>
            </a:r>
            <a:endParaRPr lang="en-US" altLang="ja-JP" sz="25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97" y="1466560"/>
            <a:ext cx="3482004" cy="227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401042" y="4880165"/>
                <a:ext cx="5020567" cy="108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latin typeface="Cambria Math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ja-JP" i="1">
                              <a:latin typeface="Cambria Math" pitchFamily="18" charset="0"/>
                              <a:ea typeface="Cambria Math" pitchFamily="18" charset="0"/>
                            </a:rPr>
                            <m:t>𝑡𝑜𝑡𝑎𝑙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ja-JP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𝑠𝑖𝑛𝑔𝑙𝑒</m:t>
                                  </m:r>
                                </m:sub>
                                <m:sup/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h𝑖𝑡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i="1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altLang="ja-JP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itchFamily="18" charset="0"/>
                                              <a:ea typeface="Cambria Math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ja-JP" altLang="en-US" i="1">
                                              <a:latin typeface="Cambria Math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itchFamily="18" charset="0"/>
                                              <a:ea typeface="Cambria Math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𝑖𝑛𝑡𝑒𝑟</m:t>
                                      </m:r>
                                      <m: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𝑐𝑜𝑢𝑛𝑡𝑒𝑟</m:t>
                                      </m:r>
                                    </m:sub>
                                    <m:sup/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h𝑖𝑡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ja-JP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𝑀𝑆</m:t>
                                  </m:r>
                                </m:sub>
                                <m:sup/>
                              </m:sSubSup>
                            </m:e>
                          </m:box>
                        </m:e>
                      </m:box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h𝑖𝑡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160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altLang="ja-JP" sz="1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altLang="ja-JP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42" y="4880165"/>
                <a:ext cx="5020567" cy="10864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4194306" y="4805624"/>
            <a:ext cx="75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~5 ps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097189" y="4799239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~30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ps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Status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519370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Prototype test </a:t>
            </a:r>
          </a:p>
          <a:p>
            <a:pPr lvl="1"/>
            <a:r>
              <a:rPr lang="en-US" altLang="ja-JP" dirty="0" smtClean="0"/>
              <a:t>Good s</a:t>
            </a:r>
            <a:r>
              <a:rPr kumimoji="1" lang="en-US" altLang="ja-JP" dirty="0" smtClean="0"/>
              <a:t>ingle counter performance </a:t>
            </a:r>
            <a:r>
              <a:rPr lang="en-US" altLang="ja-JP" dirty="0" smtClean="0"/>
              <a:t>was</a:t>
            </a:r>
            <a:r>
              <a:rPr kumimoji="1" lang="en-US" altLang="ja-JP" dirty="0" smtClean="0"/>
              <a:t> already demonstrated.</a:t>
            </a:r>
          </a:p>
          <a:p>
            <a:pPr lvl="1"/>
            <a:r>
              <a:rPr lang="en-US" altLang="ja-JP" dirty="0" smtClean="0"/>
              <a:t>Multiple hit scheme was proved by beam tests in a quiet environment.</a:t>
            </a:r>
          </a:p>
          <a:p>
            <a:pPr lvl="2"/>
            <a:r>
              <a:rPr kumimoji="1" lang="en-US" altLang="ja-JP" dirty="0" smtClean="0"/>
              <a:t>Positron beam at BTF in Italy</a:t>
            </a:r>
          </a:p>
          <a:p>
            <a:pPr lvl="2"/>
            <a:r>
              <a:rPr lang="en-US" altLang="ja-JP" dirty="0" smtClean="0"/>
              <a:t>50 Hz, 1-2 positrons in a bunch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Calibration (</a:t>
            </a:r>
            <a:r>
              <a:rPr lang="en-US" altLang="ja-JP" dirty="0" smtClean="0"/>
              <a:t>next talk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Laser</a:t>
            </a:r>
          </a:p>
          <a:p>
            <a:pPr lvl="1"/>
            <a:r>
              <a:rPr kumimoji="1" lang="en-US" altLang="ja-JP" dirty="0" smtClean="0"/>
              <a:t>Michel positron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Software development</a:t>
            </a:r>
          </a:p>
          <a:p>
            <a:pPr lvl="1"/>
            <a:r>
              <a:rPr kumimoji="1" lang="en-US" altLang="ja-JP" dirty="0" smtClean="0"/>
              <a:t>Timing reconstruction method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A9B6-C612-408A-A387-FA981FA6510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6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青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DAFF"/>
      </a:accent1>
      <a:accent2>
        <a:srgbClr val="ACECFF"/>
      </a:accent2>
      <a:accent3>
        <a:srgbClr val="306D7F"/>
      </a:accent3>
      <a:accent4>
        <a:srgbClr val="56767F"/>
      </a:accent4>
      <a:accent5>
        <a:srgbClr val="4DAECC"/>
      </a:accent5>
      <a:accent6>
        <a:srgbClr val="385CCC"/>
      </a:accent6>
      <a:hlink>
        <a:srgbClr val="0563C1"/>
      </a:hlink>
      <a:folHlink>
        <a:srgbClr val="954F72"/>
      </a:folHlink>
    </a:clrScheme>
    <a:fontScheme name="ユーザー定義 3">
      <a:majorFont>
        <a:latin typeface="Cambria Math"/>
        <a:ea typeface="HGP明朝E"/>
        <a:cs typeface=""/>
      </a:majorFont>
      <a:minorFont>
        <a:latin typeface="Cambria Math"/>
        <a:ea typeface="HGP明朝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ctr">
          <a:defRPr kumimoji="1" sz="2500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76629</TotalTime>
  <Words>1278</Words>
  <Application>Microsoft Office PowerPoint</Application>
  <PresentationFormat>画面に合わせる (4:3)</PresentationFormat>
  <Paragraphs>358</Paragraphs>
  <Slides>24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40" baseType="lpstr">
      <vt:lpstr>Arial Unicode MS</vt:lpstr>
      <vt:lpstr>HGP明朝E</vt:lpstr>
      <vt:lpstr>m</vt:lpstr>
      <vt:lpstr>Malgun Gothic</vt:lpstr>
      <vt:lpstr>Microsoft JhengHei</vt:lpstr>
      <vt:lpstr>ＭＳ Ｐゴシック</vt:lpstr>
      <vt:lpstr>ＭＳ ゴシック</vt:lpstr>
      <vt:lpstr>宋体</vt:lpstr>
      <vt:lpstr>メイリオ</vt:lpstr>
      <vt:lpstr>Arial</vt:lpstr>
      <vt:lpstr>Calibri</vt:lpstr>
      <vt:lpstr>Cambria Math</vt:lpstr>
      <vt:lpstr>Corbel</vt:lpstr>
      <vt:lpstr>Times New Roman</vt:lpstr>
      <vt:lpstr>Wingdings</vt:lpstr>
      <vt:lpstr>Office ​​テーマ</vt:lpstr>
      <vt:lpstr>MEG II 実験のための 陽電子タイミングカウンターの開発 PSIでのハイレートビーム試験  Development of Positron Timing Counter with SiPM for MEG-II Experiment  Beam Test Result in the high rate environment at PSI</vt:lpstr>
      <vt:lpstr>Contents</vt:lpstr>
      <vt:lpstr>Physics Motivation</vt:lpstr>
      <vt:lpstr>What should we measure?</vt:lpstr>
      <vt:lpstr>MEG II</vt:lpstr>
      <vt:lpstr>Pixelated Positron Timing Counter</vt:lpstr>
      <vt:lpstr>Pixelated Positron Timing Counter</vt:lpstr>
      <vt:lpstr>Principle </vt:lpstr>
      <vt:lpstr>Status </vt:lpstr>
      <vt:lpstr>Beam test</vt:lpstr>
      <vt:lpstr>Motivation</vt:lpstr>
      <vt:lpstr>Set up</vt:lpstr>
      <vt:lpstr>PowerPoint プレゼンテーション</vt:lpstr>
      <vt:lpstr>Rate </vt:lpstr>
      <vt:lpstr>Analysis</vt:lpstr>
      <vt:lpstr>Single Counter Resolution </vt:lpstr>
      <vt:lpstr>Overall Resolution</vt:lpstr>
      <vt:lpstr>Overall Resolution</vt:lpstr>
      <vt:lpstr>Schedule &amp; Status </vt:lpstr>
      <vt:lpstr>Summary</vt:lpstr>
      <vt:lpstr>Back up</vt:lpstr>
      <vt:lpstr>Pileup Study</vt:lpstr>
      <vt:lpstr>Final Performance</vt:lpstr>
      <vt:lpstr>Time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</dc:creator>
  <cp:lastModifiedBy>西村美紀</cp:lastModifiedBy>
  <cp:revision>1069</cp:revision>
  <dcterms:created xsi:type="dcterms:W3CDTF">2012-08-27T21:24:04Z</dcterms:created>
  <dcterms:modified xsi:type="dcterms:W3CDTF">2015-03-24T01:23:30Z</dcterms:modified>
</cp:coreProperties>
</file>