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70" r:id="rId9"/>
    <p:sldId id="271" r:id="rId10"/>
    <p:sldId id="272" r:id="rId11"/>
    <p:sldId id="273" r:id="rId12"/>
    <p:sldId id="264" r:id="rId13"/>
    <p:sldId id="269" r:id="rId14"/>
    <p:sldId id="274" r:id="rId15"/>
    <p:sldId id="276" r:id="rId16"/>
    <p:sldId id="277" r:id="rId17"/>
    <p:sldId id="275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8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0D744-A057-4A84-BDE4-0568F64D4F0F}" type="datetimeFigureOut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6961F-27D1-43C9-B5A6-03400CA62F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55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961F-27D1-43C9-B5A6-03400CA62F8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06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961F-27D1-43C9-B5A6-03400CA62F8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5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6064" y="2463031"/>
            <a:ext cx="77724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3568" y="419668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8C77-EA13-4DB0-AB75-79B4596A9AFF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3" descr="C:\Users\Kei\Desktop\vmshare\DSC_015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2224" cy="68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8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8D84-151C-49AF-AFA0-88094993CEE2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28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B91F-0997-4833-91D7-562E6AB1AB54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39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6896" y="413792"/>
            <a:ext cx="7869560" cy="11430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6896" y="1700808"/>
            <a:ext cx="786956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B27-C28C-416B-A283-1829AD8BA39F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7" name="Picture 3" descr="C:\Users\Kei\Desktop\vmshare\DSC_015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2224" cy="68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9D90-2626-45C7-BD61-2DEC8D565F62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34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8B2E-E0D5-4AFA-AC3E-5FA901EE17D0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59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5B3-EEA7-475D-9D46-76F0CA075EC8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06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6225-04DE-4A49-811D-286AD3300379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71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33D6-9481-499A-8B4F-1BCC37BF7849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48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792-9C6E-4BB1-B857-604CC409FF4A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41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6EBE-C06E-4F04-BCF0-B76B409899BF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36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E19B-1230-4DD8-B261-7542B96ABC67}" type="datetime1">
              <a:rPr kumimoji="1" lang="ja-JP" altLang="en-US" smtClean="0"/>
              <a:t>2015/3/21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13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Kaneko\Desktop\東大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5488" y="278095"/>
            <a:ext cx="649000" cy="55796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08706" y="2319015"/>
            <a:ext cx="7955782" cy="147002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Mass test of MPPC with a prototype of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MEG </a:t>
            </a:r>
            <a:r>
              <a:rPr lang="en-US" altLang="ja-JP" sz="3200" dirty="0"/>
              <a:t>II liquid xenon detector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71600" y="426868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dirty="0" smtClean="0"/>
              <a:t>家城 佳</a:t>
            </a:r>
            <a:r>
              <a:rPr lang="en-US" altLang="ja-JP" sz="2400" dirty="0" smtClean="0"/>
              <a:t>,</a:t>
            </a:r>
            <a:r>
              <a:rPr lang="ja-JP" altLang="en-US" sz="2400" dirty="0" smtClean="0"/>
              <a:t> 他 </a:t>
            </a:r>
            <a:r>
              <a:rPr lang="en-US" altLang="ja-JP" sz="2400" dirty="0" smtClean="0"/>
              <a:t>MEG-II collaboration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27" name="Picture 3" descr="C:\Users\Kei\Desktop\vmshare\DSC_015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2224" cy="68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aneko\Desktop\MEGlogoRev.bm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828" y="298838"/>
            <a:ext cx="1813811" cy="5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283396" y="678726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smtClean="0"/>
              <a:t>II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182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i\Desktop\vmshare\lproto\ctapP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744220"/>
            <a:ext cx="4764227" cy="37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crosstalk + afterpulse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16016" y="57239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Looks OK except for bad/strange </a:t>
            </a:r>
            <a:r>
              <a:rPr lang="en-US" altLang="ja-JP" dirty="0" err="1" smtClean="0">
                <a:solidFill>
                  <a:srgbClr val="FF0000"/>
                </a:solidFill>
              </a:rPr>
              <a:t>ch.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02863" y="1691516"/>
            <a:ext cx="2880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CTAP prob. for all MPPCs</a:t>
            </a:r>
            <a:endParaRPr kumimoji="1" lang="ja-JP" altLang="en-US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95144"/>
            <a:ext cx="2845332" cy="263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フリーフォーム 20"/>
          <p:cNvSpPr/>
          <p:nvPr/>
        </p:nvSpPr>
        <p:spPr>
          <a:xfrm>
            <a:off x="1838848" y="2069960"/>
            <a:ext cx="261295" cy="140677"/>
          </a:xfrm>
          <a:custGeom>
            <a:avLst/>
            <a:gdLst>
              <a:gd name="connsiteX0" fmla="*/ 0 w 261295"/>
              <a:gd name="connsiteY0" fmla="*/ 130629 h 140677"/>
              <a:gd name="connsiteX1" fmla="*/ 40194 w 261295"/>
              <a:gd name="connsiteY1" fmla="*/ 50242 h 140677"/>
              <a:gd name="connsiteX2" fmla="*/ 130629 w 261295"/>
              <a:gd name="connsiteY2" fmla="*/ 0 h 140677"/>
              <a:gd name="connsiteX3" fmla="*/ 190919 w 261295"/>
              <a:gd name="connsiteY3" fmla="*/ 10049 h 140677"/>
              <a:gd name="connsiteX4" fmla="*/ 241161 w 261295"/>
              <a:gd name="connsiteY4" fmla="*/ 100484 h 140677"/>
              <a:gd name="connsiteX5" fmla="*/ 261257 w 261295"/>
              <a:gd name="connsiteY5" fmla="*/ 140677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95" h="140677">
                <a:moveTo>
                  <a:pt x="0" y="130629"/>
                </a:moveTo>
                <a:cubicBezTo>
                  <a:pt x="7290" y="112404"/>
                  <a:pt x="21669" y="66451"/>
                  <a:pt x="40194" y="50242"/>
                </a:cubicBezTo>
                <a:cubicBezTo>
                  <a:pt x="82718" y="13034"/>
                  <a:pt x="89226" y="13802"/>
                  <a:pt x="130629" y="0"/>
                </a:cubicBezTo>
                <a:cubicBezTo>
                  <a:pt x="150726" y="3350"/>
                  <a:pt x="174228" y="-1635"/>
                  <a:pt x="190919" y="10049"/>
                </a:cubicBezTo>
                <a:cubicBezTo>
                  <a:pt x="239657" y="44166"/>
                  <a:pt x="222303" y="62768"/>
                  <a:pt x="241161" y="100484"/>
                </a:cubicBezTo>
                <a:cubicBezTo>
                  <a:pt x="263115" y="144392"/>
                  <a:pt x="261257" y="115508"/>
                  <a:pt x="261257" y="14067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1828800" y="1986944"/>
            <a:ext cx="542611" cy="344274"/>
          </a:xfrm>
          <a:custGeom>
            <a:avLst/>
            <a:gdLst>
              <a:gd name="connsiteX0" fmla="*/ 0 w 542611"/>
              <a:gd name="connsiteY0" fmla="*/ 183500 h 344274"/>
              <a:gd name="connsiteX1" fmla="*/ 30145 w 542611"/>
              <a:gd name="connsiteY1" fmla="*/ 103113 h 344274"/>
              <a:gd name="connsiteX2" fmla="*/ 60290 w 542611"/>
              <a:gd name="connsiteY2" fmla="*/ 83016 h 344274"/>
              <a:gd name="connsiteX3" fmla="*/ 80387 w 542611"/>
              <a:gd name="connsiteY3" fmla="*/ 52871 h 344274"/>
              <a:gd name="connsiteX4" fmla="*/ 140677 w 542611"/>
              <a:gd name="connsiteY4" fmla="*/ 32775 h 344274"/>
              <a:gd name="connsiteX5" fmla="*/ 170822 w 542611"/>
              <a:gd name="connsiteY5" fmla="*/ 12678 h 344274"/>
              <a:gd name="connsiteX6" fmla="*/ 341644 w 542611"/>
              <a:gd name="connsiteY6" fmla="*/ 12678 h 344274"/>
              <a:gd name="connsiteX7" fmla="*/ 432079 w 542611"/>
              <a:gd name="connsiteY7" fmla="*/ 52871 h 344274"/>
              <a:gd name="connsiteX8" fmla="*/ 452176 w 542611"/>
              <a:gd name="connsiteY8" fmla="*/ 83016 h 344274"/>
              <a:gd name="connsiteX9" fmla="*/ 482321 w 542611"/>
              <a:gd name="connsiteY9" fmla="*/ 143307 h 344274"/>
              <a:gd name="connsiteX10" fmla="*/ 512466 w 542611"/>
              <a:gd name="connsiteY10" fmla="*/ 233742 h 344274"/>
              <a:gd name="connsiteX11" fmla="*/ 522514 w 542611"/>
              <a:gd name="connsiteY11" fmla="*/ 263887 h 344274"/>
              <a:gd name="connsiteX12" fmla="*/ 532563 w 542611"/>
              <a:gd name="connsiteY12" fmla="*/ 314129 h 344274"/>
              <a:gd name="connsiteX13" fmla="*/ 542611 w 542611"/>
              <a:gd name="connsiteY13" fmla="*/ 344274 h 34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611" h="344274">
                <a:moveTo>
                  <a:pt x="0" y="183500"/>
                </a:moveTo>
                <a:cubicBezTo>
                  <a:pt x="7189" y="147551"/>
                  <a:pt x="4270" y="128988"/>
                  <a:pt x="30145" y="103113"/>
                </a:cubicBezTo>
                <a:cubicBezTo>
                  <a:pt x="38684" y="94574"/>
                  <a:pt x="50242" y="89715"/>
                  <a:pt x="60290" y="83016"/>
                </a:cubicBezTo>
                <a:cubicBezTo>
                  <a:pt x="66989" y="72968"/>
                  <a:pt x="70146" y="59272"/>
                  <a:pt x="80387" y="52871"/>
                </a:cubicBezTo>
                <a:cubicBezTo>
                  <a:pt x="98351" y="41644"/>
                  <a:pt x="140677" y="32775"/>
                  <a:pt x="140677" y="32775"/>
                </a:cubicBezTo>
                <a:cubicBezTo>
                  <a:pt x="150725" y="26076"/>
                  <a:pt x="160020" y="18079"/>
                  <a:pt x="170822" y="12678"/>
                </a:cubicBezTo>
                <a:cubicBezTo>
                  <a:pt x="223764" y="-13793"/>
                  <a:pt x="287170" y="8787"/>
                  <a:pt x="341644" y="12678"/>
                </a:cubicBezTo>
                <a:cubicBezTo>
                  <a:pt x="413391" y="36594"/>
                  <a:pt x="384308" y="21025"/>
                  <a:pt x="432079" y="52871"/>
                </a:cubicBezTo>
                <a:cubicBezTo>
                  <a:pt x="438778" y="62919"/>
                  <a:pt x="446775" y="72214"/>
                  <a:pt x="452176" y="83016"/>
                </a:cubicBezTo>
                <a:cubicBezTo>
                  <a:pt x="493781" y="166226"/>
                  <a:pt x="424722" y="56906"/>
                  <a:pt x="482321" y="143307"/>
                </a:cubicBezTo>
                <a:lnTo>
                  <a:pt x="512466" y="233742"/>
                </a:lnTo>
                <a:cubicBezTo>
                  <a:pt x="515815" y="243790"/>
                  <a:pt x="520437" y="253501"/>
                  <a:pt x="522514" y="263887"/>
                </a:cubicBezTo>
                <a:cubicBezTo>
                  <a:pt x="525864" y="280634"/>
                  <a:pt x="528421" y="297560"/>
                  <a:pt x="532563" y="314129"/>
                </a:cubicBezTo>
                <a:cubicBezTo>
                  <a:pt x="535132" y="324405"/>
                  <a:pt x="542611" y="344274"/>
                  <a:pt x="542611" y="344274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03648" y="24115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1p.e.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35696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2p.e.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95736" y="242088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p.e.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47664" y="16288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CTAP effect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99592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CTAP prob.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51992" y="54452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=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1694832" y="5661248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625976" y="56519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Expected num of 1p.e. events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22824" y="53012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Measured num of 1p.e. events</a:t>
            </a:r>
            <a:endParaRPr kumimoji="1" lang="ja-JP" altLang="en-US" dirty="0"/>
          </a:p>
        </p:txBody>
      </p:sp>
      <p:sp>
        <p:nvSpPr>
          <p:cNvPr id="33" name="右矢印 32"/>
          <p:cNvSpPr/>
          <p:nvPr/>
        </p:nvSpPr>
        <p:spPr>
          <a:xfrm>
            <a:off x="3816932" y="3356992"/>
            <a:ext cx="755068" cy="87839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2843808" y="602128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907704" y="62373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Estimated from 0p.e. peak, assuming Poisson statistics.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 rot="21104213">
            <a:off x="5051539" y="229534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Preliminary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9632" y="5445224"/>
            <a:ext cx="50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1 -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6948264" y="2656422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@ V</a:t>
            </a:r>
            <a:r>
              <a:rPr lang="en-US" altLang="ja-JP" baseline="-25000" dirty="0"/>
              <a:t>over</a:t>
            </a:r>
            <a:r>
              <a:rPr lang="en-US" altLang="ja-JP" dirty="0"/>
              <a:t> = 3.0V</a:t>
            </a:r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31640" y="28436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0p.e.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275856" y="463339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Charge</a:t>
            </a:r>
            <a:endParaRPr kumimoji="1"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164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Kei\Desktop\vmshare\pde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176" y="1782108"/>
            <a:ext cx="4560854" cy="33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ei\Desktop\vmshare\lproto\alpha_ch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04845"/>
            <a:ext cx="3851609" cy="26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PDE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9888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PDE = (Measured p.e.) / (Expected p.e.)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292702" y="1844824"/>
            <a:ext cx="119058" cy="16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043608" y="1340768"/>
            <a:ext cx="310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peak of charge distribution</a:t>
            </a:r>
          </a:p>
          <a:p>
            <a:r>
              <a:rPr lang="en-US" altLang="ja-JP" sz="1600" dirty="0" smtClean="0"/>
              <a:t>corrected for CTAP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 rot="21104213">
            <a:off x="5347560" y="2223914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smtClean="0">
                <a:solidFill>
                  <a:srgbClr val="00B050"/>
                </a:solidFill>
              </a:rPr>
              <a:t>Very Preliminary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3648" y="586856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The measured PDE is lower than the PDE which we measured in the small chamber (~20</a:t>
            </a:r>
            <a:r>
              <a:rPr lang="en-US" altLang="ja-JP" sz="1600" dirty="0" smtClean="0"/>
              <a:t>%).   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1600" dirty="0" smtClean="0">
                <a:sym typeface="Wingdings" panose="05000000000000000000" pitchFamily="2" charset="2"/>
              </a:rPr>
              <a:t>We will check this in more detail.</a:t>
            </a:r>
            <a:endParaRPr kumimoji="1" lang="ja-JP" altLang="en-US" sz="1600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203848" y="2348880"/>
            <a:ext cx="216024" cy="126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254654" y="2420888"/>
            <a:ext cx="317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α energy / Xe scintillation yield</a:t>
            </a:r>
            <a:br>
              <a:rPr kumimoji="1" lang="en-US" altLang="ja-JP" sz="1600" dirty="0" smtClean="0"/>
            </a:br>
            <a:r>
              <a:rPr lang="en-US" altLang="ja-JP" sz="1600" dirty="0" smtClean="0"/>
              <a:t>* solid angle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5576" y="3059668"/>
            <a:ext cx="39604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Example of alpha charge distribution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67157" y="1763524"/>
            <a:ext cx="23612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Distribution of PDE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385082" y="242088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@ V</a:t>
            </a:r>
            <a:r>
              <a:rPr lang="en-US" altLang="ja-JP" baseline="-25000" dirty="0"/>
              <a:t>over</a:t>
            </a:r>
            <a:r>
              <a:rPr lang="en-US" altLang="ja-JP" dirty="0"/>
              <a:t> </a:t>
            </a:r>
            <a:r>
              <a:rPr lang="en-US" altLang="ja-JP" dirty="0" smtClean="0"/>
              <a:t>~ </a:t>
            </a:r>
            <a:r>
              <a:rPr lang="en-US" altLang="ja-JP" dirty="0"/>
              <a:t>3.0V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88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Bad channels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134076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Several types of bad channels are found</a:t>
            </a:r>
            <a:endParaRPr kumimoji="1" lang="ja-JP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125413" cy="199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2132856"/>
            <a:ext cx="2224880" cy="199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412" y="2115167"/>
            <a:ext cx="2149800" cy="201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63688" y="1916832"/>
            <a:ext cx="165618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good channel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1916832"/>
            <a:ext cx="165618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dead channel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16216" y="1916832"/>
            <a:ext cx="187220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strange channel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4008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 16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5010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 9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4263479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ja-JP" sz="2000" dirty="0"/>
              <a:t>7</a:t>
            </a:r>
            <a:r>
              <a:rPr lang="en-US" altLang="ja-JP" sz="2000" dirty="0" smtClean="0"/>
              <a:t> out of 16 dead channels were OK in the signal check which we did before liquefaction of Xe.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We found 8 dead channels in the signal check before liquefaction. </a:t>
            </a:r>
            <a:r>
              <a:rPr lang="en-US" altLang="ja-JP" sz="2000" dirty="0"/>
              <a:t>5</a:t>
            </a:r>
            <a:r>
              <a:rPr kumimoji="1" lang="en-US" altLang="ja-JP" sz="2000" dirty="0" smtClean="0"/>
              <a:t> of them look OK now. 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6008" y="5589240"/>
            <a:ext cx="7552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It is likely that the connections of MMCX cables are bad at the PCBs or at the feed-through. We will check this in more detail.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We also plan to improve the design of </a:t>
            </a:r>
            <a:r>
              <a:rPr lang="en-US" altLang="ja-JP" sz="2000" dirty="0" smtClean="0">
                <a:solidFill>
                  <a:srgbClr val="FF0000"/>
                </a:solidFill>
              </a:rPr>
              <a:t>the PCB and </a:t>
            </a:r>
            <a:r>
              <a:rPr lang="en-US" altLang="ja-JP" sz="2000" dirty="0" smtClean="0">
                <a:solidFill>
                  <a:srgbClr val="FF0000"/>
                </a:solidFill>
              </a:rPr>
              <a:t>feed-through.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We performed a mass test of MPPCs in LXe.</a:t>
            </a:r>
            <a:br>
              <a:rPr lang="en-US" altLang="ja-JP" sz="2400" dirty="0" smtClean="0"/>
            </a:br>
            <a:r>
              <a:rPr lang="en-US" altLang="ja-JP" sz="2400" dirty="0" smtClean="0"/>
              <a:t>New PCB and feed-through were also tested.</a:t>
            </a:r>
          </a:p>
          <a:p>
            <a:r>
              <a:rPr lang="en-US" altLang="ja-JP" sz="2400" dirty="0" smtClean="0"/>
              <a:t>Preliminary results of the test is presented. Performance of most of the channels looks OK, as we expected from the previous tests.</a:t>
            </a:r>
          </a:p>
          <a:p>
            <a:r>
              <a:rPr lang="en-US" altLang="ja-JP" sz="2400" dirty="0" smtClean="0"/>
              <a:t>We found some bad channels. It is likely that the connections of the cables are bad. We will check this in more detail. Design of the feed-through will be improved.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61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6896" y="2934072"/>
            <a:ext cx="786956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31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PCB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1026" name="Picture 2" descr="C:\Users\Kei\OneDrive\Pictures\meg\lp\20150120_153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952328" cy="52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i\OneDrive\Pictures\meg\lp\20150119_16592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5011" y="1518142"/>
            <a:ext cx="4977245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左中かっこ 4"/>
          <p:cNvSpPr/>
          <p:nvPr/>
        </p:nvSpPr>
        <p:spPr>
          <a:xfrm rot="16908016">
            <a:off x="6416023" y="4191161"/>
            <a:ext cx="576064" cy="125822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9335" y="5291916"/>
            <a:ext cx="199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</a:t>
            </a:r>
            <a:r>
              <a:rPr kumimoji="1" lang="ja-JP" altLang="en-US" dirty="0" smtClean="0">
                <a:solidFill>
                  <a:srgbClr val="FF0000"/>
                </a:solidFill>
              </a:rPr>
              <a:t>列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2</a:t>
            </a:r>
            <a:r>
              <a:rPr kumimoji="1" lang="ja-JP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列に変更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1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Feed-through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2050" name="Picture 2" descr="C:\Users\Kei\OneDrive\Pictures\meg\lp\20150120_1644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465" y="1268760"/>
            <a:ext cx="3048487" cy="54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i\OneDrive\Pictures\meg\lp\20150306_1808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584" y="436510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i\OneDrive\Pictures\meg\lp\20150105_1753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0" r="24886" b="19293"/>
          <a:stretch/>
        </p:blipFill>
        <p:spPr bwMode="auto">
          <a:xfrm>
            <a:off x="4306982" y="260648"/>
            <a:ext cx="4752528" cy="39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 rot="17964919">
            <a:off x="5461663" y="3071845"/>
            <a:ext cx="3240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62464" y="3501008"/>
            <a:ext cx="413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最初からケーブルが</a:t>
            </a:r>
            <a:r>
              <a:rPr kumimoji="1" lang="ja-JP" altLang="en-US" dirty="0" smtClean="0">
                <a:solidFill>
                  <a:schemeClr val="bg1"/>
                </a:solidFill>
              </a:rPr>
              <a:t>半田付けされた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デザイン</a:t>
            </a:r>
            <a:r>
              <a:rPr kumimoji="1" lang="ja-JP" altLang="en-US" dirty="0" smtClean="0">
                <a:solidFill>
                  <a:schemeClr val="bg1"/>
                </a:solidFill>
              </a:rPr>
              <a:t>に</a:t>
            </a:r>
            <a:r>
              <a:rPr lang="ja-JP" altLang="en-US" dirty="0" smtClean="0">
                <a:solidFill>
                  <a:schemeClr val="bg1"/>
                </a:solidFill>
              </a:rPr>
              <a:t>変更する。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6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PDE vs. distance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5" name="Picture 2" descr="C:\Users\Kei\Desktop\vmshare\lproto\pde_d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30324"/>
            <a:ext cx="4335962" cy="29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ei\Desktop\vmshare\lproto\alpha_ch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14" y="2132856"/>
            <a:ext cx="4623413" cy="31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436096" y="4365104"/>
            <a:ext cx="340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α</a:t>
            </a:r>
            <a:r>
              <a:rPr kumimoji="1" lang="ja-JP" altLang="en-US" dirty="0" smtClean="0"/>
              <a:t>のほぼ真下の</a:t>
            </a:r>
            <a:r>
              <a:rPr kumimoji="1" lang="en-US" altLang="ja-JP" dirty="0" smtClean="0"/>
              <a:t>ch</a:t>
            </a:r>
            <a:r>
              <a:rPr kumimoji="1" lang="ja-JP" altLang="en-US" dirty="0" smtClean="0"/>
              <a:t>の光量分布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288" y="24208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直近の</a:t>
            </a:r>
            <a:r>
              <a:rPr kumimoji="1" lang="en-US" altLang="ja-JP" dirty="0" smtClean="0"/>
              <a:t>α</a:t>
            </a:r>
            <a:r>
              <a:rPr kumimoji="1" lang="ja-JP" altLang="en-US" dirty="0" smtClean="0"/>
              <a:t>のピーク</a:t>
            </a:r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距離</a:t>
            </a:r>
            <a:r>
              <a:rPr kumimoji="1" lang="en-US" altLang="ja-JP" dirty="0" smtClean="0"/>
              <a:t>~6cm)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92080" y="37890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離れた</a:t>
            </a:r>
            <a:r>
              <a:rPr kumimoji="1" lang="en-US" altLang="ja-JP" dirty="0" smtClean="0"/>
              <a:t>α wire</a:t>
            </a:r>
            <a:r>
              <a:rPr kumimoji="1" lang="ja-JP" altLang="en-US" dirty="0" smtClean="0"/>
              <a:t>のピーク</a:t>
            </a:r>
            <a:endParaRPr kumimoji="1"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距離</a:t>
            </a:r>
            <a:r>
              <a:rPr kumimoji="1" lang="en-US" altLang="ja-JP" dirty="0" smtClean="0"/>
              <a:t>~12cm)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308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MEGII liquid Xe (LXe) detector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93187"/>
            <a:ext cx="3563359" cy="500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637" y="1535877"/>
            <a:ext cx="2374823" cy="177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475" y="1535877"/>
            <a:ext cx="2327013" cy="17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450739" y="3270857"/>
            <a:ext cx="2209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2inch PMT</a:t>
            </a:r>
            <a:r>
              <a:rPr lang="en-US" altLang="ja-JP" sz="1050" dirty="0" smtClean="0"/>
              <a:t>×</a:t>
            </a:r>
            <a:r>
              <a:rPr lang="ja-JP" altLang="en-US" sz="1050" dirty="0"/>
              <a:t> </a:t>
            </a:r>
            <a:r>
              <a:rPr lang="en-US" altLang="ja-JP" sz="1600" dirty="0" smtClean="0"/>
              <a:t>216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460" y="3270857"/>
            <a:ext cx="268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12x12mm</a:t>
            </a:r>
            <a:r>
              <a:rPr kumimoji="1" lang="en-US" altLang="ja-JP" sz="1600" baseline="30000" dirty="0" smtClean="0"/>
              <a:t>2 </a:t>
            </a:r>
            <a:r>
              <a:rPr kumimoji="1" lang="en-US" altLang="ja-JP" sz="1600" dirty="0" smtClean="0"/>
              <a:t>MPPC</a:t>
            </a:r>
            <a:r>
              <a:rPr kumimoji="1" lang="en-US" altLang="ja-JP" sz="300" dirty="0" smtClean="0"/>
              <a:t> </a:t>
            </a:r>
            <a:r>
              <a:rPr lang="en-US" altLang="ja-JP" sz="1600" dirty="0"/>
              <a:t>× </a:t>
            </a:r>
            <a:r>
              <a:rPr lang="en-US" altLang="ja-JP" sz="1600" dirty="0" smtClean="0"/>
              <a:t>~</a:t>
            </a:r>
            <a:r>
              <a:rPr kumimoji="1" lang="en-US" altLang="ja-JP" sz="1600" dirty="0" smtClean="0"/>
              <a:t>4000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55576" y="3897443"/>
            <a:ext cx="0" cy="2435765"/>
          </a:xfrm>
          <a:prstGeom prst="straightConnector1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55576" y="48335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二等辺三角形 12"/>
          <p:cNvSpPr/>
          <p:nvPr/>
        </p:nvSpPr>
        <p:spPr>
          <a:xfrm rot="15310319">
            <a:off x="2966896" y="2206658"/>
            <a:ext cx="668598" cy="171919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6001956" y="2199068"/>
            <a:ext cx="1162332" cy="64807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19672" y="32849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inner face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01956" y="23384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upgrade!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172400" y="292494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(CG)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3968" y="4095269"/>
            <a:ext cx="487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Granularity will improve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γ </a:t>
            </a:r>
            <a:r>
              <a:rPr lang="en-US" altLang="ja-JP" dirty="0">
                <a:sym typeface="Wingdings" panose="05000000000000000000" pitchFamily="2" charset="2"/>
              </a:rPr>
              <a:t>e</a:t>
            </a:r>
            <a:r>
              <a:rPr kumimoji="1" lang="en-US" altLang="ja-JP" dirty="0" smtClean="0">
                <a:sym typeface="Wingdings" panose="05000000000000000000" pitchFamily="2" charset="2"/>
              </a:rPr>
              <a:t>nergy resolution &amp; position resolution</a:t>
            </a:r>
            <a:br>
              <a:rPr kumimoji="1" lang="en-US" altLang="ja-JP" dirty="0" smtClean="0">
                <a:sym typeface="Wingdings" panose="05000000000000000000" pitchFamily="2" charset="2"/>
              </a:rPr>
            </a:br>
            <a:r>
              <a:rPr kumimoji="1" lang="en-US" altLang="ja-JP" dirty="0" smtClean="0">
                <a:sym typeface="Wingdings" panose="05000000000000000000" pitchFamily="2" charset="2"/>
              </a:rPr>
              <a:t>        expected to improve by a factor of 2!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83968" y="5241974"/>
            <a:ext cx="487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Requirements for the MPPC: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- sensitive to VUV scintillation light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- large area (less number of readout ch)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6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VUV sensitive large area MPPC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622" y="1700808"/>
            <a:ext cx="4187485" cy="23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704506" y="1792851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1102" y="1772816"/>
            <a:ext cx="4236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Successfully developed a new type of MPPC!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   - PDE for VUV light &gt; 20%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   - Large area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fall time &lt; 50ns with series </a:t>
            </a:r>
            <a:br>
              <a:rPr lang="en-US" altLang="ja-JP" sz="2000" dirty="0" smtClean="0"/>
            </a:br>
            <a:r>
              <a:rPr lang="en-US" altLang="ja-JP" sz="2000" dirty="0" smtClean="0"/>
              <a:t>        connection</a:t>
            </a:r>
            <a:endParaRPr kumimoji="1" lang="en-US" altLang="ja-JP" sz="20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10480" y="232971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- 50μm pitch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pixel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868144" y="1465039"/>
            <a:ext cx="25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Hamamatsu S10943-3186(X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ja-JP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10480" y="2761764"/>
            <a:ext cx="292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- metal quench resister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10556" y="254515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- Four chips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15616" y="414908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Performance tests so far: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- Mass test (600 pcs) in room temperature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- Test of small subsamples in LXe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0515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This talk: mass test (~600 pcs) in </a:t>
            </a:r>
            <a:r>
              <a:rPr lang="en-US" altLang="ja-JP" sz="2000" dirty="0">
                <a:solidFill>
                  <a:srgbClr val="FF0000"/>
                </a:solidFill>
              </a:rPr>
              <a:t>L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Xe</a:t>
            </a:r>
          </a:p>
        </p:txBody>
      </p:sp>
    </p:spTree>
    <p:extLst>
      <p:ext uri="{BB962C8B-B14F-4D97-AF65-F5344CB8AC3E}">
        <p14:creationId xmlns:p14="http://schemas.microsoft.com/office/powerpoint/2010/main" val="11745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Mass test in LXe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68727" y="1484784"/>
            <a:ext cx="4968552" cy="4295808"/>
            <a:chOff x="251520" y="1554819"/>
            <a:chExt cx="5441372" cy="4729829"/>
          </a:xfrm>
        </p:grpSpPr>
        <p:pic>
          <p:nvPicPr>
            <p:cNvPr id="14" name="Picture 3" descr="C:\Users\Kei\Desktop\SnapCrab_NoName_2014-11-30_14-0-28_No-00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4819"/>
              <a:ext cx="5441372" cy="472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線コネクタ 14"/>
            <p:cNvCxnSpPr/>
            <p:nvPr/>
          </p:nvCxnSpPr>
          <p:spPr>
            <a:xfrm flipV="1">
              <a:off x="2360046" y="4221480"/>
              <a:ext cx="360680" cy="238760"/>
            </a:xfrm>
            <a:prstGeom prst="line">
              <a:avLst/>
            </a:prstGeom>
            <a:ln>
              <a:solidFill>
                <a:srgbClr val="FE08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2487046" y="2600962"/>
              <a:ext cx="1930400" cy="1275078"/>
            </a:xfrm>
            <a:prstGeom prst="line">
              <a:avLst/>
            </a:prstGeom>
            <a:ln>
              <a:solidFill>
                <a:srgbClr val="FE08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2944246" y="3073402"/>
              <a:ext cx="1508760" cy="1005838"/>
            </a:xfrm>
            <a:prstGeom prst="line">
              <a:avLst/>
            </a:prstGeom>
            <a:ln>
              <a:solidFill>
                <a:srgbClr val="FE08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1928182" y="4018280"/>
              <a:ext cx="381064" cy="251734"/>
            </a:xfrm>
            <a:prstGeom prst="line">
              <a:avLst/>
            </a:prstGeom>
            <a:ln>
              <a:solidFill>
                <a:srgbClr val="FE08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円/楕円 18"/>
            <p:cNvSpPr/>
            <p:nvPr/>
          </p:nvSpPr>
          <p:spPr>
            <a:xfrm>
              <a:off x="2473711" y="3847713"/>
              <a:ext cx="63872" cy="56128"/>
            </a:xfrm>
            <a:prstGeom prst="ellipse">
              <a:avLst/>
            </a:prstGeom>
            <a:solidFill>
              <a:srgbClr val="FE0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130936" y="3411468"/>
              <a:ext cx="63872" cy="56128"/>
            </a:xfrm>
            <a:prstGeom prst="ellipse">
              <a:avLst/>
            </a:prstGeom>
            <a:solidFill>
              <a:srgbClr val="FE0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759214" y="2981712"/>
              <a:ext cx="63872" cy="56128"/>
            </a:xfrm>
            <a:prstGeom prst="ellipse">
              <a:avLst/>
            </a:prstGeom>
            <a:solidFill>
              <a:srgbClr val="FE0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499119" y="4321168"/>
              <a:ext cx="63872" cy="56128"/>
            </a:xfrm>
            <a:prstGeom prst="ellipse">
              <a:avLst/>
            </a:prstGeom>
            <a:solidFill>
              <a:srgbClr val="FE0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144152" y="3887971"/>
              <a:ext cx="63872" cy="56128"/>
            </a:xfrm>
            <a:prstGeom prst="ellipse">
              <a:avLst/>
            </a:prstGeom>
            <a:solidFill>
              <a:srgbClr val="FE0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772430" y="3473455"/>
              <a:ext cx="63872" cy="56128"/>
            </a:xfrm>
            <a:prstGeom prst="ellipse">
              <a:avLst/>
            </a:prstGeom>
            <a:solidFill>
              <a:srgbClr val="FE0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144171" y="2744067"/>
              <a:ext cx="1214858" cy="71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E08F2"/>
                  </a:solidFill>
                </a:rPr>
                <a:t>α</a:t>
              </a:r>
              <a:r>
                <a:rPr lang="ja-JP" altLang="en-US" dirty="0">
                  <a:solidFill>
                    <a:srgbClr val="FE08F2"/>
                  </a:solidFill>
                </a:rPr>
                <a:t> </a:t>
              </a:r>
              <a:r>
                <a:rPr lang="en-US" altLang="ja-JP" dirty="0" smtClean="0">
                  <a:solidFill>
                    <a:srgbClr val="FE08F2"/>
                  </a:solidFill>
                </a:rPr>
                <a:t>sources</a:t>
              </a:r>
            </a:p>
            <a:p>
              <a:r>
                <a:rPr lang="en-US" altLang="ja-JP" baseline="30000" dirty="0" smtClean="0">
                  <a:solidFill>
                    <a:srgbClr val="FE08F2"/>
                  </a:solidFill>
                </a:rPr>
                <a:t>241</a:t>
              </a:r>
              <a:r>
                <a:rPr lang="en-US" altLang="ja-JP" dirty="0" smtClean="0">
                  <a:solidFill>
                    <a:srgbClr val="FE08F2"/>
                  </a:solidFill>
                </a:rPr>
                <a:t>Am</a:t>
              </a:r>
              <a:endParaRPr kumimoji="1" lang="ja-JP" altLang="en-US" dirty="0">
                <a:solidFill>
                  <a:srgbClr val="FE08F2"/>
                </a:solidFill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142630" y="4020944"/>
              <a:ext cx="63872" cy="561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892086" y="4509120"/>
              <a:ext cx="63872" cy="561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392046" y="2812048"/>
              <a:ext cx="63872" cy="561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153168" y="3717032"/>
              <a:ext cx="77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LED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5508104" y="26369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dirty="0"/>
              <a:t>N</a:t>
            </a:r>
            <a:r>
              <a:rPr lang="en-US" altLang="ja-JP" dirty="0" smtClean="0"/>
              <a:t>ew PCB and new feed-through</a:t>
            </a:r>
            <a:endParaRPr kumimoji="1" lang="en-US" altLang="ja-JP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17" y="5123228"/>
            <a:ext cx="2035551" cy="13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テキスト ボックス 31"/>
          <p:cNvSpPr txBox="1"/>
          <p:nvPr/>
        </p:nvSpPr>
        <p:spPr>
          <a:xfrm>
            <a:off x="850885" y="5804630"/>
            <a:ext cx="19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feed-through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1432823" y="3532478"/>
            <a:ext cx="131502" cy="18455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422055" y="4276123"/>
            <a:ext cx="154784" cy="18939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219246" y="3645024"/>
            <a:ext cx="122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PCBs</a:t>
            </a:r>
          </a:p>
          <a:p>
            <a:r>
              <a:rPr lang="en-US" altLang="ja-JP" b="1" dirty="0" smtClean="0">
                <a:solidFill>
                  <a:srgbClr val="00B050"/>
                </a:solidFill>
              </a:rPr>
              <a:t>(12+12)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pic>
        <p:nvPicPr>
          <p:cNvPr id="36" name="Picture 6" descr="C:\Users\Kei\OneDrive\Pictures\meg\mppc\DSC_057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6239" y="1739496"/>
            <a:ext cx="766206" cy="7926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左中かっこ 36"/>
          <p:cNvSpPr/>
          <p:nvPr/>
        </p:nvSpPr>
        <p:spPr>
          <a:xfrm rot="5160228">
            <a:off x="8444930" y="1839090"/>
            <a:ext cx="196320" cy="460819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72400" y="1700808"/>
            <a:ext cx="88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12mm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08104" y="15567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MPPC x 568 pcs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03776" y="1908121"/>
            <a:ext cx="256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pre-final model</a:t>
            </a:r>
          </a:p>
          <a:p>
            <a:r>
              <a:rPr lang="en-US" altLang="ja-JP" sz="1600" dirty="0" smtClean="0"/>
              <a:t>(no crosstalk suppression)</a:t>
            </a:r>
            <a:endParaRPr kumimoji="1" lang="ja-JP" altLang="en-US" sz="1600" dirty="0"/>
          </a:p>
        </p:txBody>
      </p:sp>
      <p:sp>
        <p:nvSpPr>
          <p:cNvPr id="41" name="右矢印 40"/>
          <p:cNvSpPr/>
          <p:nvPr/>
        </p:nvSpPr>
        <p:spPr>
          <a:xfrm>
            <a:off x="5796136" y="3450399"/>
            <a:ext cx="576064" cy="629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92297" y="3429000"/>
            <a:ext cx="263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would like to check if everything work OK in LXe.</a:t>
            </a:r>
            <a:endParaRPr kumimoji="1" lang="ja-JP" altLang="en-US" dirty="0"/>
          </a:p>
        </p:txBody>
      </p:sp>
      <p:pic>
        <p:nvPicPr>
          <p:cNvPr id="43" name="Picture 2" descr="C:\Users\Kei\OneDrive\MEG\large_prototype\pcb\DSC05526_3 - コピー.jpe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555776" y="4653136"/>
            <a:ext cx="6496948" cy="3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5456956" y="4653136"/>
            <a:ext cx="19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PCB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07904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24MPPCs / PCB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51806" y="5736158"/>
            <a:ext cx="23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two types of </a:t>
            </a:r>
            <a:r>
              <a:rPr kumimoji="1" lang="en-US" altLang="ja-JP" sz="1600" dirty="0" smtClean="0"/>
              <a:t>series </a:t>
            </a:r>
            <a:r>
              <a:rPr kumimoji="1" lang="en-US" altLang="ja-JP" sz="1600" dirty="0" smtClean="0"/>
              <a:t>connection </a:t>
            </a:r>
            <a:r>
              <a:rPr kumimoji="1" lang="en-US" altLang="ja-JP" sz="1600" dirty="0" smtClean="0"/>
              <a:t>of four chips for each MPPC</a:t>
            </a:r>
            <a:endParaRPr kumimoji="1" lang="ja-JP" altLang="en-US" sz="16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3568" y="1628800"/>
            <a:ext cx="19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In LXe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033" y="5163753"/>
            <a:ext cx="619208" cy="1401066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868" y="5157192"/>
            <a:ext cx="503427" cy="1259578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804248" y="63720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2seg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740352" y="63720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4seg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452320" y="57332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18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6" name="Picture 4" descr="20150116_15583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628800"/>
            <a:ext cx="7560840" cy="482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707904" y="488193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MPPC &amp;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support structure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27984" y="213459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feed-through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55079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Xe gas panel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88" y="1484784"/>
            <a:ext cx="3831668" cy="263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C:\Users\Kei\OneDrive\Pictures\meg\lp\20150115_14250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765826" y="2390975"/>
            <a:ext cx="1334066" cy="17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6" name="Picture 8" descr="DSC_013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45226" y="1735981"/>
            <a:ext cx="5214474" cy="44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Kei\OneDrive\Pictures\meg\mppc\DSC_064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897" y="4725144"/>
            <a:ext cx="1621973" cy="16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Kei\OneDrive\Pictures\meg\mppc\DSC_080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1254" y="4758742"/>
            <a:ext cx="1882714" cy="16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59798" y="5733256"/>
            <a:ext cx="202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jigs to mount / dismount MPPCs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97" y="3695185"/>
            <a:ext cx="2368569" cy="53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039718" y="2267580"/>
            <a:ext cx="202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feed-through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3768" y="2564904"/>
            <a:ext cx="202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MMCX cable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5616" y="3861048"/>
            <a:ext cx="202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cable remover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60198" y="4283804"/>
            <a:ext cx="317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MPPCs mounted on PCBs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71600" y="4149080"/>
            <a:ext cx="359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It was difficult to handle small connectors in a limited space.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432858" y="2996952"/>
            <a:ext cx="203038" cy="270067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47698" y="2996952"/>
            <a:ext cx="78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3mm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taking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1988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dirty="0" smtClean="0"/>
              <a:t>LED trigger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704" y="2420888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over</a:t>
            </a:r>
            <a:r>
              <a:rPr kumimoji="1" lang="en-US" altLang="ja-JP" dirty="0" smtClean="0"/>
              <a:t> ~ 2.6-3.3 V, 0.1V step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62180" y="515719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Alpha trigger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7704" y="5535816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over</a:t>
            </a:r>
            <a:r>
              <a:rPr kumimoji="1" lang="en-US" altLang="ja-JP" dirty="0" smtClean="0"/>
              <a:t> ~ 3.0V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478786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Breakdown voltage (V</a:t>
            </a:r>
            <a:r>
              <a:rPr kumimoji="1" lang="en-US" altLang="ja-JP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bd</a:t>
            </a:r>
            <a:r>
              <a:rPr kumimoji="1" lang="en-US" altLang="ja-JP" dirty="0" smtClean="0">
                <a:solidFill>
                  <a:schemeClr val="tx2"/>
                </a:solidFill>
                <a:sym typeface="Wingdings" panose="05000000000000000000" pitchFamily="2" charset="2"/>
              </a:rPr>
              <a:t>), gain, </a:t>
            </a:r>
            <a:r>
              <a:rPr kumimoji="1" lang="en-US" altLang="ja-JP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crosstalk+afterpulse</a:t>
            </a:r>
            <a:r>
              <a:rPr kumimoji="1" lang="en-US" altLang="ja-JP" dirty="0" smtClean="0">
                <a:solidFill>
                  <a:schemeClr val="tx2"/>
                </a:solidFill>
                <a:sym typeface="Wingdings" panose="05000000000000000000" pitchFamily="2" charset="2"/>
              </a:rPr>
              <a:t> (CTAP)</a:t>
            </a:r>
            <a:endParaRPr kumimoji="1" lang="en-US" altLang="ja-JP" dirty="0" smtClean="0">
              <a:solidFill>
                <a:schemeClr val="tx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856" y="55451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PDE</a:t>
            </a:r>
            <a:endParaRPr kumimoji="1" lang="en-US" altLang="ja-JP" dirty="0" smtClean="0">
              <a:solidFill>
                <a:schemeClr val="tx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40" y="13407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Waveforms are recorded with waveform digitizer.</a:t>
            </a:r>
          </a:p>
          <a:p>
            <a:r>
              <a:rPr lang="en-US" altLang="ja-JP" dirty="0" smtClean="0"/>
              <a:t>24 channels are read out for each measurement.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7624" y="60212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finished the measurement on 7 Mar.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Preliminary results in this talk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6231" y="3004494"/>
            <a:ext cx="3348372" cy="15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332049"/>
            <a:ext cx="2448272" cy="22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7884368" y="44173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Charge</a:t>
            </a:r>
            <a:endParaRPr kumimoji="1" lang="en-US" altLang="ja-JP" sz="1400" dirty="0" smtClean="0"/>
          </a:p>
        </p:txBody>
      </p:sp>
      <p:sp>
        <p:nvSpPr>
          <p:cNvPr id="23" name="左中かっこ 22"/>
          <p:cNvSpPr/>
          <p:nvPr/>
        </p:nvSpPr>
        <p:spPr>
          <a:xfrm rot="16200000">
            <a:off x="3686392" y="3983576"/>
            <a:ext cx="153308" cy="854806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961872" y="4158372"/>
            <a:ext cx="108455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110327" y="40770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100ns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462255" y="4003151"/>
            <a:ext cx="0" cy="177571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885243" y="3911570"/>
            <a:ext cx="64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5mV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24416" y="2924944"/>
            <a:ext cx="222607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Example of waveform</a:t>
            </a:r>
            <a:endParaRPr kumimoji="1" lang="ja-JP" altLang="en-US" sz="1600" dirty="0"/>
          </a:p>
        </p:txBody>
      </p:sp>
      <p:sp>
        <p:nvSpPr>
          <p:cNvPr id="30" name="右矢印 29"/>
          <p:cNvSpPr/>
          <p:nvPr/>
        </p:nvSpPr>
        <p:spPr>
          <a:xfrm rot="20787659">
            <a:off x="5221749" y="3895034"/>
            <a:ext cx="875233" cy="60958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54343" y="436510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B050"/>
                </a:solidFill>
              </a:rPr>
              <a:t>charge integration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44108" y="2151440"/>
            <a:ext cx="327636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Example of charge distribution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012160" y="27716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0</a:t>
            </a:r>
            <a:r>
              <a:rPr kumimoji="1" lang="en-US" altLang="ja-JP" dirty="0" smtClean="0"/>
              <a:t>p.e.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444208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en-US" altLang="ja-JP" dirty="0" smtClean="0"/>
              <a:t>p.e.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984268" y="234888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….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7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i\Desktop\vmshare\lproto\vhama_ser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538470"/>
            <a:ext cx="5444317" cy="340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Results: breakdown voltage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522920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Looks OK except for some </a:t>
            </a:r>
            <a:r>
              <a:rPr lang="en-US" altLang="ja-JP" u="sng" dirty="0" smtClean="0">
                <a:solidFill>
                  <a:srgbClr val="FF0000"/>
                </a:solidFill>
              </a:rPr>
              <a:t>bad channels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92080" y="559853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</a:rPr>
              <a:t>I will explain this later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39731"/>
            <a:ext cx="3364374" cy="32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082007" y="1523707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Example of </a:t>
            </a:r>
            <a:br>
              <a:rPr lang="en-US" altLang="ja-JP" dirty="0" smtClean="0"/>
            </a:br>
            <a:r>
              <a:rPr lang="en-US" altLang="ja-JP" dirty="0" smtClean="0"/>
              <a:t>1p.e. charge vs. V</a:t>
            </a:r>
            <a:r>
              <a:rPr lang="en-US" altLang="ja-JP" baseline="-25000" dirty="0" smtClean="0"/>
              <a:t>bias</a:t>
            </a:r>
            <a:endParaRPr kumimoji="1" lang="ja-JP" altLang="en-US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8064" y="1484784"/>
            <a:ext cx="2304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V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vs. serial no.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04248" y="20608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lang="en-US" altLang="ja-JP" baseline="-25000" dirty="0" smtClean="0"/>
              <a:t>bd</a:t>
            </a:r>
            <a:r>
              <a:rPr lang="en-US" altLang="ja-JP" dirty="0" smtClean="0"/>
              <a:t> (measured)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V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hama</a:t>
            </a:r>
            <a:r>
              <a:rPr kumimoji="1" lang="en-US" altLang="ja-JP" dirty="0" smtClean="0">
                <a:solidFill>
                  <a:srgbClr val="FF0000"/>
                </a:solidFill>
              </a:rPr>
              <a:t> – 10.5V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21104213">
            <a:off x="4452501" y="216723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Preliminary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ei\Desktop\vmshare\lproto\gain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420" y="1669504"/>
            <a:ext cx="56769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</a:t>
            </a:r>
            <a:r>
              <a:rPr kumimoji="1" lang="en-US" altLang="ja-JP" dirty="0" smtClean="0"/>
              <a:t>gain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686872" y="6309320"/>
            <a:ext cx="2133600" cy="365125"/>
          </a:xfrm>
        </p:spPr>
        <p:txBody>
          <a:bodyPr/>
          <a:lstStyle/>
          <a:p>
            <a:fld id="{0E246010-3E78-4F22-9D91-D556369194D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27784" y="61560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Looks OK except for bad/strange channels.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1104213">
            <a:off x="2796317" y="223923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Preliminary</a:t>
            </a:r>
            <a:endParaRPr kumimoji="1" lang="ja-JP" altLang="en-US" sz="28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4128" y="26369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4seg </a:t>
            </a:r>
            <a:r>
              <a:rPr kumimoji="1" lang="en-US" altLang="ja-JP" dirty="0" smtClean="0"/>
              <a:t>serial connection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2seg </a:t>
            </a:r>
            <a:r>
              <a:rPr lang="en-US" altLang="ja-JP" dirty="0" smtClean="0">
                <a:solidFill>
                  <a:srgbClr val="FF0000"/>
                </a:solidFill>
              </a:rPr>
              <a:t>serial connection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1880" y="1619508"/>
            <a:ext cx="21602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Gain for all MPPCs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728898" y="3707740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@ V</a:t>
            </a:r>
            <a:r>
              <a:rPr lang="en-US" altLang="ja-JP" baseline="-25000" dirty="0">
                <a:solidFill>
                  <a:schemeClr val="tx2"/>
                </a:solidFill>
              </a:rPr>
              <a:t>over</a:t>
            </a:r>
            <a:r>
              <a:rPr lang="en-US" altLang="ja-JP" dirty="0">
                <a:solidFill>
                  <a:schemeClr val="tx2"/>
                </a:solidFill>
              </a:rPr>
              <a:t> = 3.0V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Georgia"/>
        <a:ea typeface="HGP明朝E"/>
        <a:cs typeface=""/>
      </a:majorFont>
      <a:minorFont>
        <a:latin typeface="Georgia"/>
        <a:ea typeface="HGP明朝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9332</TotalTime>
  <Words>682</Words>
  <Application>Microsoft Office PowerPoint</Application>
  <PresentationFormat>画面に合わせる (4:3)</PresentationFormat>
  <Paragraphs>166</Paragraphs>
  <Slides>17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Default Theme</vt:lpstr>
      <vt:lpstr>Mass test of MPPC with a prototype of  MEG II liquid xenon detector</vt:lpstr>
      <vt:lpstr>MEGII liquid Xe (LXe) detector</vt:lpstr>
      <vt:lpstr>VUV sensitive large area MPPC</vt:lpstr>
      <vt:lpstr>Mass test in LXe</vt:lpstr>
      <vt:lpstr>Setup</vt:lpstr>
      <vt:lpstr>Setup</vt:lpstr>
      <vt:lpstr>Data taking</vt:lpstr>
      <vt:lpstr>Results: breakdown voltage</vt:lpstr>
      <vt:lpstr>Results: gain</vt:lpstr>
      <vt:lpstr>Results: crosstalk + afterpulse</vt:lpstr>
      <vt:lpstr>Results: PDE</vt:lpstr>
      <vt:lpstr>Bad channels</vt:lpstr>
      <vt:lpstr>Summary</vt:lpstr>
      <vt:lpstr>Backup</vt:lpstr>
      <vt:lpstr>PCB</vt:lpstr>
      <vt:lpstr>Feed-through</vt:lpstr>
      <vt:lpstr>PDE vs. distance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</dc:creator>
  <cp:lastModifiedBy>Kei</cp:lastModifiedBy>
  <cp:revision>67</cp:revision>
  <dcterms:created xsi:type="dcterms:W3CDTF">2015-03-12T05:45:56Z</dcterms:created>
  <dcterms:modified xsi:type="dcterms:W3CDTF">2015-03-21T04:29:54Z</dcterms:modified>
</cp:coreProperties>
</file>