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95" r:id="rId2"/>
    <p:sldId id="326" r:id="rId3"/>
    <p:sldId id="296" r:id="rId4"/>
    <p:sldId id="353" r:id="rId5"/>
    <p:sldId id="328" r:id="rId6"/>
    <p:sldId id="307" r:id="rId7"/>
    <p:sldId id="327" r:id="rId8"/>
    <p:sldId id="329" r:id="rId9"/>
    <p:sldId id="352" r:id="rId10"/>
    <p:sldId id="331" r:id="rId11"/>
    <p:sldId id="332" r:id="rId12"/>
    <p:sldId id="354" r:id="rId13"/>
    <p:sldId id="343" r:id="rId14"/>
    <p:sldId id="344" r:id="rId15"/>
    <p:sldId id="345" r:id="rId16"/>
    <p:sldId id="346" r:id="rId17"/>
    <p:sldId id="347" r:id="rId18"/>
    <p:sldId id="348" r:id="rId19"/>
    <p:sldId id="349" r:id="rId20"/>
    <p:sldId id="350" r:id="rId21"/>
    <p:sldId id="338" r:id="rId22"/>
    <p:sldId id="355" r:id="rId23"/>
    <p:sldId id="303" r:id="rId24"/>
    <p:sldId id="369" r:id="rId25"/>
    <p:sldId id="319" r:id="rId26"/>
    <p:sldId id="298" r:id="rId27"/>
    <p:sldId id="278" r:id="rId28"/>
    <p:sldId id="279" r:id="rId29"/>
    <p:sldId id="301" r:id="rId30"/>
    <p:sldId id="302" r:id="rId31"/>
    <p:sldId id="373" r:id="rId32"/>
    <p:sldId id="375" r:id="rId33"/>
    <p:sldId id="374" r:id="rId34"/>
    <p:sldId id="376" r:id="rId35"/>
    <p:sldId id="377" r:id="rId36"/>
    <p:sldId id="282" r:id="rId37"/>
    <p:sldId id="283" r:id="rId38"/>
    <p:sldId id="281" r:id="rId39"/>
    <p:sldId id="322" r:id="rId40"/>
    <p:sldId id="323" r:id="rId41"/>
    <p:sldId id="342" r:id="rId42"/>
    <p:sldId id="367" r:id="rId43"/>
    <p:sldId id="368" r:id="rId44"/>
    <p:sldId id="370" r:id="rId45"/>
    <p:sldId id="365" r:id="rId46"/>
    <p:sldId id="371" r:id="rId47"/>
    <p:sldId id="372" r:id="rId4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テーマ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テーマ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淡色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1728" autoAdjust="0"/>
  </p:normalViewPr>
  <p:slideViewPr>
    <p:cSldViewPr snapToGrid="0" snapToObjects="1">
      <p:cViewPr>
        <p:scale>
          <a:sx n="100" d="100"/>
          <a:sy n="100" d="100"/>
        </p:scale>
        <p:origin x="-1336" y="-6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545037-99F3-3B40-B5C8-5C8EF1F59767}" type="datetimeFigureOut">
              <a:t>15/09/26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94B556-6138-204D-91B5-484FE5F8E91F}" type="slidenum">
              <a:t>‹#›</a:t>
            </a:fld>
            <a:endParaRPr kumimoji="1" lang="ja-JP" altLang="en-US"/>
          </a:p>
        </p:txBody>
      </p:sp>
    </p:spTree>
    <p:extLst>
      <p:ext uri="{BB962C8B-B14F-4D97-AF65-F5344CB8AC3E}">
        <p14:creationId xmlns:p14="http://schemas.microsoft.com/office/powerpoint/2010/main" val="1869246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AE632-B25C-F64C-A0A3-896F2405E78D}" type="datetimeFigureOut">
              <a:t>15/09/26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92BCA-E5E4-9942-A137-D28A2B7DEEAB}" type="slidenum">
              <a:t>‹#›</a:t>
            </a:fld>
            <a:endParaRPr kumimoji="1" lang="ja-JP" altLang="en-US"/>
          </a:p>
        </p:txBody>
      </p:sp>
    </p:spTree>
    <p:extLst>
      <p:ext uri="{BB962C8B-B14F-4D97-AF65-F5344CB8AC3E}">
        <p14:creationId xmlns:p14="http://schemas.microsoft.com/office/powerpoint/2010/main" val="1675331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1</a:t>
            </a:fld>
            <a:endParaRPr kumimoji="1" lang="ja-JP" altLang="en-US"/>
          </a:p>
        </p:txBody>
      </p:sp>
    </p:spTree>
    <p:extLst>
      <p:ext uri="{BB962C8B-B14F-4D97-AF65-F5344CB8AC3E}">
        <p14:creationId xmlns:p14="http://schemas.microsoft.com/office/powerpoint/2010/main" val="210005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10</a:t>
            </a:fld>
            <a:endParaRPr kumimoji="1" lang="ja-JP" altLang="en-US"/>
          </a:p>
        </p:txBody>
      </p:sp>
    </p:spTree>
    <p:extLst>
      <p:ext uri="{BB962C8B-B14F-4D97-AF65-F5344CB8AC3E}">
        <p14:creationId xmlns:p14="http://schemas.microsoft.com/office/powerpoint/2010/main" val="349784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11</a:t>
            </a:fld>
            <a:endParaRPr kumimoji="1" lang="ja-JP" altLang="en-US"/>
          </a:p>
        </p:txBody>
      </p:sp>
    </p:spTree>
    <p:extLst>
      <p:ext uri="{BB962C8B-B14F-4D97-AF65-F5344CB8AC3E}">
        <p14:creationId xmlns:p14="http://schemas.microsoft.com/office/powerpoint/2010/main" val="142566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21</a:t>
            </a:fld>
            <a:endParaRPr kumimoji="1" lang="ja-JP" altLang="en-US"/>
          </a:p>
        </p:txBody>
      </p:sp>
    </p:spTree>
    <p:extLst>
      <p:ext uri="{BB962C8B-B14F-4D97-AF65-F5344CB8AC3E}">
        <p14:creationId xmlns:p14="http://schemas.microsoft.com/office/powerpoint/2010/main" val="356932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28</a:t>
            </a:fld>
            <a:endParaRPr kumimoji="1" lang="ja-JP" altLang="en-US"/>
          </a:p>
        </p:txBody>
      </p:sp>
    </p:spTree>
    <p:extLst>
      <p:ext uri="{BB962C8B-B14F-4D97-AF65-F5344CB8AC3E}">
        <p14:creationId xmlns:p14="http://schemas.microsoft.com/office/powerpoint/2010/main" val="146284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\chi ^2 _{pos}=\sum_{i} \frac{N_{pe,i} - c \times \Omega _i (u,v,w)}{\sigma(N_{pe,i})}</a:t>
            </a:r>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30</a:t>
            </a:fld>
            <a:endParaRPr kumimoji="1" lang="ja-JP" altLang="en-US"/>
          </a:p>
        </p:txBody>
      </p:sp>
    </p:spTree>
    <p:extLst>
      <p:ext uri="{BB962C8B-B14F-4D97-AF65-F5344CB8AC3E}">
        <p14:creationId xmlns:p14="http://schemas.microsoft.com/office/powerpoint/2010/main" val="278566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36</a:t>
            </a:fld>
            <a:endParaRPr kumimoji="1" lang="ja-JP" altLang="en-US"/>
          </a:p>
        </p:txBody>
      </p:sp>
    </p:spTree>
    <p:extLst>
      <p:ext uri="{BB962C8B-B14F-4D97-AF65-F5344CB8AC3E}">
        <p14:creationId xmlns:p14="http://schemas.microsoft.com/office/powerpoint/2010/main" val="309012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D92BCA-E5E4-9942-A137-D28A2B7DEEAB}" type="slidenum">
              <a:rPr lang="en-US" altLang="ja-JP"/>
              <a:t>37</a:t>
            </a:fld>
            <a:endParaRPr kumimoji="1" lang="ja-JP" altLang="en-US"/>
          </a:p>
        </p:txBody>
      </p:sp>
    </p:spTree>
    <p:extLst>
      <p:ext uri="{BB962C8B-B14F-4D97-AF65-F5344CB8AC3E}">
        <p14:creationId xmlns:p14="http://schemas.microsoft.com/office/powerpoint/2010/main" val="226467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noFill/>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51B2E32-FE20-6740-9DD5-401A6D21B3C8}" type="datetime1">
              <a:t>15/09/26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63336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87DA5E-60C4-684F-8624-F88576A2485F}" type="datetime1">
              <a:t>15/09/26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79973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4C2418-D69E-754C-BB97-86627CEF3452}" type="datetime1">
              <a:t>15/09/26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75176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sz="2400"/>
            </a:lvl1pPr>
            <a:lvl2pPr>
              <a:defRPr sz="2000"/>
            </a:lvl2pPr>
            <a:lvl3pPr>
              <a:defRPr sz="1800"/>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8F04F6-68A2-FB47-9E54-B02F960FF828}" type="datetime1">
              <a:t>15/09/26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183108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2157D1-5FCC-734A-A490-B21C0DBA2462}" type="datetime1">
              <a:t>15/09/26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380854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9782824-4072-F446-A793-F763FDCD147C}" type="datetime1">
              <a:t>15/09/26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424091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8798953-6DBF-E645-960E-E29E02429F99}" type="datetime1">
              <a:t>15/09/26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128475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EEA777C-426C-6A47-856E-FDFAB33B8054}" type="datetime1">
              <a:t>15/09/26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335392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D2F93D-B2A7-EB47-A840-77264FA8A2BA}" type="datetime1">
              <a:t>15/09/26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38550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5DF54E-C9B4-454A-9811-4F9D131293AC}" type="datetime1">
              <a:t>15/09/26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118824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B6B290D-5B41-FD43-BAD6-CCD6608FD836}" type="datetime1">
              <a:t>15/09/26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185B33-F600-E14C-AD77-594A2EFB1D59}" type="slidenum">
              <a:t>‹#›</a:t>
            </a:fld>
            <a:endParaRPr kumimoji="1" lang="ja-JP" altLang="en-US"/>
          </a:p>
        </p:txBody>
      </p:sp>
    </p:spTree>
    <p:extLst>
      <p:ext uri="{BB962C8B-B14F-4D97-AF65-F5344CB8AC3E}">
        <p14:creationId xmlns:p14="http://schemas.microsoft.com/office/powerpoint/2010/main" val="3971221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889000"/>
          </a:xfrm>
          <a:prstGeom prst="rect">
            <a:avLst/>
          </a:prstGeom>
          <a:blipFill rotWithShape="1">
            <a:blip r:embed="rId13">
              <a:alphaModFix amt="80000"/>
            </a:blip>
            <a:tile tx="0" ty="0" sx="100000" sy="100000" flip="none" algn="tl"/>
          </a:blipFill>
          <a:ln cap="flat">
            <a:noFill/>
            <a:round/>
          </a:ln>
          <a:effectLst/>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79400" y="990600"/>
            <a:ext cx="8724900" cy="52705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F3ADC-A9E9-9045-99B1-233AB4B0E8AA}" type="datetime1">
              <a:t>15/09/26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077200" y="95250"/>
            <a:ext cx="927100" cy="365125"/>
          </a:xfrm>
          <a:prstGeom prst="rect">
            <a:avLst/>
          </a:prstGeom>
        </p:spPr>
        <p:txBody>
          <a:bodyPr vert="horz" lIns="91440" tIns="45720" rIns="91440" bIns="45720" rtlCol="0" anchor="ctr"/>
          <a:lstStyle>
            <a:lvl1pPr algn="r">
              <a:defRPr sz="3200">
                <a:solidFill>
                  <a:schemeClr val="tx1"/>
                </a:solidFill>
              </a:defRPr>
            </a:lvl1pPr>
          </a:lstStyle>
          <a:p>
            <a:fld id="{63185B33-F600-E14C-AD77-594A2EFB1D59}" type="slidenum">
              <a:rPr lang="en-US" altLang="ja-JP"/>
              <a:pPr/>
              <a:t>‹#›</a:t>
            </a:fld>
            <a:endParaRPr lang="ja-JP" altLang="en-US"/>
          </a:p>
        </p:txBody>
      </p:sp>
    </p:spTree>
    <p:extLst>
      <p:ext uri="{BB962C8B-B14F-4D97-AF65-F5344CB8AC3E}">
        <p14:creationId xmlns:p14="http://schemas.microsoft.com/office/powerpoint/2010/main" val="173341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21.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 Id="rId3"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5.emf"/></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1" Type="http://schemas.openxmlformats.org/officeDocument/2006/relationships/slideLayout" Target="../slideLayouts/slideLayout2.xml"/><Relationship Id="rId2" Type="http://schemas.openxmlformats.org/officeDocument/2006/relationships/image" Target="../media/image6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 Id="rId3" Type="http://schemas.openxmlformats.org/officeDocument/2006/relationships/image" Target="../media/image57.emf"/></Relationships>
</file>

<file path=ppt/slides/_rels/slide42.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43.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1" Type="http://schemas.openxmlformats.org/officeDocument/2006/relationships/slideLayout" Target="../slideLayouts/slideLayout2.xml"/><Relationship Id="rId2" Type="http://schemas.openxmlformats.org/officeDocument/2006/relationships/image" Target="../media/image6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emf"/><Relationship Id="rId3" Type="http://schemas.openxmlformats.org/officeDocument/2006/relationships/image" Target="../media/image7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77.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25876"/>
            <a:ext cx="7772400" cy="3988382"/>
          </a:xfrm>
        </p:spPr>
        <p:txBody>
          <a:bodyPr>
            <a:noAutofit/>
          </a:bodyPr>
          <a:lstStyle/>
          <a:p>
            <a:r>
              <a:rPr lang="en-US" altLang="ja-JP" dirty="0"/>
              <a:t>MEG II </a:t>
            </a:r>
            <a:r>
              <a:rPr lang="ja-JP" altLang="en-US"/>
              <a:t>実験液体キセノンガンマ線検出器に向けた再構成法の研究</a:t>
            </a:r>
            <a:r>
              <a:rPr lang="en-US" altLang="ja-JP" dirty="0"/>
              <a:t/>
            </a:r>
            <a:br>
              <a:rPr lang="en-US" altLang="ja-JP" dirty="0"/>
            </a:br>
            <a:r>
              <a:rPr lang="en-US" altLang="ja-JP" dirty="0"/>
              <a:t/>
            </a:r>
            <a:br>
              <a:rPr lang="en-US" altLang="ja-JP" dirty="0"/>
            </a:br>
            <a:r>
              <a:rPr lang="en-US" altLang="ja-JP" dirty="0"/>
              <a:t>Development of the event reconstruction method for MEG II liquid xenon detector</a:t>
            </a:r>
            <a:endParaRPr kumimoji="1" lang="ja-JP" altLang="en-US" sz="2800"/>
          </a:p>
        </p:txBody>
      </p:sp>
      <p:sp>
        <p:nvSpPr>
          <p:cNvPr id="3" name="サブタイトル 2"/>
          <p:cNvSpPr>
            <a:spLocks noGrp="1"/>
          </p:cNvSpPr>
          <p:nvPr>
            <p:ph type="subTitle" idx="1"/>
          </p:nvPr>
        </p:nvSpPr>
        <p:spPr>
          <a:xfrm>
            <a:off x="1371600" y="4752724"/>
            <a:ext cx="6400800" cy="1752600"/>
          </a:xfrm>
        </p:spPr>
        <p:txBody>
          <a:bodyPr>
            <a:normAutofit/>
          </a:bodyPr>
          <a:lstStyle/>
          <a:p>
            <a:r>
              <a:rPr kumimoji="1" lang="ja-JP" altLang="en-US" sz="2400" b="1" smtClean="0">
                <a:latin typeface="+mj-ea"/>
                <a:ea typeface="+mj-ea"/>
              </a:rPr>
              <a:t>小川真治、　他</a:t>
            </a:r>
            <a:r>
              <a:rPr kumimoji="1" lang="en-US" altLang="ja-JP" sz="2400" b="1" dirty="0" smtClean="0">
                <a:latin typeface="+mj-ea"/>
                <a:ea typeface="+mj-ea"/>
              </a:rPr>
              <a:t>MEG II</a:t>
            </a:r>
            <a:r>
              <a:rPr kumimoji="1" lang="ja-JP" altLang="en-US" sz="2400" b="1" smtClean="0">
                <a:latin typeface="+mj-ea"/>
                <a:ea typeface="+mj-ea"/>
              </a:rPr>
              <a:t>コラボレーション</a:t>
            </a:r>
            <a:endParaRPr kumimoji="1" lang="en-US" altLang="ja-JP" sz="2400" b="1" dirty="0" smtClean="0">
              <a:latin typeface="+mj-ea"/>
              <a:ea typeface="+mj-ea"/>
            </a:endParaRPr>
          </a:p>
          <a:p>
            <a:r>
              <a:rPr kumimoji="1" lang="en-US" altLang="ja-JP" sz="2400" b="1" dirty="0" smtClean="0">
                <a:latin typeface="+mj-ea"/>
                <a:ea typeface="+mj-ea"/>
              </a:rPr>
              <a:t>@</a:t>
            </a:r>
            <a:r>
              <a:rPr kumimoji="1" lang="ja-JP" altLang="en-US" sz="2400" b="1" smtClean="0">
                <a:latin typeface="+mj-ea"/>
                <a:ea typeface="+mj-ea"/>
              </a:rPr>
              <a:t>日本物理学会　</a:t>
            </a:r>
            <a:r>
              <a:rPr lang="en-US" altLang="ja-JP" sz="2400" b="1" dirty="0">
                <a:latin typeface="+mj-ea"/>
                <a:ea typeface="+mj-ea"/>
              </a:rPr>
              <a:t>2015</a:t>
            </a:r>
            <a:r>
              <a:rPr lang="ja-JP" altLang="en-US" sz="2400" b="1">
                <a:latin typeface="+mj-ea"/>
                <a:ea typeface="+mj-ea"/>
              </a:rPr>
              <a:t>年秋季大会</a:t>
            </a:r>
            <a:endParaRPr kumimoji="1" lang="ja-JP" altLang="en-US" sz="2400" b="1">
              <a:latin typeface="+mj-ea"/>
              <a:ea typeface="+mj-ea"/>
            </a:endParaRP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a:t>
            </a:fld>
            <a:endParaRPr kumimoji="1" lang="ja-JP" altLang="en-US"/>
          </a:p>
        </p:txBody>
      </p:sp>
      <p:pic>
        <p:nvPicPr>
          <p:cNvPr id="5" name="Picture 5" descr="C:\Users\Kaneko\Desktop\東大.png"/>
          <p:cNvPicPr>
            <a:picLocks noChangeAspect="1" noChangeArrowheads="1"/>
          </p:cNvPicPr>
          <p:nvPr/>
        </p:nvPicPr>
        <p:blipFill>
          <a:blip r:embed="rId3" cstate="print"/>
          <a:srcRect/>
          <a:stretch>
            <a:fillRect/>
          </a:stretch>
        </p:blipFill>
        <p:spPr bwMode="auto">
          <a:xfrm>
            <a:off x="6693599" y="158103"/>
            <a:ext cx="2310701" cy="604544"/>
          </a:xfrm>
          <a:prstGeom prst="rect">
            <a:avLst/>
          </a:prstGeom>
          <a:noFill/>
        </p:spPr>
      </p:pic>
      <p:pic>
        <p:nvPicPr>
          <p:cNvPr id="6" name="Picture 4" descr="C:\Users\kaneko\Desktop\MEGlogoRev.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55305"/>
            <a:ext cx="2038635" cy="60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268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787400" y="4204890"/>
            <a:ext cx="3611771" cy="2095719"/>
          </a:xfrm>
          <a:prstGeom prst="rect">
            <a:avLst/>
          </a:prstGeom>
        </p:spPr>
      </p:pic>
      <p:sp>
        <p:nvSpPr>
          <p:cNvPr id="2" name="タイトル 1"/>
          <p:cNvSpPr>
            <a:spLocks noGrp="1"/>
          </p:cNvSpPr>
          <p:nvPr>
            <p:ph type="title"/>
          </p:nvPr>
        </p:nvSpPr>
        <p:spPr/>
        <p:txBody>
          <a:bodyPr/>
          <a:lstStyle/>
          <a:p>
            <a:r>
              <a:rPr kumimoji="1" lang="en-US" altLang="ja-JP" dirty="0"/>
              <a:t>Signal readout method comparison</a:t>
            </a:r>
            <a:endParaRPr kumimoji="1" lang="ja-JP" altLang="en-US"/>
          </a:p>
        </p:txBody>
      </p:sp>
      <p:sp>
        <p:nvSpPr>
          <p:cNvPr id="3" name="コンテンツ プレースホルダー 2"/>
          <p:cNvSpPr>
            <a:spLocks noGrp="1"/>
          </p:cNvSpPr>
          <p:nvPr>
            <p:ph idx="1"/>
          </p:nvPr>
        </p:nvSpPr>
        <p:spPr/>
        <p:txBody>
          <a:bodyPr/>
          <a:lstStyle/>
          <a:p>
            <a:r>
              <a:rPr kumimoji="1" lang="en-US" altLang="ja-JP" sz="2000" b="1" i="1" dirty="0"/>
              <a:t>Series connection of MPPC </a:t>
            </a:r>
            <a:r>
              <a:rPr kumimoji="1" lang="en-US" altLang="ja-JP" sz="2000" dirty="0"/>
              <a:t>will be used.</a:t>
            </a:r>
          </a:p>
          <a:p>
            <a:pPr lvl="1"/>
            <a:r>
              <a:rPr lang="en-US" altLang="ja-JP" sz="1800" b="1" i="1" dirty="0"/>
              <a:t>T</a:t>
            </a:r>
            <a:r>
              <a:rPr kumimoji="1" lang="en-US" altLang="ja-JP" sz="1800" b="1" i="1" dirty="0"/>
              <a:t>o avoid the long time constant </a:t>
            </a:r>
            <a:r>
              <a:rPr kumimoji="1" lang="en-US" altLang="ja-JP" sz="1800" dirty="0"/>
              <a:t>caused by the large area MPPC.</a:t>
            </a:r>
          </a:p>
          <a:p>
            <a:pPr lvl="1"/>
            <a:r>
              <a:rPr lang="en-US" altLang="ja-JP" sz="1800" b="1" i="1" dirty="0"/>
              <a:t>Two</a:t>
            </a:r>
            <a:r>
              <a:rPr kumimoji="1" lang="en-US" altLang="ja-JP" sz="1800" b="1" i="1" dirty="0"/>
              <a:t> candidates </a:t>
            </a:r>
            <a:r>
              <a:rPr kumimoji="1" lang="en-US" altLang="ja-JP" sz="1800" dirty="0"/>
              <a:t>for signal readout method</a:t>
            </a:r>
          </a:p>
          <a:p>
            <a:pPr lvl="2"/>
            <a:r>
              <a:rPr lang="en-US" altLang="ja-JP" sz="1600" dirty="0"/>
              <a:t>2p2s (2parallel 2series) connection</a:t>
            </a:r>
          </a:p>
          <a:p>
            <a:pPr lvl="2"/>
            <a:r>
              <a:rPr lang="en-US" altLang="ja-JP" dirty="0"/>
              <a:t>4s (4series) connection</a:t>
            </a:r>
            <a:endParaRPr lang="en-US" altLang="ja-JP" sz="1800" dirty="0"/>
          </a:p>
          <a:p>
            <a:r>
              <a:rPr lang="en-US" altLang="ja-JP" sz="2000" dirty="0"/>
              <a:t>Performance of the detector can be affected.</a:t>
            </a:r>
          </a:p>
          <a:p>
            <a:pPr lvl="1"/>
            <a:r>
              <a:rPr lang="en-US" altLang="ja-JP" sz="1800" b="1" i="1" dirty="0"/>
              <a:t>Different S/N ratio </a:t>
            </a:r>
            <a:r>
              <a:rPr lang="en-US" altLang="ja-JP" sz="1800" dirty="0"/>
              <a:t>can affect position, energy, and timing resolution</a:t>
            </a:r>
          </a:p>
          <a:p>
            <a:pPr lvl="1"/>
            <a:r>
              <a:rPr lang="en-US" altLang="ja-JP" sz="1800" b="1" i="1" dirty="0"/>
              <a:t>Different time constant </a:t>
            </a:r>
            <a:r>
              <a:rPr lang="en-US" altLang="ja-JP" sz="1800" dirty="0"/>
              <a:t>of waveform</a:t>
            </a:r>
            <a:r>
              <a:rPr lang="ja-JP" altLang="en-US" sz="1800"/>
              <a:t> </a:t>
            </a:r>
            <a:r>
              <a:rPr lang="en-US" altLang="ja-JP" sz="1800" dirty="0"/>
              <a:t>can affect timing resolution and pileup.</a:t>
            </a:r>
          </a:p>
          <a:p>
            <a:endParaRPr kumimoji="1" lang="en-US" altLang="ja-JP"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551205035"/>
              </p:ext>
            </p:extLst>
          </p:nvPr>
        </p:nvGraphicFramePr>
        <p:xfrm>
          <a:off x="4706046" y="4192626"/>
          <a:ext cx="4145854" cy="1752600"/>
        </p:xfrm>
        <a:graphic>
          <a:graphicData uri="http://schemas.openxmlformats.org/drawingml/2006/table">
            <a:tbl>
              <a:tblPr firstRow="1" bandRow="1">
                <a:tableStyleId>{8A107856-5554-42FB-B03E-39F5DBC370BA}</a:tableStyleId>
              </a:tblPr>
              <a:tblGrid>
                <a:gridCol w="1334252"/>
                <a:gridCol w="1405801"/>
                <a:gridCol w="1405801"/>
              </a:tblGrid>
              <a:tr h="370840">
                <a:tc>
                  <a:txBody>
                    <a:bodyPr/>
                    <a:lstStyle/>
                    <a:p>
                      <a:r>
                        <a:rPr kumimoji="1" lang="en-US" altLang="ja-JP" dirty="0"/>
                        <a:t>@7V over</a:t>
                      </a:r>
                    </a:p>
                    <a:p>
                      <a:r>
                        <a:rPr kumimoji="1" lang="en-US" altLang="ja-JP" dirty="0"/>
                        <a:t>voltage</a:t>
                      </a:r>
                      <a:endParaRPr kumimoji="1" lang="ja-JP" altLang="en-US"/>
                    </a:p>
                  </a:txBody>
                  <a:tcPr/>
                </a:tc>
                <a:tc>
                  <a:txBody>
                    <a:bodyPr/>
                    <a:lstStyle/>
                    <a:p>
                      <a:r>
                        <a:rPr kumimoji="1" lang="en-US" altLang="ja-JP" dirty="0"/>
                        <a:t>2p2s</a:t>
                      </a:r>
                    </a:p>
                    <a:p>
                      <a:r>
                        <a:rPr kumimoji="1" lang="en-US" altLang="ja-JP" dirty="0"/>
                        <a:t>connection</a:t>
                      </a:r>
                      <a:endParaRPr kumimoji="1" lang="ja-JP" alt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4s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connection</a:t>
                      </a:r>
                      <a:endParaRPr kumimoji="1" lang="ja-JP" altLang="en-US"/>
                    </a:p>
                  </a:txBody>
                  <a:tcPr/>
                </a:tc>
              </a:tr>
              <a:tr h="370840">
                <a:tc>
                  <a:txBody>
                    <a:bodyPr/>
                    <a:lstStyle/>
                    <a:p>
                      <a:r>
                        <a:rPr kumimoji="1" lang="en-US" altLang="ja-JP" dirty="0"/>
                        <a:t>gain</a:t>
                      </a:r>
                      <a:endParaRPr kumimoji="1" lang="ja-JP" alt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1.6×10</a:t>
                      </a:r>
                      <a:r>
                        <a:rPr kumimoji="1" lang="en-US" altLang="ja-JP" baseline="30000" dirty="0"/>
                        <a:t>6</a:t>
                      </a:r>
                      <a:endParaRPr kumimoji="1" lang="ja-JP" altLang="en-US" baseline="300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0.8×10</a:t>
                      </a:r>
                      <a:r>
                        <a:rPr kumimoji="1" lang="en-US" altLang="ja-JP" baseline="30000" dirty="0"/>
                        <a:t>6</a:t>
                      </a:r>
                      <a:endParaRPr kumimoji="1" lang="ja-JP" altLang="en-US" baseline="30000"/>
                    </a:p>
                  </a:txBody>
                  <a:tcPr/>
                </a:tc>
              </a:tr>
              <a:tr h="370840">
                <a:tc>
                  <a:txBody>
                    <a:bodyPr/>
                    <a:lstStyle/>
                    <a:p>
                      <a:r>
                        <a:rPr kumimoji="1" lang="en-US" altLang="ja-JP" dirty="0"/>
                        <a:t>leading time</a:t>
                      </a:r>
                      <a:endParaRPr kumimoji="1" lang="ja-JP" altLang="en-US"/>
                    </a:p>
                  </a:txBody>
                  <a:tcPr/>
                </a:tc>
                <a:tc>
                  <a:txBody>
                    <a:bodyPr/>
                    <a:lstStyle/>
                    <a:p>
                      <a:r>
                        <a:rPr kumimoji="1" lang="en-US" altLang="ja-JP" dirty="0"/>
                        <a:t>6.5ns</a:t>
                      </a:r>
                      <a:endParaRPr kumimoji="1" lang="ja-JP" altLang="en-US"/>
                    </a:p>
                  </a:txBody>
                  <a:tcPr/>
                </a:tc>
                <a:tc>
                  <a:txBody>
                    <a:bodyPr/>
                    <a:lstStyle/>
                    <a:p>
                      <a:r>
                        <a:rPr kumimoji="1" lang="en-US" altLang="ja-JP" dirty="0"/>
                        <a:t>2ns</a:t>
                      </a:r>
                      <a:endParaRPr kumimoji="1" lang="ja-JP" altLang="en-US"/>
                    </a:p>
                  </a:txBody>
                  <a:tcPr/>
                </a:tc>
              </a:tr>
              <a:tr h="370840">
                <a:tc>
                  <a:txBody>
                    <a:bodyPr/>
                    <a:lstStyle/>
                    <a:p>
                      <a:r>
                        <a:rPr kumimoji="1" lang="en-US" altLang="ja-JP" baseline="0" dirty="0"/>
                        <a:t>trailing time</a:t>
                      </a:r>
                      <a:endParaRPr kumimoji="1" lang="ja-JP" altLang="en-US"/>
                    </a:p>
                  </a:txBody>
                  <a:tcPr/>
                </a:tc>
                <a:tc>
                  <a:txBody>
                    <a:bodyPr/>
                    <a:lstStyle/>
                    <a:p>
                      <a:r>
                        <a:rPr kumimoji="1" lang="en-US" altLang="ja-JP" dirty="0"/>
                        <a:t>49ns</a:t>
                      </a:r>
                      <a:endParaRPr kumimoji="1" lang="ja-JP" altLang="en-US"/>
                    </a:p>
                  </a:txBody>
                  <a:tcPr/>
                </a:tc>
                <a:tc>
                  <a:txBody>
                    <a:bodyPr/>
                    <a:lstStyle/>
                    <a:p>
                      <a:r>
                        <a:rPr kumimoji="1" lang="en-US" altLang="ja-JP" dirty="0"/>
                        <a:t>33ns</a:t>
                      </a:r>
                      <a:endParaRPr kumimoji="1" lang="ja-JP" altLang="en-US"/>
                    </a:p>
                  </a:txBody>
                  <a:tcPr/>
                </a:tc>
              </a:tr>
            </a:tbl>
          </a:graphicData>
        </a:graphic>
      </p:graphicFrame>
      <p:pic>
        <p:nvPicPr>
          <p:cNvPr id="9" name="図 8"/>
          <p:cNvPicPr>
            <a:picLocks noChangeAspect="1"/>
          </p:cNvPicPr>
          <p:nvPr/>
        </p:nvPicPr>
        <p:blipFill>
          <a:blip r:embed="rId4"/>
          <a:stretch>
            <a:fillRect/>
          </a:stretch>
        </p:blipFill>
        <p:spPr>
          <a:xfrm>
            <a:off x="2471440" y="3843997"/>
            <a:ext cx="1582962" cy="348629"/>
          </a:xfrm>
          <a:prstGeom prst="rect">
            <a:avLst/>
          </a:prstGeom>
        </p:spPr>
      </p:pic>
      <p:sp>
        <p:nvSpPr>
          <p:cNvPr id="12" name="テキスト ボックス 11"/>
          <p:cNvSpPr txBox="1"/>
          <p:nvPr/>
        </p:nvSpPr>
        <p:spPr>
          <a:xfrm>
            <a:off x="3114602" y="5696634"/>
            <a:ext cx="1460500" cy="646331"/>
          </a:xfrm>
          <a:prstGeom prst="rect">
            <a:avLst/>
          </a:prstGeom>
          <a:solidFill>
            <a:srgbClr val="DBEEF4"/>
          </a:solidFill>
        </p:spPr>
        <p:txBody>
          <a:bodyPr wrap="square" rtlCol="0">
            <a:spAutoFit/>
          </a:bodyPr>
          <a:lstStyle/>
          <a:p>
            <a:pPr algn="ctr"/>
            <a:r>
              <a:rPr lang="en-US" altLang="ja-JP" b="1" dirty="0"/>
              <a:t>4s</a:t>
            </a:r>
          </a:p>
          <a:p>
            <a:pPr algn="ctr"/>
            <a:r>
              <a:rPr kumimoji="1" lang="en-US" altLang="ja-JP" b="1" dirty="0"/>
              <a:t>connection</a:t>
            </a:r>
          </a:p>
        </p:txBody>
      </p:sp>
      <p:sp>
        <p:nvSpPr>
          <p:cNvPr id="13" name="正方形/長方形 12"/>
          <p:cNvSpPr/>
          <p:nvPr/>
        </p:nvSpPr>
        <p:spPr>
          <a:xfrm>
            <a:off x="787400" y="3823294"/>
            <a:ext cx="1645940" cy="2623567"/>
          </a:xfrm>
          <a:prstGeom prst="rect">
            <a:avLst/>
          </a:prstGeom>
          <a:solidFill>
            <a:srgbClr val="DB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03400" y="5696634"/>
            <a:ext cx="1473200" cy="646331"/>
          </a:xfrm>
          <a:prstGeom prst="rect">
            <a:avLst/>
          </a:prstGeom>
          <a:solidFill>
            <a:srgbClr val="DBEEF4"/>
          </a:solidFill>
        </p:spPr>
        <p:txBody>
          <a:bodyPr wrap="square" rtlCol="0">
            <a:spAutoFit/>
          </a:bodyPr>
          <a:lstStyle/>
          <a:p>
            <a:pPr algn="ctr"/>
            <a:r>
              <a:rPr kumimoji="1" lang="en-US" altLang="ja-JP" b="1" dirty="0"/>
              <a:t>2p2s</a:t>
            </a:r>
          </a:p>
          <a:p>
            <a:pPr algn="ctr"/>
            <a:r>
              <a:rPr kumimoji="1" lang="en-US" altLang="ja-JP" b="1" dirty="0"/>
              <a:t>connection</a:t>
            </a:r>
          </a:p>
        </p:txBody>
      </p:sp>
      <p:sp>
        <p:nvSpPr>
          <p:cNvPr id="6" name="テキスト ボックス 5"/>
          <p:cNvSpPr txBox="1"/>
          <p:nvPr/>
        </p:nvSpPr>
        <p:spPr>
          <a:xfrm>
            <a:off x="4706046" y="5945226"/>
            <a:ext cx="3810458" cy="523220"/>
          </a:xfrm>
          <a:prstGeom prst="rect">
            <a:avLst/>
          </a:prstGeom>
          <a:noFill/>
        </p:spPr>
        <p:txBody>
          <a:bodyPr wrap="none" rtlCol="0">
            <a:spAutoFit/>
          </a:bodyPr>
          <a:lstStyle/>
          <a:p>
            <a:r>
              <a:rPr kumimoji="1" lang="en-US" altLang="ja-JP" sz="1400" dirty="0"/>
              <a:t>※Definition of time constant:</a:t>
            </a:r>
          </a:p>
          <a:p>
            <a:r>
              <a:rPr lang="en-US" altLang="ja-JP" sz="1400" dirty="0"/>
              <a:t>[0]</a:t>
            </a:r>
            <a:r>
              <a:rPr kumimoji="1" lang="en-US" altLang="ja-JP" sz="1400" dirty="0"/>
              <a:t>*(exp(-t/leading_time) - </a:t>
            </a:r>
            <a:r>
              <a:rPr lang="en-US" altLang="ja-JP" sz="1400" dirty="0"/>
              <a:t>exp(-t/trainling_time))</a:t>
            </a:r>
            <a:endParaRPr kumimoji="1" lang="ja-JP" altLang="en-US" sz="1400"/>
          </a:p>
        </p:txBody>
      </p:sp>
      <p:pic>
        <p:nvPicPr>
          <p:cNvPr id="15" name="図 14" descr="R001307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22" y="4191785"/>
            <a:ext cx="1336217" cy="1370815"/>
          </a:xfrm>
          <a:prstGeom prst="rect">
            <a:avLst/>
          </a:prstGeom>
        </p:spPr>
      </p:pic>
      <p:cxnSp>
        <p:nvCxnSpPr>
          <p:cNvPr id="16" name="直線矢印コネクタ 15"/>
          <p:cNvCxnSpPr/>
          <p:nvPr/>
        </p:nvCxnSpPr>
        <p:spPr>
          <a:xfrm>
            <a:off x="762233" y="4330211"/>
            <a:ext cx="936091" cy="0"/>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914354" y="3911947"/>
            <a:ext cx="720470" cy="338554"/>
          </a:xfrm>
          <a:prstGeom prst="rect">
            <a:avLst/>
          </a:prstGeom>
          <a:noFill/>
        </p:spPr>
        <p:txBody>
          <a:bodyPr wrap="none" rtlCol="0">
            <a:spAutoFit/>
          </a:bodyPr>
          <a:lstStyle/>
          <a:p>
            <a:r>
              <a:rPr kumimoji="1" lang="en-US" altLang="ja-JP" sz="1600" dirty="0"/>
              <a:t>12mm</a:t>
            </a:r>
            <a:endParaRPr kumimoji="1" lang="ja-JP" altLang="en-US" sz="1600"/>
          </a:p>
        </p:txBody>
      </p:sp>
      <p:cxnSp>
        <p:nvCxnSpPr>
          <p:cNvPr id="22" name="直線矢印コネクタ 21"/>
          <p:cNvCxnSpPr/>
          <p:nvPr/>
        </p:nvCxnSpPr>
        <p:spPr>
          <a:xfrm flipV="1">
            <a:off x="914354" y="5092700"/>
            <a:ext cx="127046" cy="60393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66700" y="5696634"/>
            <a:ext cx="1494632" cy="738664"/>
          </a:xfrm>
          <a:prstGeom prst="rect">
            <a:avLst/>
          </a:prstGeom>
          <a:noFill/>
        </p:spPr>
        <p:txBody>
          <a:bodyPr wrap="none" rtlCol="0">
            <a:spAutoFit/>
          </a:bodyPr>
          <a:lstStyle/>
          <a:p>
            <a:r>
              <a:rPr lang="en-US" altLang="ja-JP" sz="1400" dirty="0"/>
              <a:t>Four independent</a:t>
            </a:r>
            <a:br>
              <a:rPr lang="en-US" altLang="ja-JP" sz="1400" dirty="0"/>
            </a:br>
            <a:r>
              <a:rPr lang="en-US" altLang="ja-JP" sz="1400" dirty="0"/>
              <a:t>MPPC chip</a:t>
            </a:r>
            <a:br>
              <a:rPr lang="en-US" altLang="ja-JP" sz="1400" dirty="0"/>
            </a:br>
            <a:r>
              <a:rPr lang="en-US" altLang="ja-JP" sz="1400" dirty="0"/>
              <a:t>on one package</a:t>
            </a:r>
            <a:endParaRPr kumimoji="1" lang="ja-JP" altLang="en-US" sz="1400"/>
          </a:p>
        </p:txBody>
      </p:sp>
      <p:sp>
        <p:nvSpPr>
          <p:cNvPr id="7" name="正方形/長方形 6"/>
          <p:cNvSpPr/>
          <p:nvPr/>
        </p:nvSpPr>
        <p:spPr>
          <a:xfrm>
            <a:off x="3022600" y="4826000"/>
            <a:ext cx="355600" cy="444500"/>
          </a:xfrm>
          <a:prstGeom prst="rect">
            <a:avLst/>
          </a:prstGeom>
          <a:solidFill>
            <a:srgbClr val="DB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274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Signal readout method comparison</a:t>
            </a:r>
            <a:endParaRPr kumimoji="1" lang="ja-JP" altLang="en-US"/>
          </a:p>
        </p:txBody>
      </p:sp>
      <p:sp>
        <p:nvSpPr>
          <p:cNvPr id="3" name="コンテンツ プレースホルダー 2"/>
          <p:cNvSpPr>
            <a:spLocks noGrp="1"/>
          </p:cNvSpPr>
          <p:nvPr>
            <p:ph idx="1"/>
          </p:nvPr>
        </p:nvSpPr>
        <p:spPr>
          <a:xfrm>
            <a:off x="279400" y="990600"/>
            <a:ext cx="8724899" cy="5270500"/>
          </a:xfrm>
        </p:spPr>
        <p:txBody>
          <a:bodyPr>
            <a:normAutofit/>
          </a:bodyPr>
          <a:lstStyle/>
          <a:p>
            <a:r>
              <a:rPr lang="en-US" altLang="ja-JP" sz="2000" dirty="0"/>
              <a:t>Two kinds of noise level are assumed.</a:t>
            </a:r>
          </a:p>
          <a:p>
            <a:pPr lvl="1"/>
            <a:r>
              <a:rPr lang="en-US" altLang="ja-JP" sz="1800" dirty="0"/>
              <a:t>MEG I noise level, higher noise level.</a:t>
            </a:r>
          </a:p>
          <a:p>
            <a:pPr lvl="1"/>
            <a:endParaRPr lang="en-US" altLang="ja-JP" sz="2000" dirty="0"/>
          </a:p>
          <a:p>
            <a:r>
              <a:rPr lang="en-US" altLang="ja-JP" sz="2000" dirty="0"/>
              <a:t>Same resolution for position and energy.</a:t>
            </a:r>
          </a:p>
          <a:p>
            <a:r>
              <a:rPr lang="en-US" altLang="ja-JP" sz="2000" b="1" i="1" dirty="0"/>
              <a:t>Better timing resolution for 4s connection </a:t>
            </a:r>
            <a:r>
              <a:rPr lang="en-US" altLang="ja-JP" sz="2000" dirty="0"/>
              <a:t>even under higher noise condition.</a:t>
            </a:r>
          </a:p>
          <a:p>
            <a:endParaRPr lang="en-US" altLang="ja-JP" sz="2000" dirty="0"/>
          </a:p>
          <a:p>
            <a:r>
              <a:rPr kumimoji="1" lang="en-US" altLang="ja-JP" sz="2000" b="1" i="1" dirty="0">
                <a:solidFill>
                  <a:srgbClr val="FF0000"/>
                </a:solidFill>
              </a:rPr>
              <a:t>We decided to use 4s connection</a:t>
            </a:r>
            <a:r>
              <a:rPr kumimoji="1" lang="en-US" altLang="ja-JP" sz="2000" dirty="0"/>
              <a:t>.</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528151409"/>
              </p:ext>
            </p:extLst>
          </p:nvPr>
        </p:nvGraphicFramePr>
        <p:xfrm>
          <a:off x="279400" y="4157878"/>
          <a:ext cx="4247615" cy="2021840"/>
        </p:xfrm>
        <a:graphic>
          <a:graphicData uri="http://schemas.openxmlformats.org/drawingml/2006/table">
            <a:tbl>
              <a:tblPr firstRow="1" bandRow="1">
                <a:tableStyleId>{21E4AEA4-8DFA-4A89-87EB-49C32662AFE0}</a:tableStyleId>
              </a:tblPr>
              <a:tblGrid>
                <a:gridCol w="1436013"/>
                <a:gridCol w="1405801"/>
                <a:gridCol w="1405801"/>
              </a:tblGrid>
              <a:tr h="370840">
                <a:tc>
                  <a:txBody>
                    <a:bodyPr/>
                    <a:lstStyle/>
                    <a:p>
                      <a:r>
                        <a:rPr kumimoji="1" lang="en-US" altLang="ja-JP" sz="1800" dirty="0"/>
                        <a:t>MEG I</a:t>
                      </a:r>
                      <a:r>
                        <a:rPr kumimoji="1" lang="en-US" altLang="ja-JP" sz="1800" baseline="0" dirty="0"/>
                        <a:t> </a:t>
                      </a:r>
                      <a:r>
                        <a:rPr kumimoji="1" lang="en-US" altLang="ja-JP" sz="1800" dirty="0"/>
                        <a:t>noise level (0.3mV)</a:t>
                      </a:r>
                      <a:endParaRPr kumimoji="1" lang="ja-JP" altLang="en-US" sz="1800"/>
                    </a:p>
                  </a:txBody>
                  <a:tcPr/>
                </a:tc>
                <a:tc>
                  <a:txBody>
                    <a:bodyPr/>
                    <a:lstStyle/>
                    <a:p>
                      <a:r>
                        <a:rPr kumimoji="1" lang="en-US" altLang="ja-JP" dirty="0"/>
                        <a:t>4</a:t>
                      </a:r>
                      <a:r>
                        <a:rPr kumimoji="1" lang="en-US" altLang="ja-JP" baseline="0" dirty="0"/>
                        <a:t>s</a:t>
                      </a:r>
                    </a:p>
                    <a:p>
                      <a:r>
                        <a:rPr kumimoji="1" lang="en-US" altLang="ja-JP" baseline="0" dirty="0"/>
                        <a:t>connection</a:t>
                      </a:r>
                      <a:endParaRPr kumimoji="1" lang="ja-JP" altLang="en-US"/>
                    </a:p>
                  </a:txBody>
                  <a:tcPr/>
                </a:tc>
                <a:tc>
                  <a:txBody>
                    <a:bodyPr/>
                    <a:lstStyle/>
                    <a:p>
                      <a:r>
                        <a:rPr kumimoji="1" lang="en-US" altLang="ja-JP" dirty="0"/>
                        <a:t>2p2s</a:t>
                      </a:r>
                    </a:p>
                    <a:p>
                      <a:r>
                        <a:rPr kumimoji="1" lang="en-US" altLang="ja-JP" dirty="0"/>
                        <a:t>connection</a:t>
                      </a:r>
                      <a:endParaRPr kumimoji="1" lang="ja-JP" altLang="en-US"/>
                    </a:p>
                  </a:txBody>
                  <a:tcPr/>
                </a:tc>
              </a:tr>
              <a:tr h="370840">
                <a:tc>
                  <a:txBody>
                    <a:bodyPr/>
                    <a:lstStyle/>
                    <a:p>
                      <a:r>
                        <a:rPr kumimoji="1" lang="en-US" altLang="ja-JP" sz="1800" dirty="0"/>
                        <a:t>u/v/w (mm)</a:t>
                      </a:r>
                      <a:endParaRPr kumimoji="1" lang="ja-JP" altLang="en-US" sz="1800"/>
                    </a:p>
                  </a:txBody>
                  <a:tcPr/>
                </a:tc>
                <a:tc>
                  <a:txBody>
                    <a:bodyPr/>
                    <a:lstStyle/>
                    <a:p>
                      <a:r>
                        <a:rPr kumimoji="1" lang="ja-JP" altLang="ja-JP" sz="1800"/>
                        <a:t>2</a:t>
                      </a:r>
                      <a:r>
                        <a:rPr kumimoji="1" lang="en-US" altLang="ja-JP" sz="1800" dirty="0"/>
                        <a:t>.4/2.2/3.1 </a:t>
                      </a:r>
                      <a:endParaRPr kumimoji="1" lang="ja-JP" altLang="en-US" sz="1800"/>
                    </a:p>
                  </a:txBody>
                  <a:tcPr/>
                </a:tc>
                <a:tc>
                  <a:txBody>
                    <a:bodyPr/>
                    <a:lstStyle/>
                    <a:p>
                      <a:r>
                        <a:rPr kumimoji="1" lang="en-US" altLang="ja-JP" sz="1800" dirty="0"/>
                        <a:t>2.4/2.2/3.1 </a:t>
                      </a:r>
                      <a:endParaRPr kumimoji="1" lang="ja-JP" altLang="en-US" sz="180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E</a:t>
                      </a:r>
                      <a:r>
                        <a:rPr kumimoji="1" lang="en-US" altLang="ja-JP" sz="1800" baseline="-25000" dirty="0"/>
                        <a:t>γ</a:t>
                      </a:r>
                      <a:r>
                        <a:rPr kumimoji="1" lang="en-US" altLang="ja-JP" sz="1800" dirty="0"/>
                        <a:t> (σ of</a:t>
                      </a:r>
                      <a:br>
                        <a:rPr kumimoji="1" lang="en-US" altLang="ja-JP" sz="1800" dirty="0"/>
                      </a:br>
                      <a:r>
                        <a:rPr kumimoji="1" lang="en-US" altLang="ja-JP" sz="1800" dirty="0"/>
                        <a:t>upper Edge)</a:t>
                      </a:r>
                      <a:endParaRPr kumimoji="1" lang="ja-JP" altLang="en-US" sz="1800"/>
                    </a:p>
                  </a:txBody>
                  <a:tcPr/>
                </a:tc>
                <a:tc>
                  <a:txBody>
                    <a:bodyPr/>
                    <a:lstStyle/>
                    <a:p>
                      <a:r>
                        <a:rPr kumimoji="1" lang="en-US" altLang="ja-JP" sz="1800" dirty="0"/>
                        <a:t>0.67(2)%</a:t>
                      </a:r>
                      <a:endParaRPr kumimoji="1" lang="ja-JP" altLang="en-US" sz="1800"/>
                    </a:p>
                  </a:txBody>
                  <a:tcPr/>
                </a:tc>
                <a:tc>
                  <a:txBody>
                    <a:bodyPr/>
                    <a:lstStyle/>
                    <a:p>
                      <a:r>
                        <a:rPr kumimoji="1" lang="en-US" altLang="ja-JP" sz="1800" dirty="0"/>
                        <a:t>0.68(2)%</a:t>
                      </a:r>
                      <a:endParaRPr kumimoji="1" lang="ja-JP" altLang="en-US" sz="1800"/>
                    </a:p>
                  </a:txBody>
                  <a:tcPr/>
                </a:tc>
              </a:tr>
              <a:tr h="370840">
                <a:tc>
                  <a:txBody>
                    <a:bodyPr/>
                    <a:lstStyle/>
                    <a:p>
                      <a:r>
                        <a:rPr kumimoji="1" lang="en-US" altLang="ja-JP" sz="1800" dirty="0"/>
                        <a:t>t</a:t>
                      </a:r>
                      <a:r>
                        <a:rPr kumimoji="1" lang="en-US" altLang="ja-JP" sz="1800" baseline="-25000" dirty="0"/>
                        <a:t>γ  </a:t>
                      </a:r>
                      <a:r>
                        <a:rPr kumimoji="1" lang="en-US" altLang="ja-JP" sz="1800" baseline="0" dirty="0"/>
                        <a:t>(ps)</a:t>
                      </a:r>
                      <a:endParaRPr kumimoji="1" lang="ja-JP" altLang="en-US" sz="1800" baseline="0"/>
                    </a:p>
                  </a:txBody>
                  <a:tcPr/>
                </a:tc>
                <a:tc>
                  <a:txBody>
                    <a:bodyPr/>
                    <a:lstStyle/>
                    <a:p>
                      <a:r>
                        <a:rPr kumimoji="1" lang="en-US" altLang="ja-JP" sz="1800" dirty="0"/>
                        <a:t>60(1)</a:t>
                      </a:r>
                      <a:endParaRPr kumimoji="1" lang="ja-JP" altLang="en-US" sz="1800"/>
                    </a:p>
                  </a:txBody>
                  <a:tcPr/>
                </a:tc>
                <a:tc>
                  <a:txBody>
                    <a:bodyPr/>
                    <a:lstStyle/>
                    <a:p>
                      <a:r>
                        <a:rPr kumimoji="1" lang="en-US" altLang="ja-JP" sz="1800" dirty="0"/>
                        <a:t>69(2)</a:t>
                      </a:r>
                      <a:endParaRPr kumimoji="1" lang="ja-JP" altLang="en-US" sz="1800">
                        <a:solidFill>
                          <a:schemeClr val="tx1"/>
                        </a:solidFill>
                      </a:endParaRPr>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28662955"/>
              </p:ext>
            </p:extLst>
          </p:nvPr>
        </p:nvGraphicFramePr>
        <p:xfrm>
          <a:off x="4719320" y="4157878"/>
          <a:ext cx="4247615" cy="2021840"/>
        </p:xfrm>
        <a:graphic>
          <a:graphicData uri="http://schemas.openxmlformats.org/drawingml/2006/table">
            <a:tbl>
              <a:tblPr firstRow="1" bandRow="1">
                <a:tableStyleId>{21E4AEA4-8DFA-4A89-87EB-49C32662AFE0}</a:tableStyleId>
              </a:tblPr>
              <a:tblGrid>
                <a:gridCol w="1436013"/>
                <a:gridCol w="1405801"/>
                <a:gridCol w="1405801"/>
              </a:tblGrid>
              <a:tr h="370840">
                <a:tc>
                  <a:txBody>
                    <a:bodyPr/>
                    <a:lstStyle/>
                    <a:p>
                      <a:r>
                        <a:rPr kumimoji="1" lang="en-US" altLang="ja-JP" sz="1800" baseline="0" dirty="0"/>
                        <a:t>Higher </a:t>
                      </a:r>
                      <a:r>
                        <a:rPr kumimoji="1" lang="en-US" altLang="ja-JP" sz="1800" dirty="0"/>
                        <a:t>noise level (1.0mV)</a:t>
                      </a:r>
                      <a:endParaRPr kumimoji="1" lang="ja-JP" altLang="en-US" sz="1800"/>
                    </a:p>
                  </a:txBody>
                  <a:tcPr/>
                </a:tc>
                <a:tc>
                  <a:txBody>
                    <a:bodyPr/>
                    <a:lstStyle/>
                    <a:p>
                      <a:r>
                        <a:rPr kumimoji="1" lang="en-US" altLang="ja-JP" dirty="0"/>
                        <a:t>4s</a:t>
                      </a:r>
                    </a:p>
                    <a:p>
                      <a:r>
                        <a:rPr kumimoji="1" lang="en-US" altLang="ja-JP" dirty="0"/>
                        <a:t>connection</a:t>
                      </a:r>
                      <a:endParaRPr kumimoji="1" lang="ja-JP" altLang="en-US"/>
                    </a:p>
                  </a:txBody>
                  <a:tcPr/>
                </a:tc>
                <a:tc>
                  <a:txBody>
                    <a:bodyPr/>
                    <a:lstStyle/>
                    <a:p>
                      <a:r>
                        <a:rPr kumimoji="1" lang="en-US" altLang="ja-JP" dirty="0"/>
                        <a:t>2p2s</a:t>
                      </a:r>
                    </a:p>
                    <a:p>
                      <a:r>
                        <a:rPr kumimoji="1" lang="en-US" altLang="ja-JP" dirty="0"/>
                        <a:t>connection</a:t>
                      </a:r>
                      <a:endParaRPr kumimoji="1" lang="ja-JP" altLang="en-US"/>
                    </a:p>
                  </a:txBody>
                  <a:tcPr/>
                </a:tc>
              </a:tr>
              <a:tr h="370840">
                <a:tc>
                  <a:txBody>
                    <a:bodyPr/>
                    <a:lstStyle/>
                    <a:p>
                      <a:r>
                        <a:rPr kumimoji="1" lang="en-US" altLang="ja-JP" sz="1800" dirty="0"/>
                        <a:t>u/v/w (mm)</a:t>
                      </a:r>
                      <a:endParaRPr kumimoji="1" lang="ja-JP" altLang="en-US" sz="1800"/>
                    </a:p>
                  </a:txBody>
                  <a:tcPr/>
                </a:tc>
                <a:tc>
                  <a:txBody>
                    <a:bodyPr/>
                    <a:lstStyle/>
                    <a:p>
                      <a:r>
                        <a:rPr kumimoji="1" lang="ja-JP" altLang="ja-JP" sz="1800"/>
                        <a:t>2</a:t>
                      </a:r>
                      <a:r>
                        <a:rPr kumimoji="1" lang="en-US" altLang="ja-JP" sz="1800" dirty="0"/>
                        <a:t>.4/2.2/3.1 </a:t>
                      </a:r>
                      <a:endParaRPr kumimoji="1" lang="ja-JP" altLang="en-US" sz="1800"/>
                    </a:p>
                  </a:txBody>
                  <a:tcPr/>
                </a:tc>
                <a:tc>
                  <a:txBody>
                    <a:bodyPr/>
                    <a:lstStyle/>
                    <a:p>
                      <a:r>
                        <a:rPr kumimoji="1" lang="en-US" altLang="ja-JP" sz="1800" dirty="0"/>
                        <a:t>2.4/2.2/3.1 </a:t>
                      </a:r>
                      <a:endParaRPr kumimoji="1" lang="ja-JP" altLang="en-US" sz="180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E</a:t>
                      </a:r>
                      <a:r>
                        <a:rPr kumimoji="1" lang="en-US" altLang="ja-JP" sz="1800" baseline="-25000" dirty="0"/>
                        <a:t>γ</a:t>
                      </a:r>
                      <a:r>
                        <a:rPr kumimoji="1" lang="en-US" altLang="ja-JP" sz="1800" dirty="0"/>
                        <a:t> (σ of</a:t>
                      </a:r>
                      <a:br>
                        <a:rPr kumimoji="1" lang="en-US" altLang="ja-JP" sz="1800" dirty="0"/>
                      </a:br>
                      <a:r>
                        <a:rPr kumimoji="1" lang="en-US" altLang="ja-JP" sz="1800" dirty="0"/>
                        <a:t>upper Edge)</a:t>
                      </a:r>
                      <a:endParaRPr kumimoji="1" lang="ja-JP" altLang="en-US" sz="1800"/>
                    </a:p>
                  </a:txBody>
                  <a:tcPr/>
                </a:tc>
                <a:tc>
                  <a:txBody>
                    <a:bodyPr/>
                    <a:lstStyle/>
                    <a:p>
                      <a:r>
                        <a:rPr kumimoji="1" lang="en-US" altLang="ja-JP" sz="1800" dirty="0"/>
                        <a:t>0.74(3)%</a:t>
                      </a:r>
                      <a:endParaRPr kumimoji="1" lang="ja-JP" altLang="en-US" sz="1800"/>
                    </a:p>
                  </a:txBody>
                  <a:tcPr/>
                </a:tc>
                <a:tc>
                  <a:txBody>
                    <a:bodyPr/>
                    <a:lstStyle/>
                    <a:p>
                      <a:r>
                        <a:rPr kumimoji="1" lang="en-US" altLang="ja-JP" sz="1800" dirty="0"/>
                        <a:t>0.79(3)%</a:t>
                      </a:r>
                      <a:endParaRPr kumimoji="1" lang="ja-JP" altLang="en-US" sz="1800"/>
                    </a:p>
                  </a:txBody>
                  <a:tcPr/>
                </a:tc>
              </a:tr>
              <a:tr h="370840">
                <a:tc>
                  <a:txBody>
                    <a:bodyPr/>
                    <a:lstStyle/>
                    <a:p>
                      <a:r>
                        <a:rPr kumimoji="1" lang="en-US" altLang="ja-JP" sz="1800" dirty="0"/>
                        <a:t>t</a:t>
                      </a:r>
                      <a:r>
                        <a:rPr kumimoji="1" lang="en-US" altLang="ja-JP" sz="1800" baseline="-25000" dirty="0"/>
                        <a:t>γ  </a:t>
                      </a:r>
                      <a:r>
                        <a:rPr kumimoji="1" lang="en-US" altLang="ja-JP" sz="1800" baseline="0" dirty="0"/>
                        <a:t>(ps)</a:t>
                      </a:r>
                      <a:endParaRPr kumimoji="1" lang="ja-JP" altLang="en-US" sz="1800" baseline="0"/>
                    </a:p>
                  </a:txBody>
                  <a:tcPr/>
                </a:tc>
                <a:tc>
                  <a:txBody>
                    <a:bodyPr/>
                    <a:lstStyle/>
                    <a:p>
                      <a:r>
                        <a:rPr kumimoji="1" lang="ja-JP" altLang="ja-JP" sz="1800"/>
                        <a:t>7</a:t>
                      </a:r>
                      <a:r>
                        <a:rPr kumimoji="1" lang="en-US" altLang="ja-JP" sz="1800" dirty="0"/>
                        <a:t>0(2)</a:t>
                      </a:r>
                      <a:endParaRPr kumimoji="1" lang="ja-JP" altLang="en-US" sz="1800"/>
                    </a:p>
                  </a:txBody>
                  <a:tcPr/>
                </a:tc>
                <a:tc>
                  <a:txBody>
                    <a:bodyPr/>
                    <a:lstStyle/>
                    <a:p>
                      <a:r>
                        <a:rPr kumimoji="1" lang="en-US" altLang="ja-JP" sz="1800" dirty="0"/>
                        <a:t>75(2)</a:t>
                      </a:r>
                      <a:endParaRPr kumimoji="1" lang="ja-JP" altLang="en-US" sz="1800">
                        <a:solidFill>
                          <a:schemeClr val="tx1"/>
                        </a:solidFill>
                      </a:endParaRPr>
                    </a:p>
                  </a:txBody>
                  <a:tcPr/>
                </a:tc>
              </a:tr>
            </a:tbl>
          </a:graphicData>
        </a:graphic>
      </p:graphicFrame>
      <p:sp>
        <p:nvSpPr>
          <p:cNvPr id="13" name="テキスト ボックス 12"/>
          <p:cNvSpPr txBox="1"/>
          <p:nvPr/>
        </p:nvSpPr>
        <p:spPr>
          <a:xfrm>
            <a:off x="279401" y="6205118"/>
            <a:ext cx="4874789" cy="307777"/>
          </a:xfrm>
          <a:prstGeom prst="rect">
            <a:avLst/>
          </a:prstGeom>
          <a:noFill/>
        </p:spPr>
        <p:txBody>
          <a:bodyPr wrap="none" rtlCol="0">
            <a:spAutoFit/>
          </a:bodyPr>
          <a:lstStyle/>
          <a:p>
            <a:r>
              <a:rPr kumimoji="1" lang="en-US" altLang="ja-JP" sz="1400" dirty="0"/>
              <a:t>※These resolutions are estimated before analysis improvement.</a:t>
            </a:r>
            <a:endParaRPr kumimoji="1" lang="ja-JP" altLang="en-US" sz="1400"/>
          </a:p>
        </p:txBody>
      </p:sp>
    </p:spTree>
    <p:extLst>
      <p:ext uri="{BB962C8B-B14F-4D97-AF65-F5344CB8AC3E}">
        <p14:creationId xmlns:p14="http://schemas.microsoft.com/office/powerpoint/2010/main" val="409151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4. </a:t>
            </a:r>
            <a:r>
              <a:rPr lang="en-US" altLang="ja-JP" dirty="0"/>
              <a:t>Effect from the uncertainty of PDE</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12</a:t>
            </a:fld>
            <a:endParaRPr kumimoji="1" lang="ja-JP" altLang="en-US"/>
          </a:p>
        </p:txBody>
      </p:sp>
    </p:spTree>
    <p:extLst>
      <p:ext uri="{BB962C8B-B14F-4D97-AF65-F5344CB8AC3E}">
        <p14:creationId xmlns:p14="http://schemas.microsoft.com/office/powerpoint/2010/main" val="409757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Uncertainty of PDE</a:t>
            </a:r>
            <a:endParaRPr kumimoji="1" lang="ja-JP" altLang="en-US"/>
          </a:p>
        </p:txBody>
      </p:sp>
      <p:sp>
        <p:nvSpPr>
          <p:cNvPr id="3" name="コンテンツ プレースホルダー 2"/>
          <p:cNvSpPr>
            <a:spLocks noGrp="1"/>
          </p:cNvSpPr>
          <p:nvPr>
            <p:ph idx="1"/>
          </p:nvPr>
        </p:nvSpPr>
        <p:spPr>
          <a:xfrm>
            <a:off x="127000" y="889000"/>
            <a:ext cx="8775700" cy="6060126"/>
          </a:xfrm>
        </p:spPr>
        <p:txBody>
          <a:bodyPr>
            <a:normAutofit/>
          </a:bodyPr>
          <a:lstStyle/>
          <a:p>
            <a:r>
              <a:rPr lang="en-US" altLang="ja-JP" sz="2000" dirty="0"/>
              <a:t>There is the </a:t>
            </a:r>
            <a:r>
              <a:rPr lang="en-US" altLang="ja-JP" sz="2000" b="1" i="1" dirty="0"/>
              <a:t>uncertainty of PDE of MPPC.</a:t>
            </a:r>
          </a:p>
          <a:p>
            <a:pPr lvl="1"/>
            <a:r>
              <a:rPr lang="en-US" altLang="ja-JP" sz="1800" b="1" i="1" dirty="0"/>
              <a:t>Absolute PDE of MPPC </a:t>
            </a:r>
            <a:r>
              <a:rPr lang="en-US" altLang="ja-JP" sz="1800" dirty="0"/>
              <a:t>is not well-known.</a:t>
            </a:r>
          </a:p>
          <a:p>
            <a:pPr lvl="1"/>
            <a:r>
              <a:rPr lang="en-US" altLang="ja-JP" sz="1800" b="1" i="1" dirty="0"/>
              <a:t>Broad distribution of PDE </a:t>
            </a:r>
            <a:r>
              <a:rPr lang="en-US" altLang="ja-JP" sz="1800" dirty="0"/>
              <a:t>is observed in mass test.</a:t>
            </a:r>
            <a:br>
              <a:rPr lang="en-US" altLang="ja-JP" sz="1800" dirty="0"/>
            </a:br>
            <a:r>
              <a:rPr lang="en-US" altLang="ja-JP" sz="1800" dirty="0"/>
              <a:t>We may not be able to measure the PDE correctly</a:t>
            </a:r>
            <a:br>
              <a:rPr lang="en-US" altLang="ja-JP" sz="1800" dirty="0"/>
            </a:br>
            <a:r>
              <a:rPr lang="en-US" altLang="ja-JP" sz="1800" dirty="0"/>
              <a:t>for each MPPC in the final detector.</a:t>
            </a:r>
          </a:p>
          <a:p>
            <a:pPr lvl="1"/>
            <a:r>
              <a:rPr lang="en-US" altLang="ja-JP" sz="1800" dirty="0"/>
              <a:t>PDE may have an </a:t>
            </a:r>
            <a:r>
              <a:rPr lang="en-US" altLang="ja-JP" sz="1800" b="1" i="1" dirty="0"/>
              <a:t>angular dependence </a:t>
            </a:r>
            <a:r>
              <a:rPr lang="en-US" altLang="ja-JP" sz="1800" dirty="0"/>
              <a:t>which</a:t>
            </a:r>
            <a:br>
              <a:rPr lang="en-US" altLang="ja-JP" sz="1800" dirty="0"/>
            </a:br>
            <a:r>
              <a:rPr lang="en-US" altLang="ja-JP" sz="1800" dirty="0"/>
              <a:t>is not consistent with the expectation</a:t>
            </a:r>
            <a:br>
              <a:rPr lang="en-US" altLang="ja-JP" sz="1800" dirty="0"/>
            </a:br>
            <a:r>
              <a:rPr lang="en-US" altLang="ja-JP" sz="1800" dirty="0"/>
              <a:t>from the reflection at silicon surface. </a:t>
            </a:r>
          </a:p>
          <a:p>
            <a:r>
              <a:rPr lang="en-US" altLang="ja-JP" sz="2000" dirty="0"/>
              <a:t>Effects of these uncertainty to the detector performance are estimated.</a:t>
            </a:r>
          </a:p>
          <a:p>
            <a:pPr lvl="1"/>
            <a:r>
              <a:rPr lang="en-US" altLang="ja-JP" sz="1800" dirty="0"/>
              <a:t>MC truth of #of p.e. and timing for each MPPC,PMT are used for simplicity.</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13</a:t>
            </a:fld>
            <a:endParaRPr kumimoji="1" lang="ja-JP" altLang="en-US"/>
          </a:p>
        </p:txBody>
      </p:sp>
      <p:pic>
        <p:nvPicPr>
          <p:cNvPr id="6" name="図 5" descr="PDE_LP_incangle&lt;3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67" y="4157607"/>
            <a:ext cx="3676339" cy="2502763"/>
          </a:xfrm>
          <a:prstGeom prst="rect">
            <a:avLst/>
          </a:prstGeom>
          <a:ln>
            <a:noFill/>
          </a:ln>
        </p:spPr>
      </p:pic>
      <p:sp>
        <p:nvSpPr>
          <p:cNvPr id="7" name="テキスト ボックス 6"/>
          <p:cNvSpPr txBox="1"/>
          <p:nvPr/>
        </p:nvSpPr>
        <p:spPr>
          <a:xfrm>
            <a:off x="987966" y="4157607"/>
            <a:ext cx="3676339" cy="338554"/>
          </a:xfrm>
          <a:prstGeom prst="rect">
            <a:avLst/>
          </a:prstGeom>
          <a:solidFill>
            <a:srgbClr val="FFFFFF"/>
          </a:solidFill>
          <a:ln>
            <a:noFill/>
          </a:ln>
        </p:spPr>
        <p:txBody>
          <a:bodyPr wrap="square" rtlCol="0">
            <a:spAutoFit/>
          </a:bodyPr>
          <a:lstStyle/>
          <a:p>
            <a:pPr algn="ctr"/>
            <a:r>
              <a:rPr kumimoji="1" lang="en-US" altLang="ja-JP" sz="1600" dirty="0"/>
              <a:t>PDE distribution measured in mass test</a:t>
            </a:r>
            <a:endParaRPr kumimoji="1" lang="ja-JP" altLang="en-US" sz="1600"/>
          </a:p>
        </p:txBody>
      </p:sp>
      <p:cxnSp>
        <p:nvCxnSpPr>
          <p:cNvPr id="8" name="直線矢印コネクタ 7"/>
          <p:cNvCxnSpPr/>
          <p:nvPr/>
        </p:nvCxnSpPr>
        <p:spPr>
          <a:xfrm>
            <a:off x="2751416" y="5673343"/>
            <a:ext cx="398506" cy="183109"/>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2" descr="C:\Users\Kei\Desktop\vmshare\lproto\pde_angl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0400" y="4157606"/>
            <a:ext cx="3160270" cy="25027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740400" y="4131742"/>
            <a:ext cx="3162300" cy="338554"/>
          </a:xfrm>
          <a:prstGeom prst="rect">
            <a:avLst/>
          </a:prstGeom>
          <a:solidFill>
            <a:srgbClr val="FFFFFF"/>
          </a:solidFill>
          <a:ln>
            <a:noFill/>
          </a:ln>
        </p:spPr>
        <p:txBody>
          <a:bodyPr wrap="square" rtlCol="0">
            <a:spAutoFit/>
          </a:bodyPr>
          <a:lstStyle/>
          <a:p>
            <a:pPr algn="ctr"/>
            <a:r>
              <a:rPr kumimoji="1" lang="en-US" altLang="ja-JP" sz="1600" dirty="0"/>
              <a:t>PDE vs. incident angle</a:t>
            </a:r>
            <a:endParaRPr kumimoji="1" lang="ja-JP" altLang="en-US" sz="1600"/>
          </a:p>
        </p:txBody>
      </p:sp>
      <p:pic>
        <p:nvPicPr>
          <p:cNvPr id="22" name="図 21" descr="スクリーンショット 2015-07-24 14.5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035" y="949696"/>
            <a:ext cx="3059665" cy="2415804"/>
          </a:xfrm>
          <a:prstGeom prst="rect">
            <a:avLst/>
          </a:prstGeom>
          <a:ln>
            <a:noFill/>
          </a:ln>
        </p:spPr>
      </p:pic>
      <p:sp>
        <p:nvSpPr>
          <p:cNvPr id="23" name="テキスト ボックス 22"/>
          <p:cNvSpPr txBox="1"/>
          <p:nvPr/>
        </p:nvSpPr>
        <p:spPr>
          <a:xfrm>
            <a:off x="6434739" y="2359166"/>
            <a:ext cx="1825239" cy="584776"/>
          </a:xfrm>
          <a:prstGeom prst="rect">
            <a:avLst/>
          </a:prstGeom>
          <a:noFill/>
        </p:spPr>
        <p:txBody>
          <a:bodyPr wrap="none" rtlCol="0">
            <a:spAutoFit/>
          </a:bodyPr>
          <a:lstStyle/>
          <a:p>
            <a:r>
              <a:rPr kumimoji="1" lang="en-US" altLang="ja-JP" sz="1600" dirty="0"/>
              <a:t>17-27%</a:t>
            </a:r>
            <a:br>
              <a:rPr kumimoji="1" lang="en-US" altLang="ja-JP" sz="1600" dirty="0"/>
            </a:br>
            <a:r>
              <a:rPr kumimoji="1" lang="en-US" altLang="ja-JP" sz="1600" dirty="0"/>
              <a:t>@6.5V over voltage</a:t>
            </a:r>
            <a:endParaRPr kumimoji="1" lang="ja-JP" altLang="en-US" sz="1600"/>
          </a:p>
        </p:txBody>
      </p:sp>
      <p:sp>
        <p:nvSpPr>
          <p:cNvPr id="25" name="テキスト ボックス 24"/>
          <p:cNvSpPr txBox="1"/>
          <p:nvPr/>
        </p:nvSpPr>
        <p:spPr>
          <a:xfrm>
            <a:off x="1873409" y="5454411"/>
            <a:ext cx="1153080" cy="584776"/>
          </a:xfrm>
          <a:prstGeom prst="rect">
            <a:avLst/>
          </a:prstGeom>
          <a:noFill/>
        </p:spPr>
        <p:txBody>
          <a:bodyPr wrap="none" rtlCol="0">
            <a:spAutoFit/>
          </a:bodyPr>
          <a:lstStyle/>
          <a:p>
            <a:r>
              <a:rPr kumimoji="1" lang="en-US" altLang="ja-JP" sz="1600" dirty="0"/>
              <a:t>Broad</a:t>
            </a:r>
            <a:br>
              <a:rPr kumimoji="1" lang="en-US" altLang="ja-JP" sz="1600" dirty="0"/>
            </a:br>
            <a:r>
              <a:rPr kumimoji="1" lang="en-US" altLang="ja-JP" sz="1600" dirty="0"/>
              <a:t>distribution</a:t>
            </a:r>
            <a:endParaRPr kumimoji="1" lang="ja-JP" altLang="en-US" sz="1600"/>
          </a:p>
        </p:txBody>
      </p:sp>
      <p:sp>
        <p:nvSpPr>
          <p:cNvPr id="16" name="テキスト ボックス 15"/>
          <p:cNvSpPr txBox="1"/>
          <p:nvPr/>
        </p:nvSpPr>
        <p:spPr>
          <a:xfrm>
            <a:off x="5843035" y="949696"/>
            <a:ext cx="3061695" cy="338554"/>
          </a:xfrm>
          <a:prstGeom prst="rect">
            <a:avLst/>
          </a:prstGeom>
          <a:solidFill>
            <a:srgbClr val="FFFFFF"/>
          </a:solidFill>
          <a:ln>
            <a:noFill/>
          </a:ln>
        </p:spPr>
        <p:txBody>
          <a:bodyPr wrap="square" rtlCol="0">
            <a:spAutoFit/>
          </a:bodyPr>
          <a:lstStyle/>
          <a:p>
            <a:pPr algn="ctr"/>
            <a:r>
              <a:rPr kumimoji="1" lang="en-US" altLang="ja-JP" sz="1600" dirty="0"/>
              <a:t>PDE vs. over voltage</a:t>
            </a:r>
          </a:p>
        </p:txBody>
      </p:sp>
      <p:cxnSp>
        <p:nvCxnSpPr>
          <p:cNvPr id="9" name="直線矢印コネクタ 8"/>
          <p:cNvCxnSpPr/>
          <p:nvPr/>
        </p:nvCxnSpPr>
        <p:spPr>
          <a:xfrm flipV="1">
            <a:off x="7124700" y="5575300"/>
            <a:ext cx="406400" cy="3937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296228" y="5716021"/>
            <a:ext cx="1218803" cy="584776"/>
          </a:xfrm>
          <a:prstGeom prst="rect">
            <a:avLst/>
          </a:prstGeom>
          <a:noFill/>
        </p:spPr>
        <p:txBody>
          <a:bodyPr wrap="none" rtlCol="0">
            <a:spAutoFit/>
          </a:bodyPr>
          <a:lstStyle/>
          <a:p>
            <a:r>
              <a:rPr kumimoji="1" lang="en-US" altLang="ja-JP" sz="1600" dirty="0"/>
              <a:t>angular</a:t>
            </a:r>
          </a:p>
          <a:p>
            <a:r>
              <a:rPr kumimoji="1" lang="en-US" altLang="ja-JP" sz="1600" dirty="0"/>
              <a:t>dependence</a:t>
            </a:r>
            <a:endParaRPr kumimoji="1" lang="ja-JP" altLang="en-US" sz="1600"/>
          </a:p>
        </p:txBody>
      </p:sp>
      <p:sp>
        <p:nvSpPr>
          <p:cNvPr id="17" name="テキスト ボックス 16"/>
          <p:cNvSpPr txBox="1"/>
          <p:nvPr/>
        </p:nvSpPr>
        <p:spPr>
          <a:xfrm>
            <a:off x="5740400" y="6472462"/>
            <a:ext cx="3151311" cy="307777"/>
          </a:xfrm>
          <a:prstGeom prst="rect">
            <a:avLst/>
          </a:prstGeom>
          <a:solidFill>
            <a:srgbClr val="FFFFFF"/>
          </a:solidFill>
        </p:spPr>
        <p:txBody>
          <a:bodyPr wrap="square" rtlCol="0">
            <a:spAutoFit/>
          </a:bodyPr>
          <a:lstStyle/>
          <a:p>
            <a:pPr algn="r"/>
            <a:r>
              <a:rPr kumimoji="1" lang="en-US" altLang="ja-JP" sz="1400" dirty="0"/>
              <a:t>incident angle (deg)</a:t>
            </a:r>
            <a:endParaRPr kumimoji="1" lang="ja-JP" altLang="en-US" sz="1400"/>
          </a:p>
        </p:txBody>
      </p:sp>
    </p:spTree>
    <p:extLst>
      <p:ext uri="{BB962C8B-B14F-4D97-AF65-F5344CB8AC3E}">
        <p14:creationId xmlns:p14="http://schemas.microsoft.com/office/powerpoint/2010/main" val="276087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Tres_PDEsta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158" y="3991982"/>
            <a:ext cx="3483141" cy="2371240"/>
          </a:xfrm>
          <a:prstGeom prst="rect">
            <a:avLst/>
          </a:prstGeom>
        </p:spPr>
      </p:pic>
      <p:sp>
        <p:nvSpPr>
          <p:cNvPr id="2" name="タイトル 1"/>
          <p:cNvSpPr>
            <a:spLocks noGrp="1"/>
          </p:cNvSpPr>
          <p:nvPr>
            <p:ph type="title"/>
          </p:nvPr>
        </p:nvSpPr>
        <p:spPr/>
        <p:txBody>
          <a:bodyPr/>
          <a:lstStyle/>
          <a:p>
            <a:r>
              <a:rPr kumimoji="1" lang="en-US" altLang="ja-JP" dirty="0"/>
              <a:t>Effect of absolute PDE</a:t>
            </a:r>
            <a:endParaRPr kumimoji="1" lang="ja-JP" altLang="en-US"/>
          </a:p>
        </p:txBody>
      </p:sp>
      <p:sp>
        <p:nvSpPr>
          <p:cNvPr id="3" name="コンテンツ プレースホルダー 2"/>
          <p:cNvSpPr>
            <a:spLocks noGrp="1"/>
          </p:cNvSpPr>
          <p:nvPr>
            <p:ph idx="1"/>
          </p:nvPr>
        </p:nvSpPr>
        <p:spPr>
          <a:xfrm>
            <a:off x="120316" y="990600"/>
            <a:ext cx="5213684" cy="5270500"/>
          </a:xfrm>
        </p:spPr>
        <p:txBody>
          <a:bodyPr/>
          <a:lstStyle/>
          <a:p>
            <a:r>
              <a:rPr lang="en-US" altLang="ja-JP" sz="2000" dirty="0"/>
              <a:t>Absolute PDE can be smaller than our previous assumption.</a:t>
            </a:r>
          </a:p>
          <a:p>
            <a:r>
              <a:rPr lang="en-US" altLang="ja-JP" sz="2000" dirty="0"/>
              <a:t>We checked the degradation of resolution through statistical contribution at smaller PDE.</a:t>
            </a:r>
          </a:p>
          <a:p>
            <a:r>
              <a:rPr lang="en-US" altLang="ja-JP" sz="2000" dirty="0"/>
              <a:t>We observed </a:t>
            </a:r>
            <a:r>
              <a:rPr lang="en-US" altLang="ja-JP" sz="2000" b="1" i="1" dirty="0"/>
              <a:t>the degradation of resolution</a:t>
            </a:r>
            <a:br>
              <a:rPr lang="en-US" altLang="ja-JP" sz="2000" b="1" i="1" dirty="0"/>
            </a:br>
            <a:r>
              <a:rPr lang="en-US" altLang="ja-JP" sz="2000" b="1" i="1" dirty="0"/>
              <a:t>at very small PDE</a:t>
            </a:r>
            <a:r>
              <a:rPr lang="en-US" altLang="ja-JP" sz="2000" dirty="0"/>
              <a:t>, but </a:t>
            </a:r>
            <a:r>
              <a:rPr lang="en-US" altLang="ja-JP" sz="2000" b="1" i="1" dirty="0">
                <a:solidFill>
                  <a:srgbClr val="FF0000"/>
                </a:solidFill>
              </a:rPr>
              <a:t>effect seems negligible in the range of our measured PDE</a:t>
            </a:r>
            <a:r>
              <a:rPr lang="en-US" altLang="ja-JP" sz="2000" dirty="0"/>
              <a:t>.</a:t>
            </a:r>
            <a:endParaRPr lang="en-US" altLang="ja-JP" dirty="0"/>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14</a:t>
            </a:fld>
            <a:endParaRPr kumimoji="1" lang="ja-JP" altLang="en-US"/>
          </a:p>
        </p:txBody>
      </p:sp>
      <p:pic>
        <p:nvPicPr>
          <p:cNvPr id="10" name="図 9" descr="EresvsStat_m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695" y="3848138"/>
            <a:ext cx="3694438" cy="2515084"/>
          </a:xfrm>
          <a:prstGeom prst="rect">
            <a:avLst/>
          </a:prstGeom>
        </p:spPr>
      </p:pic>
      <p:sp>
        <p:nvSpPr>
          <p:cNvPr id="11" name="テキスト ボックス 10"/>
          <p:cNvSpPr txBox="1"/>
          <p:nvPr/>
        </p:nvSpPr>
        <p:spPr>
          <a:xfrm>
            <a:off x="1680604" y="5379016"/>
            <a:ext cx="1532766" cy="738664"/>
          </a:xfrm>
          <a:prstGeom prst="rect">
            <a:avLst/>
          </a:prstGeom>
          <a:noFill/>
        </p:spPr>
        <p:txBody>
          <a:bodyPr wrap="none" rtlCol="0">
            <a:spAutoFit/>
          </a:bodyPr>
          <a:lstStyle/>
          <a:p>
            <a:r>
              <a:rPr lang="en-US" altLang="ja-JP" sz="1400" b="1" dirty="0">
                <a:solidFill>
                  <a:srgbClr val="FF0000"/>
                </a:solidFill>
              </a:rPr>
              <a:t>R</a:t>
            </a:r>
            <a:r>
              <a:rPr kumimoji="1" lang="en-US" altLang="ja-JP" sz="1400" b="1" dirty="0">
                <a:solidFill>
                  <a:srgbClr val="FF0000"/>
                </a:solidFill>
              </a:rPr>
              <a:t>ed:all depth</a:t>
            </a:r>
          </a:p>
          <a:p>
            <a:r>
              <a:rPr lang="en-US" altLang="ja-JP" sz="1400" b="1" dirty="0">
                <a:solidFill>
                  <a:srgbClr val="008000"/>
                </a:solidFill>
              </a:rPr>
              <a:t>Green:depth&lt;2cm</a:t>
            </a:r>
            <a:endParaRPr kumimoji="1" lang="en-US" altLang="ja-JP" sz="1400" b="1" dirty="0">
              <a:solidFill>
                <a:srgbClr val="008000"/>
              </a:solidFill>
            </a:endParaRPr>
          </a:p>
          <a:p>
            <a:r>
              <a:rPr lang="en-US" altLang="ja-JP" sz="1400" b="1" dirty="0">
                <a:solidFill>
                  <a:srgbClr val="3366FF"/>
                </a:solidFill>
              </a:rPr>
              <a:t>Blue:depth&gt;2cm</a:t>
            </a:r>
            <a:endParaRPr kumimoji="1" lang="ja-JP" altLang="en-US" sz="1400" b="1">
              <a:solidFill>
                <a:srgbClr val="3366FF"/>
              </a:solidFill>
            </a:endParaRPr>
          </a:p>
        </p:txBody>
      </p:sp>
      <p:sp>
        <p:nvSpPr>
          <p:cNvPr id="13" name="テキスト ボックス 12"/>
          <p:cNvSpPr txBox="1"/>
          <p:nvPr/>
        </p:nvSpPr>
        <p:spPr>
          <a:xfrm>
            <a:off x="1350695" y="3658215"/>
            <a:ext cx="3694438" cy="338554"/>
          </a:xfrm>
          <a:prstGeom prst="rect">
            <a:avLst/>
          </a:prstGeom>
          <a:solidFill>
            <a:srgbClr val="FFFFFF"/>
          </a:solidFill>
        </p:spPr>
        <p:txBody>
          <a:bodyPr wrap="square" rtlCol="0">
            <a:spAutoFit/>
          </a:bodyPr>
          <a:lstStyle/>
          <a:p>
            <a:pPr algn="ctr"/>
            <a:r>
              <a:rPr kumimoji="1" lang="en-US" altLang="ja-JP" sz="1600" dirty="0"/>
              <a:t>Energy resolution</a:t>
            </a:r>
            <a:endParaRPr kumimoji="1" lang="ja-JP" altLang="en-US" sz="1600"/>
          </a:p>
        </p:txBody>
      </p:sp>
      <p:sp>
        <p:nvSpPr>
          <p:cNvPr id="14" name="テキスト ボックス 13"/>
          <p:cNvSpPr txBox="1"/>
          <p:nvPr/>
        </p:nvSpPr>
        <p:spPr>
          <a:xfrm>
            <a:off x="5521158" y="3784365"/>
            <a:ext cx="3495842" cy="338554"/>
          </a:xfrm>
          <a:prstGeom prst="rect">
            <a:avLst/>
          </a:prstGeom>
          <a:solidFill>
            <a:srgbClr val="FFFFFF"/>
          </a:solidFill>
        </p:spPr>
        <p:txBody>
          <a:bodyPr wrap="square" rtlCol="0">
            <a:spAutoFit/>
          </a:bodyPr>
          <a:lstStyle/>
          <a:p>
            <a:pPr algn="ctr"/>
            <a:r>
              <a:rPr lang="en-US" altLang="ja-JP" sz="1600" dirty="0"/>
              <a:t>Timing</a:t>
            </a:r>
            <a:r>
              <a:rPr kumimoji="1" lang="en-US" altLang="ja-JP" sz="1600" dirty="0"/>
              <a:t> resolution</a:t>
            </a:r>
            <a:endParaRPr kumimoji="1" lang="ja-JP" altLang="en-US" sz="1600"/>
          </a:p>
        </p:txBody>
      </p:sp>
      <p:pic>
        <p:nvPicPr>
          <p:cNvPr id="12" name="図 11" descr="posresvsstat_v10,12-15.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990600"/>
            <a:ext cx="3683000" cy="2507297"/>
          </a:xfrm>
          <a:prstGeom prst="rect">
            <a:avLst/>
          </a:prstGeom>
        </p:spPr>
      </p:pic>
      <p:sp>
        <p:nvSpPr>
          <p:cNvPr id="15" name="テキスト ボックス 14"/>
          <p:cNvSpPr txBox="1"/>
          <p:nvPr/>
        </p:nvSpPr>
        <p:spPr>
          <a:xfrm>
            <a:off x="5334000" y="805934"/>
            <a:ext cx="3672543" cy="338554"/>
          </a:xfrm>
          <a:prstGeom prst="rect">
            <a:avLst/>
          </a:prstGeom>
          <a:solidFill>
            <a:srgbClr val="FFFFFF"/>
          </a:solidFill>
        </p:spPr>
        <p:txBody>
          <a:bodyPr wrap="square" rtlCol="0">
            <a:spAutoFit/>
          </a:bodyPr>
          <a:lstStyle/>
          <a:p>
            <a:pPr algn="ctr"/>
            <a:r>
              <a:rPr kumimoji="1" lang="en-US" altLang="ja-JP" sz="1600" dirty="0"/>
              <a:t>Position resolution</a:t>
            </a:r>
            <a:endParaRPr kumimoji="1" lang="ja-JP" altLang="en-US" sz="1600"/>
          </a:p>
        </p:txBody>
      </p:sp>
      <p:sp>
        <p:nvSpPr>
          <p:cNvPr id="16" name="テキスト ボックス 15"/>
          <p:cNvSpPr txBox="1"/>
          <p:nvPr/>
        </p:nvSpPr>
        <p:spPr>
          <a:xfrm>
            <a:off x="5698349" y="2462368"/>
            <a:ext cx="800219" cy="738664"/>
          </a:xfrm>
          <a:prstGeom prst="rect">
            <a:avLst/>
          </a:prstGeom>
          <a:noFill/>
        </p:spPr>
        <p:txBody>
          <a:bodyPr wrap="none" rtlCol="0">
            <a:spAutoFit/>
          </a:bodyPr>
          <a:lstStyle/>
          <a:p>
            <a:r>
              <a:rPr kumimoji="1" lang="en-US" altLang="ja-JP" sz="1400" b="1" dirty="0">
                <a:solidFill>
                  <a:srgbClr val="FF0000"/>
                </a:solidFill>
              </a:rPr>
              <a:t>red:u</a:t>
            </a:r>
          </a:p>
          <a:p>
            <a:r>
              <a:rPr lang="en-US" altLang="ja-JP" sz="1400" b="1" dirty="0">
                <a:solidFill>
                  <a:srgbClr val="0000FF"/>
                </a:solidFill>
              </a:rPr>
              <a:t>blue:v</a:t>
            </a:r>
          </a:p>
          <a:p>
            <a:r>
              <a:rPr kumimoji="1" lang="en-US" altLang="ja-JP" sz="1400" b="1" dirty="0">
                <a:solidFill>
                  <a:srgbClr val="008000"/>
                </a:solidFill>
              </a:rPr>
              <a:t>green:w</a:t>
            </a:r>
            <a:endParaRPr kumimoji="1" lang="ja-JP" altLang="en-US" sz="1400" b="1">
              <a:solidFill>
                <a:srgbClr val="008000"/>
              </a:solidFill>
            </a:endParaRPr>
          </a:p>
        </p:txBody>
      </p:sp>
      <p:cxnSp>
        <p:nvCxnSpPr>
          <p:cNvPr id="8" name="直線矢印コネクタ 7"/>
          <p:cNvCxnSpPr/>
          <p:nvPr/>
        </p:nvCxnSpPr>
        <p:spPr>
          <a:xfrm>
            <a:off x="7123599" y="3141876"/>
            <a:ext cx="919734"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3149352" y="6005696"/>
            <a:ext cx="929961"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7123599" y="6045200"/>
            <a:ext cx="919734"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6883400" y="2811676"/>
            <a:ext cx="1245666" cy="307777"/>
          </a:xfrm>
          <a:prstGeom prst="rect">
            <a:avLst/>
          </a:prstGeom>
          <a:noFill/>
        </p:spPr>
        <p:txBody>
          <a:bodyPr wrap="none" rtlCol="0">
            <a:spAutoFit/>
          </a:bodyPr>
          <a:lstStyle/>
          <a:p>
            <a:r>
              <a:rPr kumimoji="1" lang="en-US" altLang="ja-JP" sz="1400" dirty="0"/>
              <a:t>measured PDE</a:t>
            </a:r>
            <a:endParaRPr kumimoji="1" lang="ja-JP" altLang="en-US" sz="1400"/>
          </a:p>
        </p:txBody>
      </p:sp>
      <p:sp>
        <p:nvSpPr>
          <p:cNvPr id="48" name="テキスト ボックス 47"/>
          <p:cNvSpPr txBox="1"/>
          <p:nvPr/>
        </p:nvSpPr>
        <p:spPr>
          <a:xfrm>
            <a:off x="2965114" y="5713465"/>
            <a:ext cx="1245666" cy="307777"/>
          </a:xfrm>
          <a:prstGeom prst="rect">
            <a:avLst/>
          </a:prstGeom>
          <a:noFill/>
        </p:spPr>
        <p:txBody>
          <a:bodyPr wrap="none" rtlCol="0">
            <a:spAutoFit/>
          </a:bodyPr>
          <a:lstStyle/>
          <a:p>
            <a:r>
              <a:rPr kumimoji="1" lang="en-US" altLang="ja-JP" sz="1400" dirty="0"/>
              <a:t>measured PDE</a:t>
            </a:r>
            <a:endParaRPr kumimoji="1" lang="ja-JP" altLang="en-US" sz="1400"/>
          </a:p>
        </p:txBody>
      </p:sp>
      <p:sp>
        <p:nvSpPr>
          <p:cNvPr id="49" name="テキスト ボックス 48"/>
          <p:cNvSpPr txBox="1"/>
          <p:nvPr/>
        </p:nvSpPr>
        <p:spPr>
          <a:xfrm>
            <a:off x="6884466" y="5744169"/>
            <a:ext cx="1245666" cy="307777"/>
          </a:xfrm>
          <a:prstGeom prst="rect">
            <a:avLst/>
          </a:prstGeom>
          <a:noFill/>
        </p:spPr>
        <p:txBody>
          <a:bodyPr wrap="none" rtlCol="0">
            <a:spAutoFit/>
          </a:bodyPr>
          <a:lstStyle/>
          <a:p>
            <a:r>
              <a:rPr kumimoji="1" lang="en-US" altLang="ja-JP" sz="1400" dirty="0"/>
              <a:t>measured PDE</a:t>
            </a:r>
            <a:endParaRPr kumimoji="1" lang="ja-JP" altLang="en-US" sz="1400"/>
          </a:p>
        </p:txBody>
      </p:sp>
      <p:sp>
        <p:nvSpPr>
          <p:cNvPr id="50" name="テキスト ボックス 49"/>
          <p:cNvSpPr txBox="1"/>
          <p:nvPr/>
        </p:nvSpPr>
        <p:spPr>
          <a:xfrm>
            <a:off x="5193596" y="6345352"/>
            <a:ext cx="4115504" cy="461665"/>
          </a:xfrm>
          <a:prstGeom prst="rect">
            <a:avLst/>
          </a:prstGeom>
          <a:noFill/>
        </p:spPr>
        <p:txBody>
          <a:bodyPr wrap="square" rtlCol="0">
            <a:spAutoFit/>
          </a:bodyPr>
          <a:lstStyle/>
          <a:p>
            <a:r>
              <a:rPr kumimoji="1" lang="en-US" altLang="ja-JP" sz="1200" dirty="0"/>
              <a:t>※Reconstructed from MC truth of # of p.e. and timing</a:t>
            </a:r>
            <a:r>
              <a:rPr lang="en-US" altLang="ja-JP" sz="1200" dirty="0"/>
              <a:t>.</a:t>
            </a:r>
          </a:p>
          <a:p>
            <a:r>
              <a:rPr lang="en-US" altLang="ja-JP" sz="1200" dirty="0"/>
              <a:t>Resolution from waveform analysis result is 55ps @ PDE 22%.</a:t>
            </a:r>
          </a:p>
        </p:txBody>
      </p:sp>
    </p:spTree>
    <p:extLst>
      <p:ext uri="{BB962C8B-B14F-4D97-AF65-F5344CB8AC3E}">
        <p14:creationId xmlns:p14="http://schemas.microsoft.com/office/powerpoint/2010/main" val="20600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Effect of PDE ratio b/w MPPC and PMT </a:t>
            </a:r>
            <a:endParaRPr kumimoji="1" lang="ja-JP" altLang="en-US"/>
          </a:p>
        </p:txBody>
      </p:sp>
      <p:sp>
        <p:nvSpPr>
          <p:cNvPr id="3" name="コンテンツ プレースホルダー 2"/>
          <p:cNvSpPr>
            <a:spLocks noGrp="1"/>
          </p:cNvSpPr>
          <p:nvPr>
            <p:ph idx="1"/>
          </p:nvPr>
        </p:nvSpPr>
        <p:spPr/>
        <p:txBody>
          <a:bodyPr>
            <a:normAutofit/>
          </a:bodyPr>
          <a:lstStyle/>
          <a:p>
            <a:r>
              <a:rPr lang="en-US" altLang="ja-JP" sz="2000" dirty="0"/>
              <a:t>We will use two kinds of sensors, MPPC and PMT.</a:t>
            </a:r>
          </a:p>
          <a:p>
            <a:r>
              <a:rPr lang="en-US" altLang="ja-JP" sz="2000" b="1" i="1" dirty="0"/>
              <a:t>We have to estimate the ratio between PDE of MPPC and QE of PMT</a:t>
            </a:r>
            <a:r>
              <a:rPr lang="en-US" altLang="ja-JP" sz="2000" dirty="0"/>
              <a:t/>
            </a:r>
            <a:br>
              <a:rPr lang="en-US" altLang="ja-JP" sz="2000" dirty="0"/>
            </a:br>
            <a:r>
              <a:rPr lang="en-US" altLang="ja-JP" sz="2000" dirty="0"/>
              <a:t>correctly for the energy reconstruction.</a:t>
            </a:r>
          </a:p>
          <a:p>
            <a:pPr lvl="1"/>
            <a:r>
              <a:rPr lang="en-US" altLang="ja-JP" sz="1800" dirty="0"/>
              <a:t>Energy is the summation of the number of the photon, and PDE (QE) is used for converting # of p.e. to # of photons.</a:t>
            </a:r>
          </a:p>
          <a:p>
            <a:pPr lvl="1"/>
            <a:r>
              <a:rPr lang="en-US" altLang="ja-JP" sz="1800" b="1" i="1" dirty="0"/>
              <a:t>Event by event fluctuation of the ratio of # of p.e. detected in MPPC and PMT </a:t>
            </a:r>
            <a:r>
              <a:rPr lang="en-US" altLang="ja-JP" sz="1800" dirty="0"/>
              <a:t>can cause the degradation of energy resolution, if our assumption of the PDE ratio is wrong.</a:t>
            </a:r>
          </a:p>
          <a:p>
            <a:endParaRPr lang="en-US" altLang="ja-JP" sz="2000" dirty="0"/>
          </a:p>
          <a:p>
            <a:r>
              <a:rPr lang="en-US" altLang="ja-JP" sz="2000" dirty="0"/>
              <a:t>Resolution becomes worse if assumed</a:t>
            </a:r>
            <a:br>
              <a:rPr lang="en-US" altLang="ja-JP" sz="2000" dirty="0"/>
            </a:br>
            <a:r>
              <a:rPr lang="en-US" altLang="ja-JP" sz="2000" dirty="0"/>
              <a:t>relative PDE ratio is wrong.</a:t>
            </a:r>
          </a:p>
          <a:p>
            <a:r>
              <a:rPr lang="en-US" altLang="ja-JP" sz="2000" b="1" i="1" dirty="0">
                <a:solidFill>
                  <a:srgbClr val="FF0000"/>
                </a:solidFill>
              </a:rPr>
              <a:t>We can estimate the true ratio by</a:t>
            </a:r>
            <a:br>
              <a:rPr lang="en-US" altLang="ja-JP" sz="2000" b="1" i="1" dirty="0">
                <a:solidFill>
                  <a:srgbClr val="FF0000"/>
                </a:solidFill>
              </a:rPr>
            </a:br>
            <a:r>
              <a:rPr lang="en-US" altLang="ja-JP" sz="2000" b="1" i="1" dirty="0">
                <a:solidFill>
                  <a:srgbClr val="FF0000"/>
                </a:solidFill>
              </a:rPr>
              <a:t>scanning assumed PDE in the analysis</a:t>
            </a:r>
            <a:br>
              <a:rPr lang="en-US" altLang="ja-JP" sz="2000" b="1" i="1" dirty="0">
                <a:solidFill>
                  <a:srgbClr val="FF0000"/>
                </a:solidFill>
              </a:rPr>
            </a:br>
            <a:r>
              <a:rPr lang="en-US" altLang="ja-JP" sz="2000" dirty="0"/>
              <a:t>and finding the PDE at which energy</a:t>
            </a:r>
            <a:br>
              <a:rPr lang="en-US" altLang="ja-JP" sz="2000" dirty="0"/>
            </a:br>
            <a:r>
              <a:rPr lang="en-US" altLang="ja-JP" sz="2000" dirty="0"/>
              <a:t>resolution becomes best.</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15</a:t>
            </a:fld>
            <a:endParaRPr kumimoji="1" lang="ja-JP" altLang="en-US"/>
          </a:p>
        </p:txBody>
      </p:sp>
      <p:pic>
        <p:nvPicPr>
          <p:cNvPr id="6" name="図 5" descr="EresvsPDErati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070" y="3736144"/>
            <a:ext cx="3989340" cy="2715847"/>
          </a:xfrm>
          <a:prstGeom prst="rect">
            <a:avLst/>
          </a:prstGeom>
          <a:ln>
            <a:noFill/>
          </a:ln>
        </p:spPr>
      </p:pic>
      <p:sp>
        <p:nvSpPr>
          <p:cNvPr id="7" name="テキスト ボックス 6"/>
          <p:cNvSpPr txBox="1"/>
          <p:nvPr/>
        </p:nvSpPr>
        <p:spPr>
          <a:xfrm>
            <a:off x="5921141" y="3955263"/>
            <a:ext cx="1532766" cy="954107"/>
          </a:xfrm>
          <a:prstGeom prst="rect">
            <a:avLst/>
          </a:prstGeom>
          <a:noFill/>
        </p:spPr>
        <p:txBody>
          <a:bodyPr wrap="none" rtlCol="0">
            <a:spAutoFit/>
          </a:bodyPr>
          <a:lstStyle/>
          <a:p>
            <a:r>
              <a:rPr lang="en-US" altLang="ja-JP" sz="1400" dirty="0"/>
              <a:t>true </a:t>
            </a:r>
            <a:r>
              <a:rPr kumimoji="1" lang="en-US" altLang="ja-JP" sz="1400" dirty="0"/>
              <a:t>PDE:22%</a:t>
            </a:r>
          </a:p>
          <a:p>
            <a:r>
              <a:rPr kumimoji="1" lang="en-US" altLang="ja-JP" sz="1400" b="1" dirty="0">
                <a:solidFill>
                  <a:srgbClr val="FF0000"/>
                </a:solidFill>
              </a:rPr>
              <a:t>Red:all depth</a:t>
            </a:r>
          </a:p>
          <a:p>
            <a:r>
              <a:rPr lang="en-US" altLang="ja-JP" sz="1400" b="1" dirty="0">
                <a:solidFill>
                  <a:srgbClr val="0000FF"/>
                </a:solidFill>
              </a:rPr>
              <a:t>Blue:depth&gt;2cm</a:t>
            </a:r>
          </a:p>
          <a:p>
            <a:r>
              <a:rPr kumimoji="1" lang="en-US" altLang="ja-JP" sz="1400" b="1" dirty="0">
                <a:solidFill>
                  <a:srgbClr val="008000"/>
                </a:solidFill>
              </a:rPr>
              <a:t>Green:depth&lt;2cm</a:t>
            </a:r>
            <a:endParaRPr kumimoji="1" lang="ja-JP" altLang="en-US" sz="1400" b="1">
              <a:solidFill>
                <a:srgbClr val="008000"/>
              </a:solidFill>
            </a:endParaRPr>
          </a:p>
        </p:txBody>
      </p:sp>
      <p:sp>
        <p:nvSpPr>
          <p:cNvPr id="8" name="テキスト ボックス 7"/>
          <p:cNvSpPr txBox="1"/>
          <p:nvPr/>
        </p:nvSpPr>
        <p:spPr>
          <a:xfrm>
            <a:off x="4973070" y="3370487"/>
            <a:ext cx="3989340" cy="584776"/>
          </a:xfrm>
          <a:prstGeom prst="rect">
            <a:avLst/>
          </a:prstGeom>
          <a:solidFill>
            <a:srgbClr val="FFFFFF"/>
          </a:solidFill>
        </p:spPr>
        <p:txBody>
          <a:bodyPr wrap="square" rtlCol="0">
            <a:spAutoFit/>
          </a:bodyPr>
          <a:lstStyle/>
          <a:p>
            <a:pPr algn="ctr"/>
            <a:r>
              <a:rPr kumimoji="1" lang="en-US" altLang="ja-JP" sz="1600" dirty="0"/>
              <a:t>Energy resolution by assuming</a:t>
            </a:r>
            <a:br>
              <a:rPr kumimoji="1" lang="en-US" altLang="ja-JP" sz="1600" dirty="0"/>
            </a:br>
            <a:r>
              <a:rPr kumimoji="1" lang="en-US" altLang="ja-JP" sz="1600" dirty="0"/>
              <a:t>several PDE for MPPC</a:t>
            </a:r>
            <a:endParaRPr kumimoji="1" lang="ja-JP" altLang="en-US" sz="1600"/>
          </a:p>
        </p:txBody>
      </p:sp>
      <p:sp>
        <p:nvSpPr>
          <p:cNvPr id="5" name="テキスト ボックス 4"/>
          <p:cNvSpPr txBox="1"/>
          <p:nvPr/>
        </p:nvSpPr>
        <p:spPr>
          <a:xfrm>
            <a:off x="4973070" y="6298102"/>
            <a:ext cx="3952085" cy="307777"/>
          </a:xfrm>
          <a:prstGeom prst="rect">
            <a:avLst/>
          </a:prstGeom>
          <a:solidFill>
            <a:schemeClr val="bg1"/>
          </a:solidFill>
        </p:spPr>
        <p:txBody>
          <a:bodyPr wrap="square" rtlCol="0">
            <a:spAutoFit/>
          </a:bodyPr>
          <a:lstStyle/>
          <a:p>
            <a:pPr algn="r"/>
            <a:r>
              <a:rPr kumimoji="1" lang="en-US" altLang="ja-JP" sz="1400"/>
              <a:t>(Assumed PDE ratio)/ (True PDE ratio)</a:t>
            </a:r>
            <a:endParaRPr kumimoji="1" lang="ja-JP" altLang="en-US" sz="1400"/>
          </a:p>
        </p:txBody>
      </p:sp>
    </p:spTree>
    <p:extLst>
      <p:ext uri="{BB962C8B-B14F-4D97-AF65-F5344CB8AC3E}">
        <p14:creationId xmlns:p14="http://schemas.microsoft.com/office/powerpoint/2010/main" val="216608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Effect of PDE estimation error</a:t>
            </a:r>
            <a:endParaRPr kumimoji="1" lang="ja-JP" altLang="en-US"/>
          </a:p>
        </p:txBody>
      </p:sp>
      <p:sp>
        <p:nvSpPr>
          <p:cNvPr id="3" name="コンテンツ プレースホルダー 2"/>
          <p:cNvSpPr>
            <a:spLocks noGrp="1"/>
          </p:cNvSpPr>
          <p:nvPr>
            <p:ph idx="1"/>
          </p:nvPr>
        </p:nvSpPr>
        <p:spPr>
          <a:xfrm>
            <a:off x="279400" y="1003300"/>
            <a:ext cx="8724900" cy="5257800"/>
          </a:xfrm>
        </p:spPr>
        <p:txBody>
          <a:bodyPr>
            <a:normAutofit/>
          </a:bodyPr>
          <a:lstStyle/>
          <a:p>
            <a:r>
              <a:rPr lang="en-US" altLang="ja-JP" sz="2000" dirty="0"/>
              <a:t>Broad distribution of PDE is observed in the mass test of MPPC.</a:t>
            </a:r>
          </a:p>
          <a:p>
            <a:r>
              <a:rPr lang="en-US" altLang="ja-JP" sz="2000" dirty="0"/>
              <a:t>PDE(QE) of each MPPC(PMT) will be estimated by using alpha source in the final detector. </a:t>
            </a:r>
            <a:r>
              <a:rPr lang="en-US" altLang="ja-JP" sz="2000" b="1" i="1" dirty="0"/>
              <a:t>E</a:t>
            </a:r>
            <a:r>
              <a:rPr kumimoji="1" lang="en-US" altLang="ja-JP" sz="2000" b="1" i="1" dirty="0"/>
              <a:t>rror of PDE(QE) estimation can cause the degradation of resolution</a:t>
            </a:r>
            <a:r>
              <a:rPr kumimoji="1" lang="en-US" altLang="ja-JP" sz="2000" dirty="0"/>
              <a:t>.</a:t>
            </a:r>
          </a:p>
          <a:p>
            <a:r>
              <a:rPr lang="en-US" altLang="ja-JP" sz="2000" dirty="0"/>
              <a:t>Effect from this error to the detector resolution is estimated.</a:t>
            </a:r>
          </a:p>
          <a:p>
            <a:pPr lvl="1"/>
            <a:r>
              <a:rPr lang="en-US" altLang="ja-JP" sz="1800" dirty="0"/>
              <a:t>Error of both PMT and MPPC are taken into account.</a:t>
            </a:r>
          </a:p>
          <a:p>
            <a:pPr lvl="1"/>
            <a:r>
              <a:rPr lang="ja-JP" altLang="ja-JP" sz="1800"/>
              <a:t>C</a:t>
            </a:r>
            <a:r>
              <a:rPr lang="en-US" altLang="ja-JP" sz="1800" dirty="0"/>
              <a:t>urrently</a:t>
            </a:r>
            <a:r>
              <a:rPr lang="ja-JP" altLang="en-US" sz="1800"/>
              <a:t> </a:t>
            </a:r>
            <a:r>
              <a:rPr lang="en-US" altLang="ja-JP" sz="1800" dirty="0"/>
              <a:t>observed</a:t>
            </a:r>
            <a:r>
              <a:rPr lang="ja-JP" altLang="en-US" sz="1800"/>
              <a:t> </a:t>
            </a:r>
            <a:r>
              <a:rPr lang="en-US" altLang="ja-JP" sz="1800" dirty="0"/>
              <a:t>distribution</a:t>
            </a:r>
            <a:r>
              <a:rPr lang="ja-JP" altLang="en-US" sz="1800"/>
              <a:t> </a:t>
            </a:r>
            <a:r>
              <a:rPr lang="en-US" altLang="ja-JP" sz="1800" dirty="0"/>
              <a:t>is</a:t>
            </a:r>
            <a:r>
              <a:rPr lang="ja-JP" altLang="en-US" sz="1800"/>
              <a:t> </a:t>
            </a:r>
            <a:r>
              <a:rPr lang="en-US" altLang="ja-JP" sz="1800" dirty="0"/>
              <a:t>the</a:t>
            </a:r>
            <a:r>
              <a:rPr lang="ja-JP" altLang="en-US" sz="1800"/>
              <a:t> </a:t>
            </a:r>
            <a:r>
              <a:rPr lang="ja-JP" altLang="ja-JP" sz="1800"/>
              <a:t>u</a:t>
            </a:r>
            <a:r>
              <a:rPr lang="en-US" altLang="ja-JP" sz="1800" dirty="0"/>
              <a:t>pper</a:t>
            </a:r>
            <a:r>
              <a:rPr lang="ja-JP" altLang="en-US" sz="1800"/>
              <a:t> </a:t>
            </a:r>
            <a:r>
              <a:rPr lang="en-US" altLang="ja-JP" sz="1800" dirty="0"/>
              <a:t>limi</a:t>
            </a:r>
            <a:r>
              <a:rPr lang="ja-JP" altLang="en-US" sz="1800"/>
              <a:t>t </a:t>
            </a:r>
            <a:r>
              <a:rPr lang="en-US" altLang="ja-JP" sz="1800" dirty="0"/>
              <a:t>of</a:t>
            </a:r>
            <a:r>
              <a:rPr lang="ja-JP" altLang="en-US" sz="1800"/>
              <a:t> </a:t>
            </a:r>
            <a:r>
              <a:rPr lang="en-US" altLang="ja-JP" sz="1800" dirty="0"/>
              <a:t>the estimation</a:t>
            </a:r>
            <a:r>
              <a:rPr lang="ja-JP" altLang="en-US" sz="1800"/>
              <a:t> </a:t>
            </a:r>
            <a:r>
              <a:rPr lang="ja-JP" altLang="ja-JP" sz="1800"/>
              <a:t>e</a:t>
            </a:r>
            <a:r>
              <a:rPr lang="en-US" altLang="ja-JP" sz="1800" dirty="0"/>
              <a:t>rror.</a:t>
            </a:r>
          </a:p>
          <a:p>
            <a:pPr lvl="1"/>
            <a:r>
              <a:rPr lang="en-US" altLang="ja-JP" sz="1800" dirty="0"/>
              <a:t>Events are simulated with PDE variation and reconstructed by assuming constant PDE.</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16</a:t>
            </a:fld>
            <a:endParaRPr kumimoji="1" lang="ja-JP" altLang="en-US"/>
          </a:p>
        </p:txBody>
      </p:sp>
      <p:pic>
        <p:nvPicPr>
          <p:cNvPr id="5" name="図 4" descr="PDE_LP_incangle&lt;3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4266863"/>
            <a:ext cx="3505198" cy="2386254"/>
          </a:xfrm>
          <a:prstGeom prst="rect">
            <a:avLst/>
          </a:prstGeom>
        </p:spPr>
      </p:pic>
      <p:sp>
        <p:nvSpPr>
          <p:cNvPr id="6" name="テキスト ボックス 5"/>
          <p:cNvSpPr txBox="1"/>
          <p:nvPr/>
        </p:nvSpPr>
        <p:spPr>
          <a:xfrm>
            <a:off x="1625600" y="3810202"/>
            <a:ext cx="3505198" cy="584776"/>
          </a:xfrm>
          <a:prstGeom prst="rect">
            <a:avLst/>
          </a:prstGeom>
          <a:solidFill>
            <a:schemeClr val="bg1"/>
          </a:solidFill>
        </p:spPr>
        <p:txBody>
          <a:bodyPr wrap="square" rtlCol="0">
            <a:spAutoFit/>
          </a:bodyPr>
          <a:lstStyle/>
          <a:p>
            <a:pPr algn="ctr"/>
            <a:r>
              <a:rPr kumimoji="1" lang="en-US" altLang="ja-JP" sz="1600" dirty="0"/>
              <a:t>PDE measured in mass test</a:t>
            </a:r>
            <a:br>
              <a:rPr kumimoji="1" lang="en-US" altLang="ja-JP" sz="1600" dirty="0"/>
            </a:br>
            <a:r>
              <a:rPr kumimoji="1" lang="en-US" altLang="ja-JP" sz="1600" dirty="0"/>
              <a:t>(at small incident angle )</a:t>
            </a:r>
            <a:endParaRPr kumimoji="1" lang="ja-JP" altLang="en-US" sz="1600"/>
          </a:p>
        </p:txBody>
      </p:sp>
      <p:sp>
        <p:nvSpPr>
          <p:cNvPr id="7" name="テキスト ボックス 6"/>
          <p:cNvSpPr txBox="1"/>
          <p:nvPr/>
        </p:nvSpPr>
        <p:spPr>
          <a:xfrm>
            <a:off x="1972962" y="5425311"/>
            <a:ext cx="1138052" cy="584776"/>
          </a:xfrm>
          <a:prstGeom prst="rect">
            <a:avLst/>
          </a:prstGeom>
          <a:noFill/>
        </p:spPr>
        <p:txBody>
          <a:bodyPr wrap="none" rtlCol="0">
            <a:spAutoFit/>
          </a:bodyPr>
          <a:lstStyle/>
          <a:p>
            <a:r>
              <a:rPr kumimoji="1" lang="en-US" altLang="ja-JP" sz="1600" dirty="0"/>
              <a:t>relative</a:t>
            </a:r>
          </a:p>
          <a:p>
            <a:r>
              <a:rPr kumimoji="1" lang="en-US" altLang="ja-JP" sz="1600" dirty="0"/>
              <a:t>sigma:</a:t>
            </a:r>
            <a:r>
              <a:rPr kumimoji="1" lang="en-US" altLang="ja-JP" sz="1600" b="1" dirty="0">
                <a:solidFill>
                  <a:srgbClr val="FF0000"/>
                </a:solidFill>
              </a:rPr>
              <a:t>6.5%</a:t>
            </a:r>
          </a:p>
        </p:txBody>
      </p:sp>
      <p:pic>
        <p:nvPicPr>
          <p:cNvPr id="8" name="図 7" descr="PMTQ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0" y="4266861"/>
            <a:ext cx="3505200" cy="2386256"/>
          </a:xfrm>
          <a:prstGeom prst="rect">
            <a:avLst/>
          </a:prstGeom>
        </p:spPr>
      </p:pic>
      <p:sp>
        <p:nvSpPr>
          <p:cNvPr id="9" name="テキスト ボックス 8"/>
          <p:cNvSpPr txBox="1"/>
          <p:nvPr/>
        </p:nvSpPr>
        <p:spPr>
          <a:xfrm>
            <a:off x="4039412" y="4515347"/>
            <a:ext cx="748923" cy="369332"/>
          </a:xfrm>
          <a:prstGeom prst="rect">
            <a:avLst/>
          </a:prstGeom>
          <a:noFill/>
        </p:spPr>
        <p:txBody>
          <a:bodyPr wrap="none" rtlCol="0">
            <a:spAutoFit/>
          </a:bodyPr>
          <a:lstStyle/>
          <a:p>
            <a:r>
              <a:rPr kumimoji="1" lang="en-US" altLang="ja-JP" b="1" dirty="0">
                <a:solidFill>
                  <a:srgbClr val="FF0000"/>
                </a:solidFill>
              </a:rPr>
              <a:t>MPPC</a:t>
            </a:r>
            <a:endParaRPr kumimoji="1" lang="ja-JP" altLang="en-US" b="1">
              <a:solidFill>
                <a:srgbClr val="FF0000"/>
              </a:solidFill>
            </a:endParaRPr>
          </a:p>
        </p:txBody>
      </p:sp>
      <p:sp>
        <p:nvSpPr>
          <p:cNvPr id="10" name="テキスト ボックス 9"/>
          <p:cNvSpPr txBox="1"/>
          <p:nvPr/>
        </p:nvSpPr>
        <p:spPr>
          <a:xfrm>
            <a:off x="7810067" y="4521646"/>
            <a:ext cx="620683" cy="369332"/>
          </a:xfrm>
          <a:prstGeom prst="rect">
            <a:avLst/>
          </a:prstGeom>
          <a:noFill/>
        </p:spPr>
        <p:txBody>
          <a:bodyPr wrap="none" rtlCol="0">
            <a:spAutoFit/>
          </a:bodyPr>
          <a:lstStyle/>
          <a:p>
            <a:r>
              <a:rPr kumimoji="1" lang="en-US" altLang="ja-JP" b="1" dirty="0">
                <a:solidFill>
                  <a:srgbClr val="FF0000"/>
                </a:solidFill>
              </a:rPr>
              <a:t>PMT</a:t>
            </a:r>
            <a:endParaRPr kumimoji="1" lang="ja-JP" altLang="en-US" b="1">
              <a:solidFill>
                <a:srgbClr val="FF0000"/>
              </a:solidFill>
            </a:endParaRPr>
          </a:p>
        </p:txBody>
      </p:sp>
      <p:sp>
        <p:nvSpPr>
          <p:cNvPr id="11" name="テキスト ボックス 10"/>
          <p:cNvSpPr txBox="1"/>
          <p:nvPr/>
        </p:nvSpPr>
        <p:spPr>
          <a:xfrm>
            <a:off x="5308600" y="3810202"/>
            <a:ext cx="3505199" cy="584776"/>
          </a:xfrm>
          <a:prstGeom prst="rect">
            <a:avLst/>
          </a:prstGeom>
          <a:solidFill>
            <a:schemeClr val="bg1"/>
          </a:solidFill>
        </p:spPr>
        <p:txBody>
          <a:bodyPr wrap="square" rtlCol="0">
            <a:spAutoFit/>
          </a:bodyPr>
          <a:lstStyle/>
          <a:p>
            <a:pPr algn="ctr"/>
            <a:r>
              <a:rPr kumimoji="1" lang="en-US" altLang="ja-JP" sz="1600" dirty="0"/>
              <a:t>QE measured in MEG I</a:t>
            </a:r>
          </a:p>
          <a:p>
            <a:pPr algn="ctr"/>
            <a:endParaRPr kumimoji="1" lang="ja-JP" altLang="en-US" sz="1600"/>
          </a:p>
        </p:txBody>
      </p:sp>
      <p:sp>
        <p:nvSpPr>
          <p:cNvPr id="12" name="テキスト ボックス 11"/>
          <p:cNvSpPr txBox="1"/>
          <p:nvPr/>
        </p:nvSpPr>
        <p:spPr>
          <a:xfrm>
            <a:off x="5705222" y="5402322"/>
            <a:ext cx="1083249" cy="584776"/>
          </a:xfrm>
          <a:prstGeom prst="rect">
            <a:avLst/>
          </a:prstGeom>
          <a:noFill/>
        </p:spPr>
        <p:txBody>
          <a:bodyPr wrap="none" rtlCol="0">
            <a:spAutoFit/>
          </a:bodyPr>
          <a:lstStyle/>
          <a:p>
            <a:r>
              <a:rPr kumimoji="1" lang="en-US" altLang="ja-JP" sz="1600" dirty="0"/>
              <a:t>relative</a:t>
            </a:r>
          </a:p>
          <a:p>
            <a:r>
              <a:rPr kumimoji="1" lang="en-US" altLang="ja-JP" sz="1600" dirty="0"/>
              <a:t>sigma:</a:t>
            </a:r>
            <a:r>
              <a:rPr lang="en-US" altLang="ja-JP" sz="1600" b="1" dirty="0">
                <a:solidFill>
                  <a:srgbClr val="FF0000"/>
                </a:solidFill>
              </a:rPr>
              <a:t>16</a:t>
            </a:r>
            <a:r>
              <a:rPr kumimoji="1" lang="en-US" altLang="ja-JP" sz="1600" b="1" dirty="0">
                <a:solidFill>
                  <a:srgbClr val="FF0000"/>
                </a:solidFill>
              </a:rPr>
              <a:t>%</a:t>
            </a:r>
          </a:p>
        </p:txBody>
      </p:sp>
    </p:spTree>
    <p:extLst>
      <p:ext uri="{BB962C8B-B14F-4D97-AF65-F5344CB8AC3E}">
        <p14:creationId xmlns:p14="http://schemas.microsoft.com/office/powerpoint/2010/main" val="409248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Eres_QEflu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200" y="4035106"/>
            <a:ext cx="3848100" cy="2619694"/>
          </a:xfrm>
          <a:prstGeom prst="rect">
            <a:avLst/>
          </a:prstGeom>
        </p:spPr>
      </p:pic>
      <p:sp>
        <p:nvSpPr>
          <p:cNvPr id="2" name="タイトル 1"/>
          <p:cNvSpPr>
            <a:spLocks noGrp="1"/>
          </p:cNvSpPr>
          <p:nvPr>
            <p:ph type="title"/>
          </p:nvPr>
        </p:nvSpPr>
        <p:spPr/>
        <p:txBody>
          <a:bodyPr/>
          <a:lstStyle/>
          <a:p>
            <a:r>
              <a:rPr lang="en-US" altLang="ja-JP" dirty="0"/>
              <a:t>Effect of PDE estimation error</a:t>
            </a:r>
            <a:endParaRPr kumimoji="1" lang="ja-JP" altLang="en-US"/>
          </a:p>
        </p:txBody>
      </p:sp>
      <p:sp>
        <p:nvSpPr>
          <p:cNvPr id="3" name="コンテンツ プレースホルダー 2"/>
          <p:cNvSpPr>
            <a:spLocks noGrp="1"/>
          </p:cNvSpPr>
          <p:nvPr>
            <p:ph idx="1"/>
          </p:nvPr>
        </p:nvSpPr>
        <p:spPr/>
        <p:txBody>
          <a:bodyPr>
            <a:normAutofit/>
          </a:bodyPr>
          <a:lstStyle/>
          <a:p>
            <a:r>
              <a:rPr lang="en-US" altLang="ja-JP" sz="2000" dirty="0"/>
              <a:t>We compared three cases.</a:t>
            </a:r>
          </a:p>
          <a:p>
            <a:pPr lvl="1"/>
            <a:r>
              <a:rPr lang="en-US" altLang="ja-JP" sz="1800" b="1" dirty="0"/>
              <a:t>case A</a:t>
            </a:r>
            <a:r>
              <a:rPr lang="en-US" altLang="ja-JP" sz="1800" dirty="0"/>
              <a:t>: no estimation error for both MPPC and PMT</a:t>
            </a:r>
          </a:p>
          <a:p>
            <a:pPr lvl="1"/>
            <a:r>
              <a:rPr lang="en-US" altLang="ja-JP" sz="1800" b="1" dirty="0"/>
              <a:t>case B</a:t>
            </a:r>
            <a:r>
              <a:rPr lang="en-US" altLang="ja-JP" sz="1800" dirty="0"/>
              <a:t>: no estimation error  for MPPC, 16% estimation error  for PMT</a:t>
            </a:r>
          </a:p>
          <a:p>
            <a:pPr lvl="1"/>
            <a:r>
              <a:rPr lang="en-US" altLang="ja-JP" sz="1800" b="1" dirty="0"/>
              <a:t>case C</a:t>
            </a:r>
            <a:r>
              <a:rPr lang="en-US" altLang="ja-JP" sz="1800" dirty="0"/>
              <a:t>: 6.5% estimation error  for MPPC, 16% estimation error  for PMT</a:t>
            </a:r>
          </a:p>
          <a:p>
            <a:endParaRPr lang="en-US" altLang="ja-JP" sz="2000" dirty="0"/>
          </a:p>
          <a:p>
            <a:r>
              <a:rPr lang="en-US" altLang="ja-JP" sz="2000" dirty="0"/>
              <a:t>Degradation of the resolution is observed for the energy resolution.</a:t>
            </a:r>
          </a:p>
          <a:p>
            <a:r>
              <a:rPr lang="en-US" altLang="ja-JP" sz="2000" b="1" i="1" dirty="0">
                <a:solidFill>
                  <a:srgbClr val="FF0000"/>
                </a:solidFill>
              </a:rPr>
              <a:t>Correct estimation of PDE seems important</a:t>
            </a:r>
            <a:r>
              <a:rPr lang="en-US" altLang="ja-JP" sz="2000" dirty="0"/>
              <a:t>.</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17</a:t>
            </a:fld>
            <a:endParaRPr kumimoji="1" lang="ja-JP" altLang="en-US"/>
          </a:p>
        </p:txBody>
      </p:sp>
      <p:sp>
        <p:nvSpPr>
          <p:cNvPr id="6" name="テキスト ボックス 5"/>
          <p:cNvSpPr txBox="1"/>
          <p:nvPr/>
        </p:nvSpPr>
        <p:spPr>
          <a:xfrm>
            <a:off x="5585567" y="4353285"/>
            <a:ext cx="1532766" cy="738664"/>
          </a:xfrm>
          <a:prstGeom prst="rect">
            <a:avLst/>
          </a:prstGeom>
          <a:solidFill>
            <a:srgbClr val="FFFFFF"/>
          </a:solidFill>
        </p:spPr>
        <p:txBody>
          <a:bodyPr wrap="none" rtlCol="0">
            <a:spAutoFit/>
          </a:bodyPr>
          <a:lstStyle/>
          <a:p>
            <a:r>
              <a:rPr lang="en-US" altLang="ja-JP" sz="1400" b="1" dirty="0">
                <a:solidFill>
                  <a:srgbClr val="FF0000"/>
                </a:solidFill>
              </a:rPr>
              <a:t>R</a:t>
            </a:r>
            <a:r>
              <a:rPr kumimoji="1" lang="en-US" altLang="ja-JP" sz="1400" b="1" dirty="0">
                <a:solidFill>
                  <a:srgbClr val="FF0000"/>
                </a:solidFill>
              </a:rPr>
              <a:t>ed:all depth</a:t>
            </a:r>
          </a:p>
          <a:p>
            <a:r>
              <a:rPr lang="en-US" altLang="ja-JP" sz="1400" b="1" dirty="0">
                <a:solidFill>
                  <a:srgbClr val="0000FF"/>
                </a:solidFill>
              </a:rPr>
              <a:t>Blue:depth&gt;2cm</a:t>
            </a:r>
          </a:p>
          <a:p>
            <a:r>
              <a:rPr lang="en-US" altLang="ja-JP" sz="1400" b="1" dirty="0">
                <a:solidFill>
                  <a:srgbClr val="008000"/>
                </a:solidFill>
              </a:rPr>
              <a:t>G</a:t>
            </a:r>
            <a:r>
              <a:rPr kumimoji="1" lang="en-US" altLang="ja-JP" sz="1400" b="1" dirty="0">
                <a:solidFill>
                  <a:srgbClr val="008000"/>
                </a:solidFill>
              </a:rPr>
              <a:t>reen:depth&lt;2cm</a:t>
            </a:r>
            <a:endParaRPr kumimoji="1" lang="ja-JP" altLang="en-US" sz="1400" b="1">
              <a:solidFill>
                <a:srgbClr val="008000"/>
              </a:solidFill>
            </a:endParaRPr>
          </a:p>
        </p:txBody>
      </p:sp>
      <p:sp>
        <p:nvSpPr>
          <p:cNvPr id="7" name="テキスト ボックス 6"/>
          <p:cNvSpPr txBox="1"/>
          <p:nvPr/>
        </p:nvSpPr>
        <p:spPr>
          <a:xfrm>
            <a:off x="5522067" y="5983245"/>
            <a:ext cx="800219" cy="369332"/>
          </a:xfrm>
          <a:prstGeom prst="rect">
            <a:avLst/>
          </a:prstGeom>
          <a:noFill/>
        </p:spPr>
        <p:txBody>
          <a:bodyPr wrap="none" rtlCol="0">
            <a:spAutoFit/>
          </a:bodyPr>
          <a:lstStyle/>
          <a:p>
            <a:r>
              <a:rPr kumimoji="1" lang="en-US" altLang="ja-JP" b="1" dirty="0"/>
              <a:t>case A</a:t>
            </a:r>
            <a:endParaRPr kumimoji="1" lang="ja-JP" altLang="en-US" b="1"/>
          </a:p>
        </p:txBody>
      </p:sp>
      <p:sp>
        <p:nvSpPr>
          <p:cNvPr id="8" name="テキスト ボックス 7"/>
          <p:cNvSpPr txBox="1"/>
          <p:nvPr/>
        </p:nvSpPr>
        <p:spPr>
          <a:xfrm>
            <a:off x="6767232" y="5983245"/>
            <a:ext cx="785078" cy="369332"/>
          </a:xfrm>
          <a:prstGeom prst="rect">
            <a:avLst/>
          </a:prstGeom>
          <a:noFill/>
        </p:spPr>
        <p:txBody>
          <a:bodyPr wrap="none" rtlCol="0">
            <a:spAutoFit/>
          </a:bodyPr>
          <a:lstStyle/>
          <a:p>
            <a:r>
              <a:rPr kumimoji="1" lang="en-US" altLang="ja-JP" b="1" dirty="0"/>
              <a:t>case B</a:t>
            </a:r>
            <a:endParaRPr kumimoji="1" lang="ja-JP" altLang="en-US" b="1"/>
          </a:p>
        </p:txBody>
      </p:sp>
      <p:sp>
        <p:nvSpPr>
          <p:cNvPr id="9" name="テキスト ボックス 8"/>
          <p:cNvSpPr txBox="1"/>
          <p:nvPr/>
        </p:nvSpPr>
        <p:spPr>
          <a:xfrm>
            <a:off x="7857510" y="5983245"/>
            <a:ext cx="777865" cy="369332"/>
          </a:xfrm>
          <a:prstGeom prst="rect">
            <a:avLst/>
          </a:prstGeom>
          <a:noFill/>
        </p:spPr>
        <p:txBody>
          <a:bodyPr wrap="none" rtlCol="0">
            <a:spAutoFit/>
          </a:bodyPr>
          <a:lstStyle/>
          <a:p>
            <a:r>
              <a:rPr kumimoji="1" lang="en-US" altLang="ja-JP" b="1" dirty="0"/>
              <a:t>case C</a:t>
            </a:r>
            <a:endParaRPr kumimoji="1" lang="ja-JP" altLang="en-US" b="1"/>
          </a:p>
        </p:txBody>
      </p:sp>
      <p:sp>
        <p:nvSpPr>
          <p:cNvPr id="10" name="テキスト ボックス 9"/>
          <p:cNvSpPr txBox="1"/>
          <p:nvPr/>
        </p:nvSpPr>
        <p:spPr>
          <a:xfrm>
            <a:off x="5176925" y="3849201"/>
            <a:ext cx="3827375" cy="338554"/>
          </a:xfrm>
          <a:prstGeom prst="rect">
            <a:avLst/>
          </a:prstGeom>
          <a:solidFill>
            <a:srgbClr val="FFFFFF"/>
          </a:solidFill>
        </p:spPr>
        <p:txBody>
          <a:bodyPr wrap="square" rtlCol="0">
            <a:spAutoFit/>
          </a:bodyPr>
          <a:lstStyle/>
          <a:p>
            <a:pPr algn="ctr"/>
            <a:r>
              <a:rPr kumimoji="1" lang="en-US" altLang="ja-JP" sz="1600" dirty="0"/>
              <a:t>Energy resolution</a:t>
            </a:r>
            <a:endParaRPr kumimoji="1" lang="ja-JP" altLang="en-US" sz="1600"/>
          </a:p>
        </p:txBody>
      </p:sp>
      <p:graphicFrame>
        <p:nvGraphicFramePr>
          <p:cNvPr id="11" name="表 10"/>
          <p:cNvGraphicFramePr>
            <a:graphicFrameLocks noGrp="1"/>
          </p:cNvGraphicFramePr>
          <p:nvPr>
            <p:extLst>
              <p:ext uri="{D42A27DB-BD31-4B8C-83A1-F6EECF244321}">
                <p14:modId xmlns:p14="http://schemas.microsoft.com/office/powerpoint/2010/main" val="4140882915"/>
              </p:ext>
            </p:extLst>
          </p:nvPr>
        </p:nvGraphicFramePr>
        <p:xfrm>
          <a:off x="186056" y="4368800"/>
          <a:ext cx="4990869" cy="1752600"/>
        </p:xfrm>
        <a:graphic>
          <a:graphicData uri="http://schemas.openxmlformats.org/drawingml/2006/table">
            <a:tbl>
              <a:tblPr firstRow="1" bandRow="1">
                <a:tableStyleId>{8A107856-5554-42FB-B03E-39F5DBC370BA}</a:tableStyleId>
              </a:tblPr>
              <a:tblGrid>
                <a:gridCol w="1310700"/>
                <a:gridCol w="1226202"/>
                <a:gridCol w="1226202"/>
                <a:gridCol w="1227765"/>
              </a:tblGrid>
              <a:tr h="370840">
                <a:tc>
                  <a:txBody>
                    <a:bodyPr/>
                    <a:lstStyle/>
                    <a:p>
                      <a:r>
                        <a:rPr kumimoji="1" lang="en-US" altLang="ja-JP" sz="1800" dirty="0">
                          <a:solidFill>
                            <a:schemeClr val="tx1"/>
                          </a:solidFill>
                        </a:rPr>
                        <a:t>Resolution</a:t>
                      </a:r>
                      <a:endParaRPr kumimoji="1" lang="ja-JP" altLang="en-US" sz="1800">
                        <a:solidFill>
                          <a:schemeClr val="tx1"/>
                        </a:solidFill>
                      </a:endParaRPr>
                    </a:p>
                  </a:txBody>
                  <a:tcPr/>
                </a:tc>
                <a:tc>
                  <a:txBody>
                    <a:bodyPr/>
                    <a:lstStyle/>
                    <a:p>
                      <a:r>
                        <a:rPr kumimoji="1" lang="en-US" altLang="ja-JP" sz="1800" dirty="0"/>
                        <a:t>case A</a:t>
                      </a:r>
                      <a:endParaRPr kumimoji="1" lang="ja-JP" altLang="en-US" sz="1800"/>
                    </a:p>
                  </a:txBody>
                  <a:tcPr/>
                </a:tc>
                <a:tc>
                  <a:txBody>
                    <a:bodyPr/>
                    <a:lstStyle/>
                    <a:p>
                      <a:r>
                        <a:rPr kumimoji="1" lang="en-US" altLang="ja-JP" sz="1800" dirty="0"/>
                        <a:t>case B</a:t>
                      </a:r>
                      <a:endParaRPr kumimoji="1" lang="ja-JP" altLang="en-US" sz="1800"/>
                    </a:p>
                  </a:txBody>
                  <a:tcPr/>
                </a:tc>
                <a:tc>
                  <a:txBody>
                    <a:bodyPr/>
                    <a:lstStyle/>
                    <a:p>
                      <a:r>
                        <a:rPr kumimoji="1" lang="en-US" altLang="ja-JP" sz="1800" dirty="0"/>
                        <a:t>case C</a:t>
                      </a:r>
                      <a:endParaRPr kumimoji="1" lang="ja-JP" altLang="en-US" sz="1800"/>
                    </a:p>
                  </a:txBody>
                  <a:tcPr/>
                </a:tc>
              </a:tr>
              <a:tr h="370840">
                <a:tc>
                  <a:txBody>
                    <a:bodyPr/>
                    <a:lstStyle/>
                    <a:p>
                      <a:r>
                        <a:rPr kumimoji="1" lang="en-US" altLang="ja-JP" sz="1800" dirty="0"/>
                        <a:t>u/v/w (mm)</a:t>
                      </a:r>
                      <a:endParaRPr kumimoji="1" lang="ja-JP" altLang="en-US" sz="18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dirty="0"/>
                        <a:t>2.2/2.0/2.3</a:t>
                      </a:r>
                      <a:endParaRPr kumimoji="1" lang="ja-JP" altLang="en-US" sz="1800" b="0" i="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dirty="0"/>
                        <a:t>2.2/2.0/2.3</a:t>
                      </a:r>
                      <a:endParaRPr kumimoji="1" lang="ja-JP" altLang="en-US" sz="1800" b="0" i="0"/>
                    </a:p>
                  </a:txBody>
                  <a:tcPr/>
                </a:tc>
                <a:tc>
                  <a:txBody>
                    <a:bodyPr/>
                    <a:lstStyle/>
                    <a:p>
                      <a:r>
                        <a:rPr lang="en-US" altLang="ja-JP" dirty="0"/>
                        <a:t>2.6/2.4/2.6</a:t>
                      </a:r>
                      <a:endParaRPr lang="ja-JP" altLang="en-US"/>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E</a:t>
                      </a:r>
                      <a:r>
                        <a:rPr kumimoji="1" lang="en-US" altLang="ja-JP" sz="1800" baseline="-25000" dirty="0"/>
                        <a:t>γ</a:t>
                      </a:r>
                      <a:r>
                        <a:rPr kumimoji="1" lang="en-US" altLang="ja-JP" sz="1800" dirty="0"/>
                        <a:t> (σ of</a:t>
                      </a:r>
                      <a:br>
                        <a:rPr kumimoji="1" lang="en-US" altLang="ja-JP" sz="1800" dirty="0"/>
                      </a:br>
                      <a:r>
                        <a:rPr kumimoji="1" lang="en-US" altLang="ja-JP" sz="1800" dirty="0"/>
                        <a:t>upper Edge)</a:t>
                      </a:r>
                      <a:endParaRPr kumimoji="1" lang="ja-JP" altLang="en-US" sz="1800"/>
                    </a:p>
                  </a:txBody>
                  <a:tcPr/>
                </a:tc>
                <a:tc>
                  <a:txBody>
                    <a:bodyPr/>
                    <a:lstStyle/>
                    <a:p>
                      <a:r>
                        <a:rPr kumimoji="1" lang="en-US" altLang="ja-JP" sz="1800" b="0" i="0" dirty="0"/>
                        <a:t>0.57(1)%</a:t>
                      </a:r>
                      <a:endParaRPr kumimoji="1" lang="ja-JP" altLang="en-US" sz="1800" b="0" i="0"/>
                    </a:p>
                  </a:txBody>
                  <a:tcPr/>
                </a:tc>
                <a:tc>
                  <a:txBody>
                    <a:bodyPr/>
                    <a:lstStyle/>
                    <a:p>
                      <a:r>
                        <a:rPr lang="en-US" altLang="ja-JP" dirty="0"/>
                        <a:t>0.71(2)%</a:t>
                      </a:r>
                      <a:endParaRPr lang="ja-JP" altLang="en-US"/>
                    </a:p>
                  </a:txBody>
                  <a:tcPr/>
                </a:tc>
                <a:tc>
                  <a:txBody>
                    <a:bodyPr/>
                    <a:lstStyle/>
                    <a:p>
                      <a:r>
                        <a:rPr lang="en-US" altLang="ja-JP" dirty="0"/>
                        <a:t>0.78(2)%</a:t>
                      </a:r>
                      <a:endParaRPr lang="ja-JP" altLang="en-US"/>
                    </a:p>
                  </a:txBody>
                  <a:tcPr/>
                </a:tc>
              </a:tr>
              <a:tr h="370840">
                <a:tc>
                  <a:txBody>
                    <a:bodyPr/>
                    <a:lstStyle/>
                    <a:p>
                      <a:r>
                        <a:rPr kumimoji="1" lang="en-US" altLang="ja-JP" sz="1800" dirty="0"/>
                        <a:t>t</a:t>
                      </a:r>
                      <a:r>
                        <a:rPr kumimoji="1" lang="en-US" altLang="ja-JP" sz="1800" baseline="-25000" dirty="0"/>
                        <a:t>γ  </a:t>
                      </a:r>
                      <a:r>
                        <a:rPr kumimoji="1" lang="en-US" altLang="ja-JP" sz="1800" baseline="0" dirty="0"/>
                        <a:t>(ps)</a:t>
                      </a:r>
                      <a:endParaRPr kumimoji="1" lang="ja-JP" altLang="en-US" sz="1800" baseline="0"/>
                    </a:p>
                  </a:txBody>
                  <a:tcPr/>
                </a:tc>
                <a:tc>
                  <a:txBody>
                    <a:bodyPr/>
                    <a:lstStyle/>
                    <a:p>
                      <a:r>
                        <a:rPr kumimoji="1" lang="en-US" altLang="ja-JP" sz="1800" b="0" i="0" dirty="0"/>
                        <a:t>39(1)</a:t>
                      </a:r>
                      <a:endParaRPr kumimoji="1" lang="ja-JP" altLang="en-US" sz="1800" b="0" i="0"/>
                    </a:p>
                  </a:txBody>
                  <a:tcPr/>
                </a:tc>
                <a:tc>
                  <a:txBody>
                    <a:bodyPr/>
                    <a:lstStyle/>
                    <a:p>
                      <a:r>
                        <a:rPr lang="en-US" altLang="ja-JP" dirty="0"/>
                        <a:t>38(1)</a:t>
                      </a:r>
                      <a:endParaRPr lang="ja-JP" altLang="en-US"/>
                    </a:p>
                  </a:txBody>
                  <a:tcPr/>
                </a:tc>
                <a:tc>
                  <a:txBody>
                    <a:bodyPr/>
                    <a:lstStyle/>
                    <a:p>
                      <a:r>
                        <a:rPr lang="en-US" altLang="ja-JP" dirty="0"/>
                        <a:t>40(1)</a:t>
                      </a:r>
                      <a:endParaRPr lang="ja-JP" altLang="en-US"/>
                    </a:p>
                  </a:txBody>
                  <a:tcPr/>
                </a:tc>
              </a:tr>
            </a:tbl>
          </a:graphicData>
        </a:graphic>
      </p:graphicFrame>
      <p:sp>
        <p:nvSpPr>
          <p:cNvPr id="12" name="テキスト ボックス 11"/>
          <p:cNvSpPr txBox="1"/>
          <p:nvPr/>
        </p:nvSpPr>
        <p:spPr>
          <a:xfrm>
            <a:off x="109856" y="6182829"/>
            <a:ext cx="4131944" cy="461665"/>
          </a:xfrm>
          <a:prstGeom prst="rect">
            <a:avLst/>
          </a:prstGeom>
          <a:noFill/>
        </p:spPr>
        <p:txBody>
          <a:bodyPr wrap="square" rtlCol="0">
            <a:spAutoFit/>
          </a:bodyPr>
          <a:lstStyle/>
          <a:p>
            <a:r>
              <a:rPr kumimoji="1" lang="en-US" altLang="ja-JP" sz="1200" dirty="0"/>
              <a:t>※Reconstructed from MC truth of # of p.e. and timing</a:t>
            </a:r>
            <a:r>
              <a:rPr lang="en-US" altLang="ja-JP" sz="1200" dirty="0"/>
              <a:t>.</a:t>
            </a:r>
          </a:p>
          <a:p>
            <a:r>
              <a:rPr lang="en-US" altLang="ja-JP" sz="1200" dirty="0"/>
              <a:t>Resolution from waveform analysis result is 55ps @ PDE 22%.</a:t>
            </a:r>
          </a:p>
        </p:txBody>
      </p:sp>
    </p:spTree>
    <p:extLst>
      <p:ext uri="{BB962C8B-B14F-4D97-AF65-F5344CB8AC3E}">
        <p14:creationId xmlns:p14="http://schemas.microsoft.com/office/powerpoint/2010/main" val="296562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Effect of angular dependence of PDE</a:t>
            </a:r>
            <a:endParaRPr kumimoji="1" lang="ja-JP" altLang="en-US"/>
          </a:p>
        </p:txBody>
      </p:sp>
      <p:sp>
        <p:nvSpPr>
          <p:cNvPr id="3" name="コンテンツ プレースホルダー 2"/>
          <p:cNvSpPr>
            <a:spLocks noGrp="1"/>
          </p:cNvSpPr>
          <p:nvPr>
            <p:ph idx="1"/>
          </p:nvPr>
        </p:nvSpPr>
        <p:spPr>
          <a:xfrm>
            <a:off x="254000" y="927100"/>
            <a:ext cx="5422900" cy="5270500"/>
          </a:xfrm>
        </p:spPr>
        <p:txBody>
          <a:bodyPr>
            <a:normAutofit/>
          </a:bodyPr>
          <a:lstStyle/>
          <a:p>
            <a:r>
              <a:rPr kumimoji="1" lang="en-US" altLang="ja-JP" sz="2000" dirty="0"/>
              <a:t>Effect of the  angular dependence  of PDE is estimated.</a:t>
            </a:r>
          </a:p>
          <a:p>
            <a:pPr lvl="1"/>
            <a:r>
              <a:rPr lang="en-US" altLang="ja-JP" sz="1800" dirty="0"/>
              <a:t>Angular dependence observed in the mass test is assumed in the simulation.</a:t>
            </a:r>
          </a:p>
          <a:p>
            <a:pPr lvl="1"/>
            <a:r>
              <a:rPr lang="en-US" altLang="ja-JP" sz="1800" dirty="0"/>
              <a:t>I</a:t>
            </a:r>
            <a:r>
              <a:rPr kumimoji="1" lang="en-US" altLang="ja-JP" sz="1800" dirty="0"/>
              <a:t>nformation of angular dependence is not  used in the reconstruction.</a:t>
            </a:r>
          </a:p>
          <a:p>
            <a:r>
              <a:rPr lang="en-US" altLang="ja-JP" sz="2000" b="1" i="1" dirty="0"/>
              <a:t>Angular dependence changes the p.e. distribution on the inner face</a:t>
            </a:r>
            <a:r>
              <a:rPr lang="en-US" altLang="ja-JP" sz="2000" dirty="0"/>
              <a:t>, and </a:t>
            </a:r>
            <a:r>
              <a:rPr lang="en-US" altLang="ja-JP" sz="2000" b="1" i="1" dirty="0">
                <a:solidFill>
                  <a:srgbClr val="FF0000"/>
                </a:solidFill>
              </a:rPr>
              <a:t>reconstructed depth is shifted to shallower</a:t>
            </a:r>
            <a:r>
              <a:rPr lang="en-US" altLang="ja-JP" sz="2000" dirty="0"/>
              <a:t>.</a:t>
            </a:r>
          </a:p>
          <a:p>
            <a:pPr lvl="1"/>
            <a:r>
              <a:rPr lang="en-US" altLang="ja-JP" sz="1800" dirty="0"/>
              <a:t>Shift is 3-20mm depending on the depth</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18</a:t>
            </a:fld>
            <a:endParaRPr kumimoji="1" lang="ja-JP" altLang="en-US"/>
          </a:p>
        </p:txBody>
      </p:sp>
      <p:pic>
        <p:nvPicPr>
          <p:cNvPr id="15" name="図 14" descr="Wshift_angledependence2&lt;w&lt;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16" y="4176946"/>
            <a:ext cx="3655568" cy="2488625"/>
          </a:xfrm>
          <a:prstGeom prst="rect">
            <a:avLst/>
          </a:prstGeom>
        </p:spPr>
      </p:pic>
      <p:pic>
        <p:nvPicPr>
          <p:cNvPr id="24" name="図 23" descr="Wshiftvs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83538"/>
            <a:ext cx="3594100" cy="2446777"/>
          </a:xfrm>
          <a:prstGeom prst="rect">
            <a:avLst/>
          </a:prstGeom>
        </p:spPr>
      </p:pic>
      <p:sp>
        <p:nvSpPr>
          <p:cNvPr id="25" name="テキスト ボックス 24"/>
          <p:cNvSpPr txBox="1"/>
          <p:nvPr/>
        </p:nvSpPr>
        <p:spPr>
          <a:xfrm>
            <a:off x="5410200" y="4027985"/>
            <a:ext cx="3594100" cy="338554"/>
          </a:xfrm>
          <a:prstGeom prst="rect">
            <a:avLst/>
          </a:prstGeom>
          <a:solidFill>
            <a:srgbClr val="FFFFFF"/>
          </a:solidFill>
        </p:spPr>
        <p:txBody>
          <a:bodyPr wrap="square" rtlCol="0">
            <a:spAutoFit/>
          </a:bodyPr>
          <a:lstStyle/>
          <a:p>
            <a:pPr algn="ctr"/>
            <a:r>
              <a:rPr kumimoji="1" lang="en-US" altLang="ja-JP" sz="1600" dirty="0"/>
              <a:t>Shift of reconstructed depth vs. depth</a:t>
            </a:r>
            <a:endParaRPr kumimoji="1" lang="ja-JP" altLang="en-US" sz="1600"/>
          </a:p>
        </p:txBody>
      </p:sp>
      <p:sp>
        <p:nvSpPr>
          <p:cNvPr id="29" name="テキスト ボックス 28"/>
          <p:cNvSpPr txBox="1"/>
          <p:nvPr/>
        </p:nvSpPr>
        <p:spPr>
          <a:xfrm>
            <a:off x="1216359" y="4864866"/>
            <a:ext cx="1354758" cy="1077218"/>
          </a:xfrm>
          <a:prstGeom prst="rect">
            <a:avLst/>
          </a:prstGeom>
          <a:noFill/>
        </p:spPr>
        <p:txBody>
          <a:bodyPr wrap="none" rtlCol="0">
            <a:spAutoFit/>
          </a:bodyPr>
          <a:lstStyle/>
          <a:p>
            <a:r>
              <a:rPr kumimoji="1" lang="en-US" altLang="ja-JP" sz="1600" dirty="0"/>
              <a:t>reconstructed</a:t>
            </a:r>
            <a:br>
              <a:rPr kumimoji="1" lang="en-US" altLang="ja-JP" sz="1600" dirty="0"/>
            </a:br>
            <a:r>
              <a:rPr kumimoji="1" lang="en-US" altLang="ja-JP" sz="1600" dirty="0"/>
              <a:t>depth</a:t>
            </a:r>
            <a:br>
              <a:rPr kumimoji="1" lang="en-US" altLang="ja-JP" sz="1600" dirty="0"/>
            </a:br>
            <a:r>
              <a:rPr kumimoji="1" lang="en-US" altLang="ja-JP" sz="1600" dirty="0"/>
              <a:t>becomes</a:t>
            </a:r>
            <a:br>
              <a:rPr kumimoji="1" lang="en-US" altLang="ja-JP" sz="1600" dirty="0"/>
            </a:br>
            <a:r>
              <a:rPr kumimoji="1" lang="en-US" altLang="ja-JP" sz="1600" dirty="0"/>
              <a:t>smaller</a:t>
            </a:r>
            <a:endParaRPr kumimoji="1" lang="ja-JP" altLang="en-US" sz="1600"/>
          </a:p>
        </p:txBody>
      </p:sp>
      <p:cxnSp>
        <p:nvCxnSpPr>
          <p:cNvPr id="7" name="直線矢印コネクタ 6"/>
          <p:cNvCxnSpPr/>
          <p:nvPr/>
        </p:nvCxnSpPr>
        <p:spPr>
          <a:xfrm flipV="1">
            <a:off x="2234355" y="4689130"/>
            <a:ext cx="228600" cy="24000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6" name="図 15" descr="PDEvsangle_L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900" y="1038006"/>
            <a:ext cx="3327400" cy="2265214"/>
          </a:xfrm>
          <a:prstGeom prst="rect">
            <a:avLst/>
          </a:prstGeom>
        </p:spPr>
      </p:pic>
      <p:sp>
        <p:nvSpPr>
          <p:cNvPr id="17" name="テキスト ボックス 16"/>
          <p:cNvSpPr txBox="1"/>
          <p:nvPr/>
        </p:nvSpPr>
        <p:spPr>
          <a:xfrm>
            <a:off x="5676900" y="912911"/>
            <a:ext cx="3327400" cy="338554"/>
          </a:xfrm>
          <a:prstGeom prst="rect">
            <a:avLst/>
          </a:prstGeom>
          <a:solidFill>
            <a:srgbClr val="FFFFFF"/>
          </a:solidFill>
          <a:ln>
            <a:noFill/>
          </a:ln>
        </p:spPr>
        <p:txBody>
          <a:bodyPr wrap="square" rtlCol="0">
            <a:spAutoFit/>
          </a:bodyPr>
          <a:lstStyle/>
          <a:p>
            <a:pPr algn="ctr"/>
            <a:r>
              <a:rPr kumimoji="1" lang="en-US" altLang="ja-JP" sz="1600" dirty="0"/>
              <a:t>angular dependence of PDE</a:t>
            </a:r>
            <a:endParaRPr kumimoji="1" lang="ja-JP" altLang="en-US" sz="1600"/>
          </a:p>
        </p:txBody>
      </p:sp>
      <p:sp>
        <p:nvSpPr>
          <p:cNvPr id="8" name="テキスト ボックス 7"/>
          <p:cNvSpPr txBox="1"/>
          <p:nvPr/>
        </p:nvSpPr>
        <p:spPr>
          <a:xfrm>
            <a:off x="5588000" y="1042888"/>
            <a:ext cx="475536" cy="307777"/>
          </a:xfrm>
          <a:prstGeom prst="rect">
            <a:avLst/>
          </a:prstGeom>
          <a:noFill/>
        </p:spPr>
        <p:txBody>
          <a:bodyPr wrap="none" rtlCol="0">
            <a:spAutoFit/>
          </a:bodyPr>
          <a:lstStyle/>
          <a:p>
            <a:r>
              <a:rPr kumimoji="1" lang="en-US" altLang="ja-JP" sz="1400" dirty="0"/>
              <a:t>PDE</a:t>
            </a:r>
            <a:endParaRPr kumimoji="1" lang="ja-JP" altLang="en-US" sz="1400"/>
          </a:p>
        </p:txBody>
      </p:sp>
      <p:sp>
        <p:nvSpPr>
          <p:cNvPr id="9" name="テキスト ボックス 8"/>
          <p:cNvSpPr txBox="1"/>
          <p:nvPr/>
        </p:nvSpPr>
        <p:spPr>
          <a:xfrm>
            <a:off x="7426078" y="3123931"/>
            <a:ext cx="1629022" cy="307777"/>
          </a:xfrm>
          <a:prstGeom prst="rect">
            <a:avLst/>
          </a:prstGeom>
          <a:noFill/>
        </p:spPr>
        <p:txBody>
          <a:bodyPr wrap="none" rtlCol="0">
            <a:spAutoFit/>
          </a:bodyPr>
          <a:lstStyle/>
          <a:p>
            <a:r>
              <a:rPr kumimoji="1" lang="en-US" altLang="ja-JP" sz="1400" dirty="0"/>
              <a:t>incident angle (deg)</a:t>
            </a:r>
            <a:endParaRPr kumimoji="1" lang="ja-JP" altLang="en-US" sz="1400"/>
          </a:p>
        </p:txBody>
      </p:sp>
      <p:sp>
        <p:nvSpPr>
          <p:cNvPr id="5" name="テキスト ボックス 4"/>
          <p:cNvSpPr txBox="1"/>
          <p:nvPr/>
        </p:nvSpPr>
        <p:spPr>
          <a:xfrm>
            <a:off x="888015" y="4093570"/>
            <a:ext cx="3655568" cy="338554"/>
          </a:xfrm>
          <a:prstGeom prst="rect">
            <a:avLst/>
          </a:prstGeom>
          <a:solidFill>
            <a:srgbClr val="FFFFFF"/>
          </a:solidFill>
        </p:spPr>
        <p:txBody>
          <a:bodyPr wrap="none" rtlCol="0">
            <a:spAutoFit/>
          </a:bodyPr>
          <a:lstStyle/>
          <a:p>
            <a:pPr algn="ctr"/>
            <a:r>
              <a:rPr lang="en-US" altLang="ja-JP" sz="1600" dirty="0"/>
              <a:t>d</a:t>
            </a:r>
            <a:r>
              <a:rPr kumimoji="1" lang="en-US" altLang="ja-JP" sz="1600" dirty="0"/>
              <a:t>epth(rec) -depth(MC) (2cm&lt;depth&lt;4cm) </a:t>
            </a:r>
            <a:endParaRPr kumimoji="1" lang="ja-JP" altLang="en-US" sz="1600"/>
          </a:p>
        </p:txBody>
      </p:sp>
      <p:sp>
        <p:nvSpPr>
          <p:cNvPr id="6" name="正方形/長方形 5"/>
          <p:cNvSpPr/>
          <p:nvPr/>
        </p:nvSpPr>
        <p:spPr>
          <a:xfrm>
            <a:off x="4108247" y="6327017"/>
            <a:ext cx="435336" cy="338554"/>
          </a:xfrm>
          <a:prstGeom prst="rect">
            <a:avLst/>
          </a:prstGeom>
        </p:spPr>
        <p:txBody>
          <a:bodyPr wrap="none">
            <a:spAutoFit/>
          </a:bodyPr>
          <a:lstStyle/>
          <a:p>
            <a:r>
              <a:rPr lang="en-US" altLang="ja-JP" sz="1600" dirty="0"/>
              <a:t>cm</a:t>
            </a:r>
            <a:endParaRPr lang="ja-JP" altLang="en-US" sz="1600"/>
          </a:p>
        </p:txBody>
      </p:sp>
    </p:spTree>
    <p:extLst>
      <p:ext uri="{BB962C8B-B14F-4D97-AF65-F5344CB8AC3E}">
        <p14:creationId xmlns:p14="http://schemas.microsoft.com/office/powerpoint/2010/main" val="146197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Effect of angular dependence of PDE</a:t>
            </a:r>
            <a:endParaRPr kumimoji="1" lang="ja-JP" altLang="en-US"/>
          </a:p>
        </p:txBody>
      </p:sp>
      <p:sp>
        <p:nvSpPr>
          <p:cNvPr id="3" name="コンテンツ プレースホルダー 2"/>
          <p:cNvSpPr>
            <a:spLocks noGrp="1"/>
          </p:cNvSpPr>
          <p:nvPr>
            <p:ph idx="1"/>
          </p:nvPr>
        </p:nvSpPr>
        <p:spPr>
          <a:xfrm>
            <a:off x="254000" y="990600"/>
            <a:ext cx="4095501" cy="5651068"/>
          </a:xfrm>
        </p:spPr>
        <p:txBody>
          <a:bodyPr>
            <a:normAutofit/>
          </a:bodyPr>
          <a:lstStyle/>
          <a:p>
            <a:r>
              <a:rPr lang="en-US" altLang="ja-JP" sz="2000" dirty="0"/>
              <a:t>Position resolution</a:t>
            </a:r>
          </a:p>
          <a:p>
            <a:pPr lvl="1"/>
            <a:r>
              <a:rPr lang="en-US" altLang="ja-JP" sz="1800" dirty="0"/>
              <a:t>Small degradation for depth</a:t>
            </a:r>
          </a:p>
          <a:p>
            <a:pPr lvl="1"/>
            <a:endParaRPr lang="en-US" altLang="ja-JP" sz="1800" dirty="0"/>
          </a:p>
          <a:p>
            <a:r>
              <a:rPr lang="en-US" altLang="ja-JP" sz="2000" dirty="0"/>
              <a:t>Timing resolution</a:t>
            </a:r>
          </a:p>
          <a:p>
            <a:pPr lvl="1"/>
            <a:r>
              <a:rPr lang="en-US" altLang="ja-JP" sz="1800" dirty="0"/>
              <a:t>Little effect to timing resolution</a:t>
            </a:r>
          </a:p>
          <a:p>
            <a:pPr lvl="1"/>
            <a:endParaRPr lang="en-US" altLang="ja-JP" sz="2000" dirty="0"/>
          </a:p>
          <a:p>
            <a:r>
              <a:rPr lang="en-US" altLang="ja-JP" sz="2000" dirty="0"/>
              <a:t>Energy resolution</a:t>
            </a:r>
          </a:p>
          <a:p>
            <a:pPr lvl="1"/>
            <a:r>
              <a:rPr lang="en-US" altLang="ja-JP" sz="1800" b="1" i="1" dirty="0"/>
              <a:t>Decrease of the # of p.e. can be recovered </a:t>
            </a:r>
            <a:r>
              <a:rPr lang="en-US" altLang="ja-JP" sz="1800" dirty="0"/>
              <a:t>by weighting # of p.e. detected on MPPC.</a:t>
            </a:r>
          </a:p>
          <a:p>
            <a:pPr lvl="1"/>
            <a:r>
              <a:rPr lang="en-US" altLang="ja-JP" sz="1800" b="1" i="1" dirty="0">
                <a:solidFill>
                  <a:srgbClr val="FF0000"/>
                </a:solidFill>
              </a:rPr>
              <a:t>Same energy resolution can be obtained</a:t>
            </a:r>
            <a:r>
              <a:rPr lang="en-US" altLang="ja-JP" sz="1800" b="1" dirty="0">
                <a:solidFill>
                  <a:srgbClr val="FF0000"/>
                </a:solidFill>
              </a:rPr>
              <a:t> </a:t>
            </a:r>
            <a:r>
              <a:rPr lang="en-US" altLang="ja-JP" sz="1800" dirty="0"/>
              <a:t>even with angular dependence.</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19</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230814336"/>
              </p:ext>
            </p:extLst>
          </p:nvPr>
        </p:nvGraphicFramePr>
        <p:xfrm>
          <a:off x="4595454" y="4147534"/>
          <a:ext cx="4015146" cy="2021840"/>
        </p:xfrm>
        <a:graphic>
          <a:graphicData uri="http://schemas.openxmlformats.org/drawingml/2006/table">
            <a:tbl>
              <a:tblPr firstRow="1" bandRow="1">
                <a:tableStyleId>{8A107856-5554-42FB-B03E-39F5DBC370BA}</a:tableStyleId>
              </a:tblPr>
              <a:tblGrid>
                <a:gridCol w="1310700"/>
                <a:gridCol w="1352223"/>
                <a:gridCol w="1352223"/>
              </a:tblGrid>
              <a:tr h="370840">
                <a:tc>
                  <a:txBody>
                    <a:bodyPr/>
                    <a:lstStyle/>
                    <a:p>
                      <a:r>
                        <a:rPr kumimoji="1" lang="en-US" altLang="ja-JP" sz="1800" dirty="0"/>
                        <a:t>Resolution</a:t>
                      </a:r>
                      <a:endParaRPr kumimoji="1" lang="ja-JP" altLang="en-US" sz="1800"/>
                    </a:p>
                  </a:txBody>
                  <a:tcPr/>
                </a:tc>
                <a:tc>
                  <a:txBody>
                    <a:bodyPr/>
                    <a:lstStyle/>
                    <a:p>
                      <a:r>
                        <a:rPr kumimoji="1" lang="en-US" altLang="ja-JP" sz="1800" dirty="0"/>
                        <a:t>w/</a:t>
                      </a:r>
                      <a:r>
                        <a:rPr kumimoji="1" lang="en-US" altLang="ja-JP" sz="1800" baseline="0" dirty="0"/>
                        <a:t>o angular</a:t>
                      </a:r>
                    </a:p>
                    <a:p>
                      <a:r>
                        <a:rPr kumimoji="1" lang="en-US" altLang="ja-JP" sz="1800" baseline="0" dirty="0"/>
                        <a:t>dependence</a:t>
                      </a:r>
                      <a:endParaRPr kumimoji="1" lang="ja-JP" altLang="en-US" sz="1800"/>
                    </a:p>
                  </a:txBody>
                  <a:tcPr/>
                </a:tc>
                <a:tc>
                  <a:txBody>
                    <a:bodyPr/>
                    <a:lstStyle/>
                    <a:p>
                      <a:r>
                        <a:rPr kumimoji="1" lang="en-US" altLang="ja-JP" sz="1800" dirty="0"/>
                        <a:t>w/</a:t>
                      </a:r>
                      <a:r>
                        <a:rPr kumimoji="1" lang="en-US" altLang="ja-JP" sz="1800" baseline="0" dirty="0"/>
                        <a:t> angular</a:t>
                      </a:r>
                    </a:p>
                    <a:p>
                      <a:r>
                        <a:rPr kumimoji="1" lang="en-US" altLang="ja-JP" sz="1800" baseline="0" dirty="0"/>
                        <a:t>dependence</a:t>
                      </a:r>
                      <a:endParaRPr kumimoji="1" lang="ja-JP" altLang="en-US" sz="1800"/>
                    </a:p>
                  </a:txBody>
                  <a:tcPr/>
                </a:tc>
              </a:tr>
              <a:tr h="370840">
                <a:tc>
                  <a:txBody>
                    <a:bodyPr/>
                    <a:lstStyle/>
                    <a:p>
                      <a:r>
                        <a:rPr kumimoji="1" lang="en-US" altLang="ja-JP" sz="1800" dirty="0"/>
                        <a:t>u/v/w (mm)</a:t>
                      </a:r>
                      <a:endParaRPr kumimoji="1" lang="ja-JP" altLang="en-US" sz="18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dirty="0"/>
                        <a:t>2.2/2.0/2.3</a:t>
                      </a:r>
                      <a:endParaRPr kumimoji="1" lang="ja-JP" altLang="en-US" sz="1800" b="0" i="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dirty="0"/>
                        <a:t> 2.2/2.0/2.7</a:t>
                      </a:r>
                      <a:endParaRPr kumimoji="1" lang="ja-JP" altLang="en-US" sz="1800" b="0" i="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E</a:t>
                      </a:r>
                      <a:r>
                        <a:rPr kumimoji="1" lang="en-US" altLang="ja-JP" sz="1800" baseline="-25000" dirty="0"/>
                        <a:t>γ</a:t>
                      </a:r>
                      <a:r>
                        <a:rPr kumimoji="1" lang="en-US" altLang="ja-JP" sz="1800" dirty="0"/>
                        <a:t> (σ of</a:t>
                      </a:r>
                      <a:br>
                        <a:rPr kumimoji="1" lang="en-US" altLang="ja-JP" sz="1800" dirty="0"/>
                      </a:br>
                      <a:r>
                        <a:rPr kumimoji="1" lang="en-US" altLang="ja-JP" sz="1800" dirty="0"/>
                        <a:t>upper Edge)</a:t>
                      </a:r>
                      <a:endParaRPr kumimoji="1" lang="ja-JP" altLang="en-US" sz="1800"/>
                    </a:p>
                  </a:txBody>
                  <a:tcPr/>
                </a:tc>
                <a:tc>
                  <a:txBody>
                    <a:bodyPr/>
                    <a:lstStyle/>
                    <a:p>
                      <a:r>
                        <a:rPr kumimoji="1" lang="en-US" altLang="ja-JP" sz="1800" b="0" i="0" dirty="0"/>
                        <a:t>0.57(1)%</a:t>
                      </a:r>
                      <a:endParaRPr kumimoji="1" lang="ja-JP" altLang="en-US" sz="1800" b="0" i="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dirty="0"/>
                        <a:t>0.58(2)%</a:t>
                      </a:r>
                      <a:endParaRPr kumimoji="1" lang="ja-JP" altLang="en-US" sz="1800" b="0" i="0"/>
                    </a:p>
                  </a:txBody>
                  <a:tcPr/>
                </a:tc>
              </a:tr>
              <a:tr h="370840">
                <a:tc>
                  <a:txBody>
                    <a:bodyPr/>
                    <a:lstStyle/>
                    <a:p>
                      <a:r>
                        <a:rPr kumimoji="1" lang="en-US" altLang="ja-JP" sz="1800" dirty="0"/>
                        <a:t>t</a:t>
                      </a:r>
                      <a:r>
                        <a:rPr kumimoji="1" lang="en-US" altLang="ja-JP" sz="1800" baseline="-25000" dirty="0"/>
                        <a:t>γ  </a:t>
                      </a:r>
                      <a:r>
                        <a:rPr kumimoji="1" lang="en-US" altLang="ja-JP" sz="1800" baseline="0" dirty="0"/>
                        <a:t>(ps)</a:t>
                      </a:r>
                      <a:endParaRPr kumimoji="1" lang="ja-JP" altLang="en-US" sz="1800" baseline="0"/>
                    </a:p>
                  </a:txBody>
                  <a:tcPr/>
                </a:tc>
                <a:tc>
                  <a:txBody>
                    <a:bodyPr/>
                    <a:lstStyle/>
                    <a:p>
                      <a:r>
                        <a:rPr kumimoji="1" lang="en-US" altLang="ja-JP" sz="1800" b="0" i="0" dirty="0"/>
                        <a:t>39(1)</a:t>
                      </a:r>
                      <a:endParaRPr kumimoji="1" lang="ja-JP" altLang="en-US" sz="1800" b="0" i="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dirty="0"/>
                        <a:t>41(1)</a:t>
                      </a:r>
                      <a:endParaRPr kumimoji="1" lang="ja-JP" altLang="en-US" sz="1800" b="0" i="0"/>
                    </a:p>
                  </a:txBody>
                  <a:tcPr/>
                </a:tc>
              </a:tr>
            </a:tbl>
          </a:graphicData>
        </a:graphic>
      </p:graphicFrame>
      <p:sp>
        <p:nvSpPr>
          <p:cNvPr id="11" name="テキスト ボックス 10"/>
          <p:cNvSpPr txBox="1"/>
          <p:nvPr/>
        </p:nvSpPr>
        <p:spPr>
          <a:xfrm>
            <a:off x="4522584" y="6180003"/>
            <a:ext cx="4131944" cy="461665"/>
          </a:xfrm>
          <a:prstGeom prst="rect">
            <a:avLst/>
          </a:prstGeom>
          <a:noFill/>
        </p:spPr>
        <p:txBody>
          <a:bodyPr wrap="square" rtlCol="0">
            <a:spAutoFit/>
          </a:bodyPr>
          <a:lstStyle/>
          <a:p>
            <a:r>
              <a:rPr kumimoji="1" lang="en-US" altLang="ja-JP" sz="1200" dirty="0"/>
              <a:t>※Reconstructed from MC truth of # of p.e. and timing</a:t>
            </a:r>
            <a:r>
              <a:rPr lang="en-US" altLang="ja-JP" sz="1200" dirty="0"/>
              <a:t>.</a:t>
            </a:r>
          </a:p>
          <a:p>
            <a:r>
              <a:rPr lang="en-US" altLang="ja-JP" sz="1200" dirty="0"/>
              <a:t>Resolution from waveform analysis result is 55ps @ PDE 22%.</a:t>
            </a:r>
          </a:p>
        </p:txBody>
      </p:sp>
      <p:pic>
        <p:nvPicPr>
          <p:cNvPr id="5" name="図 4" descr="qinner_10_1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0" y="1537320"/>
            <a:ext cx="3530600" cy="2403548"/>
          </a:xfrm>
          <a:prstGeom prst="rect">
            <a:avLst/>
          </a:prstGeom>
        </p:spPr>
      </p:pic>
      <p:sp>
        <p:nvSpPr>
          <p:cNvPr id="7" name="テキスト ボックス 6"/>
          <p:cNvSpPr txBox="1"/>
          <p:nvPr/>
        </p:nvSpPr>
        <p:spPr>
          <a:xfrm>
            <a:off x="5080000" y="976000"/>
            <a:ext cx="3530600" cy="769441"/>
          </a:xfrm>
          <a:prstGeom prst="rect">
            <a:avLst/>
          </a:prstGeom>
          <a:solidFill>
            <a:schemeClr val="bg1"/>
          </a:solidFill>
        </p:spPr>
        <p:txBody>
          <a:bodyPr wrap="square" rtlCol="0">
            <a:spAutoFit/>
          </a:bodyPr>
          <a:lstStyle/>
          <a:p>
            <a:r>
              <a:rPr kumimoji="1" lang="en-US" altLang="ja-JP" sz="1600" b="1" dirty="0"/>
              <a:t>Sum of # of p.e. (all MPPCs)</a:t>
            </a:r>
          </a:p>
          <a:p>
            <a:r>
              <a:rPr kumimoji="1" lang="en-US" altLang="ja-JP" sz="1400" b="1" dirty="0">
                <a:solidFill>
                  <a:srgbClr val="0000FF"/>
                </a:solidFill>
              </a:rPr>
              <a:t>blue: w/o angular dependence</a:t>
            </a:r>
            <a:br>
              <a:rPr kumimoji="1" lang="en-US" altLang="ja-JP" sz="1400" b="1" dirty="0">
                <a:solidFill>
                  <a:srgbClr val="0000FF"/>
                </a:solidFill>
              </a:rPr>
            </a:br>
            <a:r>
              <a:rPr lang="en-US" altLang="ja-JP" sz="1400" b="1" dirty="0">
                <a:solidFill>
                  <a:srgbClr val="FF0000"/>
                </a:solidFill>
              </a:rPr>
              <a:t>red: w/ angular dependence</a:t>
            </a:r>
            <a:endParaRPr kumimoji="1" lang="ja-JP" altLang="en-US" sz="1400" b="1">
              <a:solidFill>
                <a:srgbClr val="FF0000"/>
              </a:solidFill>
            </a:endParaRPr>
          </a:p>
        </p:txBody>
      </p:sp>
      <p:sp>
        <p:nvSpPr>
          <p:cNvPr id="9" name="上カーブ矢印 8"/>
          <p:cNvSpPr/>
          <p:nvPr/>
        </p:nvSpPr>
        <p:spPr>
          <a:xfrm rot="1737901" flipH="1" flipV="1">
            <a:off x="7005849" y="2116503"/>
            <a:ext cx="647700" cy="28450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6880611" y="1774427"/>
            <a:ext cx="1336624" cy="338554"/>
          </a:xfrm>
          <a:prstGeom prst="rect">
            <a:avLst/>
          </a:prstGeom>
          <a:noFill/>
        </p:spPr>
        <p:txBody>
          <a:bodyPr wrap="none" rtlCol="0">
            <a:spAutoFit/>
          </a:bodyPr>
          <a:lstStyle/>
          <a:p>
            <a:r>
              <a:rPr kumimoji="1" lang="en-US" altLang="ja-JP" sz="1600" dirty="0"/>
              <a:t>25% decrease</a:t>
            </a:r>
            <a:endParaRPr kumimoji="1" lang="ja-JP" altLang="en-US" sz="1600"/>
          </a:p>
        </p:txBody>
      </p:sp>
    </p:spTree>
    <p:extLst>
      <p:ext uri="{BB962C8B-B14F-4D97-AF65-F5344CB8AC3E}">
        <p14:creationId xmlns:p14="http://schemas.microsoft.com/office/powerpoint/2010/main" val="341823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Table of contents</a:t>
            </a:r>
            <a:endParaRPr kumimoji="1" lang="ja-JP" altLang="en-US"/>
          </a:p>
        </p:txBody>
      </p:sp>
      <p:sp>
        <p:nvSpPr>
          <p:cNvPr id="3" name="コンテンツ プレースホルダー 2"/>
          <p:cNvSpPr>
            <a:spLocks noGrp="1"/>
          </p:cNvSpPr>
          <p:nvPr>
            <p:ph idx="1"/>
          </p:nvPr>
        </p:nvSpPr>
        <p:spPr/>
        <p:txBody>
          <a:bodyPr/>
          <a:lstStyle/>
          <a:p>
            <a:pPr marL="0" indent="0">
              <a:buNone/>
            </a:pPr>
            <a:r>
              <a:rPr lang="en-US" altLang="ja-JP" dirty="0"/>
              <a:t>1. Introduction of LXe detector in MEG II.</a:t>
            </a:r>
          </a:p>
          <a:p>
            <a:pPr marL="457200" indent="-457200">
              <a:buAutoNum type="arabicPeriod"/>
            </a:pPr>
            <a:endParaRPr lang="en-US" altLang="ja-JP" dirty="0"/>
          </a:p>
          <a:p>
            <a:pPr marL="0" indent="0">
              <a:buNone/>
            </a:pPr>
            <a:r>
              <a:rPr lang="en-US" altLang="ja-JP" dirty="0"/>
              <a:t>2. Performance of LXe detector</a:t>
            </a:r>
          </a:p>
          <a:p>
            <a:pPr marL="0" indent="0">
              <a:buNone/>
            </a:pPr>
            <a:endParaRPr lang="en-US" altLang="ja-JP" dirty="0"/>
          </a:p>
          <a:p>
            <a:pPr marL="0" indent="0">
              <a:buNone/>
            </a:pPr>
            <a:r>
              <a:rPr lang="en-US" altLang="ja-JP" dirty="0"/>
              <a:t>3. Signal readout method comparison</a:t>
            </a:r>
          </a:p>
          <a:p>
            <a:pPr marL="0" indent="0">
              <a:buNone/>
            </a:pPr>
            <a:endParaRPr lang="en-US" altLang="ja-JP" dirty="0"/>
          </a:p>
          <a:p>
            <a:pPr marL="0" indent="0">
              <a:buNone/>
            </a:pPr>
            <a:r>
              <a:rPr lang="en-US" altLang="ja-JP" dirty="0"/>
              <a:t>4. Effect from the uncertainty of PDE</a:t>
            </a:r>
          </a:p>
          <a:p>
            <a:pPr marL="0" indent="0">
              <a:buNone/>
            </a:pPr>
            <a:endParaRPr lang="en-US" altLang="ja-JP" dirty="0"/>
          </a:p>
          <a:p>
            <a:pPr marL="0" indent="0">
              <a:buNone/>
            </a:pPr>
            <a:r>
              <a:rPr lang="en-US" altLang="ja-JP" dirty="0"/>
              <a:t>5. Summary</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a:t>
            </a:fld>
            <a:endParaRPr kumimoji="1" lang="ja-JP" altLang="en-US"/>
          </a:p>
        </p:txBody>
      </p:sp>
    </p:spTree>
    <p:extLst>
      <p:ext uri="{BB962C8B-B14F-4D97-AF65-F5344CB8AC3E}">
        <p14:creationId xmlns:p14="http://schemas.microsoft.com/office/powerpoint/2010/main" val="166502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How to deal with uncertainty of PDE</a:t>
            </a:r>
            <a:endParaRPr kumimoji="1" lang="ja-JP" altLang="en-US"/>
          </a:p>
        </p:txBody>
      </p:sp>
      <p:sp>
        <p:nvSpPr>
          <p:cNvPr id="3" name="コンテンツ プレースホルダー 2"/>
          <p:cNvSpPr>
            <a:spLocks noGrp="1"/>
          </p:cNvSpPr>
          <p:nvPr>
            <p:ph idx="1"/>
          </p:nvPr>
        </p:nvSpPr>
        <p:spPr/>
        <p:txBody>
          <a:bodyPr>
            <a:normAutofit/>
          </a:bodyPr>
          <a:lstStyle/>
          <a:p>
            <a:r>
              <a:rPr lang="en-US" altLang="ja-JP" sz="2000" dirty="0"/>
              <a:t>Effect of absolute PDE</a:t>
            </a:r>
          </a:p>
          <a:p>
            <a:pPr lvl="1"/>
            <a:r>
              <a:rPr lang="en-US" altLang="ja-JP" sz="1800" b="1" i="1" dirty="0"/>
              <a:t>Little effect </a:t>
            </a:r>
            <a:r>
              <a:rPr lang="en-US" altLang="ja-JP" sz="1800" dirty="0"/>
              <a:t>to performance.</a:t>
            </a:r>
          </a:p>
          <a:p>
            <a:r>
              <a:rPr lang="en-US" altLang="ja-JP" sz="2000" dirty="0"/>
              <a:t>Effect of relative PDE ratio btw/ MPPC and PMT</a:t>
            </a:r>
          </a:p>
          <a:p>
            <a:pPr lvl="1"/>
            <a:r>
              <a:rPr lang="en-US" altLang="ja-JP" sz="1800" dirty="0"/>
              <a:t>Relative PDE ratio is important for energy reconstruction.</a:t>
            </a:r>
          </a:p>
          <a:p>
            <a:pPr lvl="1"/>
            <a:r>
              <a:rPr lang="en-US" altLang="ja-JP" sz="1800" b="1" i="1" dirty="0"/>
              <a:t>Can be estimated in the calibration run</a:t>
            </a:r>
            <a:r>
              <a:rPr lang="en-US" altLang="ja-JP" sz="1800" dirty="0"/>
              <a:t>.</a:t>
            </a:r>
          </a:p>
          <a:p>
            <a:r>
              <a:rPr lang="en-US" altLang="ja-JP" sz="2000" dirty="0"/>
              <a:t>Effect of PDE estimation error </a:t>
            </a:r>
          </a:p>
          <a:p>
            <a:pPr lvl="1"/>
            <a:r>
              <a:rPr lang="en-US" altLang="ja-JP" sz="1800" dirty="0"/>
              <a:t>Effect to the energy is not negligible.</a:t>
            </a:r>
          </a:p>
          <a:p>
            <a:pPr lvl="1"/>
            <a:r>
              <a:rPr lang="en-US" altLang="ja-JP" sz="1800" b="1" i="1" dirty="0"/>
              <a:t>PDE (QE) estimation for each MPPC and PMT is important</a:t>
            </a:r>
            <a:r>
              <a:rPr lang="en-US" altLang="ja-JP" sz="1800" dirty="0"/>
              <a:t>.</a:t>
            </a:r>
          </a:p>
          <a:p>
            <a:r>
              <a:rPr lang="en-US" altLang="ja-JP" sz="2000" dirty="0"/>
              <a:t>Effect of angular dependence of PDE</a:t>
            </a:r>
          </a:p>
          <a:p>
            <a:pPr lvl="1"/>
            <a:r>
              <a:rPr lang="en-US" altLang="ja-JP" sz="1800" dirty="0"/>
              <a:t>Reconstructed depth is shifted.</a:t>
            </a:r>
          </a:p>
          <a:p>
            <a:pPr lvl="1"/>
            <a:r>
              <a:rPr lang="en-US" altLang="ja-JP" sz="1800" dirty="0"/>
              <a:t>If we can know the angular dependence, this shift can be corrected.</a:t>
            </a:r>
          </a:p>
          <a:p>
            <a:pPr lvl="1"/>
            <a:r>
              <a:rPr lang="en-US" altLang="ja-JP" sz="1800" b="1" i="1" spc="-40" dirty="0"/>
              <a:t>A new measurement of angular dependence</a:t>
            </a:r>
            <a:r>
              <a:rPr lang="en-US" altLang="ja-JP" sz="1800" spc="-40" dirty="0"/>
              <a:t> is being planned (see 27aSN-9).</a:t>
            </a:r>
          </a:p>
          <a:p>
            <a:pPr lvl="1"/>
            <a:r>
              <a:rPr lang="en-US" altLang="ja-JP" sz="1800" b="1" i="1" spc="-40" dirty="0"/>
              <a:t>Method to know the angular dependence in the final detector </a:t>
            </a:r>
            <a:r>
              <a:rPr lang="en-US" altLang="ja-JP" sz="1800" spc="-40" dirty="0"/>
              <a:t>will be studied.</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20</a:t>
            </a:fld>
            <a:endParaRPr kumimoji="1" lang="ja-JP" altLang="en-US"/>
          </a:p>
        </p:txBody>
      </p:sp>
    </p:spTree>
    <p:extLst>
      <p:ext uri="{BB962C8B-B14F-4D97-AF65-F5344CB8AC3E}">
        <p14:creationId xmlns:p14="http://schemas.microsoft.com/office/powerpoint/2010/main" val="14784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Summary</a:t>
            </a:r>
            <a:endParaRPr kumimoji="1" lang="ja-JP" altLang="en-US"/>
          </a:p>
        </p:txBody>
      </p:sp>
      <p:sp>
        <p:nvSpPr>
          <p:cNvPr id="3" name="コンテンツ プレースホルダー 2"/>
          <p:cNvSpPr>
            <a:spLocks noGrp="1"/>
          </p:cNvSpPr>
          <p:nvPr>
            <p:ph idx="1"/>
          </p:nvPr>
        </p:nvSpPr>
        <p:spPr>
          <a:xfrm>
            <a:off x="133048" y="990600"/>
            <a:ext cx="9010952" cy="5270500"/>
          </a:xfrm>
        </p:spPr>
        <p:txBody>
          <a:bodyPr>
            <a:normAutofit/>
          </a:bodyPr>
          <a:lstStyle/>
          <a:p>
            <a:r>
              <a:rPr lang="en-US" altLang="ja-JP" sz="2000" spc="-40" dirty="0"/>
              <a:t>Performance of MEG II LXe detector are estimated with realistic settings</a:t>
            </a:r>
            <a:br>
              <a:rPr lang="en-US" altLang="ja-JP" sz="2000" spc="-40" dirty="0"/>
            </a:br>
            <a:r>
              <a:rPr lang="en-US" altLang="ja-JP" sz="2000" spc="-40" dirty="0"/>
              <a:t>together with the several improvement and optimization of analysis.</a:t>
            </a:r>
          </a:p>
          <a:p>
            <a:r>
              <a:rPr lang="en-US" altLang="ja-JP" sz="2000" spc="-40" dirty="0"/>
              <a:t>For signal readout, 4s connection will be used as it has better timing resolution.</a:t>
            </a:r>
          </a:p>
          <a:p>
            <a:endParaRPr lang="en-US" altLang="ja-JP" sz="1600" spc="-40" dirty="0"/>
          </a:p>
          <a:p>
            <a:r>
              <a:rPr lang="en-US" altLang="ja-JP" sz="2000" spc="-40" dirty="0"/>
              <a:t>Effects from the uncertainty of PDE are estimated. </a:t>
            </a:r>
            <a:br>
              <a:rPr lang="en-US" altLang="ja-JP" sz="2000" spc="-40" dirty="0"/>
            </a:br>
            <a:r>
              <a:rPr lang="en-US" altLang="ja-JP" sz="2000" spc="-40" dirty="0"/>
              <a:t>Some of them are not negligible (especially shift of depth by angular dependence). </a:t>
            </a:r>
          </a:p>
          <a:p>
            <a:r>
              <a:rPr lang="en-US" altLang="ja-JP" sz="2000" spc="-40" dirty="0"/>
              <a:t>How to decrease these effects are being studied.</a:t>
            </a:r>
          </a:p>
          <a:p>
            <a:pPr lvl="1"/>
            <a:r>
              <a:rPr lang="en-US" altLang="ja-JP" sz="1800" spc="-40" dirty="0"/>
              <a:t>We are planning another measurement to further investigate</a:t>
            </a:r>
            <a:br>
              <a:rPr lang="en-US" altLang="ja-JP" sz="1800" spc="-40" dirty="0"/>
            </a:br>
            <a:r>
              <a:rPr lang="en-US" altLang="ja-JP" sz="1800" spc="-40" dirty="0"/>
              <a:t>the PDE variation and angular dependence.</a:t>
            </a:r>
          </a:p>
          <a:p>
            <a:endParaRPr lang="en-US" altLang="ja-JP" spc="-40" dirty="0"/>
          </a:p>
          <a:p>
            <a:endParaRPr lang="en-US" altLang="ja-JP" spc="-4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933263722"/>
              </p:ext>
            </p:extLst>
          </p:nvPr>
        </p:nvGraphicFramePr>
        <p:xfrm>
          <a:off x="688767" y="4106854"/>
          <a:ext cx="5288378" cy="2494280"/>
        </p:xfrm>
        <a:graphic>
          <a:graphicData uri="http://schemas.openxmlformats.org/drawingml/2006/table">
            <a:tbl>
              <a:tblPr firstRow="1" bandRow="1">
                <a:tableStyleId>{8A107856-5554-42FB-B03E-39F5DBC370BA}</a:tableStyleId>
              </a:tblPr>
              <a:tblGrid>
                <a:gridCol w="1612449"/>
                <a:gridCol w="754380"/>
                <a:gridCol w="1671236"/>
                <a:gridCol w="1250313"/>
              </a:tblGrid>
              <a:tr h="370840">
                <a:tc>
                  <a:txBody>
                    <a:bodyPr/>
                    <a:lstStyle/>
                    <a:p>
                      <a:endParaRPr kumimoji="1" lang="ja-JP" altLang="en-US" sz="1800"/>
                    </a:p>
                  </a:txBody>
                  <a:tcPr/>
                </a:tc>
                <a:tc>
                  <a:txBody>
                    <a:bodyPr/>
                    <a:lstStyle/>
                    <a:p>
                      <a:r>
                        <a:rPr kumimoji="1" lang="en-US" altLang="ja-JP" sz="1800" dirty="0"/>
                        <a:t>MEG I</a:t>
                      </a:r>
                      <a:endParaRPr kumimoji="1" lang="ja-JP" altLang="en-US" sz="1800"/>
                    </a:p>
                  </a:txBody>
                  <a:tcPr/>
                </a:tc>
                <a:tc>
                  <a:txBody>
                    <a:bodyPr/>
                    <a:lstStyle/>
                    <a:p>
                      <a:r>
                        <a:rPr kumimoji="1" lang="en-US" altLang="ja-JP" sz="1800" dirty="0"/>
                        <a:t>MEG II</a:t>
                      </a:r>
                      <a:br>
                        <a:rPr kumimoji="1" lang="en-US" altLang="ja-JP" sz="1800" dirty="0"/>
                      </a:br>
                      <a:r>
                        <a:rPr kumimoji="1" lang="en-US" altLang="ja-JP" sz="1800" dirty="0"/>
                        <a:t>(</a:t>
                      </a:r>
                      <a:r>
                        <a:rPr kumimoji="1" lang="en-US" altLang="ja-JP" sz="1800" baseline="0" dirty="0"/>
                        <a:t>in last JPS</a:t>
                      </a:r>
                      <a:r>
                        <a:rPr kumimoji="1" lang="en-US" altLang="ja-JP" sz="1800" dirty="0"/>
                        <a:t>)</a:t>
                      </a:r>
                      <a:endParaRPr kumimoji="1" lang="ja-JP" altLang="en-US" sz="1800"/>
                    </a:p>
                  </a:txBody>
                  <a:tcPr/>
                </a:tc>
                <a:tc>
                  <a:txBody>
                    <a:bodyPr/>
                    <a:lstStyle/>
                    <a:p>
                      <a:r>
                        <a:rPr kumimoji="1" lang="en-US" altLang="ja-JP" sz="1800" dirty="0"/>
                        <a:t>MEG II</a:t>
                      </a:r>
                      <a:br>
                        <a:rPr kumimoji="1" lang="en-US" altLang="ja-JP" sz="1800" dirty="0"/>
                      </a:br>
                      <a:r>
                        <a:rPr kumimoji="1" lang="en-US" altLang="ja-JP" sz="1800" dirty="0"/>
                        <a:t>(this study)</a:t>
                      </a:r>
                      <a:endParaRPr kumimoji="1" lang="ja-JP" altLang="en-US" sz="1800"/>
                    </a:p>
                  </a:txBody>
                  <a:tcPr/>
                </a:tc>
              </a:tr>
              <a:tr h="370840">
                <a:tc>
                  <a:txBody>
                    <a:bodyPr/>
                    <a:lstStyle/>
                    <a:p>
                      <a:r>
                        <a:rPr kumimoji="1" lang="en-US" altLang="ja-JP" sz="1800" dirty="0"/>
                        <a:t>efficiency</a:t>
                      </a:r>
                      <a:endParaRPr kumimoji="1" lang="ja-JP" altLang="en-US" sz="1800"/>
                    </a:p>
                  </a:txBody>
                  <a:tcPr/>
                </a:tc>
                <a:tc>
                  <a:txBody>
                    <a:bodyPr/>
                    <a:lstStyle/>
                    <a:p>
                      <a:r>
                        <a:rPr kumimoji="1" lang="en-US" altLang="ja-JP" sz="1800" dirty="0"/>
                        <a:t>64.7%</a:t>
                      </a:r>
                      <a:endParaRPr kumimoji="1" lang="ja-JP" altLang="en-US" sz="1800"/>
                    </a:p>
                  </a:txBody>
                  <a:tcPr/>
                </a:tc>
                <a:tc>
                  <a:txBody>
                    <a:bodyPr/>
                    <a:lstStyle/>
                    <a:p>
                      <a:r>
                        <a:rPr kumimoji="1" lang="en-US" altLang="ja-JP" sz="1800" dirty="0"/>
                        <a:t>not estimated</a:t>
                      </a:r>
                      <a:endParaRPr kumimoji="1" lang="ja-JP" altLang="en-US" sz="1800"/>
                    </a:p>
                  </a:txBody>
                  <a:tcPr/>
                </a:tc>
                <a:tc>
                  <a:txBody>
                    <a:bodyPr/>
                    <a:lstStyle/>
                    <a:p>
                      <a:r>
                        <a:rPr kumimoji="1" lang="en-US" altLang="ja-JP" sz="1800" dirty="0"/>
                        <a:t>70.4%</a:t>
                      </a:r>
                      <a:endParaRPr kumimoji="1" lang="ja-JP" altLang="en-US" sz="1800"/>
                    </a:p>
                  </a:txBody>
                  <a:tcPr/>
                </a:tc>
              </a:tr>
              <a:tr h="370840">
                <a:tc>
                  <a:txBody>
                    <a:bodyPr/>
                    <a:lstStyle/>
                    <a:p>
                      <a:r>
                        <a:rPr kumimoji="1" lang="en-US" altLang="ja-JP" sz="1800" dirty="0"/>
                        <a:t>u/v/w (mm)</a:t>
                      </a:r>
                      <a:endParaRPr kumimoji="1" lang="ja-JP" altLang="en-US" sz="1800"/>
                    </a:p>
                  </a:txBody>
                  <a:tcPr/>
                </a:tc>
                <a:tc>
                  <a:txBody>
                    <a:bodyPr/>
                    <a:lstStyle/>
                    <a:p>
                      <a:r>
                        <a:rPr kumimoji="1" lang="en-US" altLang="ja-JP" sz="1800" dirty="0"/>
                        <a:t>5/5/6</a:t>
                      </a:r>
                      <a:endParaRPr kumimoji="1" lang="ja-JP" altLang="en-US" sz="1800"/>
                    </a:p>
                  </a:txBody>
                  <a:tcPr/>
                </a:tc>
                <a:tc>
                  <a:txBody>
                    <a:bodyPr/>
                    <a:lstStyle/>
                    <a:p>
                      <a:r>
                        <a:rPr kumimoji="1" lang="en-US" altLang="ja-JP" sz="1800" dirty="0"/>
                        <a:t>2.7/2.3/3.7</a:t>
                      </a:r>
                      <a:endParaRPr kumimoji="1" lang="ja-JP" altLang="en-US" sz="1800"/>
                    </a:p>
                  </a:txBody>
                  <a:tcPr/>
                </a:tc>
                <a:tc>
                  <a:txBody>
                    <a:bodyPr/>
                    <a:lstStyle/>
                    <a:p>
                      <a:r>
                        <a:rPr kumimoji="1" lang="en-US" altLang="ja-JP" sz="1800" dirty="0"/>
                        <a:t>2.2/2.0/2.3</a:t>
                      </a:r>
                      <a:endParaRPr kumimoji="1" lang="ja-JP" altLang="en-US" sz="1800"/>
                    </a:p>
                  </a:txBody>
                  <a:tcPr/>
                </a:tc>
              </a:tr>
              <a:tr h="370840">
                <a:tc>
                  <a:txBody>
                    <a:bodyPr/>
                    <a:lstStyle/>
                    <a:p>
                      <a:r>
                        <a:rPr kumimoji="1" lang="en-US" altLang="ja-JP" sz="1800" dirty="0"/>
                        <a:t>E</a:t>
                      </a:r>
                      <a:r>
                        <a:rPr kumimoji="1" lang="en-US" altLang="ja-JP" sz="1800" baseline="-25000" dirty="0"/>
                        <a:t>γ</a:t>
                      </a:r>
                      <a:r>
                        <a:rPr kumimoji="1" lang="en-US" altLang="ja-JP" sz="1800" dirty="0"/>
                        <a:t> (depth&lt;2cm)</a:t>
                      </a:r>
                      <a:endParaRPr kumimoji="1" lang="ja-JP" altLang="en-US" sz="1800"/>
                    </a:p>
                  </a:txBody>
                  <a:tcPr/>
                </a:tc>
                <a:tc>
                  <a:txBody>
                    <a:bodyPr/>
                    <a:lstStyle/>
                    <a:p>
                      <a:r>
                        <a:rPr kumimoji="1" lang="en-US" altLang="ja-JP" sz="1800" dirty="0"/>
                        <a:t>2.4%</a:t>
                      </a:r>
                      <a:endParaRPr kumimoji="1" lang="ja-JP" altLang="en-US" sz="1800"/>
                    </a:p>
                  </a:txBody>
                  <a:tcPr/>
                </a:tc>
                <a:tc>
                  <a:txBody>
                    <a:bodyPr/>
                    <a:lstStyle/>
                    <a:p>
                      <a:r>
                        <a:rPr kumimoji="1" lang="en-US" altLang="ja-JP" sz="1800" dirty="0"/>
                        <a:t>0.9%</a:t>
                      </a:r>
                      <a:endParaRPr kumimoji="1" lang="ja-JP" altLang="en-US" sz="1800"/>
                    </a:p>
                  </a:txBody>
                  <a:tcPr/>
                </a:tc>
                <a:tc>
                  <a:txBody>
                    <a:bodyPr/>
                    <a:lstStyle/>
                    <a:p>
                      <a:r>
                        <a:rPr kumimoji="1" lang="en-US" altLang="ja-JP" sz="1800" dirty="0"/>
                        <a:t>0.9%</a:t>
                      </a:r>
                      <a:endParaRPr kumimoji="1" lang="ja-JP" altLang="en-US" sz="1800"/>
                    </a:p>
                  </a:txBody>
                  <a:tcPr/>
                </a:tc>
              </a:tr>
              <a:tr h="370840">
                <a:tc>
                  <a:txBody>
                    <a:bodyPr/>
                    <a:lstStyle/>
                    <a:p>
                      <a:r>
                        <a:rPr kumimoji="1" lang="en-US" altLang="ja-JP" sz="1800" dirty="0"/>
                        <a:t>E</a:t>
                      </a:r>
                      <a:r>
                        <a:rPr kumimoji="1" lang="en-US" altLang="ja-JP" sz="1800" baseline="-25000" dirty="0"/>
                        <a:t>γ</a:t>
                      </a:r>
                      <a:r>
                        <a:rPr kumimoji="1" lang="en-US" altLang="ja-JP" sz="1800" dirty="0"/>
                        <a:t> (depth&gt;2cm)</a:t>
                      </a:r>
                      <a:endParaRPr kumimoji="1" lang="ja-JP" altLang="en-US" sz="1800"/>
                    </a:p>
                  </a:txBody>
                  <a:tcPr/>
                </a:tc>
                <a:tc>
                  <a:txBody>
                    <a:bodyPr/>
                    <a:lstStyle/>
                    <a:p>
                      <a:r>
                        <a:rPr kumimoji="1" lang="en-US" altLang="ja-JP" sz="1800" dirty="0"/>
                        <a:t>1.7%</a:t>
                      </a:r>
                      <a:endParaRPr kumimoji="1" lang="ja-JP" altLang="en-US" sz="1800"/>
                    </a:p>
                  </a:txBody>
                  <a:tcPr/>
                </a:tc>
                <a:tc>
                  <a:txBody>
                    <a:bodyPr/>
                    <a:lstStyle/>
                    <a:p>
                      <a:r>
                        <a:rPr kumimoji="1" lang="en-US" altLang="ja-JP" sz="1800" dirty="0"/>
                        <a:t>0.9%</a:t>
                      </a:r>
                      <a:endParaRPr kumimoji="1" lang="ja-JP" altLang="en-US" sz="1800"/>
                    </a:p>
                  </a:txBody>
                  <a:tcPr/>
                </a:tc>
                <a:tc>
                  <a:txBody>
                    <a:bodyPr/>
                    <a:lstStyle/>
                    <a:p>
                      <a:r>
                        <a:rPr kumimoji="1" lang="en-US" altLang="ja-JP" sz="1800" dirty="0"/>
                        <a:t>0.8%</a:t>
                      </a:r>
                      <a:endParaRPr kumimoji="1" lang="ja-JP" altLang="en-US" sz="1800"/>
                    </a:p>
                  </a:txBody>
                  <a:tcPr/>
                </a:tc>
              </a:tr>
              <a:tr h="370840">
                <a:tc>
                  <a:txBody>
                    <a:bodyPr/>
                    <a:lstStyle/>
                    <a:p>
                      <a:r>
                        <a:rPr kumimoji="1" lang="en-US" altLang="ja-JP" sz="1800" dirty="0"/>
                        <a:t>t</a:t>
                      </a:r>
                      <a:r>
                        <a:rPr kumimoji="1" lang="en-US" altLang="ja-JP" sz="1800" baseline="-25000" dirty="0"/>
                        <a:t>γ </a:t>
                      </a:r>
                      <a:r>
                        <a:rPr kumimoji="1" lang="en-US" altLang="ja-JP" sz="1800" baseline="0" dirty="0"/>
                        <a:t>(ps)</a:t>
                      </a:r>
                      <a:endParaRPr kumimoji="1" lang="ja-JP" altLang="en-US" sz="1800" baseline="0"/>
                    </a:p>
                  </a:txBody>
                  <a:tcPr/>
                </a:tc>
                <a:tc>
                  <a:txBody>
                    <a:bodyPr/>
                    <a:lstStyle/>
                    <a:p>
                      <a:r>
                        <a:rPr kumimoji="1" lang="en-US" altLang="ja-JP" sz="1800" dirty="0"/>
                        <a:t>67</a:t>
                      </a:r>
                      <a:endParaRPr kumimoji="1" lang="ja-JP" altLang="en-US" sz="1800"/>
                    </a:p>
                  </a:txBody>
                  <a:tcPr/>
                </a:tc>
                <a:tc>
                  <a:txBody>
                    <a:bodyPr/>
                    <a:lstStyle/>
                    <a:p>
                      <a:r>
                        <a:rPr kumimoji="1" lang="en-US" altLang="ja-JP" sz="1800" dirty="0"/>
                        <a:t>71 (preliminary)</a:t>
                      </a:r>
                    </a:p>
                  </a:txBody>
                  <a:tcPr/>
                </a:tc>
                <a:tc>
                  <a:txBody>
                    <a:bodyPr/>
                    <a:lstStyle/>
                    <a:p>
                      <a:r>
                        <a:rPr kumimoji="1" lang="en-US" altLang="ja-JP" sz="1800" dirty="0"/>
                        <a:t>56</a:t>
                      </a:r>
                      <a:endParaRPr kumimoji="1" lang="ja-JP" altLang="en-US" sz="1800"/>
                    </a:p>
                  </a:txBody>
                  <a:tcPr/>
                </a:tc>
              </a:tr>
            </a:tbl>
          </a:graphicData>
        </a:graphic>
      </p:graphicFrame>
      <p:sp>
        <p:nvSpPr>
          <p:cNvPr id="6" name="右大かっこ 5"/>
          <p:cNvSpPr/>
          <p:nvPr/>
        </p:nvSpPr>
        <p:spPr>
          <a:xfrm>
            <a:off x="6001434" y="5534036"/>
            <a:ext cx="120952" cy="677333"/>
          </a:xfrm>
          <a:prstGeom prst="rightBracket">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6122386" y="5143241"/>
            <a:ext cx="2721913" cy="1323439"/>
          </a:xfrm>
          <a:prstGeom prst="rect">
            <a:avLst/>
          </a:prstGeom>
          <a:noFill/>
        </p:spPr>
        <p:txBody>
          <a:bodyPr wrap="square" rtlCol="0">
            <a:spAutoFit/>
          </a:bodyPr>
          <a:lstStyle/>
          <a:p>
            <a:r>
              <a:rPr kumimoji="1" lang="en-US" altLang="ja-JP" sz="1600" dirty="0"/>
              <a:t>0.7% contribution are</a:t>
            </a:r>
            <a:br>
              <a:rPr kumimoji="1" lang="en-US" altLang="ja-JP" sz="1600" dirty="0"/>
            </a:br>
            <a:r>
              <a:rPr kumimoji="1" lang="en-US" altLang="ja-JP" sz="1600" dirty="0"/>
              <a:t>assumed for MEG II</a:t>
            </a:r>
            <a:br>
              <a:rPr kumimoji="1" lang="en-US" altLang="ja-JP" sz="1600" dirty="0"/>
            </a:br>
            <a:r>
              <a:rPr kumimoji="1" lang="en-US" altLang="ja-JP" sz="1600" dirty="0"/>
              <a:t>(from </a:t>
            </a:r>
            <a:r>
              <a:rPr lang="en-US" altLang="ja-JP" sz="1600" dirty="0"/>
              <a:t>unsolved difference between MC and</a:t>
            </a:r>
            <a:br>
              <a:rPr lang="en-US" altLang="ja-JP" sz="1600" dirty="0"/>
            </a:br>
            <a:r>
              <a:rPr lang="en-US" altLang="ja-JP" sz="1600" dirty="0"/>
              <a:t>real</a:t>
            </a:r>
            <a:r>
              <a:rPr lang="ja-JP" altLang="en-US" sz="1600"/>
              <a:t> </a:t>
            </a:r>
            <a:r>
              <a:rPr lang="en-US" altLang="ja-JP" sz="1600" dirty="0"/>
              <a:t>detector</a:t>
            </a:r>
            <a:r>
              <a:rPr lang="ja-JP" altLang="en-US" sz="1600"/>
              <a:t> </a:t>
            </a:r>
            <a:r>
              <a:rPr lang="en-US" altLang="ja-JP" sz="1600" dirty="0"/>
              <a:t>in</a:t>
            </a:r>
            <a:r>
              <a:rPr lang="ja-JP" altLang="en-US" sz="1600"/>
              <a:t> </a:t>
            </a:r>
            <a:r>
              <a:rPr lang="en-US" altLang="ja-JP" sz="1600" dirty="0"/>
              <a:t>MEG</a:t>
            </a:r>
            <a:r>
              <a:rPr lang="ja-JP" altLang="en-US" sz="1600"/>
              <a:t> </a:t>
            </a:r>
            <a:r>
              <a:rPr lang="en-US" altLang="ja-JP" sz="1600" dirty="0"/>
              <a:t>I)</a:t>
            </a:r>
          </a:p>
        </p:txBody>
      </p:sp>
    </p:spTree>
    <p:extLst>
      <p:ext uri="{BB962C8B-B14F-4D97-AF65-F5344CB8AC3E}">
        <p14:creationId xmlns:p14="http://schemas.microsoft.com/office/powerpoint/2010/main" val="4586001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Backup</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22</a:t>
            </a:fld>
            <a:endParaRPr kumimoji="1" lang="ja-JP" altLang="en-US"/>
          </a:p>
        </p:txBody>
      </p:sp>
    </p:spTree>
    <p:extLst>
      <p:ext uri="{BB962C8B-B14F-4D97-AF65-F5344CB8AC3E}">
        <p14:creationId xmlns:p14="http://schemas.microsoft.com/office/powerpoint/2010/main" val="111616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abstract</a:t>
            </a:r>
            <a:endParaRPr kumimoji="1" lang="ja-JP" altLang="en-US"/>
          </a:p>
        </p:txBody>
      </p:sp>
      <p:sp>
        <p:nvSpPr>
          <p:cNvPr id="3" name="コンテンツ プレースホルダー 2"/>
          <p:cNvSpPr>
            <a:spLocks noGrp="1"/>
          </p:cNvSpPr>
          <p:nvPr>
            <p:ph idx="1"/>
          </p:nvPr>
        </p:nvSpPr>
        <p:spPr/>
        <p:txBody>
          <a:bodyPr/>
          <a:lstStyle/>
          <a:p>
            <a:r>
              <a:rPr lang="en-US" altLang="ja-JP" dirty="0"/>
              <a:t>MEG</a:t>
            </a:r>
            <a:r>
              <a:rPr lang="ja-JP" altLang="en-US"/>
              <a:t>実験のアップグレードである</a:t>
            </a:r>
            <a:r>
              <a:rPr lang="en-US" altLang="ja-JP" dirty="0"/>
              <a:t>MEG II</a:t>
            </a:r>
            <a:r>
              <a:rPr lang="ja-JP" altLang="en-US"/>
              <a:t>実験では</a:t>
            </a:r>
            <a:r>
              <a:rPr lang="en-US" altLang="ja-JP" dirty="0"/>
              <a:t>!LaTeX$\mu \rightarrow e \gamma$ </a:t>
            </a:r>
            <a:r>
              <a:rPr lang="ja-JP" altLang="en-US"/>
              <a:t>崩壊の探索感度を一桁向上させることを目指している。</a:t>
            </a:r>
            <a:endParaRPr lang="en-US" altLang="ja-JP" dirty="0"/>
          </a:p>
          <a:p>
            <a:r>
              <a:rPr lang="en-US" altLang="ja-JP" dirty="0"/>
              <a:t>MEG II</a:t>
            </a:r>
            <a:r>
              <a:rPr lang="ja-JP" altLang="en-US"/>
              <a:t>実験では約</a:t>
            </a:r>
            <a:r>
              <a:rPr lang="en-US" altLang="ja-JP" dirty="0"/>
              <a:t>4000</a:t>
            </a:r>
            <a:r>
              <a:rPr lang="ja-JP" altLang="en-US"/>
              <a:t>個の</a:t>
            </a:r>
            <a:r>
              <a:rPr lang="en-US" altLang="ja-JP" dirty="0"/>
              <a:t>MPPC</a:t>
            </a:r>
            <a:r>
              <a:rPr lang="ja-JP" altLang="en-US"/>
              <a:t>を用いた液体キセノンガンマ線検出器を使用する予定であり、位置分解能およびエネルギー分解能の大幅な改善を見込んでいる。</a:t>
            </a:r>
          </a:p>
          <a:p>
            <a:r>
              <a:rPr lang="ja-JP" altLang="en-US"/>
              <a:t>シミュレーションを用いた評価により物理目標達成に必要な分解能がすでに確認されているが、さらなる性能向上を目指して再構成法の改良および信号読み出し手法の最適化を行ってきた。</a:t>
            </a:r>
            <a:endParaRPr lang="en-US" altLang="ja-JP" dirty="0"/>
          </a:p>
          <a:p>
            <a:r>
              <a:rPr lang="ja-JP" altLang="en-US"/>
              <a:t>本講演では開発の現状および結果について報告する。</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23</a:t>
            </a:fld>
            <a:endParaRPr kumimoji="1" lang="ja-JP" altLang="en-US"/>
          </a:p>
        </p:txBody>
      </p:sp>
    </p:spTree>
    <p:extLst>
      <p:ext uri="{BB962C8B-B14F-4D97-AF65-F5344CB8AC3E}">
        <p14:creationId xmlns:p14="http://schemas.microsoft.com/office/powerpoint/2010/main" val="17922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Layout of PMT on top/bottom face</a:t>
            </a:r>
            <a:endParaRPr kumimoji="1" lang="ja-JP" altLang="en-US"/>
          </a:p>
        </p:txBody>
      </p:sp>
      <p:sp>
        <p:nvSpPr>
          <p:cNvPr id="3" name="コンテンツ プレースホルダー 2"/>
          <p:cNvSpPr>
            <a:spLocks noGrp="1"/>
          </p:cNvSpPr>
          <p:nvPr>
            <p:ph idx="1"/>
          </p:nvPr>
        </p:nvSpPr>
        <p:spPr>
          <a:xfrm>
            <a:off x="279401" y="990600"/>
            <a:ext cx="8386894" cy="5270500"/>
          </a:xfrm>
        </p:spPr>
        <p:txBody>
          <a:bodyPr/>
          <a:lstStyle/>
          <a:p>
            <a:r>
              <a:rPr lang="en-US" altLang="ja-JP" sz="2000" dirty="0"/>
              <a:t>We observed that events near</a:t>
            </a:r>
            <a:br>
              <a:rPr lang="en-US" altLang="ja-JP" sz="2000" dirty="0"/>
            </a:br>
            <a:r>
              <a:rPr lang="en-US" altLang="ja-JP" sz="2000" dirty="0"/>
              <a:t>top/bottom face show worse energy</a:t>
            </a:r>
            <a:br>
              <a:rPr lang="en-US" altLang="ja-JP" sz="2000" dirty="0"/>
            </a:br>
            <a:r>
              <a:rPr lang="en-US" altLang="ja-JP" sz="2000" dirty="0"/>
              <a:t>resolution than other events.</a:t>
            </a:r>
          </a:p>
          <a:p>
            <a:r>
              <a:rPr lang="en-US" altLang="ja-JP" sz="2000" dirty="0"/>
              <a:t>We tried to improve this,</a:t>
            </a:r>
            <a:br>
              <a:rPr lang="en-US" altLang="ja-JP" sz="2000" dirty="0"/>
            </a:br>
            <a:r>
              <a:rPr lang="en-US" altLang="ja-JP" sz="2000" dirty="0"/>
              <a:t>by modifying the layout of PMT</a:t>
            </a:r>
            <a:br>
              <a:rPr lang="en-US" altLang="ja-JP" sz="2000" dirty="0"/>
            </a:br>
            <a:r>
              <a:rPr lang="en-US" altLang="ja-JP" sz="2000" dirty="0"/>
              <a:t>on top/bottom face.</a:t>
            </a:r>
          </a:p>
          <a:p>
            <a:pPr lvl="1"/>
            <a:r>
              <a:rPr lang="en-US" altLang="ja-JP" sz="1800" dirty="0"/>
              <a:t>Number of PMT increases</a:t>
            </a:r>
            <a:br>
              <a:rPr lang="en-US" altLang="ja-JP" sz="1800" dirty="0"/>
            </a:br>
            <a:r>
              <a:rPr lang="en-US" altLang="ja-JP" sz="1800" dirty="0"/>
              <a:t>from 54 to 73 for each face.</a:t>
            </a:r>
          </a:p>
          <a:p>
            <a:pPr lvl="1"/>
            <a:r>
              <a:rPr lang="en-US" altLang="ja-JP" sz="1800" dirty="0"/>
              <a:t>PMT is placed staggered</a:t>
            </a:r>
            <a:br>
              <a:rPr lang="en-US" altLang="ja-JP" sz="1800" dirty="0"/>
            </a:br>
            <a:r>
              <a:rPr lang="en-US" altLang="ja-JP" sz="1800" dirty="0"/>
              <a:t>to improve photon collection uniformity.</a:t>
            </a:r>
          </a:p>
          <a:p>
            <a:r>
              <a:rPr lang="en-US" altLang="ja-JP" sz="2000" dirty="0"/>
              <a:t>Improvement of energy resolution near top/bottom can be seen.</a:t>
            </a:r>
            <a:br>
              <a:rPr lang="en-US" altLang="ja-JP" sz="2000" dirty="0"/>
            </a:br>
            <a:r>
              <a:rPr lang="en-US" altLang="ja-JP" sz="2000" dirty="0"/>
              <a:t>(though it is not so clear)</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24</a:t>
            </a:fld>
            <a:endParaRPr kumimoji="1" lang="ja-JP" altLang="en-US"/>
          </a:p>
        </p:txBody>
      </p:sp>
      <p:pic>
        <p:nvPicPr>
          <p:cNvPr id="5" name="図 4" descr="EresvsV_topb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310" y="901094"/>
            <a:ext cx="4306990" cy="2932095"/>
          </a:xfrm>
          <a:prstGeom prst="rect">
            <a:avLst/>
          </a:prstGeom>
        </p:spPr>
      </p:pic>
      <p:sp>
        <p:nvSpPr>
          <p:cNvPr id="6" name="テキスト ボックス 5"/>
          <p:cNvSpPr txBox="1"/>
          <p:nvPr/>
        </p:nvSpPr>
        <p:spPr>
          <a:xfrm>
            <a:off x="5426431" y="1326698"/>
            <a:ext cx="1591401" cy="584776"/>
          </a:xfrm>
          <a:prstGeom prst="rect">
            <a:avLst/>
          </a:prstGeom>
          <a:noFill/>
        </p:spPr>
        <p:txBody>
          <a:bodyPr wrap="none" rtlCol="0">
            <a:spAutoFit/>
          </a:bodyPr>
          <a:lstStyle/>
          <a:p>
            <a:r>
              <a:rPr lang="en-US" altLang="ja-JP" sz="1600" b="1" dirty="0"/>
              <a:t>black: old layout</a:t>
            </a:r>
            <a:endParaRPr kumimoji="1" lang="en-US" altLang="ja-JP" sz="1600" b="1" dirty="0"/>
          </a:p>
          <a:p>
            <a:r>
              <a:rPr kumimoji="1" lang="en-US" altLang="ja-JP" sz="1600" b="1" dirty="0">
                <a:solidFill>
                  <a:srgbClr val="FF0000"/>
                </a:solidFill>
              </a:rPr>
              <a:t>red:new layout</a:t>
            </a:r>
          </a:p>
        </p:txBody>
      </p:sp>
      <p:pic>
        <p:nvPicPr>
          <p:cNvPr id="7" name="図 6" descr="newgoem7.tiff"/>
          <p:cNvPicPr>
            <a:picLocks noChangeAspect="1"/>
          </p:cNvPicPr>
          <p:nvPr/>
        </p:nvPicPr>
        <p:blipFill rotWithShape="1">
          <a:blip r:embed="rId3">
            <a:extLst>
              <a:ext uri="{28A0092B-C50C-407E-A947-70E740481C1C}">
                <a14:useLocalDpi xmlns:a14="http://schemas.microsoft.com/office/drawing/2010/main" val="0"/>
              </a:ext>
            </a:extLst>
          </a:blip>
          <a:srcRect t="7832"/>
          <a:stretch/>
        </p:blipFill>
        <p:spPr>
          <a:xfrm>
            <a:off x="5426431" y="4899673"/>
            <a:ext cx="3543520" cy="1696212"/>
          </a:xfrm>
          <a:prstGeom prst="rect">
            <a:avLst/>
          </a:prstGeom>
        </p:spPr>
      </p:pic>
      <p:pic>
        <p:nvPicPr>
          <p:cNvPr id="8" name="図 7" descr="sawada_xec_top_bottom_pmt.pdf"/>
          <p:cNvPicPr>
            <a:picLocks noChangeAspect="1"/>
          </p:cNvPicPr>
          <p:nvPr/>
        </p:nvPicPr>
        <p:blipFill rotWithShape="1">
          <a:blip r:embed="rId4">
            <a:extLst>
              <a:ext uri="{28A0092B-C50C-407E-A947-70E740481C1C}">
                <a14:useLocalDpi xmlns:a14="http://schemas.microsoft.com/office/drawing/2010/main" val="0"/>
              </a:ext>
            </a:extLst>
          </a:blip>
          <a:srcRect l="10372" t="24742" r="11993" b="30764"/>
          <a:stretch/>
        </p:blipFill>
        <p:spPr>
          <a:xfrm>
            <a:off x="1282068" y="4900627"/>
            <a:ext cx="3943884" cy="1695258"/>
          </a:xfrm>
          <a:prstGeom prst="rect">
            <a:avLst/>
          </a:prstGeom>
        </p:spPr>
      </p:pic>
      <p:sp>
        <p:nvSpPr>
          <p:cNvPr id="9" name="テキスト ボックス 8"/>
          <p:cNvSpPr txBox="1"/>
          <p:nvPr/>
        </p:nvSpPr>
        <p:spPr>
          <a:xfrm>
            <a:off x="2499957" y="6210430"/>
            <a:ext cx="1197764" cy="369332"/>
          </a:xfrm>
          <a:prstGeom prst="rect">
            <a:avLst/>
          </a:prstGeom>
          <a:noFill/>
        </p:spPr>
        <p:txBody>
          <a:bodyPr wrap="none" rtlCol="0">
            <a:spAutoFit/>
          </a:bodyPr>
          <a:lstStyle/>
          <a:p>
            <a:r>
              <a:rPr kumimoji="1" lang="en-US" altLang="ja-JP" dirty="0">
                <a:solidFill>
                  <a:schemeClr val="bg1"/>
                </a:solidFill>
              </a:rPr>
              <a:t>Old Layout</a:t>
            </a:r>
            <a:endParaRPr kumimoji="1" lang="ja-JP" altLang="en-US">
              <a:solidFill>
                <a:schemeClr val="bg1"/>
              </a:solidFill>
            </a:endParaRPr>
          </a:p>
        </p:txBody>
      </p:sp>
      <p:sp>
        <p:nvSpPr>
          <p:cNvPr id="10" name="テキスト ボックス 9"/>
          <p:cNvSpPr txBox="1"/>
          <p:nvPr/>
        </p:nvSpPr>
        <p:spPr>
          <a:xfrm>
            <a:off x="6707216" y="6225597"/>
            <a:ext cx="1300356" cy="369332"/>
          </a:xfrm>
          <a:prstGeom prst="rect">
            <a:avLst/>
          </a:prstGeom>
          <a:noFill/>
        </p:spPr>
        <p:txBody>
          <a:bodyPr wrap="none" rtlCol="0">
            <a:spAutoFit/>
          </a:bodyPr>
          <a:lstStyle/>
          <a:p>
            <a:r>
              <a:rPr lang="en-US" altLang="ja-JP" dirty="0">
                <a:solidFill>
                  <a:schemeClr val="bg1"/>
                </a:solidFill>
              </a:rPr>
              <a:t>New</a:t>
            </a:r>
            <a:r>
              <a:rPr kumimoji="1" lang="en-US" altLang="ja-JP" dirty="0">
                <a:solidFill>
                  <a:schemeClr val="bg1"/>
                </a:solidFill>
              </a:rPr>
              <a:t> Layout</a:t>
            </a:r>
            <a:endParaRPr kumimoji="1" lang="ja-JP" altLang="en-US">
              <a:solidFill>
                <a:schemeClr val="bg1"/>
              </a:solidFill>
            </a:endParaRPr>
          </a:p>
        </p:txBody>
      </p:sp>
      <p:sp>
        <p:nvSpPr>
          <p:cNvPr id="11" name="テキスト ボックス 10"/>
          <p:cNvSpPr txBox="1"/>
          <p:nvPr/>
        </p:nvSpPr>
        <p:spPr>
          <a:xfrm>
            <a:off x="4697310" y="712967"/>
            <a:ext cx="4306990" cy="369332"/>
          </a:xfrm>
          <a:prstGeom prst="rect">
            <a:avLst/>
          </a:prstGeom>
          <a:solidFill>
            <a:srgbClr val="FFFFFF"/>
          </a:solidFill>
        </p:spPr>
        <p:txBody>
          <a:bodyPr wrap="square" rtlCol="0">
            <a:spAutoFit/>
          </a:bodyPr>
          <a:lstStyle/>
          <a:p>
            <a:pPr algn="ctr"/>
            <a:r>
              <a:rPr kumimoji="1" lang="en-US" altLang="ja-JP" dirty="0"/>
              <a:t>Energy resolution vs. v</a:t>
            </a:r>
            <a:endParaRPr kumimoji="1" lang="ja-JP" altLang="en-US"/>
          </a:p>
        </p:txBody>
      </p:sp>
      <p:cxnSp>
        <p:nvCxnSpPr>
          <p:cNvPr id="13" name="直線コネクタ 12"/>
          <p:cNvCxnSpPr/>
          <p:nvPr/>
        </p:nvCxnSpPr>
        <p:spPr>
          <a:xfrm>
            <a:off x="8278252" y="1199342"/>
            <a:ext cx="0" cy="235165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H="1">
            <a:off x="7560961" y="3409893"/>
            <a:ext cx="717291"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910783" y="3102116"/>
            <a:ext cx="1300356" cy="307777"/>
          </a:xfrm>
          <a:prstGeom prst="rect">
            <a:avLst/>
          </a:prstGeom>
          <a:noFill/>
        </p:spPr>
        <p:txBody>
          <a:bodyPr wrap="none" rtlCol="0">
            <a:spAutoFit/>
          </a:bodyPr>
          <a:lstStyle/>
          <a:p>
            <a:r>
              <a:rPr kumimoji="1" lang="en-US" altLang="ja-JP" sz="1400" dirty="0"/>
              <a:t>fiducial </a:t>
            </a:r>
            <a:r>
              <a:rPr lang="en-US" altLang="ja-JP" sz="1400" dirty="0"/>
              <a:t>volume</a:t>
            </a:r>
            <a:endParaRPr kumimoji="1" lang="ja-JP" altLang="en-US" sz="1400"/>
          </a:p>
        </p:txBody>
      </p:sp>
    </p:spTree>
    <p:extLst>
      <p:ext uri="{BB962C8B-B14F-4D97-AF65-F5344CB8AC3E}">
        <p14:creationId xmlns:p14="http://schemas.microsoft.com/office/powerpoint/2010/main" val="323626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Detection Efficiency</a:t>
            </a:r>
            <a:endParaRPr kumimoji="1" lang="ja-JP" altLang="en-US"/>
          </a:p>
        </p:txBody>
      </p:sp>
      <p:sp>
        <p:nvSpPr>
          <p:cNvPr id="3" name="コンテンツ プレースホルダー 2"/>
          <p:cNvSpPr>
            <a:spLocks noGrp="1"/>
          </p:cNvSpPr>
          <p:nvPr>
            <p:ph idx="1"/>
          </p:nvPr>
        </p:nvSpPr>
        <p:spPr/>
        <p:txBody>
          <a:bodyPr/>
          <a:lstStyle/>
          <a:p>
            <a:endParaRPr lang="en-US" altLang="ja-JP" dirty="0"/>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25</a:t>
            </a:fld>
            <a:endParaRPr kumimoji="1" lang="ja-JP" altLang="en-US"/>
          </a:p>
        </p:txBody>
      </p:sp>
      <p:grpSp>
        <p:nvGrpSpPr>
          <p:cNvPr id="6" name="図形グループ 5"/>
          <p:cNvGrpSpPr/>
          <p:nvPr/>
        </p:nvGrpSpPr>
        <p:grpSpPr>
          <a:xfrm>
            <a:off x="3996233" y="764390"/>
            <a:ext cx="3119136" cy="2492082"/>
            <a:chOff x="88213" y="740555"/>
            <a:chExt cx="3697366" cy="3883855"/>
          </a:xfrm>
        </p:grpSpPr>
        <p:pic>
          <p:nvPicPr>
            <p:cNvPr id="5" name="図 4" descr="MEGIEFF.pdf"/>
            <p:cNvPicPr>
              <a:picLocks noChangeAspect="1"/>
            </p:cNvPicPr>
            <p:nvPr/>
          </p:nvPicPr>
          <p:blipFill rotWithShape="1">
            <a:blip r:embed="rId2">
              <a:extLst>
                <a:ext uri="{28A0092B-C50C-407E-A947-70E740481C1C}">
                  <a14:useLocalDpi xmlns:a14="http://schemas.microsoft.com/office/drawing/2010/main" val="0"/>
                </a:ext>
              </a:extLst>
            </a:blip>
            <a:srcRect l="71447" t="11746" b="48231"/>
            <a:stretch/>
          </p:blipFill>
          <p:spPr>
            <a:xfrm>
              <a:off x="88213" y="740555"/>
              <a:ext cx="3697366" cy="3883855"/>
            </a:xfrm>
            <a:prstGeom prst="rect">
              <a:avLst/>
            </a:prstGeom>
          </p:spPr>
        </p:pic>
        <p:sp>
          <p:nvSpPr>
            <p:cNvPr id="35" name="テキスト ボックス 34"/>
            <p:cNvSpPr txBox="1"/>
            <p:nvPr/>
          </p:nvSpPr>
          <p:spPr>
            <a:xfrm>
              <a:off x="588210" y="1269507"/>
              <a:ext cx="505267" cy="307777"/>
            </a:xfrm>
            <a:prstGeom prst="rect">
              <a:avLst/>
            </a:prstGeom>
            <a:solidFill>
              <a:srgbClr val="FFFFFF"/>
            </a:solidFill>
          </p:spPr>
          <p:txBody>
            <a:bodyPr wrap="none" rtlCol="0">
              <a:spAutoFit/>
            </a:bodyPr>
            <a:lstStyle/>
            <a:p>
              <a:r>
                <a:rPr kumimoji="1" lang="en-US" altLang="ja-JP" sz="1400" dirty="0"/>
                <a:t>67.9</a:t>
              </a:r>
              <a:endParaRPr kumimoji="1" lang="ja-JP" altLang="en-US" sz="1400"/>
            </a:p>
          </p:txBody>
        </p:sp>
        <p:sp>
          <p:nvSpPr>
            <p:cNvPr id="36" name="テキスト ボックス 35"/>
            <p:cNvSpPr txBox="1"/>
            <p:nvPr/>
          </p:nvSpPr>
          <p:spPr>
            <a:xfrm>
              <a:off x="2958241" y="4011556"/>
              <a:ext cx="505267" cy="307777"/>
            </a:xfrm>
            <a:prstGeom prst="rect">
              <a:avLst/>
            </a:prstGeom>
            <a:solidFill>
              <a:schemeClr val="bg1"/>
            </a:solidFill>
          </p:spPr>
          <p:txBody>
            <a:bodyPr wrap="none" rtlCol="0">
              <a:spAutoFit/>
            </a:bodyPr>
            <a:lstStyle/>
            <a:p>
              <a:r>
                <a:rPr kumimoji="1" lang="en-US" altLang="ja-JP" sz="1400" dirty="0"/>
                <a:t>23.9</a:t>
              </a:r>
              <a:endParaRPr kumimoji="1" lang="ja-JP" altLang="en-US" sz="1400"/>
            </a:p>
          </p:txBody>
        </p:sp>
        <p:sp>
          <p:nvSpPr>
            <p:cNvPr id="37" name="テキスト ボックス 36"/>
            <p:cNvSpPr txBox="1"/>
            <p:nvPr/>
          </p:nvSpPr>
          <p:spPr>
            <a:xfrm>
              <a:off x="1316158" y="3948808"/>
              <a:ext cx="275661" cy="307777"/>
            </a:xfrm>
            <a:prstGeom prst="rect">
              <a:avLst/>
            </a:prstGeom>
            <a:noFill/>
          </p:spPr>
          <p:txBody>
            <a:bodyPr wrap="none" rtlCol="0">
              <a:spAutoFit/>
            </a:bodyPr>
            <a:lstStyle/>
            <a:p>
              <a:r>
                <a:rPr kumimoji="1" lang="en-US" altLang="ja-JP" sz="1400" dirty="0"/>
                <a:t>3</a:t>
              </a:r>
              <a:endParaRPr kumimoji="1" lang="ja-JP" altLang="en-US" sz="1400"/>
            </a:p>
          </p:txBody>
        </p:sp>
        <p:sp>
          <p:nvSpPr>
            <p:cNvPr id="39" name="テキスト ボックス 38"/>
            <p:cNvSpPr txBox="1"/>
            <p:nvPr/>
          </p:nvSpPr>
          <p:spPr>
            <a:xfrm>
              <a:off x="1734571" y="3932127"/>
              <a:ext cx="275661" cy="307777"/>
            </a:xfrm>
            <a:prstGeom prst="rect">
              <a:avLst/>
            </a:prstGeom>
            <a:noFill/>
          </p:spPr>
          <p:txBody>
            <a:bodyPr wrap="none" rtlCol="0">
              <a:spAutoFit/>
            </a:bodyPr>
            <a:lstStyle/>
            <a:p>
              <a:r>
                <a:rPr lang="en-US" altLang="ja-JP" sz="1400" dirty="0"/>
                <a:t>9</a:t>
              </a:r>
              <a:endParaRPr kumimoji="1" lang="ja-JP" altLang="en-US" sz="1400"/>
            </a:p>
          </p:txBody>
        </p:sp>
        <p:sp>
          <p:nvSpPr>
            <p:cNvPr id="40" name="テキスト ボックス 39"/>
            <p:cNvSpPr txBox="1"/>
            <p:nvPr/>
          </p:nvSpPr>
          <p:spPr>
            <a:xfrm>
              <a:off x="2196691" y="3936683"/>
              <a:ext cx="366657" cy="307777"/>
            </a:xfrm>
            <a:prstGeom prst="rect">
              <a:avLst/>
            </a:prstGeom>
            <a:noFill/>
          </p:spPr>
          <p:txBody>
            <a:bodyPr wrap="none" rtlCol="0">
              <a:spAutoFit/>
            </a:bodyPr>
            <a:lstStyle/>
            <a:p>
              <a:r>
                <a:rPr lang="en-US" altLang="ja-JP" sz="1400" dirty="0"/>
                <a:t>15</a:t>
              </a:r>
              <a:endParaRPr kumimoji="1" lang="ja-JP" altLang="en-US" sz="1400"/>
            </a:p>
          </p:txBody>
        </p:sp>
        <p:sp>
          <p:nvSpPr>
            <p:cNvPr id="41" name="テキスト ボックス 40"/>
            <p:cNvSpPr txBox="1"/>
            <p:nvPr/>
          </p:nvSpPr>
          <p:spPr>
            <a:xfrm>
              <a:off x="2563348" y="3993008"/>
              <a:ext cx="505267" cy="307777"/>
            </a:xfrm>
            <a:prstGeom prst="rect">
              <a:avLst/>
            </a:prstGeom>
            <a:solidFill>
              <a:schemeClr val="bg1"/>
            </a:solidFill>
          </p:spPr>
          <p:txBody>
            <a:bodyPr wrap="none" rtlCol="0">
              <a:spAutoFit/>
            </a:bodyPr>
            <a:lstStyle/>
            <a:p>
              <a:r>
                <a:rPr lang="en-US" altLang="ja-JP" sz="1400" dirty="0"/>
                <a:t>20.9</a:t>
              </a:r>
              <a:endParaRPr kumimoji="1" lang="ja-JP" altLang="en-US" sz="1400"/>
            </a:p>
          </p:txBody>
        </p:sp>
        <p:sp>
          <p:nvSpPr>
            <p:cNvPr id="43" name="テキスト ボックス 42"/>
            <p:cNvSpPr txBox="1"/>
            <p:nvPr/>
          </p:nvSpPr>
          <p:spPr>
            <a:xfrm>
              <a:off x="902680" y="1967607"/>
              <a:ext cx="366657" cy="307777"/>
            </a:xfrm>
            <a:prstGeom prst="rect">
              <a:avLst/>
            </a:prstGeom>
            <a:noFill/>
          </p:spPr>
          <p:txBody>
            <a:bodyPr wrap="none" rtlCol="0">
              <a:spAutoFit/>
            </a:bodyPr>
            <a:lstStyle/>
            <a:p>
              <a:r>
                <a:rPr lang="en-US" altLang="ja-JP" sz="1400" dirty="0"/>
                <a:t>59</a:t>
              </a:r>
              <a:endParaRPr kumimoji="1" lang="ja-JP" altLang="en-US" sz="1400"/>
            </a:p>
          </p:txBody>
        </p:sp>
        <p:sp>
          <p:nvSpPr>
            <p:cNvPr id="44" name="テキスト ボックス 43"/>
            <p:cNvSpPr txBox="1"/>
            <p:nvPr/>
          </p:nvSpPr>
          <p:spPr>
            <a:xfrm>
              <a:off x="910148" y="1563300"/>
              <a:ext cx="366657" cy="307777"/>
            </a:xfrm>
            <a:prstGeom prst="rect">
              <a:avLst/>
            </a:prstGeom>
            <a:noFill/>
          </p:spPr>
          <p:txBody>
            <a:bodyPr wrap="none" rtlCol="0">
              <a:spAutoFit/>
            </a:bodyPr>
            <a:lstStyle/>
            <a:p>
              <a:r>
                <a:rPr lang="en-US" altLang="ja-JP" sz="1400" dirty="0"/>
                <a:t>65</a:t>
              </a:r>
              <a:endParaRPr kumimoji="1" lang="ja-JP" altLang="en-US" sz="1400"/>
            </a:p>
          </p:txBody>
        </p:sp>
        <p:sp>
          <p:nvSpPr>
            <p:cNvPr id="45" name="正方形/長方形 44"/>
            <p:cNvSpPr/>
            <p:nvPr/>
          </p:nvSpPr>
          <p:spPr>
            <a:xfrm>
              <a:off x="2497945" y="1774939"/>
              <a:ext cx="460296" cy="279400"/>
            </a:xfrm>
            <a:prstGeom prst="rect">
              <a:avLst/>
            </a:prstGeom>
            <a:solidFill>
              <a:srgbClr val="89B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549936" y="1766473"/>
              <a:ext cx="460296" cy="279400"/>
            </a:xfrm>
            <a:prstGeom prst="rect">
              <a:avLst/>
            </a:prstGeom>
            <a:solidFill>
              <a:srgbClr val="89B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549936" y="1478606"/>
              <a:ext cx="460296" cy="160866"/>
            </a:xfrm>
            <a:prstGeom prst="rect">
              <a:avLst/>
            </a:prstGeom>
            <a:solidFill>
              <a:srgbClr val="89B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269337" y="2816339"/>
              <a:ext cx="1799278" cy="279400"/>
            </a:xfrm>
            <a:prstGeom prst="rect">
              <a:avLst/>
            </a:prstGeom>
            <a:solidFill>
              <a:srgbClr val="89B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99968" y="2859991"/>
              <a:ext cx="460296" cy="279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58402" y="2816339"/>
              <a:ext cx="460296" cy="279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aphicFrame>
        <p:nvGraphicFramePr>
          <p:cNvPr id="31" name="表 30"/>
          <p:cNvGraphicFramePr>
            <a:graphicFrameLocks noGrp="1"/>
          </p:cNvGraphicFramePr>
          <p:nvPr>
            <p:extLst>
              <p:ext uri="{D42A27DB-BD31-4B8C-83A1-F6EECF244321}">
                <p14:modId xmlns:p14="http://schemas.microsoft.com/office/powerpoint/2010/main" val="269487080"/>
              </p:ext>
            </p:extLst>
          </p:nvPr>
        </p:nvGraphicFramePr>
        <p:xfrm>
          <a:off x="361120" y="924797"/>
          <a:ext cx="3376783" cy="4175760"/>
        </p:xfrm>
        <a:graphic>
          <a:graphicData uri="http://schemas.openxmlformats.org/drawingml/2006/table">
            <a:tbl>
              <a:tblPr firstRow="1" bandRow="1">
                <a:tableStyleId>{8A107856-5554-42FB-B03E-39F5DBC370BA}</a:tableStyleId>
              </a:tblPr>
              <a:tblGrid>
                <a:gridCol w="1527021"/>
                <a:gridCol w="752482"/>
                <a:gridCol w="1097280"/>
              </a:tblGrid>
              <a:tr h="292809">
                <a:tc>
                  <a:txBody>
                    <a:bodyPr/>
                    <a:lstStyle/>
                    <a:p>
                      <a:r>
                        <a:rPr kumimoji="1" lang="en-US" altLang="ja-JP" sz="1600" dirty="0"/>
                        <a:t>Efficiency(%)</a:t>
                      </a:r>
                      <a:endParaRPr kumimoji="1" lang="ja-JP" altLang="en-US" sz="1600"/>
                    </a:p>
                  </a:txBody>
                  <a:tcPr/>
                </a:tc>
                <a:tc>
                  <a:txBody>
                    <a:bodyPr/>
                    <a:lstStyle/>
                    <a:p>
                      <a:r>
                        <a:rPr kumimoji="1" lang="en-US" altLang="ja-JP" sz="1600" dirty="0"/>
                        <a:t>MEG</a:t>
                      </a:r>
                      <a:r>
                        <a:rPr kumimoji="1" lang="en-US" altLang="ja-JP" sz="1600" baseline="0" dirty="0"/>
                        <a:t> I</a:t>
                      </a:r>
                      <a:endParaRPr kumimoji="1" lang="ja-JP" altLang="en-US" sz="1600"/>
                    </a:p>
                  </a:txBody>
                  <a:tcPr/>
                </a:tc>
                <a:tc>
                  <a:txBody>
                    <a:bodyPr/>
                    <a:lstStyle/>
                    <a:p>
                      <a:r>
                        <a:rPr kumimoji="1" lang="en-US" altLang="ja-JP" sz="1600" dirty="0"/>
                        <a:t>MEG II</a:t>
                      </a:r>
                      <a:endParaRPr kumimoji="1" lang="ja-JP" altLang="en-US" sz="1600"/>
                    </a:p>
                  </a:txBody>
                  <a:tcPr/>
                </a:tc>
              </a:tr>
              <a:tr h="292809">
                <a:tc>
                  <a:txBody>
                    <a:bodyPr/>
                    <a:lstStyle/>
                    <a:p>
                      <a:r>
                        <a:rPr kumimoji="1" lang="en-US" altLang="ja-JP" sz="1600" dirty="0"/>
                        <a:t>region 1</a:t>
                      </a:r>
                      <a:endParaRPr kumimoji="1" lang="ja-JP" altLang="en-US" sz="1600"/>
                    </a:p>
                  </a:txBody>
                  <a:tcPr/>
                </a:tc>
                <a:tc>
                  <a:txBody>
                    <a:bodyPr/>
                    <a:lstStyle/>
                    <a:p>
                      <a:r>
                        <a:rPr kumimoji="1" lang="en-US" altLang="ja-JP" sz="1600" dirty="0"/>
                        <a:t>55.9</a:t>
                      </a:r>
                      <a:endParaRPr kumimoji="1" lang="ja-JP" altLang="en-US" sz="1600"/>
                    </a:p>
                  </a:txBody>
                  <a:tcPr/>
                </a:tc>
                <a:tc>
                  <a:txBody>
                    <a:bodyPr/>
                    <a:lstStyle/>
                    <a:p>
                      <a:r>
                        <a:rPr kumimoji="1" lang="en-US" altLang="ja-JP" sz="1600" dirty="0"/>
                        <a:t>61.5 ± 1.4</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2</a:t>
                      </a:r>
                      <a:endParaRPr kumimoji="1" lang="ja-JP" altLang="en-US" sz="1600"/>
                    </a:p>
                  </a:txBody>
                  <a:tcPr/>
                </a:tc>
                <a:tc>
                  <a:txBody>
                    <a:bodyPr/>
                    <a:lstStyle/>
                    <a:p>
                      <a:r>
                        <a:rPr kumimoji="1" lang="en-US" altLang="ja-JP" sz="1600" dirty="0"/>
                        <a:t>55.0</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60.3 ± 1.8</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3</a:t>
                      </a:r>
                      <a:endParaRPr kumimoji="1" lang="ja-JP" altLang="en-US" sz="1600"/>
                    </a:p>
                  </a:txBody>
                  <a:tcPr/>
                </a:tc>
                <a:tc>
                  <a:txBody>
                    <a:bodyPr/>
                    <a:lstStyle/>
                    <a:p>
                      <a:r>
                        <a:rPr kumimoji="1" lang="en-US" altLang="ja-JP" sz="1600" dirty="0"/>
                        <a:t>61.7</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70.6 ± 1.2</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4</a:t>
                      </a:r>
                      <a:endParaRPr kumimoji="1" lang="ja-JP" altLang="en-US" sz="1600"/>
                    </a:p>
                  </a:txBody>
                  <a:tcPr/>
                </a:tc>
                <a:tc>
                  <a:txBody>
                    <a:bodyPr/>
                    <a:lstStyle/>
                    <a:p>
                      <a:r>
                        <a:rPr kumimoji="1" lang="en-US" altLang="ja-JP" sz="1600" dirty="0"/>
                        <a:t>56.3</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62.3 ± 1.0</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5</a:t>
                      </a:r>
                      <a:endParaRPr kumimoji="1" lang="ja-JP" altLang="en-US" sz="1600"/>
                    </a:p>
                  </a:txBody>
                  <a:tcPr/>
                </a:tc>
                <a:tc>
                  <a:txBody>
                    <a:bodyPr/>
                    <a:lstStyle/>
                    <a:p>
                      <a:r>
                        <a:rPr kumimoji="1" lang="en-US" altLang="ja-JP" sz="1600" dirty="0"/>
                        <a:t>63.8</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69.0 ± 0.6</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6</a:t>
                      </a:r>
                      <a:endParaRPr kumimoji="1" lang="ja-JP" altLang="en-US" sz="1600"/>
                    </a:p>
                  </a:txBody>
                  <a:tcPr/>
                </a:tc>
                <a:tc>
                  <a:txBody>
                    <a:bodyPr/>
                    <a:lstStyle/>
                    <a:p>
                      <a:r>
                        <a:rPr kumimoji="1" lang="en-US" altLang="ja-JP" sz="1600" dirty="0"/>
                        <a:t>66.5</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71.9 ± 0.6</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7</a:t>
                      </a:r>
                      <a:endParaRPr kumimoji="1" lang="ja-JP" altLang="en-US" sz="1600"/>
                    </a:p>
                  </a:txBody>
                  <a:tcPr/>
                </a:tc>
                <a:tc>
                  <a:txBody>
                    <a:bodyPr/>
                    <a:lstStyle/>
                    <a:p>
                      <a:r>
                        <a:rPr kumimoji="1" lang="en-US" altLang="ja-JP" sz="1600" dirty="0"/>
                        <a:t>67.1</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73.5 ± 0.6</a:t>
                      </a:r>
                      <a:endParaRPr kumimoji="1" lang="ja-JP" altLang="en-US" sz="1600"/>
                    </a:p>
                  </a:txBody>
                  <a:tcPr/>
                </a:tc>
              </a:tr>
              <a:tr h="292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region 8</a:t>
                      </a:r>
                      <a:endParaRPr kumimoji="1" lang="ja-JP" altLang="en-US" sz="1600"/>
                    </a:p>
                  </a:txBody>
                  <a:tcPr/>
                </a:tc>
                <a:tc>
                  <a:txBody>
                    <a:bodyPr/>
                    <a:lstStyle/>
                    <a:p>
                      <a:r>
                        <a:rPr kumimoji="1" lang="en-US" altLang="ja-JP" sz="1600" dirty="0"/>
                        <a:t>67.9</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72.9 ± 0.8</a:t>
                      </a:r>
                      <a:endParaRPr kumimoji="1" lang="ja-JP" altLang="en-US" sz="1600"/>
                    </a:p>
                  </a:txBody>
                  <a:tcPr/>
                </a:tc>
              </a:tr>
              <a:tr h="5057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Averaged</a:t>
                      </a:r>
                      <a:endParaRPr kumimoji="1" lang="en-US" altLang="ja-JP" sz="1600" baseline="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baseline="0" dirty="0"/>
                        <a:t>with area</a:t>
                      </a:r>
                      <a:endParaRPr kumimoji="1" lang="ja-JP" altLang="en-US" sz="1600"/>
                    </a:p>
                  </a:txBody>
                  <a:tcPr/>
                </a:tc>
                <a:tc>
                  <a:txBody>
                    <a:bodyPr/>
                    <a:lstStyle/>
                    <a:p>
                      <a:r>
                        <a:rPr kumimoji="1" lang="en-US" altLang="ja-JP" sz="1600" dirty="0"/>
                        <a:t>64.2</a:t>
                      </a:r>
                      <a:endParaRPr kumimoji="1" lang="ja-JP" alt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70.0</a:t>
                      </a:r>
                      <a:endParaRPr kumimoji="1" lang="ja-JP" altLang="en-US" sz="1600"/>
                    </a:p>
                  </a:txBody>
                  <a:tcPr/>
                </a:tc>
              </a:tr>
              <a:tr h="5057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Averaged with</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dirty="0"/>
                        <a:t>MEG I</a:t>
                      </a:r>
                      <a:r>
                        <a:rPr kumimoji="1" lang="en-US" altLang="ja-JP" sz="1600" baseline="0" dirty="0"/>
                        <a:t> weight</a:t>
                      </a:r>
                      <a:endParaRPr kumimoji="1" lang="ja-JP" altLang="en-US" sz="1600"/>
                    </a:p>
                  </a:txBody>
                  <a:tcPr/>
                </a:tc>
                <a:tc>
                  <a:txBody>
                    <a:bodyPr/>
                    <a:lstStyle/>
                    <a:p>
                      <a:r>
                        <a:rPr kumimoji="1" lang="en-US" altLang="ja-JP" sz="1600" b="1" dirty="0"/>
                        <a:t>64.7</a:t>
                      </a:r>
                      <a:endParaRPr kumimoji="1" lang="ja-JP" altLang="en-US" sz="1600" b="1"/>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600" b="1" dirty="0"/>
                        <a:t>70.4</a:t>
                      </a:r>
                      <a:endParaRPr kumimoji="1" lang="ja-JP" altLang="en-US" sz="1600" b="1"/>
                    </a:p>
                  </a:txBody>
                  <a:tcPr/>
                </a:tc>
              </a:tr>
            </a:tbl>
          </a:graphicData>
        </a:graphic>
      </p:graphicFrame>
      <p:pic>
        <p:nvPicPr>
          <p:cNvPr id="22" name="図 21" descr="Ef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804" y="3388379"/>
            <a:ext cx="4629452" cy="3227153"/>
          </a:xfrm>
          <a:prstGeom prst="rect">
            <a:avLst/>
          </a:prstGeom>
        </p:spPr>
      </p:pic>
      <p:sp>
        <p:nvSpPr>
          <p:cNvPr id="23" name="テキスト ボックス 22"/>
          <p:cNvSpPr txBox="1"/>
          <p:nvPr/>
        </p:nvSpPr>
        <p:spPr>
          <a:xfrm>
            <a:off x="8286031" y="6378088"/>
            <a:ext cx="467988" cy="237443"/>
          </a:xfrm>
          <a:prstGeom prst="rect">
            <a:avLst/>
          </a:prstGeom>
          <a:noFill/>
        </p:spPr>
        <p:txBody>
          <a:bodyPr wrap="none" rtlCol="0">
            <a:spAutoFit/>
          </a:bodyPr>
          <a:lstStyle/>
          <a:p>
            <a:r>
              <a:rPr kumimoji="1" lang="en-US" altLang="ja-JP" dirty="0"/>
              <a:t>u(cm)</a:t>
            </a:r>
            <a:endParaRPr kumimoji="1" lang="ja-JP" altLang="en-US"/>
          </a:p>
        </p:txBody>
      </p:sp>
      <p:sp>
        <p:nvSpPr>
          <p:cNvPr id="24" name="テキスト ボックス 23"/>
          <p:cNvSpPr txBox="1"/>
          <p:nvPr/>
        </p:nvSpPr>
        <p:spPr>
          <a:xfrm>
            <a:off x="4195804" y="3416307"/>
            <a:ext cx="457046" cy="237443"/>
          </a:xfrm>
          <a:prstGeom prst="rect">
            <a:avLst/>
          </a:prstGeom>
          <a:noFill/>
        </p:spPr>
        <p:txBody>
          <a:bodyPr wrap="none" rtlCol="0">
            <a:spAutoFit/>
          </a:bodyPr>
          <a:lstStyle/>
          <a:p>
            <a:r>
              <a:rPr lang="en-US" altLang="ja-JP" dirty="0"/>
              <a:t>v</a:t>
            </a:r>
            <a:r>
              <a:rPr kumimoji="1" lang="en-US" altLang="ja-JP" dirty="0"/>
              <a:t>(cm)</a:t>
            </a:r>
            <a:endParaRPr kumimoji="1" lang="ja-JP" altLang="en-US"/>
          </a:p>
        </p:txBody>
      </p:sp>
      <p:cxnSp>
        <p:nvCxnSpPr>
          <p:cNvPr id="25" name="直線矢印コネクタ 24"/>
          <p:cNvCxnSpPr/>
          <p:nvPr/>
        </p:nvCxnSpPr>
        <p:spPr>
          <a:xfrm>
            <a:off x="4424072" y="3908879"/>
            <a:ext cx="0" cy="4245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7502209" y="6529786"/>
            <a:ext cx="40007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H="1" flipV="1">
            <a:off x="4424072" y="3917044"/>
            <a:ext cx="228778" cy="816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V="1">
            <a:off x="7902285" y="6288939"/>
            <a:ext cx="8165" cy="24084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3737903" y="3925209"/>
            <a:ext cx="468487" cy="336378"/>
          </a:xfrm>
          <a:prstGeom prst="rect">
            <a:avLst/>
          </a:prstGeom>
          <a:noFill/>
        </p:spPr>
        <p:txBody>
          <a:bodyPr wrap="none" rtlCol="0">
            <a:spAutoFit/>
          </a:bodyPr>
          <a:lstStyle/>
          <a:p>
            <a:r>
              <a:rPr kumimoji="1" lang="en-US" altLang="ja-JP" sz="1400" dirty="0">
                <a:solidFill>
                  <a:srgbClr val="FF0000"/>
                </a:solidFill>
              </a:rPr>
              <a:t>fiducial</a:t>
            </a:r>
            <a:br>
              <a:rPr kumimoji="1" lang="en-US" altLang="ja-JP" sz="1400" dirty="0">
                <a:solidFill>
                  <a:srgbClr val="FF0000"/>
                </a:solidFill>
              </a:rPr>
            </a:br>
            <a:r>
              <a:rPr kumimoji="1" lang="en-US" altLang="ja-JP" sz="1400" dirty="0">
                <a:solidFill>
                  <a:srgbClr val="FF0000"/>
                </a:solidFill>
              </a:rPr>
              <a:t>volume</a:t>
            </a:r>
            <a:endParaRPr kumimoji="1" lang="ja-JP" altLang="en-US" sz="1400">
              <a:solidFill>
                <a:srgbClr val="FF0000"/>
              </a:solidFill>
            </a:endParaRPr>
          </a:p>
        </p:txBody>
      </p:sp>
      <p:sp>
        <p:nvSpPr>
          <p:cNvPr id="30" name="テキスト ボックス 29"/>
          <p:cNvSpPr txBox="1"/>
          <p:nvPr/>
        </p:nvSpPr>
        <p:spPr>
          <a:xfrm>
            <a:off x="6653112" y="6521621"/>
            <a:ext cx="1698193" cy="307777"/>
          </a:xfrm>
          <a:prstGeom prst="rect">
            <a:avLst/>
          </a:prstGeom>
          <a:noFill/>
        </p:spPr>
        <p:txBody>
          <a:bodyPr wrap="square" rtlCol="0">
            <a:spAutoFit/>
          </a:bodyPr>
          <a:lstStyle/>
          <a:p>
            <a:r>
              <a:rPr kumimoji="1" lang="en-US" altLang="ja-JP" sz="1400" dirty="0">
                <a:solidFill>
                  <a:srgbClr val="FF0000"/>
                </a:solidFill>
              </a:rPr>
              <a:t>fiducial volume</a:t>
            </a:r>
            <a:endParaRPr kumimoji="1" lang="ja-JP" altLang="en-US" sz="1400">
              <a:solidFill>
                <a:srgbClr val="FF0000"/>
              </a:solidFill>
            </a:endParaRPr>
          </a:p>
        </p:txBody>
      </p:sp>
    </p:spTree>
    <p:extLst>
      <p:ext uri="{BB962C8B-B14F-4D97-AF65-F5344CB8AC3E}">
        <p14:creationId xmlns:p14="http://schemas.microsoft.com/office/powerpoint/2010/main" val="306466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Setting for MC</a:t>
            </a:r>
            <a:endParaRPr kumimoji="1" lang="ja-JP" altLang="en-US"/>
          </a:p>
        </p:txBody>
      </p:sp>
      <p:sp>
        <p:nvSpPr>
          <p:cNvPr id="3" name="コンテンツ プレースホルダー 2"/>
          <p:cNvSpPr>
            <a:spLocks noGrp="1"/>
          </p:cNvSpPr>
          <p:nvPr>
            <p:ph idx="1"/>
          </p:nvPr>
        </p:nvSpPr>
        <p:spPr>
          <a:xfrm>
            <a:off x="127000" y="990600"/>
            <a:ext cx="8877300" cy="5531224"/>
          </a:xfrm>
        </p:spPr>
        <p:txBody>
          <a:bodyPr>
            <a:normAutofit/>
          </a:bodyPr>
          <a:lstStyle/>
          <a:p>
            <a:endParaRPr lang="en-US" altLang="ja-JP" sz="22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smtClean="0"/>
              <a:t>26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154884902"/>
              </p:ext>
            </p:extLst>
          </p:nvPr>
        </p:nvGraphicFramePr>
        <p:xfrm>
          <a:off x="686217" y="990600"/>
          <a:ext cx="3746704" cy="1010920"/>
        </p:xfrm>
        <a:graphic>
          <a:graphicData uri="http://schemas.openxmlformats.org/drawingml/2006/table">
            <a:tbl>
              <a:tblPr firstRow="1" bandRow="1">
                <a:tableStyleId>{8A107856-5554-42FB-B03E-39F5DBC370BA}</a:tableStyleId>
              </a:tblPr>
              <a:tblGrid>
                <a:gridCol w="578019"/>
                <a:gridCol w="946815"/>
                <a:gridCol w="1048390"/>
                <a:gridCol w="1173480"/>
              </a:tblGrid>
              <a:tr h="370840">
                <a:tc>
                  <a:txBody>
                    <a:bodyPr/>
                    <a:lstStyle/>
                    <a:p>
                      <a:r>
                        <a:rPr kumimoji="1" lang="en-US" altLang="ja-JP" dirty="0"/>
                        <a:t>PDE</a:t>
                      </a:r>
                      <a:endParaRPr kumimoji="1" lang="ja-JP" altLang="en-US"/>
                    </a:p>
                  </a:txBody>
                  <a:tcPr/>
                </a:tc>
                <a:tc>
                  <a:txBody>
                    <a:bodyPr/>
                    <a:lstStyle/>
                    <a:p>
                      <a:r>
                        <a:rPr kumimoji="1" lang="en-US" altLang="ja-JP" dirty="0"/>
                        <a:t>Gain</a:t>
                      </a:r>
                      <a:endParaRPr kumimoji="1" lang="ja-JP" altLang="en-US"/>
                    </a:p>
                  </a:txBody>
                  <a:tcPr/>
                </a:tc>
                <a:tc>
                  <a:txBody>
                    <a:bodyPr/>
                    <a:lstStyle/>
                    <a:p>
                      <a:r>
                        <a:rPr kumimoji="1" lang="en-US" altLang="ja-JP" dirty="0"/>
                        <a:t>Crosstalk</a:t>
                      </a:r>
                      <a:br>
                        <a:rPr kumimoji="1" lang="en-US" altLang="ja-JP" dirty="0"/>
                      </a:br>
                      <a:r>
                        <a:rPr kumimoji="1" lang="en-US" altLang="ja-JP" dirty="0"/>
                        <a:t>Prob.</a:t>
                      </a:r>
                      <a:endParaRPr kumimoji="1" lang="ja-JP" altLang="en-US"/>
                    </a:p>
                  </a:txBody>
                  <a:tcPr/>
                </a:tc>
                <a:tc>
                  <a:txBody>
                    <a:bodyPr/>
                    <a:lstStyle/>
                    <a:p>
                      <a:r>
                        <a:rPr kumimoji="1" lang="en-US" altLang="ja-JP" dirty="0"/>
                        <a:t>Afterpulse</a:t>
                      </a:r>
                    </a:p>
                    <a:p>
                      <a:r>
                        <a:rPr kumimoji="1" lang="en-US" altLang="ja-JP" dirty="0"/>
                        <a:t>Prob.</a:t>
                      </a:r>
                      <a:endParaRPr kumimoji="1" lang="ja-JP" altLang="en-US"/>
                    </a:p>
                  </a:txBody>
                  <a:tcPr/>
                </a:tc>
              </a:tr>
              <a:tr h="370840">
                <a:tc>
                  <a:txBody>
                    <a:bodyPr/>
                    <a:lstStyle/>
                    <a:p>
                      <a:r>
                        <a:rPr kumimoji="1" lang="en-US" altLang="ja-JP" dirty="0"/>
                        <a:t>22%</a:t>
                      </a:r>
                      <a:endParaRPr kumimoji="1" lang="ja-JP" altLang="en-US"/>
                    </a:p>
                  </a:txBody>
                  <a:tcPr/>
                </a:tc>
                <a:tc>
                  <a:txBody>
                    <a:bodyPr/>
                    <a:lstStyle/>
                    <a:p>
                      <a:r>
                        <a:rPr kumimoji="1" lang="en-US" altLang="ja-JP" dirty="0"/>
                        <a:t>0.8 ×10</a:t>
                      </a:r>
                      <a:r>
                        <a:rPr kumimoji="1" lang="en-US" altLang="ja-JP" baseline="30000" dirty="0"/>
                        <a:t>6</a:t>
                      </a:r>
                      <a:endParaRPr kumimoji="1" lang="ja-JP" altLang="en-US" baseline="30000"/>
                    </a:p>
                  </a:txBody>
                  <a:tcPr/>
                </a:tc>
                <a:tc>
                  <a:txBody>
                    <a:bodyPr/>
                    <a:lstStyle/>
                    <a:p>
                      <a:r>
                        <a:rPr kumimoji="1" lang="en-US" altLang="ja-JP" dirty="0"/>
                        <a:t>15%</a:t>
                      </a:r>
                      <a:endParaRPr kumimoji="1" lang="ja-JP" altLang="en-US"/>
                    </a:p>
                  </a:txBody>
                  <a:tcPr/>
                </a:tc>
                <a:tc>
                  <a:txBody>
                    <a:bodyPr/>
                    <a:lstStyle/>
                    <a:p>
                      <a:r>
                        <a:rPr kumimoji="1" lang="en-US" altLang="ja-JP" dirty="0"/>
                        <a:t>15%</a:t>
                      </a:r>
                      <a:endParaRPr kumimoji="1" lang="ja-JP" altLang="en-US"/>
                    </a:p>
                  </a:txBody>
                  <a:tcPr/>
                </a:tc>
              </a:tr>
            </a:tbl>
          </a:graphicData>
        </a:graphic>
      </p:graphicFrame>
      <p:pic>
        <p:nvPicPr>
          <p:cNvPr id="6" name="図 5" descr="GainvsO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665" y="2516286"/>
            <a:ext cx="2832100" cy="2242703"/>
          </a:xfrm>
          <a:prstGeom prst="rect">
            <a:avLst/>
          </a:prstGeom>
        </p:spPr>
      </p:pic>
      <p:pic>
        <p:nvPicPr>
          <p:cNvPr id="7" name="図 6" descr="CTProbvsO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876" y="2516286"/>
            <a:ext cx="2929529" cy="2242703"/>
          </a:xfrm>
          <a:prstGeom prst="rect">
            <a:avLst/>
          </a:prstGeom>
        </p:spPr>
      </p:pic>
      <p:cxnSp>
        <p:nvCxnSpPr>
          <p:cNvPr id="13" name="直線矢印コネクタ 12"/>
          <p:cNvCxnSpPr/>
          <p:nvPr/>
        </p:nvCxnSpPr>
        <p:spPr>
          <a:xfrm>
            <a:off x="4799565" y="3107989"/>
            <a:ext cx="787400" cy="660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3849818" y="2793956"/>
            <a:ext cx="1048885" cy="338554"/>
          </a:xfrm>
          <a:prstGeom prst="rect">
            <a:avLst/>
          </a:prstGeom>
          <a:noFill/>
        </p:spPr>
        <p:txBody>
          <a:bodyPr wrap="none" rtlCol="0">
            <a:spAutoFit/>
          </a:bodyPr>
          <a:lstStyle/>
          <a:p>
            <a:r>
              <a:rPr kumimoji="1" lang="en-US" altLang="ja-JP" sz="1600" dirty="0"/>
              <a:t>0.8M Gain</a:t>
            </a:r>
            <a:endParaRPr kumimoji="1" lang="ja-JP" altLang="en-US" sz="1600"/>
          </a:p>
        </p:txBody>
      </p:sp>
      <p:cxnSp>
        <p:nvCxnSpPr>
          <p:cNvPr id="17" name="直線矢印コネクタ 16"/>
          <p:cNvCxnSpPr/>
          <p:nvPr/>
        </p:nvCxnSpPr>
        <p:spPr>
          <a:xfrm>
            <a:off x="8453705" y="3400089"/>
            <a:ext cx="12700" cy="279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7356501" y="2753758"/>
            <a:ext cx="1433405" cy="584776"/>
          </a:xfrm>
          <a:prstGeom prst="rect">
            <a:avLst/>
          </a:prstGeom>
          <a:noFill/>
        </p:spPr>
        <p:txBody>
          <a:bodyPr wrap="none" rtlCol="0">
            <a:spAutoFit/>
          </a:bodyPr>
          <a:lstStyle/>
          <a:p>
            <a:r>
              <a:rPr kumimoji="1" lang="en-US" altLang="ja-JP" sz="1600" dirty="0"/>
              <a:t>15%</a:t>
            </a:r>
          </a:p>
          <a:p>
            <a:r>
              <a:rPr kumimoji="1" lang="en-US" altLang="ja-JP" sz="1600" dirty="0"/>
              <a:t>Crosstalk Prob.</a:t>
            </a:r>
            <a:endParaRPr kumimoji="1" lang="ja-JP" altLang="en-US" sz="1600"/>
          </a:p>
        </p:txBody>
      </p:sp>
      <p:pic>
        <p:nvPicPr>
          <p:cNvPr id="16" name="図 15" descr="スクリーンショット 2015-07-24 14.5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2343185"/>
            <a:ext cx="3059665" cy="2415804"/>
          </a:xfrm>
          <a:prstGeom prst="rect">
            <a:avLst/>
          </a:prstGeom>
          <a:ln>
            <a:noFill/>
          </a:ln>
        </p:spPr>
      </p:pic>
      <p:sp>
        <p:nvSpPr>
          <p:cNvPr id="19" name="テキスト ボックス 18"/>
          <p:cNvSpPr txBox="1"/>
          <p:nvPr/>
        </p:nvSpPr>
        <p:spPr>
          <a:xfrm>
            <a:off x="718704" y="3752655"/>
            <a:ext cx="1825239" cy="584776"/>
          </a:xfrm>
          <a:prstGeom prst="rect">
            <a:avLst/>
          </a:prstGeom>
          <a:noFill/>
        </p:spPr>
        <p:txBody>
          <a:bodyPr wrap="none" rtlCol="0">
            <a:spAutoFit/>
          </a:bodyPr>
          <a:lstStyle/>
          <a:p>
            <a:r>
              <a:rPr kumimoji="1" lang="en-US" altLang="ja-JP" sz="1600" dirty="0"/>
              <a:t>17-27%</a:t>
            </a:r>
            <a:br>
              <a:rPr kumimoji="1" lang="en-US" altLang="ja-JP" sz="1600" dirty="0"/>
            </a:br>
            <a:r>
              <a:rPr kumimoji="1" lang="en-US" altLang="ja-JP" sz="1600" dirty="0"/>
              <a:t>@6.5V over voltage</a:t>
            </a:r>
            <a:endParaRPr kumimoji="1" lang="ja-JP" altLang="en-US" sz="1600"/>
          </a:p>
        </p:txBody>
      </p:sp>
      <p:sp>
        <p:nvSpPr>
          <p:cNvPr id="20" name="テキスト ボックス 19"/>
          <p:cNvSpPr txBox="1"/>
          <p:nvPr/>
        </p:nvSpPr>
        <p:spPr>
          <a:xfrm>
            <a:off x="127000" y="2343185"/>
            <a:ext cx="3061695" cy="338554"/>
          </a:xfrm>
          <a:prstGeom prst="rect">
            <a:avLst/>
          </a:prstGeom>
          <a:solidFill>
            <a:srgbClr val="FFFFFF"/>
          </a:solidFill>
          <a:ln>
            <a:noFill/>
          </a:ln>
        </p:spPr>
        <p:txBody>
          <a:bodyPr wrap="square" rtlCol="0">
            <a:spAutoFit/>
          </a:bodyPr>
          <a:lstStyle/>
          <a:p>
            <a:pPr algn="ctr"/>
            <a:r>
              <a:rPr kumimoji="1" lang="en-US" altLang="ja-JP" sz="1600" dirty="0"/>
              <a:t>PDE vs. over voltage</a:t>
            </a:r>
          </a:p>
        </p:txBody>
      </p:sp>
      <p:cxnSp>
        <p:nvCxnSpPr>
          <p:cNvPr id="22" name="直線矢印コネクタ 21"/>
          <p:cNvCxnSpPr/>
          <p:nvPr/>
        </p:nvCxnSpPr>
        <p:spPr>
          <a:xfrm flipH="1">
            <a:off x="2775647" y="2424000"/>
            <a:ext cx="681182" cy="7893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3344906" y="2077759"/>
            <a:ext cx="1009824" cy="369332"/>
          </a:xfrm>
          <a:prstGeom prst="rect">
            <a:avLst/>
          </a:prstGeom>
          <a:noFill/>
        </p:spPr>
        <p:txBody>
          <a:bodyPr wrap="none" rtlCol="0">
            <a:spAutoFit/>
          </a:bodyPr>
          <a:lstStyle/>
          <a:p>
            <a:r>
              <a:rPr kumimoji="1" lang="en-US" altLang="ja-JP" dirty="0"/>
              <a:t>22% PDE</a:t>
            </a:r>
            <a:endParaRPr kumimoji="1" lang="ja-JP" altLang="en-US"/>
          </a:p>
        </p:txBody>
      </p:sp>
      <p:graphicFrame>
        <p:nvGraphicFramePr>
          <p:cNvPr id="24" name="表 23"/>
          <p:cNvGraphicFramePr>
            <a:graphicFrameLocks noGrp="1"/>
          </p:cNvGraphicFramePr>
          <p:nvPr>
            <p:extLst>
              <p:ext uri="{D42A27DB-BD31-4B8C-83A1-F6EECF244321}">
                <p14:modId xmlns:p14="http://schemas.microsoft.com/office/powerpoint/2010/main" val="3114518045"/>
              </p:ext>
            </p:extLst>
          </p:nvPr>
        </p:nvGraphicFramePr>
        <p:xfrm>
          <a:off x="5037154" y="1009112"/>
          <a:ext cx="3256146" cy="1112520"/>
        </p:xfrm>
        <a:graphic>
          <a:graphicData uri="http://schemas.openxmlformats.org/drawingml/2006/table">
            <a:tbl>
              <a:tblPr firstRow="1" bandRow="1">
                <a:tableStyleId>{8A107856-5554-42FB-B03E-39F5DBC370BA}</a:tableStyleId>
              </a:tblPr>
              <a:tblGrid>
                <a:gridCol w="1946940"/>
                <a:gridCol w="681826"/>
                <a:gridCol w="627380"/>
              </a:tblGrid>
              <a:tr h="370840">
                <a:tc>
                  <a:txBody>
                    <a:bodyPr/>
                    <a:lstStyle/>
                    <a:p>
                      <a:r>
                        <a:rPr kumimoji="1" lang="en-US" altLang="ja-JP" dirty="0"/>
                        <a:t>Event by event fit</a:t>
                      </a:r>
                      <a:endParaRPr kumimoji="1" lang="ja-JP" altLang="en-US"/>
                    </a:p>
                  </a:txBody>
                  <a:tcPr/>
                </a:tc>
                <a:tc>
                  <a:txBody>
                    <a:bodyPr/>
                    <a:lstStyle/>
                    <a:p>
                      <a:r>
                        <a:rPr kumimoji="1" lang="en-US" altLang="ja-JP" dirty="0"/>
                        <a:t>2p2s</a:t>
                      </a:r>
                      <a:endParaRPr kumimoji="1" lang="ja-JP" altLang="en-US"/>
                    </a:p>
                  </a:txBody>
                  <a:tcPr/>
                </a:tc>
                <a:tc>
                  <a:txBody>
                    <a:bodyPr/>
                    <a:lstStyle/>
                    <a:p>
                      <a:r>
                        <a:rPr kumimoji="1" lang="en-US" altLang="ja-JP" dirty="0"/>
                        <a:t>4s</a:t>
                      </a:r>
                      <a:endParaRPr kumimoji="1" lang="ja-JP" altLang="en-US"/>
                    </a:p>
                  </a:txBody>
                  <a:tcPr/>
                </a:tc>
              </a:tr>
              <a:tr h="370840">
                <a:tc>
                  <a:txBody>
                    <a:bodyPr/>
                    <a:lstStyle/>
                    <a:p>
                      <a:r>
                        <a:rPr kumimoji="1" lang="en-US" altLang="ja-JP" dirty="0"/>
                        <a:t>trailing time const.</a:t>
                      </a:r>
                      <a:endParaRPr kumimoji="1" lang="ja-JP" altLang="en-US"/>
                    </a:p>
                  </a:txBody>
                  <a:tcPr/>
                </a:tc>
                <a:tc>
                  <a:txBody>
                    <a:bodyPr/>
                    <a:lstStyle/>
                    <a:p>
                      <a:r>
                        <a:rPr kumimoji="1" lang="en-US" altLang="ja-JP" dirty="0"/>
                        <a:t>49ns</a:t>
                      </a:r>
                      <a:endParaRPr kumimoji="1" lang="ja-JP" altLang="en-US"/>
                    </a:p>
                  </a:txBody>
                  <a:tcPr/>
                </a:tc>
                <a:tc>
                  <a:txBody>
                    <a:bodyPr/>
                    <a:lstStyle/>
                    <a:p>
                      <a:r>
                        <a:rPr kumimoji="1" lang="en-US" altLang="ja-JP" dirty="0"/>
                        <a:t>33ns</a:t>
                      </a:r>
                      <a:endParaRPr kumimoji="1" lang="ja-JP" altLang="en-US"/>
                    </a:p>
                  </a:txBody>
                  <a:tcPr/>
                </a:tc>
              </a:tr>
              <a:tr h="370840">
                <a:tc>
                  <a:txBody>
                    <a:bodyPr/>
                    <a:lstStyle/>
                    <a:p>
                      <a:r>
                        <a:rPr kumimoji="1" lang="en-US" altLang="ja-JP" dirty="0"/>
                        <a:t>leading time const.</a:t>
                      </a:r>
                      <a:endParaRPr kumimoji="1" lang="ja-JP" altLang="en-US"/>
                    </a:p>
                  </a:txBody>
                  <a:tcPr/>
                </a:tc>
                <a:tc>
                  <a:txBody>
                    <a:bodyPr/>
                    <a:lstStyle/>
                    <a:p>
                      <a:r>
                        <a:rPr kumimoji="1" lang="en-US" altLang="ja-JP" dirty="0"/>
                        <a:t>6.5ns</a:t>
                      </a:r>
                      <a:endParaRPr kumimoji="1" lang="ja-JP" altLang="en-US"/>
                    </a:p>
                  </a:txBody>
                  <a:tcPr/>
                </a:tc>
                <a:tc>
                  <a:txBody>
                    <a:bodyPr/>
                    <a:lstStyle/>
                    <a:p>
                      <a:r>
                        <a:rPr kumimoji="1" lang="en-US" altLang="ja-JP" dirty="0"/>
                        <a:t>&lt;2ns</a:t>
                      </a:r>
                      <a:endParaRPr kumimoji="1" lang="ja-JP" altLang="en-US"/>
                    </a:p>
                  </a:txBody>
                  <a:tcPr/>
                </a:tc>
              </a:tr>
            </a:tbl>
          </a:graphicData>
        </a:graphic>
      </p:graphicFrame>
      <p:pic>
        <p:nvPicPr>
          <p:cNvPr id="25" name="図 24" descr="Fit_4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 y="4797893"/>
            <a:ext cx="3801948" cy="2040968"/>
          </a:xfrm>
          <a:prstGeom prst="rect">
            <a:avLst/>
          </a:prstGeom>
        </p:spPr>
      </p:pic>
      <p:pic>
        <p:nvPicPr>
          <p:cNvPr id="26" name="図 25" descr="Fit_2p2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8948" y="4797893"/>
            <a:ext cx="3801948" cy="2040968"/>
          </a:xfrm>
          <a:prstGeom prst="rect">
            <a:avLst/>
          </a:prstGeom>
        </p:spPr>
      </p:pic>
      <p:sp>
        <p:nvSpPr>
          <p:cNvPr id="27" name="テキスト ボックス 26"/>
          <p:cNvSpPr txBox="1"/>
          <p:nvPr/>
        </p:nvSpPr>
        <p:spPr>
          <a:xfrm>
            <a:off x="664368" y="5152784"/>
            <a:ext cx="391942" cy="369332"/>
          </a:xfrm>
          <a:prstGeom prst="rect">
            <a:avLst/>
          </a:prstGeom>
          <a:noFill/>
        </p:spPr>
        <p:txBody>
          <a:bodyPr wrap="none" rtlCol="0">
            <a:spAutoFit/>
          </a:bodyPr>
          <a:lstStyle/>
          <a:p>
            <a:r>
              <a:rPr kumimoji="1" lang="en-US" altLang="ja-JP" dirty="0">
                <a:solidFill>
                  <a:srgbClr val="FF0000"/>
                </a:solidFill>
              </a:rPr>
              <a:t>4s</a:t>
            </a:r>
            <a:endParaRPr kumimoji="1" lang="ja-JP" altLang="en-US">
              <a:solidFill>
                <a:srgbClr val="FF0000"/>
              </a:solidFill>
            </a:endParaRPr>
          </a:p>
        </p:txBody>
      </p:sp>
      <p:sp>
        <p:nvSpPr>
          <p:cNvPr id="28" name="テキスト ボックス 27"/>
          <p:cNvSpPr txBox="1"/>
          <p:nvPr/>
        </p:nvSpPr>
        <p:spPr>
          <a:xfrm>
            <a:off x="4466316" y="5161131"/>
            <a:ext cx="633507" cy="369332"/>
          </a:xfrm>
          <a:prstGeom prst="rect">
            <a:avLst/>
          </a:prstGeom>
          <a:noFill/>
        </p:spPr>
        <p:txBody>
          <a:bodyPr wrap="none" rtlCol="0">
            <a:spAutoFit/>
          </a:bodyPr>
          <a:lstStyle/>
          <a:p>
            <a:r>
              <a:rPr kumimoji="1" lang="en-US" altLang="ja-JP" dirty="0">
                <a:solidFill>
                  <a:srgbClr val="FF0000"/>
                </a:solidFill>
              </a:rPr>
              <a:t>2p2s</a:t>
            </a:r>
            <a:endParaRPr kumimoji="1" lang="ja-JP" altLang="en-US">
              <a:solidFill>
                <a:srgbClr val="FF0000"/>
              </a:solidFill>
            </a:endParaRPr>
          </a:p>
        </p:txBody>
      </p:sp>
      <p:sp>
        <p:nvSpPr>
          <p:cNvPr id="29" name="テキスト ボックス 28"/>
          <p:cNvSpPr txBox="1"/>
          <p:nvPr/>
        </p:nvSpPr>
        <p:spPr>
          <a:xfrm>
            <a:off x="664368" y="4816576"/>
            <a:ext cx="2892777" cy="369332"/>
          </a:xfrm>
          <a:prstGeom prst="rect">
            <a:avLst/>
          </a:prstGeom>
          <a:solidFill>
            <a:schemeClr val="bg1"/>
          </a:solidFill>
        </p:spPr>
        <p:txBody>
          <a:bodyPr wrap="none" rtlCol="0">
            <a:spAutoFit/>
          </a:bodyPr>
          <a:lstStyle/>
          <a:p>
            <a:r>
              <a:rPr kumimoji="1" lang="en-US" altLang="ja-JP" dirty="0"/>
              <a:t>measured waveform of 1p.e.</a:t>
            </a:r>
            <a:endParaRPr kumimoji="1" lang="ja-JP" altLang="en-US"/>
          </a:p>
        </p:txBody>
      </p:sp>
      <p:sp>
        <p:nvSpPr>
          <p:cNvPr id="30" name="テキスト ボックス 29"/>
          <p:cNvSpPr txBox="1"/>
          <p:nvPr/>
        </p:nvSpPr>
        <p:spPr>
          <a:xfrm>
            <a:off x="4466316" y="4816576"/>
            <a:ext cx="2892777" cy="369332"/>
          </a:xfrm>
          <a:prstGeom prst="rect">
            <a:avLst/>
          </a:prstGeom>
          <a:solidFill>
            <a:schemeClr val="bg1"/>
          </a:solidFill>
        </p:spPr>
        <p:txBody>
          <a:bodyPr wrap="none" rtlCol="0">
            <a:spAutoFit/>
          </a:bodyPr>
          <a:lstStyle/>
          <a:p>
            <a:r>
              <a:rPr kumimoji="1" lang="en-US" altLang="ja-JP" dirty="0"/>
              <a:t>measured waveform of 1p.e.</a:t>
            </a:r>
            <a:endParaRPr kumimoji="1" lang="ja-JP" altLang="en-US"/>
          </a:p>
        </p:txBody>
      </p:sp>
    </p:spTree>
    <p:extLst>
      <p:ext uri="{BB962C8B-B14F-4D97-AF65-F5344CB8AC3E}">
        <p14:creationId xmlns:p14="http://schemas.microsoft.com/office/powerpoint/2010/main" val="5587474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Waveform</a:t>
            </a:r>
            <a:r>
              <a:rPr kumimoji="1" lang="ja-JP" altLang="en-US"/>
              <a:t> </a:t>
            </a:r>
            <a:r>
              <a:rPr kumimoji="1" lang="en-US" altLang="ja-JP" dirty="0"/>
              <a:t>analysis</a:t>
            </a:r>
            <a:endParaRPr kumimoji="1" lang="ja-JP" altLang="en-US"/>
          </a:p>
        </p:txBody>
      </p:sp>
      <p:sp>
        <p:nvSpPr>
          <p:cNvPr id="3" name="コンテンツ プレースホルダー 2"/>
          <p:cNvSpPr>
            <a:spLocks noGrp="1"/>
          </p:cNvSpPr>
          <p:nvPr>
            <p:ph idx="1"/>
          </p:nvPr>
        </p:nvSpPr>
        <p:spPr/>
        <p:txBody>
          <a:bodyPr/>
          <a:lstStyle/>
          <a:p>
            <a:r>
              <a:rPr kumimoji="1" lang="en-US" altLang="ja-JP" sz="2000" dirty="0"/>
              <a:t>In</a:t>
            </a:r>
            <a:r>
              <a:rPr lang="ja-JP" altLang="ja-JP" sz="2000"/>
              <a:t> </a:t>
            </a:r>
            <a:r>
              <a:rPr lang="en-US" altLang="ja-JP" sz="2000" dirty="0"/>
              <a:t>waveform</a:t>
            </a:r>
            <a:r>
              <a:rPr lang="ja-JP" altLang="en-US" sz="2000"/>
              <a:t> </a:t>
            </a:r>
            <a:r>
              <a:rPr lang="en-US" altLang="ja-JP" sz="2000" dirty="0"/>
              <a:t>analysis</a:t>
            </a:r>
            <a:r>
              <a:rPr kumimoji="1" lang="en-US" altLang="ja-JP" sz="2000" dirty="0"/>
              <a:t>, charge (# of p.e.) and timing are calculated.</a:t>
            </a:r>
          </a:p>
          <a:p>
            <a:r>
              <a:rPr kumimoji="1" lang="en-US" altLang="ja-JP" sz="2000" dirty="0"/>
              <a:t>Charge</a:t>
            </a:r>
            <a:r>
              <a:rPr kumimoji="1" lang="ja-JP" altLang="en-US" sz="2000"/>
              <a:t> </a:t>
            </a:r>
            <a:r>
              <a:rPr kumimoji="1" lang="en-US" altLang="ja-JP" sz="2000" dirty="0"/>
              <a:t>is</a:t>
            </a:r>
            <a:r>
              <a:rPr kumimoji="1" lang="ja-JP" altLang="en-US" sz="2000"/>
              <a:t> </a:t>
            </a:r>
            <a:r>
              <a:rPr kumimoji="1" lang="en-US" altLang="ja-JP" sz="2000" dirty="0"/>
              <a:t>calculated</a:t>
            </a:r>
            <a:r>
              <a:rPr kumimoji="1" lang="ja-JP" altLang="en-US" sz="2000"/>
              <a:t> </a:t>
            </a:r>
            <a:r>
              <a:rPr kumimoji="1" lang="en-US" altLang="ja-JP" sz="2000" dirty="0"/>
              <a:t>from</a:t>
            </a:r>
            <a:r>
              <a:rPr kumimoji="1" lang="ja-JP" altLang="en-US" sz="2000"/>
              <a:t> </a:t>
            </a:r>
            <a:r>
              <a:rPr kumimoji="1" lang="en-US" altLang="ja-JP" sz="2000" dirty="0"/>
              <a:t>fixed</a:t>
            </a:r>
            <a:r>
              <a:rPr kumimoji="1" lang="ja-JP" altLang="en-US" sz="2000"/>
              <a:t> </a:t>
            </a:r>
            <a:r>
              <a:rPr kumimoji="1" lang="en-US" altLang="ja-JP" sz="2000" dirty="0"/>
              <a:t>integration</a:t>
            </a:r>
            <a:r>
              <a:rPr kumimoji="1" lang="ja-JP" altLang="en-US" sz="2000"/>
              <a:t> </a:t>
            </a:r>
            <a:r>
              <a:rPr kumimoji="1" lang="en-US" altLang="ja-JP" sz="2000" dirty="0"/>
              <a:t>range.</a:t>
            </a:r>
          </a:p>
          <a:p>
            <a:r>
              <a:rPr kumimoji="1" lang="en-US" altLang="ja-JP" sz="2000" dirty="0"/>
              <a:t>Constant fraction method is used for timing calculation</a:t>
            </a:r>
            <a:br>
              <a:rPr kumimoji="1" lang="en-US" altLang="ja-JP" sz="2000" dirty="0"/>
            </a:br>
            <a:r>
              <a:rPr kumimoji="1" lang="en-US" altLang="ja-JP" sz="2000" dirty="0"/>
              <a:t>(with </a:t>
            </a:r>
            <a:r>
              <a:rPr lang="en-US" altLang="ja-JP" sz="2000" dirty="0"/>
              <a:t>10% of pulse height threshold</a:t>
            </a:r>
            <a:r>
              <a:rPr kumimoji="1" lang="en-US" altLang="ja-JP" sz="2000" dirty="0"/>
              <a:t>)</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27</a:t>
            </a:fld>
            <a:endParaRPr kumimoji="1" lang="ja-JP" altLang="en-US"/>
          </a:p>
        </p:txBody>
      </p:sp>
      <p:pic>
        <p:nvPicPr>
          <p:cNvPr id="15" name="図 14" descr="wf.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597" y="3444337"/>
            <a:ext cx="4554751" cy="3192574"/>
          </a:xfrm>
          <a:prstGeom prst="rect">
            <a:avLst/>
          </a:prstGeom>
        </p:spPr>
      </p:pic>
      <p:cxnSp>
        <p:nvCxnSpPr>
          <p:cNvPr id="22" name="直線矢印コネクタ 21"/>
          <p:cNvCxnSpPr/>
          <p:nvPr/>
        </p:nvCxnSpPr>
        <p:spPr>
          <a:xfrm>
            <a:off x="5970890" y="4019849"/>
            <a:ext cx="0" cy="517863"/>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2776006" y="4537712"/>
            <a:ext cx="3664099" cy="0"/>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901188" y="3696683"/>
            <a:ext cx="1395409" cy="646331"/>
          </a:xfrm>
          <a:prstGeom prst="rect">
            <a:avLst/>
          </a:prstGeom>
          <a:noFill/>
        </p:spPr>
        <p:txBody>
          <a:bodyPr wrap="none" rtlCol="0">
            <a:spAutoFit/>
          </a:bodyPr>
          <a:lstStyle/>
          <a:p>
            <a:r>
              <a:rPr kumimoji="1" lang="en-US" altLang="ja-JP" dirty="0"/>
              <a:t>constant</a:t>
            </a:r>
          </a:p>
          <a:p>
            <a:r>
              <a:rPr kumimoji="1" lang="en-US" altLang="ja-JP" dirty="0"/>
              <a:t>fraction time</a:t>
            </a:r>
            <a:endParaRPr kumimoji="1" lang="ja-JP" altLang="en-US"/>
          </a:p>
        </p:txBody>
      </p:sp>
      <p:cxnSp>
        <p:nvCxnSpPr>
          <p:cNvPr id="27" name="直線矢印コネクタ 26"/>
          <p:cNvCxnSpPr/>
          <p:nvPr/>
        </p:nvCxnSpPr>
        <p:spPr>
          <a:xfrm>
            <a:off x="3200400" y="6158253"/>
            <a:ext cx="1407656"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4060045" y="5775143"/>
            <a:ext cx="2455056" cy="369332"/>
          </a:xfrm>
          <a:prstGeom prst="rect">
            <a:avLst/>
          </a:prstGeom>
          <a:noFill/>
        </p:spPr>
        <p:txBody>
          <a:bodyPr wrap="square" rtlCol="0">
            <a:spAutoFit/>
          </a:bodyPr>
          <a:lstStyle/>
          <a:p>
            <a:r>
              <a:rPr kumimoji="1" lang="en-US" altLang="ja-JP" dirty="0"/>
              <a:t>integration range </a:t>
            </a:r>
            <a:r>
              <a:rPr lang="en-US" altLang="ja-JP" dirty="0"/>
              <a:t>200ns</a:t>
            </a:r>
            <a:endParaRPr kumimoji="1" lang="ja-JP" altLang="en-US"/>
          </a:p>
        </p:txBody>
      </p:sp>
      <p:sp>
        <p:nvSpPr>
          <p:cNvPr id="29" name="テキスト ボックス 28"/>
          <p:cNvSpPr txBox="1"/>
          <p:nvPr/>
        </p:nvSpPr>
        <p:spPr>
          <a:xfrm>
            <a:off x="5970890" y="4052989"/>
            <a:ext cx="1962459" cy="369332"/>
          </a:xfrm>
          <a:prstGeom prst="rect">
            <a:avLst/>
          </a:prstGeom>
          <a:noFill/>
        </p:spPr>
        <p:txBody>
          <a:bodyPr wrap="none" rtlCol="0">
            <a:spAutoFit/>
          </a:bodyPr>
          <a:lstStyle/>
          <a:p>
            <a:r>
              <a:rPr kumimoji="1" lang="en-US" altLang="ja-JP" dirty="0">
                <a:solidFill>
                  <a:srgbClr val="0000FF"/>
                </a:solidFill>
              </a:rPr>
              <a:t>pulse height * 0.10</a:t>
            </a:r>
            <a:endParaRPr kumimoji="1" lang="ja-JP" altLang="en-US">
              <a:solidFill>
                <a:srgbClr val="0000FF"/>
              </a:solidFill>
            </a:endParaRPr>
          </a:p>
        </p:txBody>
      </p:sp>
      <p:cxnSp>
        <p:nvCxnSpPr>
          <p:cNvPr id="38" name="カギ線コネクタ 37"/>
          <p:cNvCxnSpPr/>
          <p:nvPr/>
        </p:nvCxnSpPr>
        <p:spPr>
          <a:xfrm>
            <a:off x="1955800" y="3873500"/>
            <a:ext cx="1524000" cy="664212"/>
          </a:xfrm>
          <a:prstGeom prst="bentConnector3">
            <a:avLst>
              <a:gd name="adj1" fmla="val 10083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2296597" y="3358129"/>
            <a:ext cx="4554751" cy="338554"/>
          </a:xfrm>
          <a:prstGeom prst="rect">
            <a:avLst/>
          </a:prstGeom>
          <a:solidFill>
            <a:srgbClr val="FFFFFF"/>
          </a:solidFill>
        </p:spPr>
        <p:txBody>
          <a:bodyPr wrap="square" rtlCol="0">
            <a:spAutoFit/>
          </a:bodyPr>
          <a:lstStyle/>
          <a:p>
            <a:pPr algn="ctr"/>
            <a:r>
              <a:rPr kumimoji="1" lang="en-US" altLang="ja-JP" sz="1600" dirty="0"/>
              <a:t>simulated waveform</a:t>
            </a:r>
            <a:endParaRPr kumimoji="1" lang="ja-JP" altLang="en-US" sz="1600"/>
          </a:p>
        </p:txBody>
      </p:sp>
    </p:spTree>
    <p:extLst>
      <p:ext uri="{BB962C8B-B14F-4D97-AF65-F5344CB8AC3E}">
        <p14:creationId xmlns:p14="http://schemas.microsoft.com/office/powerpoint/2010/main" val="40190081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Waveform analysis for over range channel</a:t>
            </a:r>
            <a:endParaRPr kumimoji="1" lang="ja-JP" altLang="en-US"/>
          </a:p>
        </p:txBody>
      </p:sp>
      <p:sp>
        <p:nvSpPr>
          <p:cNvPr id="3" name="コンテンツ プレースホルダー 2"/>
          <p:cNvSpPr>
            <a:spLocks noGrp="1"/>
          </p:cNvSpPr>
          <p:nvPr>
            <p:ph idx="1"/>
          </p:nvPr>
        </p:nvSpPr>
        <p:spPr>
          <a:xfrm>
            <a:off x="279400" y="889000"/>
            <a:ext cx="8724900" cy="5969000"/>
          </a:xfrm>
        </p:spPr>
        <p:txBody>
          <a:bodyPr>
            <a:normAutofit/>
          </a:bodyPr>
          <a:lstStyle/>
          <a:p>
            <a:r>
              <a:rPr kumimoji="1" lang="en-US" altLang="ja-JP" sz="2000" dirty="0"/>
              <a:t>As PDE and gain increases, 35% of event have at least one channel</a:t>
            </a:r>
            <a:br>
              <a:rPr kumimoji="1" lang="en-US" altLang="ja-JP" sz="2000" dirty="0"/>
            </a:br>
            <a:r>
              <a:rPr kumimoji="1" lang="en-US" altLang="ja-JP" sz="2000" dirty="0"/>
              <a:t>in which pulse height becomes higher</a:t>
            </a:r>
            <a:br>
              <a:rPr kumimoji="1" lang="en-US" altLang="ja-JP" sz="2000" dirty="0"/>
            </a:br>
            <a:r>
              <a:rPr kumimoji="1" lang="en-US" altLang="ja-JP" sz="2000" dirty="0"/>
              <a:t>than dynamic range </a:t>
            </a:r>
            <a:r>
              <a:rPr lang="ja-JP" altLang="en-US" sz="2000"/>
              <a:t>o</a:t>
            </a:r>
            <a:r>
              <a:rPr lang="en-US" altLang="ja-JP" sz="2000" dirty="0"/>
              <a:t>f</a:t>
            </a:r>
            <a:r>
              <a:rPr lang="ja-JP" altLang="en-US" sz="2000"/>
              <a:t> </a:t>
            </a:r>
            <a:r>
              <a:rPr lang="en-US" altLang="ja-JP" sz="2000" dirty="0"/>
              <a:t>waveform digitizer </a:t>
            </a:r>
            <a:r>
              <a:rPr kumimoji="1" lang="en-US" altLang="ja-JP" sz="2000" dirty="0"/>
              <a:t>(950mV).</a:t>
            </a:r>
          </a:p>
          <a:p>
            <a:r>
              <a:rPr lang="en-US" altLang="ja-JP" sz="2000" dirty="0"/>
              <a:t>We can avoid over range by decreasing amp gain</a:t>
            </a:r>
            <a:br>
              <a:rPr lang="en-US" altLang="ja-JP" sz="2000" dirty="0"/>
            </a:br>
            <a:r>
              <a:rPr lang="en-US" altLang="ja-JP" sz="2000" dirty="0"/>
              <a:t>but it leads to worse SN ratio, and it may result in worse resolution. (Quantitative estimation has not done yet.)</a:t>
            </a:r>
          </a:p>
          <a:p>
            <a:r>
              <a:rPr lang="en-US" altLang="ja-JP" sz="2000" dirty="0"/>
              <a:t>However, appropriate waveform analysis to these over range channel is important for reconstruction as they have large # of p.e.</a:t>
            </a:r>
          </a:p>
          <a:p>
            <a:endParaRPr kumimoji="1" lang="en-US" altLang="ja-JP" sz="2000" dirty="0"/>
          </a:p>
          <a:p>
            <a:endParaRPr lang="en-US" altLang="ja-JP" sz="2000" dirty="0"/>
          </a:p>
          <a:p>
            <a:endParaRPr kumimoji="1" lang="en-US" altLang="ja-JP" sz="2000" dirty="0"/>
          </a:p>
          <a:p>
            <a:endParaRPr lang="en-US" altLang="ja-JP" sz="2000" dirty="0"/>
          </a:p>
          <a:p>
            <a:endParaRPr kumimoji="1" lang="en-US" altLang="ja-JP" sz="2000" dirty="0"/>
          </a:p>
          <a:p>
            <a:pPr marL="0" indent="0">
              <a:buNone/>
            </a:pPr>
            <a:endParaRPr kumimoji="1" lang="en-US" altLang="ja-JP" sz="2000" dirty="0"/>
          </a:p>
          <a:p>
            <a:pPr marL="0" indent="0">
              <a:buNone/>
            </a:pPr>
            <a:endParaRPr kumimoji="1" lang="en-US" altLang="ja-JP" sz="2000" dirty="0"/>
          </a:p>
          <a:p>
            <a:endParaRPr kumimoji="1" lang="en-US" altLang="ja-JP" sz="20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28</a:t>
            </a:fld>
            <a:endParaRPr kumimoji="1" lang="ja-JP" altLang="en-US"/>
          </a:p>
        </p:txBody>
      </p:sp>
      <p:pic>
        <p:nvPicPr>
          <p:cNvPr id="5" name="図 4" descr="TOTchanne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556" y="3637162"/>
            <a:ext cx="4427269" cy="2998361"/>
          </a:xfrm>
          <a:prstGeom prst="rect">
            <a:avLst/>
          </a:prstGeom>
          <a:ln>
            <a:solidFill>
              <a:srgbClr val="0000FF"/>
            </a:solidFill>
          </a:ln>
        </p:spPr>
      </p:pic>
      <p:sp>
        <p:nvSpPr>
          <p:cNvPr id="18" name="テキスト ボックス 17"/>
          <p:cNvSpPr txBox="1"/>
          <p:nvPr/>
        </p:nvSpPr>
        <p:spPr>
          <a:xfrm>
            <a:off x="5880340" y="3657600"/>
            <a:ext cx="2196860" cy="584776"/>
          </a:xfrm>
          <a:prstGeom prst="rect">
            <a:avLst/>
          </a:prstGeom>
          <a:solidFill>
            <a:srgbClr val="FFFFFF"/>
          </a:solidFill>
          <a:ln>
            <a:solidFill>
              <a:srgbClr val="FF0000"/>
            </a:solidFill>
          </a:ln>
        </p:spPr>
        <p:txBody>
          <a:bodyPr wrap="square" rtlCol="0">
            <a:spAutoFit/>
          </a:bodyPr>
          <a:lstStyle/>
          <a:p>
            <a:r>
              <a:rPr kumimoji="1" lang="en-US" altLang="ja-JP" sz="1600" dirty="0"/>
              <a:t>Number of over range</a:t>
            </a:r>
          </a:p>
          <a:p>
            <a:r>
              <a:rPr kumimoji="1" lang="en-US" altLang="ja-JP" sz="1600" dirty="0"/>
              <a:t>channel per event</a:t>
            </a:r>
            <a:endParaRPr kumimoji="1" lang="ja-JP" altLang="en-US" sz="1600"/>
          </a:p>
        </p:txBody>
      </p:sp>
      <p:cxnSp>
        <p:nvCxnSpPr>
          <p:cNvPr id="23" name="直線コネクタ 22"/>
          <p:cNvCxnSpPr/>
          <p:nvPr/>
        </p:nvCxnSpPr>
        <p:spPr>
          <a:xfrm flipV="1">
            <a:off x="5498144" y="3898900"/>
            <a:ext cx="0" cy="242211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5510604" y="5431156"/>
            <a:ext cx="81199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498144" y="4907936"/>
            <a:ext cx="1585715" cy="523220"/>
          </a:xfrm>
          <a:prstGeom prst="rect">
            <a:avLst/>
          </a:prstGeom>
          <a:noFill/>
        </p:spPr>
        <p:txBody>
          <a:bodyPr wrap="none" rtlCol="0">
            <a:spAutoFit/>
          </a:bodyPr>
          <a:lstStyle/>
          <a:p>
            <a:r>
              <a:rPr kumimoji="1" lang="en-US" altLang="ja-JP" sz="1400" dirty="0"/>
              <a:t>35% event have</a:t>
            </a:r>
            <a:br>
              <a:rPr kumimoji="1" lang="en-US" altLang="ja-JP" sz="1400" dirty="0"/>
            </a:br>
            <a:r>
              <a:rPr kumimoji="1" lang="en-US" altLang="ja-JP" sz="1400" dirty="0"/>
              <a:t>over range channel</a:t>
            </a:r>
            <a:endParaRPr kumimoji="1" lang="ja-JP" altLang="en-US" sz="1400"/>
          </a:p>
        </p:txBody>
      </p:sp>
      <p:pic>
        <p:nvPicPr>
          <p:cNvPr id="10" name="図 9" descr="vpeakvsnphe_020.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88" y="3637161"/>
            <a:ext cx="4427267" cy="2998361"/>
          </a:xfrm>
          <a:prstGeom prst="rect">
            <a:avLst/>
          </a:prstGeom>
          <a:ln>
            <a:solidFill>
              <a:srgbClr val="0000FF"/>
            </a:solidFill>
          </a:ln>
        </p:spPr>
      </p:pic>
      <p:cxnSp>
        <p:nvCxnSpPr>
          <p:cNvPr id="27" name="直線矢印コネクタ 26"/>
          <p:cNvCxnSpPr/>
          <p:nvPr/>
        </p:nvCxnSpPr>
        <p:spPr>
          <a:xfrm flipH="1" flipV="1">
            <a:off x="2858744" y="4112800"/>
            <a:ext cx="316144" cy="5779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331082" y="4615548"/>
            <a:ext cx="1799090" cy="584776"/>
          </a:xfrm>
          <a:prstGeom prst="rect">
            <a:avLst/>
          </a:prstGeom>
          <a:noFill/>
        </p:spPr>
        <p:txBody>
          <a:bodyPr wrap="none" rtlCol="0">
            <a:spAutoFit/>
          </a:bodyPr>
          <a:lstStyle/>
          <a:p>
            <a:r>
              <a:rPr kumimoji="1" lang="en-US" altLang="ja-JP" sz="1600" dirty="0"/>
              <a:t>some channels</a:t>
            </a:r>
          </a:p>
          <a:p>
            <a:r>
              <a:rPr kumimoji="1" lang="en-US" altLang="ja-JP" sz="1600" dirty="0"/>
              <a:t>become over range</a:t>
            </a:r>
            <a:endParaRPr kumimoji="1" lang="ja-JP" altLang="en-US" sz="1600"/>
          </a:p>
        </p:txBody>
      </p:sp>
      <p:sp>
        <p:nvSpPr>
          <p:cNvPr id="30" name="テキスト ボックス 29"/>
          <p:cNvSpPr txBox="1"/>
          <p:nvPr/>
        </p:nvSpPr>
        <p:spPr>
          <a:xfrm>
            <a:off x="1323761" y="3634069"/>
            <a:ext cx="2290561" cy="338554"/>
          </a:xfrm>
          <a:prstGeom prst="rect">
            <a:avLst/>
          </a:prstGeom>
          <a:solidFill>
            <a:schemeClr val="bg1"/>
          </a:solidFill>
          <a:ln>
            <a:solidFill>
              <a:srgbClr val="FF0000"/>
            </a:solidFill>
          </a:ln>
        </p:spPr>
        <p:txBody>
          <a:bodyPr wrap="square" rtlCol="0">
            <a:spAutoFit/>
          </a:bodyPr>
          <a:lstStyle/>
          <a:p>
            <a:pPr algn="ctr"/>
            <a:r>
              <a:rPr kumimoji="1" lang="en-US" altLang="ja-JP" sz="1600" dirty="0"/>
              <a:t>Pulse height vs #ofp.e.</a:t>
            </a:r>
            <a:endParaRPr kumimoji="1" lang="ja-JP" altLang="en-US" sz="1600"/>
          </a:p>
        </p:txBody>
      </p:sp>
      <p:sp>
        <p:nvSpPr>
          <p:cNvPr id="31" name="正方形/長方形 30"/>
          <p:cNvSpPr/>
          <p:nvPr/>
        </p:nvSpPr>
        <p:spPr>
          <a:xfrm>
            <a:off x="2897621" y="5732585"/>
            <a:ext cx="1067749" cy="523220"/>
          </a:xfrm>
          <a:prstGeom prst="rect">
            <a:avLst/>
          </a:prstGeom>
        </p:spPr>
        <p:txBody>
          <a:bodyPr wrap="square">
            <a:spAutoFit/>
          </a:bodyPr>
          <a:lstStyle/>
          <a:p>
            <a:r>
              <a:rPr lang="en-US" altLang="ja-JP" sz="1400" dirty="0"/>
              <a:t>black:MPPC</a:t>
            </a:r>
          </a:p>
          <a:p>
            <a:r>
              <a:rPr lang="en-US" altLang="ja-JP" sz="1400" dirty="0">
                <a:solidFill>
                  <a:srgbClr val="FF0000"/>
                </a:solidFill>
              </a:rPr>
              <a:t>red:PMT</a:t>
            </a:r>
            <a:endParaRPr lang="ja-JP" altLang="en-US" sz="1400">
              <a:solidFill>
                <a:srgbClr val="FF0000"/>
              </a:solidFill>
            </a:endParaRPr>
          </a:p>
        </p:txBody>
      </p:sp>
    </p:spTree>
    <p:extLst>
      <p:ext uri="{BB962C8B-B14F-4D97-AF65-F5344CB8AC3E}">
        <p14:creationId xmlns:p14="http://schemas.microsoft.com/office/powerpoint/2010/main" val="3127245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Waveform analysis for over range channel</a:t>
            </a:r>
            <a:endParaRPr kumimoji="1" lang="ja-JP" altLang="en-US"/>
          </a:p>
        </p:txBody>
      </p:sp>
      <p:sp>
        <p:nvSpPr>
          <p:cNvPr id="3" name="コンテンツ プレースホルダー 2"/>
          <p:cNvSpPr>
            <a:spLocks noGrp="1"/>
          </p:cNvSpPr>
          <p:nvPr>
            <p:ph idx="1"/>
          </p:nvPr>
        </p:nvSpPr>
        <p:spPr/>
        <p:txBody>
          <a:bodyPr/>
          <a:lstStyle/>
          <a:p>
            <a:r>
              <a:rPr lang="en-US" altLang="ja-JP" sz="2000" dirty="0"/>
              <a:t>For</a:t>
            </a:r>
            <a:r>
              <a:rPr lang="ja-JP" altLang="en-US" sz="2000"/>
              <a:t> </a:t>
            </a:r>
            <a:r>
              <a:rPr lang="en-US" altLang="ja-JP" sz="2000" dirty="0"/>
              <a:t>these</a:t>
            </a:r>
            <a:r>
              <a:rPr lang="ja-JP" altLang="en-US" sz="2000"/>
              <a:t> </a:t>
            </a:r>
            <a:r>
              <a:rPr lang="en-US" altLang="ja-JP" sz="2000" dirty="0"/>
              <a:t>over range channel</a:t>
            </a:r>
            <a:r>
              <a:rPr lang="ja-JP" altLang="en-US" sz="2000"/>
              <a:t>,</a:t>
            </a:r>
            <a:r>
              <a:rPr lang="en-US" altLang="ja-JP" sz="2000" dirty="0"/>
              <a:t> TOT (Time</a:t>
            </a:r>
            <a:r>
              <a:rPr lang="ja-JP" altLang="en-US" sz="2000"/>
              <a:t> </a:t>
            </a:r>
            <a:r>
              <a:rPr lang="en-US" altLang="ja-JP" sz="2000" dirty="0"/>
              <a:t>Over</a:t>
            </a:r>
            <a:r>
              <a:rPr lang="ja-JP" altLang="en-US" sz="2000"/>
              <a:t> </a:t>
            </a:r>
            <a:r>
              <a:rPr lang="en-US" altLang="ja-JP" sz="2000" dirty="0"/>
              <a:t>Threshold) method</a:t>
            </a:r>
            <a:br>
              <a:rPr lang="en-US" altLang="ja-JP" sz="2000" dirty="0"/>
            </a:br>
            <a:r>
              <a:rPr lang="en-US" altLang="ja-JP" sz="2000" dirty="0"/>
              <a:t>are</a:t>
            </a:r>
            <a:r>
              <a:rPr lang="ja-JP" altLang="en-US" sz="2000"/>
              <a:t> </a:t>
            </a:r>
            <a:r>
              <a:rPr lang="en-US" altLang="ja-JP" sz="2000" dirty="0"/>
              <a:t>used</a:t>
            </a:r>
            <a:r>
              <a:rPr lang="ja-JP" altLang="en-US" sz="2000"/>
              <a:t> </a:t>
            </a:r>
            <a:r>
              <a:rPr lang="en-US" altLang="ja-JP" sz="2000" dirty="0"/>
              <a:t>for charge calculation in MEG I. </a:t>
            </a:r>
          </a:p>
          <a:p>
            <a:r>
              <a:rPr lang="en-US" altLang="ja-JP" sz="2000" dirty="0"/>
              <a:t>Same method can be used for MEG II.</a:t>
            </a:r>
          </a:p>
          <a:p>
            <a:endParaRPr lang="en-US" altLang="ja-JP" sz="1000" dirty="0"/>
          </a:p>
          <a:p>
            <a:r>
              <a:rPr lang="en-US" altLang="ja-JP" sz="2000" dirty="0"/>
              <a:t>Relation between TOT and charge</a:t>
            </a:r>
            <a:br>
              <a:rPr lang="en-US" altLang="ja-JP" sz="2000" dirty="0"/>
            </a:br>
            <a:r>
              <a:rPr lang="en-US" altLang="ja-JP" sz="2000" dirty="0"/>
              <a:t>are calculated beforehand.</a:t>
            </a:r>
          </a:p>
          <a:p>
            <a:r>
              <a:rPr lang="ja-JP" altLang="ja-JP" sz="2000"/>
              <a:t>I</a:t>
            </a:r>
            <a:r>
              <a:rPr lang="en-US" altLang="ja-JP" sz="2000" dirty="0"/>
              <a:t>n</a:t>
            </a:r>
            <a:r>
              <a:rPr lang="ja-JP" altLang="en-US" sz="2000"/>
              <a:t> </a:t>
            </a:r>
            <a:r>
              <a:rPr lang="en-US" altLang="ja-JP" sz="2000" dirty="0"/>
              <a:t>this</a:t>
            </a:r>
            <a:r>
              <a:rPr lang="ja-JP" altLang="en-US" sz="2000"/>
              <a:t> </a:t>
            </a:r>
            <a:r>
              <a:rPr lang="en-US" altLang="ja-JP" sz="2000" dirty="0"/>
              <a:t>study,</a:t>
            </a:r>
            <a:r>
              <a:rPr lang="ja-JP" altLang="en-US" sz="2000"/>
              <a:t> </a:t>
            </a:r>
            <a:r>
              <a:rPr lang="ja-JP" altLang="ja-JP" sz="2000"/>
              <a:t>o</a:t>
            </a:r>
            <a:r>
              <a:rPr lang="en-US" altLang="ja-JP" sz="2000" dirty="0"/>
              <a:t>ver</a:t>
            </a:r>
            <a:r>
              <a:rPr lang="ja-JP" altLang="en-US" sz="2000"/>
              <a:t> </a:t>
            </a:r>
            <a:r>
              <a:rPr lang="en-US" altLang="ja-JP" sz="2000" dirty="0"/>
              <a:t>range</a:t>
            </a:r>
            <a:r>
              <a:rPr lang="ja-JP" altLang="en-US" sz="2000"/>
              <a:t> </a:t>
            </a:r>
            <a:r>
              <a:rPr lang="en-US" altLang="ja-JP" sz="2000" dirty="0"/>
              <a:t>channels</a:t>
            </a:r>
            <a:br>
              <a:rPr lang="en-US" altLang="ja-JP" sz="2000" dirty="0"/>
            </a:br>
            <a:r>
              <a:rPr lang="en-US" altLang="ja-JP" sz="2000" dirty="0"/>
              <a:t>are</a:t>
            </a:r>
            <a:r>
              <a:rPr lang="ja-JP" altLang="en-US" sz="2000"/>
              <a:t> </a:t>
            </a:r>
            <a:r>
              <a:rPr lang="en-US" altLang="ja-JP" sz="2000" dirty="0"/>
              <a:t>not</a:t>
            </a:r>
            <a:r>
              <a:rPr lang="ja-JP" altLang="en-US" sz="2000"/>
              <a:t> </a:t>
            </a:r>
            <a:r>
              <a:rPr lang="en-US" altLang="ja-JP" sz="2000" dirty="0"/>
              <a:t>used</a:t>
            </a:r>
            <a:r>
              <a:rPr lang="ja-JP" altLang="en-US" sz="2000"/>
              <a:t> </a:t>
            </a:r>
            <a:r>
              <a:rPr lang="en-US" altLang="ja-JP" sz="2000" dirty="0"/>
              <a:t>for</a:t>
            </a:r>
            <a:r>
              <a:rPr lang="ja-JP" altLang="en-US" sz="2000"/>
              <a:t> </a:t>
            </a:r>
            <a:r>
              <a:rPr lang="en-US" altLang="ja-JP" sz="2000" dirty="0"/>
              <a:t>timing</a:t>
            </a:r>
            <a:r>
              <a:rPr lang="ja-JP" altLang="en-US" sz="2000"/>
              <a:t> </a:t>
            </a:r>
            <a:r>
              <a:rPr lang="en-US" altLang="ja-JP" sz="2000" dirty="0"/>
              <a:t>calculation.</a:t>
            </a:r>
          </a:p>
          <a:p>
            <a:endParaRPr lang="ja-JP" altLang="en-US"/>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29</a:t>
            </a:fld>
            <a:endParaRPr kumimoji="1" lang="ja-JP" altLang="en-US"/>
          </a:p>
        </p:txBody>
      </p:sp>
      <p:pic>
        <p:nvPicPr>
          <p:cNvPr id="30" name="図 29" descr="canto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860" y="1334795"/>
            <a:ext cx="2997200" cy="2105925"/>
          </a:xfrm>
          <a:prstGeom prst="rect">
            <a:avLst/>
          </a:prstGeom>
          <a:ln>
            <a:noFill/>
          </a:ln>
        </p:spPr>
      </p:pic>
      <p:pic>
        <p:nvPicPr>
          <p:cNvPr id="17" name="図 16" descr="ORw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66" y="3949025"/>
            <a:ext cx="3632200" cy="2750946"/>
          </a:xfrm>
          <a:prstGeom prst="rect">
            <a:avLst/>
          </a:prstGeom>
          <a:ln>
            <a:noFill/>
          </a:ln>
        </p:spPr>
      </p:pic>
      <p:cxnSp>
        <p:nvCxnSpPr>
          <p:cNvPr id="38" name="直線矢印コネクタ 37"/>
          <p:cNvCxnSpPr/>
          <p:nvPr/>
        </p:nvCxnSpPr>
        <p:spPr>
          <a:xfrm>
            <a:off x="3971811" y="4421169"/>
            <a:ext cx="0" cy="1845185"/>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992281" y="4421169"/>
            <a:ext cx="0" cy="275831"/>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116384" y="4378771"/>
            <a:ext cx="787395" cy="338554"/>
          </a:xfrm>
          <a:prstGeom prst="rect">
            <a:avLst/>
          </a:prstGeom>
          <a:noFill/>
        </p:spPr>
        <p:txBody>
          <a:bodyPr wrap="none" rtlCol="0">
            <a:spAutoFit/>
          </a:bodyPr>
          <a:lstStyle/>
          <a:p>
            <a:r>
              <a:rPr kumimoji="1" lang="en-US" altLang="ja-JP" sz="1600" dirty="0"/>
              <a:t>150mV</a:t>
            </a:r>
            <a:endParaRPr kumimoji="1" lang="ja-JP" altLang="en-US" sz="1600"/>
          </a:p>
        </p:txBody>
      </p:sp>
      <p:cxnSp>
        <p:nvCxnSpPr>
          <p:cNvPr id="42" name="直線コネクタ 41"/>
          <p:cNvCxnSpPr/>
          <p:nvPr/>
        </p:nvCxnSpPr>
        <p:spPr>
          <a:xfrm>
            <a:off x="992588" y="4697000"/>
            <a:ext cx="2932778" cy="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1863287" y="4162967"/>
            <a:ext cx="569387" cy="369332"/>
          </a:xfrm>
          <a:prstGeom prst="rect">
            <a:avLst/>
          </a:prstGeom>
          <a:noFill/>
        </p:spPr>
        <p:txBody>
          <a:bodyPr wrap="none" rtlCol="0">
            <a:spAutoFit/>
          </a:bodyPr>
          <a:lstStyle/>
          <a:p>
            <a:r>
              <a:rPr lang="en-US" altLang="ja-JP" dirty="0">
                <a:solidFill>
                  <a:srgbClr val="FF0000"/>
                </a:solidFill>
              </a:rPr>
              <a:t>TOT</a:t>
            </a:r>
            <a:endParaRPr kumimoji="1" lang="ja-JP" altLang="en-US">
              <a:solidFill>
                <a:srgbClr val="FF0000"/>
              </a:solidFill>
            </a:endParaRPr>
          </a:p>
        </p:txBody>
      </p:sp>
      <p:cxnSp>
        <p:nvCxnSpPr>
          <p:cNvPr id="44" name="直線矢印コネクタ 43"/>
          <p:cNvCxnSpPr/>
          <p:nvPr/>
        </p:nvCxnSpPr>
        <p:spPr>
          <a:xfrm>
            <a:off x="1493931" y="4550007"/>
            <a:ext cx="13081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48766" y="3779748"/>
            <a:ext cx="3632199" cy="338554"/>
          </a:xfrm>
          <a:prstGeom prst="rect">
            <a:avLst/>
          </a:prstGeom>
          <a:solidFill>
            <a:srgbClr val="FFFFFF"/>
          </a:solidFill>
          <a:ln>
            <a:noFill/>
          </a:ln>
        </p:spPr>
        <p:txBody>
          <a:bodyPr wrap="square">
            <a:spAutoFit/>
          </a:bodyPr>
          <a:lstStyle/>
          <a:p>
            <a:pPr lvl="0" algn="ctr"/>
            <a:r>
              <a:rPr lang="en-US" altLang="ja-JP" sz="1600" dirty="0">
                <a:solidFill>
                  <a:prstClr val="black"/>
                </a:solidFill>
              </a:rPr>
              <a:t>simulated waveform (over range ch)</a:t>
            </a:r>
            <a:endParaRPr lang="ja-JP" altLang="en-US" sz="1600">
              <a:solidFill>
                <a:prstClr val="black"/>
              </a:solidFill>
            </a:endParaRPr>
          </a:p>
        </p:txBody>
      </p:sp>
      <p:pic>
        <p:nvPicPr>
          <p:cNvPr id="5" name="図 4" descr="TOTnph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168" y="3828366"/>
            <a:ext cx="4311892" cy="2920223"/>
          </a:xfrm>
          <a:prstGeom prst="rect">
            <a:avLst/>
          </a:prstGeom>
          <a:ln>
            <a:noFill/>
          </a:ln>
        </p:spPr>
      </p:pic>
      <p:sp>
        <p:nvSpPr>
          <p:cNvPr id="33" name="正方形/長方形 32"/>
          <p:cNvSpPr/>
          <p:nvPr/>
        </p:nvSpPr>
        <p:spPr>
          <a:xfrm>
            <a:off x="4745169" y="3487360"/>
            <a:ext cx="4311891" cy="584776"/>
          </a:xfrm>
          <a:prstGeom prst="rect">
            <a:avLst/>
          </a:prstGeom>
          <a:solidFill>
            <a:schemeClr val="bg1"/>
          </a:solidFill>
          <a:ln>
            <a:noFill/>
          </a:ln>
        </p:spPr>
        <p:txBody>
          <a:bodyPr wrap="square">
            <a:spAutoFit/>
          </a:bodyPr>
          <a:lstStyle/>
          <a:p>
            <a:pPr algn="ctr"/>
            <a:r>
              <a:rPr lang="en-US" altLang="ja-JP" sz="1600" dirty="0"/>
              <a:t>(#of p.e. from wf analysis)</a:t>
            </a:r>
          </a:p>
          <a:p>
            <a:pPr algn="ctr"/>
            <a:r>
              <a:rPr lang="en-US" altLang="ja-JP" sz="1600" dirty="0"/>
              <a:t>/(#of</a:t>
            </a:r>
            <a:r>
              <a:rPr lang="ja-JP" altLang="en-US" sz="1600"/>
              <a:t> </a:t>
            </a:r>
            <a:r>
              <a:rPr lang="en-US" altLang="ja-JP" sz="1600" dirty="0"/>
              <a:t>p.e. of MC truth)</a:t>
            </a:r>
            <a:endParaRPr lang="ja-JP" altLang="en-US" sz="1600"/>
          </a:p>
        </p:txBody>
      </p:sp>
      <p:sp>
        <p:nvSpPr>
          <p:cNvPr id="7" name="テキスト ボックス 6"/>
          <p:cNvSpPr txBox="1"/>
          <p:nvPr/>
        </p:nvSpPr>
        <p:spPr>
          <a:xfrm>
            <a:off x="5210061" y="5234708"/>
            <a:ext cx="1701736" cy="830997"/>
          </a:xfrm>
          <a:prstGeom prst="rect">
            <a:avLst/>
          </a:prstGeom>
          <a:noFill/>
        </p:spPr>
        <p:txBody>
          <a:bodyPr wrap="square" rtlCol="0">
            <a:spAutoFit/>
          </a:bodyPr>
          <a:lstStyle/>
          <a:p>
            <a:r>
              <a:rPr lang="en-US" altLang="ja-JP" sz="1600" dirty="0">
                <a:solidFill>
                  <a:srgbClr val="FF0000"/>
                </a:solidFill>
              </a:rPr>
              <a:t>R</a:t>
            </a:r>
            <a:r>
              <a:rPr kumimoji="1" lang="en-US" altLang="ja-JP" sz="1600" dirty="0">
                <a:solidFill>
                  <a:srgbClr val="FF0000"/>
                </a:solidFill>
              </a:rPr>
              <a:t>ed:Over Range</a:t>
            </a:r>
            <a:br>
              <a:rPr kumimoji="1" lang="en-US" altLang="ja-JP" sz="1600" dirty="0">
                <a:solidFill>
                  <a:srgbClr val="FF0000"/>
                </a:solidFill>
              </a:rPr>
            </a:br>
            <a:r>
              <a:rPr kumimoji="1" lang="en-US" altLang="ja-JP" sz="1600" dirty="0">
                <a:solidFill>
                  <a:srgbClr val="FF0000"/>
                </a:solidFill>
              </a:rPr>
              <a:t>channel</a:t>
            </a:r>
            <a:br>
              <a:rPr kumimoji="1" lang="en-US" altLang="ja-JP" sz="1600" dirty="0">
                <a:solidFill>
                  <a:srgbClr val="FF0000"/>
                </a:solidFill>
              </a:rPr>
            </a:br>
            <a:r>
              <a:rPr kumimoji="1" lang="en-US" altLang="ja-JP" sz="1600" dirty="0">
                <a:solidFill>
                  <a:srgbClr val="FF0000"/>
                </a:solidFill>
              </a:rPr>
              <a:t>(Npe&gt;5000)</a:t>
            </a:r>
          </a:p>
        </p:txBody>
      </p:sp>
      <p:sp>
        <p:nvSpPr>
          <p:cNvPr id="9" name="正方形/長方形 8"/>
          <p:cNvSpPr/>
          <p:nvPr/>
        </p:nvSpPr>
        <p:spPr>
          <a:xfrm>
            <a:off x="7402326" y="5234708"/>
            <a:ext cx="1349748" cy="830997"/>
          </a:xfrm>
          <a:prstGeom prst="rect">
            <a:avLst/>
          </a:prstGeom>
        </p:spPr>
        <p:txBody>
          <a:bodyPr wrap="square">
            <a:spAutoFit/>
          </a:bodyPr>
          <a:lstStyle/>
          <a:p>
            <a:r>
              <a:rPr lang="en-US" altLang="en-US" sz="1600" dirty="0">
                <a:solidFill>
                  <a:srgbClr val="0000FF"/>
                </a:solidFill>
              </a:rPr>
              <a:t>Blue:Normal</a:t>
            </a:r>
            <a:br>
              <a:rPr lang="en-US" altLang="en-US" sz="1600" dirty="0">
                <a:solidFill>
                  <a:srgbClr val="0000FF"/>
                </a:solidFill>
              </a:rPr>
            </a:br>
            <a:r>
              <a:rPr lang="en-US" altLang="en-US" sz="1600" dirty="0">
                <a:solidFill>
                  <a:srgbClr val="0000FF"/>
                </a:solidFill>
              </a:rPr>
              <a:t>channel</a:t>
            </a:r>
            <a:br>
              <a:rPr lang="en-US" altLang="en-US" sz="1600" dirty="0">
                <a:solidFill>
                  <a:srgbClr val="0000FF"/>
                </a:solidFill>
              </a:rPr>
            </a:br>
            <a:r>
              <a:rPr lang="en-US" altLang="en-US" sz="1600" dirty="0">
                <a:solidFill>
                  <a:srgbClr val="0000FF"/>
                </a:solidFill>
              </a:rPr>
              <a:t>(Npe~4000)</a:t>
            </a:r>
            <a:endParaRPr lang="en-US" altLang="ja-JP" sz="1600" dirty="0">
              <a:solidFill>
                <a:srgbClr val="0000FF"/>
              </a:solidFill>
            </a:endParaRPr>
          </a:p>
        </p:txBody>
      </p:sp>
      <p:sp>
        <p:nvSpPr>
          <p:cNvPr id="39" name="テキスト ボックス 38"/>
          <p:cNvSpPr txBox="1"/>
          <p:nvPr/>
        </p:nvSpPr>
        <p:spPr>
          <a:xfrm>
            <a:off x="3971811" y="4913439"/>
            <a:ext cx="889987" cy="830997"/>
          </a:xfrm>
          <a:prstGeom prst="rect">
            <a:avLst/>
          </a:prstGeom>
          <a:noFill/>
        </p:spPr>
        <p:txBody>
          <a:bodyPr wrap="none" rtlCol="0">
            <a:spAutoFit/>
          </a:bodyPr>
          <a:lstStyle/>
          <a:p>
            <a:r>
              <a:rPr kumimoji="1" lang="en-US" altLang="ja-JP" sz="1600" dirty="0"/>
              <a:t>DRS</a:t>
            </a:r>
            <a:br>
              <a:rPr kumimoji="1" lang="en-US" altLang="ja-JP" sz="1600" dirty="0"/>
            </a:br>
            <a:r>
              <a:rPr kumimoji="1" lang="en-US" altLang="ja-JP" sz="1600" dirty="0"/>
              <a:t>dynamic</a:t>
            </a:r>
          </a:p>
          <a:p>
            <a:r>
              <a:rPr kumimoji="1" lang="en-US" altLang="ja-JP" sz="1600" dirty="0"/>
              <a:t>range</a:t>
            </a:r>
            <a:endParaRPr kumimoji="1" lang="ja-JP" altLang="en-US" sz="1600"/>
          </a:p>
        </p:txBody>
      </p:sp>
      <p:cxnSp>
        <p:nvCxnSpPr>
          <p:cNvPr id="12" name="直線矢印コネクタ 11"/>
          <p:cNvCxnSpPr/>
          <p:nvPr/>
        </p:nvCxnSpPr>
        <p:spPr>
          <a:xfrm>
            <a:off x="6520439" y="4918398"/>
            <a:ext cx="261865" cy="5401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H="1">
            <a:off x="6911797" y="4550007"/>
            <a:ext cx="490529" cy="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7402326" y="4365341"/>
            <a:ext cx="1049273" cy="369332"/>
          </a:xfrm>
          <a:prstGeom prst="rect">
            <a:avLst/>
          </a:prstGeom>
          <a:noFill/>
        </p:spPr>
        <p:txBody>
          <a:bodyPr wrap="none" rtlCol="0">
            <a:spAutoFit/>
          </a:bodyPr>
          <a:lstStyle/>
          <a:p>
            <a:r>
              <a:rPr kumimoji="1" lang="en-US" altLang="ja-JP" dirty="0">
                <a:solidFill>
                  <a:srgbClr val="0000FF"/>
                </a:solidFill>
              </a:rPr>
              <a:t>0.2% rms</a:t>
            </a:r>
            <a:endParaRPr kumimoji="1" lang="ja-JP" altLang="en-US">
              <a:solidFill>
                <a:srgbClr val="0000FF"/>
              </a:solidFill>
            </a:endParaRPr>
          </a:p>
        </p:txBody>
      </p:sp>
      <p:sp>
        <p:nvSpPr>
          <p:cNvPr id="18" name="テキスト ボックス 17"/>
          <p:cNvSpPr txBox="1"/>
          <p:nvPr/>
        </p:nvSpPr>
        <p:spPr>
          <a:xfrm>
            <a:off x="5905141" y="4576195"/>
            <a:ext cx="877163" cy="369332"/>
          </a:xfrm>
          <a:prstGeom prst="rect">
            <a:avLst/>
          </a:prstGeom>
          <a:noFill/>
        </p:spPr>
        <p:txBody>
          <a:bodyPr wrap="none" rtlCol="0">
            <a:spAutoFit/>
          </a:bodyPr>
          <a:lstStyle/>
          <a:p>
            <a:r>
              <a:rPr kumimoji="1" lang="en-US" altLang="ja-JP" dirty="0">
                <a:solidFill>
                  <a:srgbClr val="FF0000"/>
                </a:solidFill>
              </a:rPr>
              <a:t>4% rms</a:t>
            </a:r>
            <a:endParaRPr kumimoji="1" lang="ja-JP" altLang="en-US">
              <a:solidFill>
                <a:srgbClr val="FF0000"/>
              </a:solidFill>
            </a:endParaRPr>
          </a:p>
        </p:txBody>
      </p:sp>
    </p:spTree>
    <p:extLst>
      <p:ext uri="{BB962C8B-B14F-4D97-AF65-F5344CB8AC3E}">
        <p14:creationId xmlns:p14="http://schemas.microsoft.com/office/powerpoint/2010/main" val="196793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Upgrade of LXe detector for MEG II</a:t>
            </a:r>
            <a:endParaRPr kumimoji="1" lang="ja-JP" altLang="en-US"/>
          </a:p>
        </p:txBody>
      </p:sp>
      <p:sp>
        <p:nvSpPr>
          <p:cNvPr id="3" name="コンテンツ プレースホルダー 2"/>
          <p:cNvSpPr>
            <a:spLocks noGrp="1"/>
          </p:cNvSpPr>
          <p:nvPr>
            <p:ph idx="1"/>
          </p:nvPr>
        </p:nvSpPr>
        <p:spPr/>
        <p:txBody>
          <a:bodyPr/>
          <a:lstStyle/>
          <a:p>
            <a:r>
              <a:rPr lang="en-US" altLang="ja-JP" sz="2000" dirty="0"/>
              <a:t>Replace PMT of γ-entrance face to MPPC</a:t>
            </a:r>
          </a:p>
          <a:p>
            <a:pPr lvl="1"/>
            <a:r>
              <a:rPr lang="en-US" altLang="ja-JP" sz="1800" dirty="0"/>
              <a:t>Photon</a:t>
            </a:r>
            <a:r>
              <a:rPr lang="ja-JP" altLang="en-US" sz="1800"/>
              <a:t> </a:t>
            </a:r>
            <a:r>
              <a:rPr lang="en-US" altLang="ja-JP" sz="1800" dirty="0"/>
              <a:t>collection</a:t>
            </a:r>
            <a:r>
              <a:rPr lang="ja-JP" altLang="en-US" sz="1800"/>
              <a:t> </a:t>
            </a:r>
            <a:r>
              <a:rPr lang="en-US" altLang="ja-JP" sz="1800" dirty="0"/>
              <a:t>efficiency</a:t>
            </a:r>
            <a:r>
              <a:rPr lang="ja-JP" altLang="en-US" sz="1800"/>
              <a:t> </a:t>
            </a:r>
            <a:r>
              <a:rPr lang="en-US" altLang="ja-JP" sz="1800" dirty="0"/>
              <a:t>becomes</a:t>
            </a:r>
            <a:r>
              <a:rPr lang="ja-JP" altLang="en-US" sz="1800"/>
              <a:t> </a:t>
            </a:r>
            <a:r>
              <a:rPr lang="en-US" altLang="ja-JP" sz="1800" dirty="0"/>
              <a:t>uniform</a:t>
            </a:r>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r>
              <a:rPr lang="en-US" altLang="ja-JP" sz="2000" dirty="0"/>
              <a:t>Change  PMT</a:t>
            </a:r>
            <a:r>
              <a:rPr lang="ja-JP" altLang="en-US" sz="2000"/>
              <a:t> </a:t>
            </a:r>
            <a:r>
              <a:rPr lang="en-US" altLang="ja-JP" sz="2000" dirty="0"/>
              <a:t>alignment of lateral face</a:t>
            </a:r>
          </a:p>
          <a:p>
            <a:pPr lvl="1"/>
            <a:r>
              <a:rPr lang="en-US" altLang="ja-JP" sz="1800" dirty="0"/>
              <a:t>Energy leak decreases</a:t>
            </a:r>
          </a:p>
          <a:p>
            <a:endParaRPr lang="en-US" altLang="ja-JP" sz="2000" dirty="0" smtClean="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smtClean="0"/>
              <a:t>3</a:t>
            </a:fld>
            <a:endParaRPr kumimoji="1" lang="ja-JP" altLang="en-US"/>
          </a:p>
        </p:txBody>
      </p:sp>
      <p:pic>
        <p:nvPicPr>
          <p:cNvPr id="5" name="図 4"/>
          <p:cNvPicPr>
            <a:picLocks noChangeAspect="1"/>
          </p:cNvPicPr>
          <p:nvPr/>
        </p:nvPicPr>
        <p:blipFill>
          <a:blip r:embed="rId2"/>
          <a:stretch>
            <a:fillRect/>
          </a:stretch>
        </p:blipFill>
        <p:spPr>
          <a:xfrm>
            <a:off x="279400" y="1729525"/>
            <a:ext cx="2461519" cy="2118416"/>
          </a:xfrm>
          <a:prstGeom prst="rect">
            <a:avLst/>
          </a:prstGeom>
        </p:spPr>
      </p:pic>
      <p:pic>
        <p:nvPicPr>
          <p:cNvPr id="6" name="図 5"/>
          <p:cNvPicPr>
            <a:picLocks noChangeAspect="1"/>
          </p:cNvPicPr>
          <p:nvPr/>
        </p:nvPicPr>
        <p:blipFill>
          <a:blip r:embed="rId3"/>
          <a:stretch>
            <a:fillRect/>
          </a:stretch>
        </p:blipFill>
        <p:spPr>
          <a:xfrm>
            <a:off x="3505087" y="1729526"/>
            <a:ext cx="2423610" cy="2118415"/>
          </a:xfrm>
          <a:prstGeom prst="rect">
            <a:avLst/>
          </a:prstGeom>
        </p:spPr>
      </p:pic>
      <p:sp>
        <p:nvSpPr>
          <p:cNvPr id="7" name="正方形/長方形 6"/>
          <p:cNvSpPr/>
          <p:nvPr/>
        </p:nvSpPr>
        <p:spPr>
          <a:xfrm>
            <a:off x="1856047" y="1729526"/>
            <a:ext cx="890220" cy="369206"/>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MEG</a:t>
            </a:r>
            <a:endParaRPr kumimoji="1" lang="ja-JP" altLang="en-US"/>
          </a:p>
        </p:txBody>
      </p:sp>
      <p:sp>
        <p:nvSpPr>
          <p:cNvPr id="8" name="正方形/長方形 7"/>
          <p:cNvSpPr/>
          <p:nvPr/>
        </p:nvSpPr>
        <p:spPr>
          <a:xfrm>
            <a:off x="5038477" y="1729525"/>
            <a:ext cx="890220" cy="632624"/>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MEG II</a:t>
            </a:r>
          </a:p>
          <a:p>
            <a:pPr algn="ctr"/>
            <a:r>
              <a:rPr kumimoji="1" lang="en-US" altLang="ja-JP" dirty="0"/>
              <a:t>(CG)</a:t>
            </a:r>
            <a:endParaRPr kumimoji="1" lang="ja-JP" altLang="en-US"/>
          </a:p>
        </p:txBody>
      </p:sp>
      <p:pic>
        <p:nvPicPr>
          <p:cNvPr id="14"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051" y="4643498"/>
            <a:ext cx="2827100" cy="154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92385" y="5395728"/>
            <a:ext cx="2736312" cy="140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右矢印 15"/>
          <p:cNvSpPr/>
          <p:nvPr/>
        </p:nvSpPr>
        <p:spPr>
          <a:xfrm rot="2855478">
            <a:off x="2885129" y="5520785"/>
            <a:ext cx="450042" cy="466504"/>
          </a:xfrm>
          <a:prstGeom prst="rightArrow">
            <a:avLst/>
          </a:prstGeom>
          <a:solidFill>
            <a:schemeClr val="accent6">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pic>
        <p:nvPicPr>
          <p:cNvPr id="18"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17772" y="1017961"/>
            <a:ext cx="2686528" cy="238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17772" y="4380982"/>
            <a:ext cx="2686528" cy="237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8114080" y="1029916"/>
            <a:ext cx="890220" cy="32504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MEG</a:t>
            </a:r>
            <a:endParaRPr kumimoji="1" lang="ja-JP" altLang="en-US"/>
          </a:p>
        </p:txBody>
      </p:sp>
      <p:sp>
        <p:nvSpPr>
          <p:cNvPr id="21" name="正方形/長方形 20"/>
          <p:cNvSpPr/>
          <p:nvPr/>
        </p:nvSpPr>
        <p:spPr>
          <a:xfrm>
            <a:off x="8114080" y="4380981"/>
            <a:ext cx="890220" cy="33700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MEG II</a:t>
            </a:r>
          </a:p>
        </p:txBody>
      </p:sp>
      <p:sp>
        <p:nvSpPr>
          <p:cNvPr id="22" name="上下矢印 21"/>
          <p:cNvSpPr/>
          <p:nvPr/>
        </p:nvSpPr>
        <p:spPr>
          <a:xfrm rot="5400000">
            <a:off x="1541195" y="5112373"/>
            <a:ext cx="302000" cy="1462915"/>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上下矢印 22"/>
          <p:cNvSpPr/>
          <p:nvPr/>
        </p:nvSpPr>
        <p:spPr>
          <a:xfrm rot="5400000">
            <a:off x="4492540" y="5739596"/>
            <a:ext cx="302000" cy="1731919"/>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4178978" y="6418002"/>
            <a:ext cx="859499" cy="338554"/>
          </a:xfrm>
          <a:prstGeom prst="rect">
            <a:avLst/>
          </a:prstGeom>
          <a:noFill/>
        </p:spPr>
        <p:txBody>
          <a:bodyPr wrap="square" rtlCol="0">
            <a:spAutoFit/>
          </a:bodyPr>
          <a:lstStyle/>
          <a:p>
            <a:r>
              <a:rPr kumimoji="1" lang="en-US" altLang="ja-JP" sz="1600" dirty="0" smtClean="0">
                <a:solidFill>
                  <a:schemeClr val="bg1"/>
                </a:solidFill>
              </a:rPr>
              <a:t>wider</a:t>
            </a:r>
            <a:endParaRPr kumimoji="1" lang="ja-JP" altLang="en-US" dirty="0">
              <a:solidFill>
                <a:schemeClr val="bg1"/>
              </a:solidFill>
            </a:endParaRPr>
          </a:p>
        </p:txBody>
      </p:sp>
      <p:sp>
        <p:nvSpPr>
          <p:cNvPr id="26" name="正方形/長方形 25"/>
          <p:cNvSpPr/>
          <p:nvPr/>
        </p:nvSpPr>
        <p:spPr>
          <a:xfrm>
            <a:off x="8281025" y="6479557"/>
            <a:ext cx="723275" cy="276999"/>
          </a:xfrm>
          <a:prstGeom prst="rect">
            <a:avLst/>
          </a:prstGeom>
        </p:spPr>
        <p:txBody>
          <a:bodyPr wrap="none">
            <a:spAutoFit/>
          </a:bodyPr>
          <a:lstStyle/>
          <a:p>
            <a:pPr lvl="0"/>
            <a:r>
              <a:rPr lang="en-US" altLang="ja-JP" sz="1200" dirty="0">
                <a:solidFill>
                  <a:prstClr val="white"/>
                </a:solidFill>
              </a:rPr>
              <a:t>log scale</a:t>
            </a:r>
            <a:endParaRPr lang="ja-JP" altLang="en-US" sz="1200" dirty="0">
              <a:solidFill>
                <a:prstClr val="white"/>
              </a:solidFill>
            </a:endParaRPr>
          </a:p>
        </p:txBody>
      </p:sp>
      <p:sp>
        <p:nvSpPr>
          <p:cNvPr id="27" name="正方形/長方形 26"/>
          <p:cNvSpPr/>
          <p:nvPr/>
        </p:nvSpPr>
        <p:spPr>
          <a:xfrm>
            <a:off x="8281025" y="3163655"/>
            <a:ext cx="723275" cy="276999"/>
          </a:xfrm>
          <a:prstGeom prst="rect">
            <a:avLst/>
          </a:prstGeom>
        </p:spPr>
        <p:txBody>
          <a:bodyPr wrap="none">
            <a:spAutoFit/>
          </a:bodyPr>
          <a:lstStyle/>
          <a:p>
            <a:pPr lvl="0"/>
            <a:r>
              <a:rPr lang="en-US" altLang="ja-JP" sz="1200" dirty="0">
                <a:solidFill>
                  <a:prstClr val="white"/>
                </a:solidFill>
              </a:rPr>
              <a:t>log scale</a:t>
            </a:r>
            <a:endParaRPr lang="ja-JP" altLang="en-US" sz="1200" dirty="0">
              <a:solidFill>
                <a:prstClr val="white"/>
              </a:solidFill>
            </a:endParaRPr>
          </a:p>
        </p:txBody>
      </p:sp>
      <p:sp>
        <p:nvSpPr>
          <p:cNvPr id="25" name="右矢印 24"/>
          <p:cNvSpPr/>
          <p:nvPr/>
        </p:nvSpPr>
        <p:spPr>
          <a:xfrm>
            <a:off x="2955915" y="2578348"/>
            <a:ext cx="451466" cy="418852"/>
          </a:xfrm>
          <a:prstGeom prst="rightArrow">
            <a:avLst/>
          </a:prstGeom>
          <a:solidFill>
            <a:schemeClr val="accent6">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29" name="右矢印 28"/>
          <p:cNvSpPr/>
          <p:nvPr/>
        </p:nvSpPr>
        <p:spPr>
          <a:xfrm rot="5400000">
            <a:off x="7270843" y="3693945"/>
            <a:ext cx="705072" cy="431388"/>
          </a:xfrm>
          <a:prstGeom prst="rightArrow">
            <a:avLst/>
          </a:prstGeom>
          <a:solidFill>
            <a:schemeClr val="accent6">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31" name="正方形/長方形 30"/>
          <p:cNvSpPr/>
          <p:nvPr/>
        </p:nvSpPr>
        <p:spPr>
          <a:xfrm>
            <a:off x="2187892" y="4699538"/>
            <a:ext cx="890220" cy="32504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MEG</a:t>
            </a:r>
            <a:endParaRPr kumimoji="1" lang="ja-JP" altLang="en-US"/>
          </a:p>
        </p:txBody>
      </p:sp>
      <p:sp>
        <p:nvSpPr>
          <p:cNvPr id="32" name="正方形/長方形 31"/>
          <p:cNvSpPr/>
          <p:nvPr/>
        </p:nvSpPr>
        <p:spPr>
          <a:xfrm>
            <a:off x="5038477" y="5395728"/>
            <a:ext cx="890220" cy="32504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MEG II</a:t>
            </a:r>
            <a:endParaRPr kumimoji="1" lang="ja-JP" altLang="en-US"/>
          </a:p>
        </p:txBody>
      </p:sp>
      <p:sp>
        <p:nvSpPr>
          <p:cNvPr id="9" name="テキスト ボックス 8"/>
          <p:cNvSpPr txBox="1"/>
          <p:nvPr/>
        </p:nvSpPr>
        <p:spPr>
          <a:xfrm>
            <a:off x="7839073" y="3406413"/>
            <a:ext cx="1056700" cy="923330"/>
          </a:xfrm>
          <a:prstGeom prst="rect">
            <a:avLst/>
          </a:prstGeom>
          <a:noFill/>
        </p:spPr>
        <p:txBody>
          <a:bodyPr wrap="none" rtlCol="0">
            <a:spAutoFit/>
          </a:bodyPr>
          <a:lstStyle/>
          <a:p>
            <a:r>
              <a:rPr lang="ja-JP" altLang="ja-JP"/>
              <a:t>I</a:t>
            </a:r>
            <a:r>
              <a:rPr kumimoji="1" lang="en-US" altLang="ja-JP" dirty="0"/>
              <a:t>maging</a:t>
            </a:r>
          </a:p>
          <a:p>
            <a:r>
              <a:rPr kumimoji="1" lang="en-US" altLang="ja-JP" dirty="0"/>
              <a:t>power</a:t>
            </a:r>
            <a:br>
              <a:rPr kumimoji="1" lang="en-US" altLang="ja-JP" dirty="0"/>
            </a:br>
            <a:r>
              <a:rPr kumimoji="1" lang="en-US" altLang="ja-JP" dirty="0"/>
              <a:t>improves</a:t>
            </a:r>
            <a:endParaRPr kumimoji="1" lang="ja-JP" altLang="en-US"/>
          </a:p>
        </p:txBody>
      </p:sp>
      <p:cxnSp>
        <p:nvCxnSpPr>
          <p:cNvPr id="11" name="直線矢印コネクタ 10"/>
          <p:cNvCxnSpPr/>
          <p:nvPr/>
        </p:nvCxnSpPr>
        <p:spPr>
          <a:xfrm flipV="1">
            <a:off x="1189182" y="2578348"/>
            <a:ext cx="334818" cy="134836"/>
          </a:xfrm>
          <a:prstGeom prst="straightConnector1">
            <a:avLst/>
          </a:prstGeom>
          <a:ln w="28575"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V="1">
            <a:off x="4320309" y="2578348"/>
            <a:ext cx="334818" cy="134836"/>
          </a:xfrm>
          <a:prstGeom prst="straightConnector1">
            <a:avLst/>
          </a:prstGeom>
          <a:ln w="28575"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1247862" y="2098732"/>
            <a:ext cx="287684" cy="369332"/>
          </a:xfrm>
          <a:prstGeom prst="rect">
            <a:avLst/>
          </a:prstGeom>
          <a:noFill/>
        </p:spPr>
        <p:txBody>
          <a:bodyPr wrap="none" rtlCol="0">
            <a:spAutoFit/>
          </a:bodyPr>
          <a:lstStyle/>
          <a:p>
            <a:r>
              <a:rPr kumimoji="1" lang="en-US" altLang="ja-JP" dirty="0">
                <a:solidFill>
                  <a:srgbClr val="FFFF00"/>
                </a:solidFill>
              </a:rPr>
              <a:t>γ</a:t>
            </a:r>
            <a:endParaRPr kumimoji="1" lang="ja-JP" altLang="en-US">
              <a:solidFill>
                <a:srgbClr val="FFFF00"/>
              </a:solidFill>
            </a:endParaRPr>
          </a:p>
        </p:txBody>
      </p:sp>
      <p:sp>
        <p:nvSpPr>
          <p:cNvPr id="36" name="テキスト ボックス 35"/>
          <p:cNvSpPr txBox="1"/>
          <p:nvPr/>
        </p:nvSpPr>
        <p:spPr>
          <a:xfrm>
            <a:off x="4349923" y="2209016"/>
            <a:ext cx="287684" cy="369332"/>
          </a:xfrm>
          <a:prstGeom prst="rect">
            <a:avLst/>
          </a:prstGeom>
          <a:noFill/>
        </p:spPr>
        <p:txBody>
          <a:bodyPr wrap="none" rtlCol="0">
            <a:spAutoFit/>
          </a:bodyPr>
          <a:lstStyle/>
          <a:p>
            <a:r>
              <a:rPr kumimoji="1" lang="en-US" altLang="ja-JP" dirty="0">
                <a:solidFill>
                  <a:srgbClr val="FFFF00"/>
                </a:solidFill>
              </a:rPr>
              <a:t>γ</a:t>
            </a:r>
            <a:endParaRPr kumimoji="1" lang="ja-JP" altLang="en-US">
              <a:solidFill>
                <a:srgbClr val="FFFF00"/>
              </a:solidFill>
            </a:endParaRPr>
          </a:p>
        </p:txBody>
      </p:sp>
      <p:sp>
        <p:nvSpPr>
          <p:cNvPr id="38" name="円/楕円 37"/>
          <p:cNvSpPr/>
          <p:nvPr/>
        </p:nvSpPr>
        <p:spPr>
          <a:xfrm>
            <a:off x="519544" y="2456519"/>
            <a:ext cx="429648" cy="822391"/>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00"/>
              </a:solidFill>
            </a:endParaRPr>
          </a:p>
        </p:txBody>
      </p:sp>
      <p:sp>
        <p:nvSpPr>
          <p:cNvPr id="39" name="テキスト ボックス 38"/>
          <p:cNvSpPr txBox="1"/>
          <p:nvPr/>
        </p:nvSpPr>
        <p:spPr>
          <a:xfrm>
            <a:off x="700813" y="3235235"/>
            <a:ext cx="684502" cy="584776"/>
          </a:xfrm>
          <a:prstGeom prst="rect">
            <a:avLst/>
          </a:prstGeom>
          <a:noFill/>
        </p:spPr>
        <p:txBody>
          <a:bodyPr wrap="none" rtlCol="0">
            <a:spAutoFit/>
          </a:bodyPr>
          <a:lstStyle/>
          <a:p>
            <a:r>
              <a:rPr kumimoji="1" lang="en-US" altLang="ja-JP" sz="1600" dirty="0">
                <a:solidFill>
                  <a:srgbClr val="FFFF00"/>
                </a:solidFill>
              </a:rPr>
              <a:t>2 inch</a:t>
            </a:r>
            <a:br>
              <a:rPr kumimoji="1" lang="en-US" altLang="ja-JP" sz="1600" dirty="0">
                <a:solidFill>
                  <a:srgbClr val="FFFF00"/>
                </a:solidFill>
              </a:rPr>
            </a:br>
            <a:r>
              <a:rPr kumimoji="1" lang="en-US" altLang="ja-JP" sz="1600" dirty="0">
                <a:solidFill>
                  <a:srgbClr val="FFFF00"/>
                </a:solidFill>
              </a:rPr>
              <a:t>PMT</a:t>
            </a:r>
            <a:endParaRPr kumimoji="1" lang="ja-JP" altLang="en-US" sz="1600">
              <a:solidFill>
                <a:srgbClr val="FFFF00"/>
              </a:solidFill>
            </a:endParaRPr>
          </a:p>
        </p:txBody>
      </p:sp>
      <p:sp>
        <p:nvSpPr>
          <p:cNvPr id="41" name="平行四辺形 40"/>
          <p:cNvSpPr/>
          <p:nvPr/>
        </p:nvSpPr>
        <p:spPr>
          <a:xfrm rot="18904062">
            <a:off x="3738830" y="2664324"/>
            <a:ext cx="239696" cy="198624"/>
          </a:xfrm>
          <a:prstGeom prst="parallelogram">
            <a:avLst>
              <a:gd name="adj" fmla="val 47455"/>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667520" y="2918589"/>
            <a:ext cx="1266580" cy="646331"/>
          </a:xfrm>
          <a:prstGeom prst="rect">
            <a:avLst/>
          </a:prstGeom>
          <a:noFill/>
        </p:spPr>
        <p:txBody>
          <a:bodyPr wrap="none" rtlCol="0">
            <a:spAutoFit/>
          </a:bodyPr>
          <a:lstStyle/>
          <a:p>
            <a:r>
              <a:rPr kumimoji="1" lang="en-US" altLang="ja-JP" dirty="0">
                <a:solidFill>
                  <a:srgbClr val="FFFF00"/>
                </a:solidFill>
              </a:rPr>
              <a:t>12×12 mm</a:t>
            </a:r>
            <a:r>
              <a:rPr kumimoji="1" lang="en-US" altLang="ja-JP" baseline="30000" dirty="0">
                <a:solidFill>
                  <a:srgbClr val="FFFF00"/>
                </a:solidFill>
              </a:rPr>
              <a:t>2</a:t>
            </a:r>
          </a:p>
          <a:p>
            <a:r>
              <a:rPr lang="en-US" altLang="ja-JP" dirty="0">
                <a:solidFill>
                  <a:srgbClr val="FFFF00"/>
                </a:solidFill>
              </a:rPr>
              <a:t>MPPC</a:t>
            </a:r>
            <a:endParaRPr kumimoji="1" lang="ja-JP" altLang="en-US">
              <a:solidFill>
                <a:srgbClr val="FFFF00"/>
              </a:solidFill>
            </a:endParaRPr>
          </a:p>
        </p:txBody>
      </p:sp>
    </p:spTree>
    <p:extLst>
      <p:ext uri="{BB962C8B-B14F-4D97-AF65-F5344CB8AC3E}">
        <p14:creationId xmlns:p14="http://schemas.microsoft.com/office/powerpoint/2010/main" val="15604326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Position</a:t>
            </a:r>
            <a:r>
              <a:rPr kumimoji="1" lang="ja-JP" altLang="en-US"/>
              <a:t> </a:t>
            </a:r>
            <a:r>
              <a:rPr kumimoji="1" lang="en-US" altLang="ja-JP" dirty="0"/>
              <a:t>reconstruction</a:t>
            </a:r>
            <a:endParaRPr kumimoji="1" lang="ja-JP" altLang="en-US"/>
          </a:p>
        </p:txBody>
      </p:sp>
      <p:sp>
        <p:nvSpPr>
          <p:cNvPr id="3" name="コンテンツ プレースホルダー 2"/>
          <p:cNvSpPr>
            <a:spLocks noGrp="1"/>
          </p:cNvSpPr>
          <p:nvPr>
            <p:ph idx="1"/>
          </p:nvPr>
        </p:nvSpPr>
        <p:spPr/>
        <p:txBody>
          <a:bodyPr>
            <a:normAutofit/>
          </a:bodyPr>
          <a:lstStyle/>
          <a:p>
            <a:r>
              <a:rPr lang="en-US" altLang="ja-JP" sz="2000" dirty="0"/>
              <a:t>Position</a:t>
            </a:r>
            <a:r>
              <a:rPr lang="ja-JP" altLang="en-US" sz="2000"/>
              <a:t> </a:t>
            </a:r>
            <a:r>
              <a:rPr lang="en-US" altLang="ja-JP" sz="2000" dirty="0"/>
              <a:t>is</a:t>
            </a:r>
            <a:r>
              <a:rPr lang="ja-JP" altLang="en-US" sz="2000"/>
              <a:t> </a:t>
            </a:r>
            <a:r>
              <a:rPr lang="en-US" altLang="ja-JP" sz="2000" dirty="0"/>
              <a:t>reconstructed</a:t>
            </a:r>
            <a:r>
              <a:rPr lang="ja-JP" altLang="en-US" sz="2000"/>
              <a:t> </a:t>
            </a:r>
            <a:r>
              <a:rPr lang="en-US" altLang="ja-JP" sz="2000" dirty="0"/>
              <a:t>by</a:t>
            </a:r>
            <a:r>
              <a:rPr lang="ja-JP" altLang="en-US" sz="2000"/>
              <a:t> </a:t>
            </a:r>
            <a:r>
              <a:rPr lang="en-US" altLang="ja-JP" sz="2000" dirty="0"/>
              <a:t>fitting</a:t>
            </a:r>
            <a:r>
              <a:rPr lang="ja-JP" altLang="en-US" sz="2000"/>
              <a:t> </a:t>
            </a:r>
            <a:r>
              <a:rPr lang="en-US" altLang="ja-JP" sz="2000" dirty="0"/>
              <a:t>#</a:t>
            </a:r>
            <a:r>
              <a:rPr lang="ja-JP" altLang="en-US" sz="2000"/>
              <a:t> </a:t>
            </a:r>
            <a:r>
              <a:rPr lang="en-US" altLang="ja-JP" sz="2000" dirty="0"/>
              <a:t>of</a:t>
            </a:r>
            <a:r>
              <a:rPr lang="ja-JP" altLang="en-US" sz="2000"/>
              <a:t> </a:t>
            </a:r>
            <a:r>
              <a:rPr lang="en-US" altLang="ja-JP" sz="2000" dirty="0"/>
              <a:t>p.e.</a:t>
            </a:r>
            <a:r>
              <a:rPr lang="ja-JP" altLang="en-US" sz="2000"/>
              <a:t> </a:t>
            </a:r>
            <a:r>
              <a:rPr lang="en-US" altLang="ja-JP" sz="2000" dirty="0"/>
              <a:t>distribution of inner face</a:t>
            </a:r>
            <a:br>
              <a:rPr lang="en-US" altLang="ja-JP" sz="2000" dirty="0"/>
            </a:br>
            <a:r>
              <a:rPr lang="en-US" altLang="ja-JP" sz="2000" dirty="0"/>
              <a:t>with the solid angle from conversion point to each MPPCs.</a:t>
            </a:r>
          </a:p>
          <a:p>
            <a:endParaRPr kumimoji="1" lang="en-US" altLang="ja-JP" sz="2000" dirty="0"/>
          </a:p>
          <a:p>
            <a:pPr marL="0" indent="0">
              <a:buNone/>
            </a:pPr>
            <a:endParaRPr lang="en-US" altLang="ja-JP" sz="2000" dirty="0"/>
          </a:p>
          <a:p>
            <a:pPr marL="0" indent="0">
              <a:buNone/>
            </a:pPr>
            <a:endParaRPr kumimoji="1" lang="en-US" altLang="ja-JP" sz="1000" dirty="0"/>
          </a:p>
          <a:p>
            <a:r>
              <a:rPr lang="en-US" altLang="ja-JP" sz="2000" dirty="0"/>
              <a:t>Correction of shower direction is applied.</a:t>
            </a:r>
          </a:p>
          <a:p>
            <a:r>
              <a:rPr lang="en-US" altLang="ja-JP" sz="2000" dirty="0"/>
              <a:t>We estimated position resolution</a:t>
            </a:r>
            <a:br>
              <a:rPr lang="en-US" altLang="ja-JP" sz="2000" dirty="0"/>
            </a:br>
            <a:r>
              <a:rPr lang="en-US" altLang="ja-JP" sz="2000" dirty="0"/>
              <a:t>by comparing with MC truth.</a:t>
            </a:r>
            <a:endParaRPr kumimoji="1" lang="ja-JP" altLang="en-US" sz="200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30</a:t>
            </a:fld>
            <a:endParaRPr kumimoji="1" lang="ja-JP" altLang="en-US"/>
          </a:p>
        </p:txBody>
      </p:sp>
      <p:pic>
        <p:nvPicPr>
          <p:cNvPr id="10" name="図 9" descr="c10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80" y="3573195"/>
            <a:ext cx="4532720" cy="3069778"/>
          </a:xfrm>
          <a:prstGeom prst="rect">
            <a:avLst/>
          </a:prstGeom>
        </p:spPr>
      </p:pic>
      <p:pic>
        <p:nvPicPr>
          <p:cNvPr id="14" name="図 13" descr="chi2_po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762710"/>
            <a:ext cx="4787900" cy="834439"/>
          </a:xfrm>
          <a:prstGeom prst="rect">
            <a:avLst/>
          </a:prstGeom>
        </p:spPr>
      </p:pic>
      <p:grpSp>
        <p:nvGrpSpPr>
          <p:cNvPr id="12" name="グループ化 31"/>
          <p:cNvGrpSpPr/>
          <p:nvPr/>
        </p:nvGrpSpPr>
        <p:grpSpPr>
          <a:xfrm>
            <a:off x="6366699" y="3222268"/>
            <a:ext cx="1872208" cy="1296144"/>
            <a:chOff x="1547664" y="2276872"/>
            <a:chExt cx="1872208" cy="1296144"/>
          </a:xfrm>
        </p:grpSpPr>
        <p:cxnSp>
          <p:nvCxnSpPr>
            <p:cNvPr id="13" name="直線矢印コネクタ 12"/>
            <p:cNvCxnSpPr/>
            <p:nvPr/>
          </p:nvCxnSpPr>
          <p:spPr>
            <a:xfrm flipH="1" flipV="1">
              <a:off x="1547664" y="3068960"/>
              <a:ext cx="1008112" cy="504056"/>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763688" y="2852936"/>
              <a:ext cx="360040" cy="369332"/>
            </a:xfrm>
            <a:prstGeom prst="rect">
              <a:avLst/>
            </a:prstGeom>
            <a:noFill/>
          </p:spPr>
          <p:txBody>
            <a:bodyPr wrap="square" rtlCol="0">
              <a:spAutoFit/>
            </a:bodyPr>
            <a:lstStyle/>
            <a:p>
              <a:r>
                <a:rPr kumimoji="1" lang="en-US" altLang="ja-JP" dirty="0" smtClean="0">
                  <a:solidFill>
                    <a:schemeClr val="bg2"/>
                  </a:solidFill>
                </a:rPr>
                <a:t>u</a:t>
              </a:r>
            </a:p>
          </p:txBody>
        </p:sp>
        <p:sp>
          <p:nvSpPr>
            <p:cNvPr id="16" name="テキスト ボックス 15"/>
            <p:cNvSpPr txBox="1"/>
            <p:nvPr/>
          </p:nvSpPr>
          <p:spPr>
            <a:xfrm>
              <a:off x="1979712" y="2276872"/>
              <a:ext cx="360040" cy="369332"/>
            </a:xfrm>
            <a:prstGeom prst="rect">
              <a:avLst/>
            </a:prstGeom>
            <a:noFill/>
          </p:spPr>
          <p:txBody>
            <a:bodyPr wrap="square" rtlCol="0">
              <a:spAutoFit/>
            </a:bodyPr>
            <a:lstStyle/>
            <a:p>
              <a:r>
                <a:rPr lang="en-US" altLang="ja-JP" dirty="0" smtClean="0">
                  <a:solidFill>
                    <a:schemeClr val="bg2"/>
                  </a:solidFill>
                </a:rPr>
                <a:t>v</a:t>
              </a:r>
              <a:endParaRPr kumimoji="1" lang="en-US" altLang="ja-JP" dirty="0" smtClean="0">
                <a:solidFill>
                  <a:schemeClr val="bg2"/>
                </a:solidFill>
              </a:endParaRPr>
            </a:p>
          </p:txBody>
        </p:sp>
        <p:cxnSp>
          <p:nvCxnSpPr>
            <p:cNvPr id="17" name="直線矢印コネクタ 16"/>
            <p:cNvCxnSpPr/>
            <p:nvPr/>
          </p:nvCxnSpPr>
          <p:spPr>
            <a:xfrm flipV="1">
              <a:off x="2339752" y="3284984"/>
              <a:ext cx="1080120" cy="21602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915816" y="2996952"/>
              <a:ext cx="504056" cy="369332"/>
            </a:xfrm>
            <a:prstGeom prst="rect">
              <a:avLst/>
            </a:prstGeom>
            <a:noFill/>
          </p:spPr>
          <p:txBody>
            <a:bodyPr wrap="square" rtlCol="0">
              <a:spAutoFit/>
            </a:bodyPr>
            <a:lstStyle/>
            <a:p>
              <a:r>
                <a:rPr lang="en-US" altLang="ja-JP" dirty="0" smtClean="0">
                  <a:solidFill>
                    <a:schemeClr val="bg2"/>
                  </a:solidFill>
                </a:rPr>
                <a:t>w</a:t>
              </a:r>
              <a:endParaRPr kumimoji="1" lang="en-US" altLang="ja-JP" dirty="0" smtClean="0">
                <a:solidFill>
                  <a:schemeClr val="bg2"/>
                </a:solidFill>
              </a:endParaRPr>
            </a:p>
          </p:txBody>
        </p:sp>
      </p:grpSp>
      <p:pic>
        <p:nvPicPr>
          <p:cNvPr id="19" name="Picture 2"/>
          <p:cNvPicPr>
            <a:picLocks noChangeAspect="1" noChangeArrowheads="1"/>
          </p:cNvPicPr>
          <p:nvPr/>
        </p:nvPicPr>
        <p:blipFill>
          <a:blip r:embed="rId5" cstate="print"/>
          <a:srcRect/>
          <a:stretch>
            <a:fillRect/>
          </a:stretch>
        </p:blipFill>
        <p:spPr bwMode="auto">
          <a:xfrm>
            <a:off x="6256100" y="3019552"/>
            <a:ext cx="2609190" cy="3623421"/>
          </a:xfrm>
          <a:prstGeom prst="rect">
            <a:avLst/>
          </a:prstGeom>
          <a:noFill/>
          <a:ln w="9525">
            <a:noFill/>
            <a:miter lim="800000"/>
            <a:headEnd/>
            <a:tailEnd/>
          </a:ln>
        </p:spPr>
      </p:pic>
      <p:sp>
        <p:nvSpPr>
          <p:cNvPr id="20" name="テキスト ボックス 19"/>
          <p:cNvSpPr txBox="1"/>
          <p:nvPr/>
        </p:nvSpPr>
        <p:spPr>
          <a:xfrm>
            <a:off x="6601724" y="4287579"/>
            <a:ext cx="432048" cy="461665"/>
          </a:xfrm>
          <a:prstGeom prst="rect">
            <a:avLst/>
          </a:prstGeom>
          <a:noFill/>
        </p:spPr>
        <p:txBody>
          <a:bodyPr wrap="square" rtlCol="0">
            <a:spAutoFit/>
          </a:bodyPr>
          <a:lstStyle/>
          <a:p>
            <a:r>
              <a:rPr lang="en-US" altLang="ja-JP" sz="2400" dirty="0" smtClean="0">
                <a:solidFill>
                  <a:srgbClr val="FFFF00"/>
                </a:solidFill>
              </a:rPr>
              <a:t>γ</a:t>
            </a:r>
            <a:endParaRPr kumimoji="1" lang="ja-JP" altLang="en-US" sz="2400" dirty="0">
              <a:solidFill>
                <a:srgbClr val="FFFF00"/>
              </a:solidFill>
            </a:endParaRPr>
          </a:p>
        </p:txBody>
      </p:sp>
      <p:sp>
        <p:nvSpPr>
          <p:cNvPr id="22" name="円弧 21"/>
          <p:cNvSpPr/>
          <p:nvPr/>
        </p:nvSpPr>
        <p:spPr>
          <a:xfrm>
            <a:off x="6461386" y="4055445"/>
            <a:ext cx="1273465" cy="1387598"/>
          </a:xfrm>
          <a:prstGeom prst="arc">
            <a:avLst>
              <a:gd name="adj1" fmla="val 17345888"/>
              <a:gd name="adj2" fmla="val 65244"/>
            </a:avLst>
          </a:prstGeom>
          <a:ln>
            <a:solidFill>
              <a:schemeClr val="bg2"/>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3" name="グループ化 31"/>
          <p:cNvGrpSpPr/>
          <p:nvPr/>
        </p:nvGrpSpPr>
        <p:grpSpPr>
          <a:xfrm>
            <a:off x="7033772" y="3849124"/>
            <a:ext cx="1411728" cy="904249"/>
            <a:chOff x="1521609" y="2376731"/>
            <a:chExt cx="1595865" cy="1048430"/>
          </a:xfrm>
        </p:grpSpPr>
        <p:cxnSp>
          <p:nvCxnSpPr>
            <p:cNvPr id="24" name="直線矢印コネクタ 23"/>
            <p:cNvCxnSpPr>
              <a:endCxn id="25" idx="2"/>
            </p:cNvCxnSpPr>
            <p:nvPr/>
          </p:nvCxnSpPr>
          <p:spPr>
            <a:xfrm flipH="1" flipV="1">
              <a:off x="1701629" y="3074409"/>
              <a:ext cx="612068" cy="350749"/>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521609" y="2705076"/>
              <a:ext cx="360040" cy="369332"/>
            </a:xfrm>
            <a:prstGeom prst="rect">
              <a:avLst/>
            </a:prstGeom>
            <a:noFill/>
          </p:spPr>
          <p:txBody>
            <a:bodyPr wrap="square" rtlCol="0">
              <a:spAutoFit/>
            </a:bodyPr>
            <a:lstStyle/>
            <a:p>
              <a:r>
                <a:rPr kumimoji="1" lang="en-US" altLang="ja-JP" dirty="0" smtClean="0">
                  <a:solidFill>
                    <a:schemeClr val="bg2"/>
                  </a:solidFill>
                </a:rPr>
                <a:t>u</a:t>
              </a:r>
            </a:p>
          </p:txBody>
        </p:sp>
        <p:sp>
          <p:nvSpPr>
            <p:cNvPr id="26" name="テキスト ボックス 25"/>
            <p:cNvSpPr txBox="1"/>
            <p:nvPr/>
          </p:nvSpPr>
          <p:spPr>
            <a:xfrm>
              <a:off x="1979712" y="2376731"/>
              <a:ext cx="360040" cy="369332"/>
            </a:xfrm>
            <a:prstGeom prst="rect">
              <a:avLst/>
            </a:prstGeom>
            <a:noFill/>
          </p:spPr>
          <p:txBody>
            <a:bodyPr wrap="square" rtlCol="0">
              <a:spAutoFit/>
            </a:bodyPr>
            <a:lstStyle/>
            <a:p>
              <a:r>
                <a:rPr lang="en-US" altLang="ja-JP" dirty="0" smtClean="0">
                  <a:solidFill>
                    <a:schemeClr val="bg2"/>
                  </a:solidFill>
                </a:rPr>
                <a:t>v</a:t>
              </a:r>
              <a:endParaRPr kumimoji="1" lang="en-US" altLang="ja-JP" dirty="0" smtClean="0">
                <a:solidFill>
                  <a:schemeClr val="bg2"/>
                </a:solidFill>
              </a:endParaRPr>
            </a:p>
          </p:txBody>
        </p:sp>
        <p:cxnSp>
          <p:nvCxnSpPr>
            <p:cNvPr id="27" name="直線矢印コネクタ 26"/>
            <p:cNvCxnSpPr/>
            <p:nvPr/>
          </p:nvCxnSpPr>
          <p:spPr>
            <a:xfrm flipV="1">
              <a:off x="2313697" y="3297966"/>
              <a:ext cx="803777" cy="127195"/>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466018" y="2928634"/>
              <a:ext cx="504056" cy="369332"/>
            </a:xfrm>
            <a:prstGeom prst="rect">
              <a:avLst/>
            </a:prstGeom>
            <a:noFill/>
          </p:spPr>
          <p:txBody>
            <a:bodyPr wrap="square" rtlCol="0">
              <a:spAutoFit/>
            </a:bodyPr>
            <a:lstStyle/>
            <a:p>
              <a:r>
                <a:rPr lang="en-US" altLang="ja-JP" dirty="0" smtClean="0">
                  <a:solidFill>
                    <a:schemeClr val="bg2"/>
                  </a:solidFill>
                </a:rPr>
                <a:t>w</a:t>
              </a:r>
              <a:endParaRPr kumimoji="1" lang="en-US" altLang="ja-JP" dirty="0" smtClean="0">
                <a:solidFill>
                  <a:schemeClr val="bg2"/>
                </a:solidFill>
              </a:endParaRPr>
            </a:p>
          </p:txBody>
        </p:sp>
      </p:grpSp>
      <p:sp>
        <p:nvSpPr>
          <p:cNvPr id="29" name="テキスト ボックス 28"/>
          <p:cNvSpPr txBox="1"/>
          <p:nvPr/>
        </p:nvSpPr>
        <p:spPr>
          <a:xfrm>
            <a:off x="3442577" y="5073711"/>
            <a:ext cx="1711226" cy="369332"/>
          </a:xfrm>
          <a:prstGeom prst="rect">
            <a:avLst/>
          </a:prstGeom>
          <a:noFill/>
        </p:spPr>
        <p:txBody>
          <a:bodyPr wrap="none" rtlCol="0">
            <a:spAutoFit/>
          </a:bodyPr>
          <a:lstStyle/>
          <a:p>
            <a:r>
              <a:rPr kumimoji="1" lang="ja-JP" altLang="en-US">
                <a:solidFill>
                  <a:srgbClr val="FF0000"/>
                </a:solidFill>
              </a:rPr>
              <a:t>古い絵</a:t>
            </a:r>
            <a:r>
              <a:rPr lang="ja-JP" altLang="en-US">
                <a:solidFill>
                  <a:srgbClr val="FF0000"/>
                </a:solidFill>
              </a:rPr>
              <a:t>差し替え</a:t>
            </a:r>
            <a:endParaRPr kumimoji="1" lang="ja-JP" altLang="en-US">
              <a:solidFill>
                <a:srgbClr val="FF0000"/>
              </a:solidFill>
            </a:endParaRPr>
          </a:p>
        </p:txBody>
      </p:sp>
    </p:spTree>
    <p:extLst>
      <p:ext uri="{BB962C8B-B14F-4D97-AF65-F5344CB8AC3E}">
        <p14:creationId xmlns:p14="http://schemas.microsoft.com/office/powerpoint/2010/main" val="36813977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Global Correction</a:t>
            </a:r>
            <a:endParaRPr kumimoji="1" lang="ja-JP" altLang="en-US"/>
          </a:p>
        </p:txBody>
      </p:sp>
      <p:sp>
        <p:nvSpPr>
          <p:cNvPr id="3" name="コンテンツ プレースホルダー 2"/>
          <p:cNvSpPr>
            <a:spLocks noGrp="1"/>
          </p:cNvSpPr>
          <p:nvPr>
            <p:ph idx="1"/>
          </p:nvPr>
        </p:nvSpPr>
        <p:spPr/>
        <p:txBody>
          <a:bodyPr>
            <a:normAutofit/>
          </a:bodyPr>
          <a:lstStyle/>
          <a:p>
            <a:r>
              <a:rPr lang="en-US" altLang="ja-JP" sz="2000"/>
              <a:t>Global correction for U is coming from average shower direction.</a:t>
            </a:r>
          </a:p>
          <a:p>
            <a:r>
              <a:rPr kumimoji="1" lang="en-US" altLang="ja-JP" sz="2000"/>
              <a:t>Shower direction is not perpendicular to inner face in UR space.</a:t>
            </a:r>
          </a:p>
          <a:p>
            <a:r>
              <a:rPr lang="en-US" altLang="ja-JP" sz="2000"/>
              <a:t>This is not the case for V, as inner face is perpendicular to in VR space.</a:t>
            </a:r>
          </a:p>
          <a:p>
            <a:r>
              <a:rPr lang="en-US" altLang="ja-JP" sz="2000"/>
              <a:t>Global correction for W is basically</a:t>
            </a:r>
            <a:br>
              <a:rPr lang="en-US" altLang="ja-JP" sz="2000"/>
            </a:br>
            <a:r>
              <a:rPr lang="en-US" altLang="ja-JP" sz="2000"/>
              <a:t>a offset depending on FitRange.</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31</a:t>
            </a:fld>
            <a:endParaRPr kumimoji="1" lang="ja-JP" altLang="en-US"/>
          </a:p>
        </p:txBody>
      </p:sp>
      <p:pic>
        <p:nvPicPr>
          <p:cNvPr id="19" name="図 18" descr="GlobalU0.pdf"/>
          <p:cNvPicPr>
            <a:picLocks noChangeAspect="1"/>
          </p:cNvPicPr>
          <p:nvPr/>
        </p:nvPicPr>
        <p:blipFill rotWithShape="1">
          <a:blip r:embed="rId2" cstate="print">
            <a:extLst>
              <a:ext uri="{28A0092B-C50C-407E-A947-70E740481C1C}">
                <a14:useLocalDpi xmlns:a14="http://schemas.microsoft.com/office/drawing/2010/main"/>
              </a:ext>
            </a:extLst>
          </a:blip>
          <a:srcRect l="5769" t="13462" r="6490" b="2164"/>
          <a:stretch/>
        </p:blipFill>
        <p:spPr>
          <a:xfrm>
            <a:off x="4343400" y="2286000"/>
            <a:ext cx="4635500" cy="4457700"/>
          </a:xfrm>
          <a:prstGeom prst="rect">
            <a:avLst/>
          </a:prstGeom>
          <a:ln>
            <a:solidFill>
              <a:srgbClr val="FF6600"/>
            </a:solidFill>
          </a:ln>
        </p:spPr>
      </p:pic>
      <p:sp>
        <p:nvSpPr>
          <p:cNvPr id="20" name="テキスト ボックス 19"/>
          <p:cNvSpPr txBox="1"/>
          <p:nvPr/>
        </p:nvSpPr>
        <p:spPr>
          <a:xfrm>
            <a:off x="4405161" y="6374368"/>
            <a:ext cx="1044877" cy="369332"/>
          </a:xfrm>
          <a:prstGeom prst="rect">
            <a:avLst/>
          </a:prstGeom>
          <a:noFill/>
        </p:spPr>
        <p:txBody>
          <a:bodyPr wrap="none" rtlCol="0">
            <a:spAutoFit/>
          </a:bodyPr>
          <a:lstStyle/>
          <a:p>
            <a:r>
              <a:rPr kumimoji="1" lang="en-US" altLang="ja-JP"/>
              <a:t>UR space</a:t>
            </a:r>
            <a:endParaRPr kumimoji="1" lang="ja-JP" altLang="en-US"/>
          </a:p>
        </p:txBody>
      </p:sp>
    </p:spTree>
    <p:extLst>
      <p:ext uri="{BB962C8B-B14F-4D97-AF65-F5344CB8AC3E}">
        <p14:creationId xmlns:p14="http://schemas.microsoft.com/office/powerpoint/2010/main" val="412432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Global Correction</a:t>
            </a:r>
            <a:endParaRPr kumimoji="1" lang="ja-JP" altLang="en-US"/>
          </a:p>
        </p:txBody>
      </p:sp>
      <p:sp>
        <p:nvSpPr>
          <p:cNvPr id="3" name="コンテンツ プレースホルダー 2"/>
          <p:cNvSpPr>
            <a:spLocks noGrp="1"/>
          </p:cNvSpPr>
          <p:nvPr>
            <p:ph idx="1"/>
          </p:nvPr>
        </p:nvSpPr>
        <p:spPr/>
        <p:txBody>
          <a:bodyPr/>
          <a:lstStyle/>
          <a:p>
            <a:r>
              <a:rPr kumimoji="1" lang="en-US" altLang="ja-JP"/>
              <a:t>U,W is corrected as a function of U,W</a:t>
            </a:r>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32</a:t>
            </a:fld>
            <a:endParaRPr kumimoji="1" lang="ja-JP" altLang="en-US"/>
          </a:p>
        </p:txBody>
      </p:sp>
      <p:pic>
        <p:nvPicPr>
          <p:cNvPr id="6" name="図 5" descr="GlobalCorrection_region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2163" y="1473200"/>
            <a:ext cx="7200900" cy="5257800"/>
          </a:xfrm>
          <a:prstGeom prst="rect">
            <a:avLst/>
          </a:prstGeom>
        </p:spPr>
      </p:pic>
      <p:cxnSp>
        <p:nvCxnSpPr>
          <p:cNvPr id="8" name="直線矢印コネクタ 7"/>
          <p:cNvCxnSpPr/>
          <p:nvPr/>
        </p:nvCxnSpPr>
        <p:spPr>
          <a:xfrm flipV="1">
            <a:off x="6235700" y="3751580"/>
            <a:ext cx="0" cy="33317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337300" y="3695700"/>
            <a:ext cx="603789" cy="307777"/>
          </a:xfrm>
          <a:prstGeom prst="rect">
            <a:avLst/>
          </a:prstGeom>
          <a:noFill/>
        </p:spPr>
        <p:txBody>
          <a:bodyPr wrap="none" rtlCol="0">
            <a:spAutoFit/>
          </a:bodyPr>
          <a:lstStyle/>
          <a:p>
            <a:r>
              <a:rPr kumimoji="1" lang="en-US" altLang="ja-JP" sz="1400"/>
              <a:t>offset</a:t>
            </a:r>
            <a:endParaRPr kumimoji="1" lang="ja-JP" altLang="en-US" sz="1400"/>
          </a:p>
        </p:txBody>
      </p:sp>
      <p:cxnSp>
        <p:nvCxnSpPr>
          <p:cNvPr id="11" name="直線矢印コネクタ 10"/>
          <p:cNvCxnSpPr/>
          <p:nvPr/>
        </p:nvCxnSpPr>
        <p:spPr>
          <a:xfrm>
            <a:off x="1003300" y="3581400"/>
            <a:ext cx="1282700" cy="3175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165100" y="3077170"/>
            <a:ext cx="837063" cy="738664"/>
          </a:xfrm>
          <a:prstGeom prst="rect">
            <a:avLst/>
          </a:prstGeom>
          <a:noFill/>
        </p:spPr>
        <p:txBody>
          <a:bodyPr wrap="none" rtlCol="0">
            <a:spAutoFit/>
          </a:bodyPr>
          <a:lstStyle/>
          <a:p>
            <a:r>
              <a:rPr kumimoji="1" lang="en-US" altLang="ja-JP" sz="1400"/>
              <a:t>average</a:t>
            </a:r>
            <a:br>
              <a:rPr kumimoji="1" lang="en-US" altLang="ja-JP" sz="1400"/>
            </a:br>
            <a:r>
              <a:rPr kumimoji="1" lang="en-US" altLang="ja-JP" sz="1400"/>
              <a:t>shower</a:t>
            </a:r>
          </a:p>
          <a:p>
            <a:r>
              <a:rPr kumimoji="1" lang="en-US" altLang="ja-JP" sz="1400"/>
              <a:t>direction</a:t>
            </a:r>
            <a:endParaRPr kumimoji="1" lang="ja-JP" altLang="en-US" sz="1400"/>
          </a:p>
        </p:txBody>
      </p:sp>
      <p:sp>
        <p:nvSpPr>
          <p:cNvPr id="14" name="テキスト ボックス 13"/>
          <p:cNvSpPr txBox="1"/>
          <p:nvPr/>
        </p:nvSpPr>
        <p:spPr>
          <a:xfrm>
            <a:off x="685800" y="1333500"/>
            <a:ext cx="1123111" cy="307777"/>
          </a:xfrm>
          <a:prstGeom prst="rect">
            <a:avLst/>
          </a:prstGeom>
          <a:noFill/>
        </p:spPr>
        <p:txBody>
          <a:bodyPr wrap="none" rtlCol="0">
            <a:spAutoFit/>
          </a:bodyPr>
          <a:lstStyle/>
          <a:p>
            <a:r>
              <a:rPr kumimoji="1" lang="en-US" altLang="ja-JP" sz="1400"/>
              <a:t>u(rec)-u(MC)</a:t>
            </a:r>
            <a:endParaRPr kumimoji="1" lang="ja-JP" altLang="en-US" sz="1400"/>
          </a:p>
        </p:txBody>
      </p:sp>
      <p:sp>
        <p:nvSpPr>
          <p:cNvPr id="15" name="テキスト ボックス 14"/>
          <p:cNvSpPr txBox="1"/>
          <p:nvPr/>
        </p:nvSpPr>
        <p:spPr>
          <a:xfrm>
            <a:off x="3327400" y="1349177"/>
            <a:ext cx="1096637" cy="307777"/>
          </a:xfrm>
          <a:prstGeom prst="rect">
            <a:avLst/>
          </a:prstGeom>
          <a:noFill/>
        </p:spPr>
        <p:txBody>
          <a:bodyPr wrap="none" rtlCol="0">
            <a:spAutoFit/>
          </a:bodyPr>
          <a:lstStyle/>
          <a:p>
            <a:r>
              <a:rPr lang="en-US" altLang="ja-JP" sz="1400"/>
              <a:t>v</a:t>
            </a:r>
            <a:r>
              <a:rPr kumimoji="1" lang="en-US" altLang="ja-JP" sz="1400"/>
              <a:t>(rec)-v(MC)</a:t>
            </a:r>
            <a:endParaRPr kumimoji="1" lang="ja-JP" altLang="en-US" sz="1400"/>
          </a:p>
        </p:txBody>
      </p:sp>
      <p:sp>
        <p:nvSpPr>
          <p:cNvPr id="16" name="テキスト ボックス 15"/>
          <p:cNvSpPr txBox="1"/>
          <p:nvPr/>
        </p:nvSpPr>
        <p:spPr>
          <a:xfrm>
            <a:off x="5674144" y="1349177"/>
            <a:ext cx="1191139" cy="307777"/>
          </a:xfrm>
          <a:prstGeom prst="rect">
            <a:avLst/>
          </a:prstGeom>
          <a:noFill/>
        </p:spPr>
        <p:txBody>
          <a:bodyPr wrap="none" rtlCol="0">
            <a:spAutoFit/>
          </a:bodyPr>
          <a:lstStyle/>
          <a:p>
            <a:r>
              <a:rPr lang="en-US" altLang="ja-JP" sz="1400"/>
              <a:t>w(</a:t>
            </a:r>
            <a:r>
              <a:rPr kumimoji="1" lang="en-US" altLang="ja-JP" sz="1400"/>
              <a:t>rec)-w(MC)</a:t>
            </a:r>
            <a:endParaRPr kumimoji="1" lang="ja-JP" altLang="en-US" sz="1400"/>
          </a:p>
        </p:txBody>
      </p:sp>
      <p:sp>
        <p:nvSpPr>
          <p:cNvPr id="17" name="テキスト ボックス 16"/>
          <p:cNvSpPr txBox="1"/>
          <p:nvPr/>
        </p:nvSpPr>
        <p:spPr>
          <a:xfrm>
            <a:off x="2957966" y="2962870"/>
            <a:ext cx="615711" cy="307777"/>
          </a:xfrm>
          <a:prstGeom prst="rect">
            <a:avLst/>
          </a:prstGeom>
          <a:noFill/>
        </p:spPr>
        <p:txBody>
          <a:bodyPr wrap="none" rtlCol="0">
            <a:spAutoFit/>
          </a:bodyPr>
          <a:lstStyle/>
          <a:p>
            <a:r>
              <a:rPr kumimoji="1" lang="en-US" altLang="ja-JP" sz="1400"/>
              <a:t>u(rec)</a:t>
            </a:r>
            <a:endParaRPr kumimoji="1" lang="ja-JP" altLang="en-US" sz="1400"/>
          </a:p>
        </p:txBody>
      </p:sp>
      <p:sp>
        <p:nvSpPr>
          <p:cNvPr id="18" name="テキスト ボックス 17"/>
          <p:cNvSpPr txBox="1"/>
          <p:nvPr/>
        </p:nvSpPr>
        <p:spPr>
          <a:xfrm>
            <a:off x="5484133" y="2956004"/>
            <a:ext cx="602474" cy="307777"/>
          </a:xfrm>
          <a:prstGeom prst="rect">
            <a:avLst/>
          </a:prstGeom>
          <a:noFill/>
        </p:spPr>
        <p:txBody>
          <a:bodyPr wrap="none" rtlCol="0">
            <a:spAutoFit/>
          </a:bodyPr>
          <a:lstStyle/>
          <a:p>
            <a:r>
              <a:rPr lang="en-US" altLang="ja-JP" sz="1400"/>
              <a:t>v</a:t>
            </a:r>
            <a:r>
              <a:rPr kumimoji="1" lang="en-US" altLang="ja-JP" sz="1400"/>
              <a:t>(rec)</a:t>
            </a:r>
            <a:endParaRPr kumimoji="1" lang="ja-JP" altLang="en-US" sz="1400"/>
          </a:p>
        </p:txBody>
      </p:sp>
      <p:sp>
        <p:nvSpPr>
          <p:cNvPr id="19" name="テキスト ボックス 18"/>
          <p:cNvSpPr txBox="1"/>
          <p:nvPr/>
        </p:nvSpPr>
        <p:spPr>
          <a:xfrm>
            <a:off x="7833629" y="2991366"/>
            <a:ext cx="649725" cy="307777"/>
          </a:xfrm>
          <a:prstGeom prst="rect">
            <a:avLst/>
          </a:prstGeom>
          <a:noFill/>
        </p:spPr>
        <p:txBody>
          <a:bodyPr wrap="none" rtlCol="0">
            <a:spAutoFit/>
          </a:bodyPr>
          <a:lstStyle/>
          <a:p>
            <a:r>
              <a:rPr lang="en-US" altLang="ja-JP" sz="1400"/>
              <a:t>w</a:t>
            </a:r>
            <a:r>
              <a:rPr kumimoji="1" lang="en-US" altLang="ja-JP" sz="1400"/>
              <a:t>(rec)</a:t>
            </a:r>
            <a:endParaRPr kumimoji="1" lang="ja-JP" altLang="en-US" sz="1400"/>
          </a:p>
        </p:txBody>
      </p:sp>
      <p:sp>
        <p:nvSpPr>
          <p:cNvPr id="20" name="テキスト ボックス 19"/>
          <p:cNvSpPr txBox="1"/>
          <p:nvPr/>
        </p:nvSpPr>
        <p:spPr>
          <a:xfrm>
            <a:off x="2970420" y="6394727"/>
            <a:ext cx="615711" cy="307777"/>
          </a:xfrm>
          <a:prstGeom prst="rect">
            <a:avLst/>
          </a:prstGeom>
          <a:noFill/>
        </p:spPr>
        <p:txBody>
          <a:bodyPr wrap="none" rtlCol="0">
            <a:spAutoFit/>
          </a:bodyPr>
          <a:lstStyle/>
          <a:p>
            <a:r>
              <a:rPr kumimoji="1" lang="en-US" altLang="ja-JP" sz="1400"/>
              <a:t>u(rec)</a:t>
            </a:r>
            <a:endParaRPr kumimoji="1" lang="ja-JP" altLang="en-US" sz="1400"/>
          </a:p>
        </p:txBody>
      </p:sp>
      <p:sp>
        <p:nvSpPr>
          <p:cNvPr id="21" name="テキスト ボックス 20"/>
          <p:cNvSpPr txBox="1"/>
          <p:nvPr/>
        </p:nvSpPr>
        <p:spPr>
          <a:xfrm>
            <a:off x="5496587" y="6387861"/>
            <a:ext cx="602474" cy="307777"/>
          </a:xfrm>
          <a:prstGeom prst="rect">
            <a:avLst/>
          </a:prstGeom>
          <a:noFill/>
        </p:spPr>
        <p:txBody>
          <a:bodyPr wrap="none" rtlCol="0">
            <a:spAutoFit/>
          </a:bodyPr>
          <a:lstStyle/>
          <a:p>
            <a:r>
              <a:rPr lang="en-US" altLang="ja-JP" sz="1400"/>
              <a:t>v</a:t>
            </a:r>
            <a:r>
              <a:rPr kumimoji="1" lang="en-US" altLang="ja-JP" sz="1400"/>
              <a:t>(rec)</a:t>
            </a:r>
            <a:endParaRPr kumimoji="1" lang="ja-JP" altLang="en-US" sz="1400"/>
          </a:p>
        </p:txBody>
      </p:sp>
      <p:sp>
        <p:nvSpPr>
          <p:cNvPr id="22" name="テキスト ボックス 21"/>
          <p:cNvSpPr txBox="1"/>
          <p:nvPr/>
        </p:nvSpPr>
        <p:spPr>
          <a:xfrm>
            <a:off x="7846083" y="6423223"/>
            <a:ext cx="649725" cy="307777"/>
          </a:xfrm>
          <a:prstGeom prst="rect">
            <a:avLst/>
          </a:prstGeom>
          <a:noFill/>
        </p:spPr>
        <p:txBody>
          <a:bodyPr wrap="none" rtlCol="0">
            <a:spAutoFit/>
          </a:bodyPr>
          <a:lstStyle/>
          <a:p>
            <a:r>
              <a:rPr lang="en-US" altLang="ja-JP" sz="1400"/>
              <a:t>w</a:t>
            </a:r>
            <a:r>
              <a:rPr kumimoji="1" lang="en-US" altLang="ja-JP" sz="1400"/>
              <a:t>(rec)</a:t>
            </a:r>
            <a:endParaRPr kumimoji="1" lang="ja-JP" altLang="en-US" sz="1400"/>
          </a:p>
        </p:txBody>
      </p:sp>
      <p:sp>
        <p:nvSpPr>
          <p:cNvPr id="24" name="テキスト ボックス 23"/>
          <p:cNvSpPr txBox="1"/>
          <p:nvPr/>
        </p:nvSpPr>
        <p:spPr>
          <a:xfrm>
            <a:off x="7124700" y="939800"/>
            <a:ext cx="1729034" cy="646331"/>
          </a:xfrm>
          <a:prstGeom prst="rect">
            <a:avLst/>
          </a:prstGeom>
          <a:noFill/>
        </p:spPr>
        <p:txBody>
          <a:bodyPr wrap="none" rtlCol="0">
            <a:spAutoFit/>
          </a:bodyPr>
          <a:lstStyle/>
          <a:p>
            <a:r>
              <a:rPr kumimoji="1" lang="en-US" altLang="ja-JP">
                <a:solidFill>
                  <a:srgbClr val="FF0000"/>
                </a:solidFill>
              </a:rPr>
              <a:t>with FitRange[0]</a:t>
            </a:r>
          </a:p>
          <a:p>
            <a:r>
              <a:rPr kumimoji="1" lang="en-US" altLang="ja-JP">
                <a:solidFill>
                  <a:srgbClr val="FF0000"/>
                </a:solidFill>
              </a:rPr>
              <a:t>16 MPPC</a:t>
            </a:r>
            <a:endParaRPr kumimoji="1" lang="ja-JP" altLang="en-US">
              <a:solidFill>
                <a:srgbClr val="FF0000"/>
              </a:solidFill>
            </a:endParaRPr>
          </a:p>
        </p:txBody>
      </p:sp>
    </p:spTree>
    <p:extLst>
      <p:ext uri="{BB962C8B-B14F-4D97-AF65-F5344CB8AC3E}">
        <p14:creationId xmlns:p14="http://schemas.microsoft.com/office/powerpoint/2010/main" val="2480811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Shower Correction</a:t>
            </a:r>
            <a:endParaRPr kumimoji="1" lang="ja-JP" altLang="en-US"/>
          </a:p>
        </p:txBody>
      </p:sp>
      <p:sp>
        <p:nvSpPr>
          <p:cNvPr id="3" name="コンテンツ プレースホルダー 2"/>
          <p:cNvSpPr>
            <a:spLocks noGrp="1"/>
          </p:cNvSpPr>
          <p:nvPr>
            <p:ph idx="1"/>
          </p:nvPr>
        </p:nvSpPr>
        <p:spPr/>
        <p:txBody>
          <a:bodyPr/>
          <a:lstStyle/>
          <a:p>
            <a:r>
              <a:rPr lang="en-US" altLang="ja-JP" sz="2000"/>
              <a:t>Correction of event by event fluctuation of shower direction.</a:t>
            </a:r>
          </a:p>
          <a:p>
            <a:r>
              <a:rPr lang="en-US" altLang="ja-JP" sz="2000"/>
              <a:t>If we use wider fit range, the effect from shower direction increases.</a:t>
            </a:r>
          </a:p>
          <a:p>
            <a:r>
              <a:rPr lang="en-US" altLang="ja-JP" sz="2000"/>
              <a:t>Information of shower direction can be derived from difference of the fit result using different  fit range.</a:t>
            </a:r>
          </a:p>
          <a:p>
            <a:r>
              <a:rPr lang="en-US" altLang="ja-JP" sz="2000"/>
              <a:t>This correction is applied for UV.</a:t>
            </a:r>
          </a:p>
          <a:p>
            <a:r>
              <a:rPr lang="en-US" altLang="ja-JP" sz="2000"/>
              <a:t>Dependence can be seen also</a:t>
            </a:r>
            <a:br>
              <a:rPr lang="en-US" altLang="ja-JP" sz="2000"/>
            </a:br>
            <a:r>
              <a:rPr lang="en-US" altLang="ja-JP" sz="2000"/>
              <a:t>for W, it is also corrected.</a:t>
            </a:r>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33</a:t>
            </a:fld>
            <a:endParaRPr kumimoji="1" lang="ja-JP" altLang="en-US"/>
          </a:p>
        </p:txBody>
      </p:sp>
      <p:pic>
        <p:nvPicPr>
          <p:cNvPr id="5" name="図 4" descr="GlobalU1.pdf"/>
          <p:cNvPicPr>
            <a:picLocks noChangeAspect="1"/>
          </p:cNvPicPr>
          <p:nvPr/>
        </p:nvPicPr>
        <p:blipFill rotWithShape="1">
          <a:blip r:embed="rId2" cstate="print">
            <a:extLst>
              <a:ext uri="{28A0092B-C50C-407E-A947-70E740481C1C}">
                <a14:useLocalDpi xmlns:a14="http://schemas.microsoft.com/office/drawing/2010/main"/>
              </a:ext>
            </a:extLst>
          </a:blip>
          <a:srcRect l="5926" t="9260" r="5185" b="8703"/>
          <a:stretch/>
        </p:blipFill>
        <p:spPr>
          <a:xfrm>
            <a:off x="4267200" y="2209800"/>
            <a:ext cx="4737100" cy="4371948"/>
          </a:xfrm>
          <a:prstGeom prst="rect">
            <a:avLst/>
          </a:prstGeom>
        </p:spPr>
      </p:pic>
    </p:spTree>
    <p:extLst>
      <p:ext uri="{BB962C8B-B14F-4D97-AF65-F5344CB8AC3E}">
        <p14:creationId xmlns:p14="http://schemas.microsoft.com/office/powerpoint/2010/main" val="1450552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Shower Correction U</a:t>
            </a:r>
            <a:endParaRPr kumimoji="1" lang="ja-JP" altLang="en-US"/>
          </a:p>
        </p:txBody>
      </p:sp>
      <p:sp>
        <p:nvSpPr>
          <p:cNvPr id="3" name="コンテンツ プレースホルダー 2"/>
          <p:cNvSpPr>
            <a:spLocks noGrp="1"/>
          </p:cNvSpPr>
          <p:nvPr>
            <p:ph idx="1"/>
          </p:nvPr>
        </p:nvSpPr>
        <p:spPr/>
        <p:txBody>
          <a:bodyPr/>
          <a:lstStyle/>
          <a:p>
            <a:r>
              <a:rPr lang="en-US" altLang="ja-JP"/>
              <a:t>U before correction</a:t>
            </a:r>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34</a:t>
            </a:fld>
            <a:endParaRPr kumimoji="1" lang="ja-JP" altLang="en-US"/>
          </a:p>
        </p:txBody>
      </p:sp>
      <p:pic>
        <p:nvPicPr>
          <p:cNvPr id="5" name="図 4" descr="ShowerCorr_U.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100" y="1444644"/>
            <a:ext cx="8839200" cy="5413356"/>
          </a:xfrm>
          <a:prstGeom prst="rect">
            <a:avLst/>
          </a:prstGeom>
        </p:spPr>
      </p:pic>
      <p:sp>
        <p:nvSpPr>
          <p:cNvPr id="6" name="テキスト ボックス 5"/>
          <p:cNvSpPr txBox="1"/>
          <p:nvPr/>
        </p:nvSpPr>
        <p:spPr>
          <a:xfrm>
            <a:off x="5143500" y="823713"/>
            <a:ext cx="3830759" cy="646331"/>
          </a:xfrm>
          <a:prstGeom prst="rect">
            <a:avLst/>
          </a:prstGeom>
          <a:noFill/>
        </p:spPr>
        <p:txBody>
          <a:bodyPr wrap="none" rtlCol="0">
            <a:spAutoFit/>
          </a:bodyPr>
          <a:lstStyle/>
          <a:p>
            <a:r>
              <a:rPr lang="en-US" altLang="ja-JP"/>
              <a:t>y axis: </a:t>
            </a:r>
            <a:r>
              <a:rPr kumimoji="1" lang="en-US" altLang="ja-JP"/>
              <a:t>u(rec,iRegion) - u(MC)</a:t>
            </a:r>
          </a:p>
          <a:p>
            <a:r>
              <a:rPr lang="en-US" altLang="ja-JP"/>
              <a:t>x axis: u(rec,iRegion+1) - u(rec,iRegion)</a:t>
            </a:r>
          </a:p>
        </p:txBody>
      </p:sp>
      <p:sp>
        <p:nvSpPr>
          <p:cNvPr id="7" name="テキスト ボックス 6"/>
          <p:cNvSpPr txBox="1"/>
          <p:nvPr/>
        </p:nvSpPr>
        <p:spPr>
          <a:xfrm>
            <a:off x="530220" y="1409222"/>
            <a:ext cx="1114420" cy="369332"/>
          </a:xfrm>
          <a:prstGeom prst="rect">
            <a:avLst/>
          </a:prstGeom>
          <a:solidFill>
            <a:srgbClr val="FFFFFF"/>
          </a:solidFill>
        </p:spPr>
        <p:txBody>
          <a:bodyPr wrap="none" rtlCol="0">
            <a:spAutoFit/>
          </a:bodyPr>
          <a:lstStyle/>
          <a:p>
            <a:r>
              <a:rPr kumimoji="1" lang="en-US" altLang="ja-JP"/>
              <a:t>iRegion=0</a:t>
            </a:r>
            <a:endParaRPr kumimoji="1" lang="ja-JP" altLang="en-US"/>
          </a:p>
        </p:txBody>
      </p:sp>
      <p:sp>
        <p:nvSpPr>
          <p:cNvPr id="8" name="テキスト ボックス 7"/>
          <p:cNvSpPr txBox="1"/>
          <p:nvPr/>
        </p:nvSpPr>
        <p:spPr>
          <a:xfrm>
            <a:off x="2346320" y="1399678"/>
            <a:ext cx="1114420" cy="369332"/>
          </a:xfrm>
          <a:prstGeom prst="rect">
            <a:avLst/>
          </a:prstGeom>
          <a:solidFill>
            <a:srgbClr val="FFFFFF"/>
          </a:solidFill>
        </p:spPr>
        <p:txBody>
          <a:bodyPr wrap="none" rtlCol="0">
            <a:spAutoFit/>
          </a:bodyPr>
          <a:lstStyle/>
          <a:p>
            <a:r>
              <a:rPr kumimoji="1" lang="en-US" altLang="ja-JP"/>
              <a:t>iRegion=1</a:t>
            </a:r>
            <a:endParaRPr kumimoji="1" lang="ja-JP" altLang="en-US"/>
          </a:p>
        </p:txBody>
      </p:sp>
      <p:sp>
        <p:nvSpPr>
          <p:cNvPr id="9" name="テキスト ボックス 8"/>
          <p:cNvSpPr txBox="1"/>
          <p:nvPr/>
        </p:nvSpPr>
        <p:spPr>
          <a:xfrm>
            <a:off x="4098920" y="1396522"/>
            <a:ext cx="1114420" cy="369332"/>
          </a:xfrm>
          <a:prstGeom prst="rect">
            <a:avLst/>
          </a:prstGeom>
          <a:solidFill>
            <a:srgbClr val="FFFFFF"/>
          </a:solidFill>
        </p:spPr>
        <p:txBody>
          <a:bodyPr wrap="none" rtlCol="0">
            <a:spAutoFit/>
          </a:bodyPr>
          <a:lstStyle/>
          <a:p>
            <a:r>
              <a:rPr kumimoji="1" lang="en-US" altLang="ja-JP"/>
              <a:t>iRegion=2</a:t>
            </a:r>
            <a:endParaRPr kumimoji="1" lang="ja-JP" altLang="en-US"/>
          </a:p>
        </p:txBody>
      </p:sp>
      <p:sp>
        <p:nvSpPr>
          <p:cNvPr id="10" name="テキスト ボックス 9"/>
          <p:cNvSpPr txBox="1"/>
          <p:nvPr/>
        </p:nvSpPr>
        <p:spPr>
          <a:xfrm>
            <a:off x="5940420" y="1399678"/>
            <a:ext cx="1114420" cy="369332"/>
          </a:xfrm>
          <a:prstGeom prst="rect">
            <a:avLst/>
          </a:prstGeom>
          <a:solidFill>
            <a:srgbClr val="FFFFFF"/>
          </a:solidFill>
        </p:spPr>
        <p:txBody>
          <a:bodyPr wrap="none" rtlCol="0">
            <a:spAutoFit/>
          </a:bodyPr>
          <a:lstStyle/>
          <a:p>
            <a:r>
              <a:rPr kumimoji="1" lang="en-US" altLang="ja-JP"/>
              <a:t>iRegion=3</a:t>
            </a:r>
            <a:endParaRPr kumimoji="1" lang="ja-JP" altLang="en-US"/>
          </a:p>
        </p:txBody>
      </p:sp>
      <p:sp>
        <p:nvSpPr>
          <p:cNvPr id="11" name="テキスト ボックス 10"/>
          <p:cNvSpPr txBox="1"/>
          <p:nvPr/>
        </p:nvSpPr>
        <p:spPr>
          <a:xfrm>
            <a:off x="7654920" y="1399678"/>
            <a:ext cx="1114420" cy="369332"/>
          </a:xfrm>
          <a:prstGeom prst="rect">
            <a:avLst/>
          </a:prstGeom>
          <a:solidFill>
            <a:srgbClr val="FFFFFF"/>
          </a:solidFill>
        </p:spPr>
        <p:txBody>
          <a:bodyPr wrap="none" rtlCol="0">
            <a:spAutoFit/>
          </a:bodyPr>
          <a:lstStyle/>
          <a:p>
            <a:r>
              <a:rPr kumimoji="1" lang="en-US" altLang="ja-JP"/>
              <a:t>iRegion=4</a:t>
            </a:r>
            <a:endParaRPr kumimoji="1" lang="ja-JP" altLang="en-US"/>
          </a:p>
        </p:txBody>
      </p:sp>
    </p:spTree>
    <p:extLst>
      <p:ext uri="{BB962C8B-B14F-4D97-AF65-F5344CB8AC3E}">
        <p14:creationId xmlns:p14="http://schemas.microsoft.com/office/powerpoint/2010/main" val="423747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PosresvsW_solid_show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600200"/>
            <a:ext cx="8877300" cy="5257800"/>
          </a:xfrm>
          <a:prstGeom prst="rect">
            <a:avLst/>
          </a:prstGeom>
        </p:spPr>
      </p:pic>
      <p:sp>
        <p:nvSpPr>
          <p:cNvPr id="2" name="タイトル 1"/>
          <p:cNvSpPr>
            <a:spLocks noGrp="1"/>
          </p:cNvSpPr>
          <p:nvPr>
            <p:ph type="title"/>
          </p:nvPr>
        </p:nvSpPr>
        <p:spPr/>
        <p:txBody>
          <a:bodyPr/>
          <a:lstStyle/>
          <a:p>
            <a:r>
              <a:rPr kumimoji="1" lang="en-US" altLang="ja-JP"/>
              <a:t>W threshold optimization</a:t>
            </a:r>
            <a:endParaRPr kumimoji="1" lang="ja-JP" altLang="en-US"/>
          </a:p>
        </p:txBody>
      </p:sp>
      <p:sp>
        <p:nvSpPr>
          <p:cNvPr id="3" name="コンテンツ プレースホルダー 2"/>
          <p:cNvSpPr>
            <a:spLocks noGrp="1"/>
          </p:cNvSpPr>
          <p:nvPr>
            <p:ph idx="1"/>
          </p:nvPr>
        </p:nvSpPr>
        <p:spPr>
          <a:xfrm>
            <a:off x="279400" y="889000"/>
            <a:ext cx="8724900" cy="5372100"/>
          </a:xfrm>
        </p:spPr>
        <p:txBody>
          <a:bodyPr/>
          <a:lstStyle/>
          <a:p>
            <a:r>
              <a:rPr kumimoji="1" lang="en-US" altLang="ja-JP"/>
              <a:t>Wthreshold[6] is decided from resolution for each fitting range.</a:t>
            </a:r>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35</a:t>
            </a:fld>
            <a:endParaRPr kumimoji="1" lang="ja-JP" altLang="en-US"/>
          </a:p>
        </p:txBody>
      </p:sp>
      <p:sp>
        <p:nvSpPr>
          <p:cNvPr id="6" name="テキスト ボックス 5"/>
          <p:cNvSpPr txBox="1"/>
          <p:nvPr/>
        </p:nvSpPr>
        <p:spPr>
          <a:xfrm>
            <a:off x="622459" y="1600200"/>
            <a:ext cx="2133918" cy="369332"/>
          </a:xfrm>
          <a:prstGeom prst="rect">
            <a:avLst/>
          </a:prstGeom>
          <a:solidFill>
            <a:srgbClr val="FFFFFF"/>
          </a:solidFill>
        </p:spPr>
        <p:txBody>
          <a:bodyPr wrap="none" rtlCol="0">
            <a:spAutoFit/>
          </a:bodyPr>
          <a:lstStyle/>
          <a:p>
            <a:r>
              <a:rPr lang="en-US" altLang="ja-JP"/>
              <a:t>Resolution of U vs W</a:t>
            </a:r>
            <a:endParaRPr kumimoji="1" lang="ja-JP" altLang="en-US"/>
          </a:p>
        </p:txBody>
      </p:sp>
      <p:sp>
        <p:nvSpPr>
          <p:cNvPr id="7" name="テキスト ボックス 6"/>
          <p:cNvSpPr txBox="1"/>
          <p:nvPr/>
        </p:nvSpPr>
        <p:spPr>
          <a:xfrm>
            <a:off x="3543459" y="1600200"/>
            <a:ext cx="2114506" cy="369332"/>
          </a:xfrm>
          <a:prstGeom prst="rect">
            <a:avLst/>
          </a:prstGeom>
          <a:solidFill>
            <a:srgbClr val="FFFFFF"/>
          </a:solidFill>
        </p:spPr>
        <p:txBody>
          <a:bodyPr wrap="none" rtlCol="0">
            <a:spAutoFit/>
          </a:bodyPr>
          <a:lstStyle/>
          <a:p>
            <a:r>
              <a:rPr lang="en-US" altLang="ja-JP"/>
              <a:t>Resolution of V vs W</a:t>
            </a:r>
            <a:endParaRPr kumimoji="1" lang="ja-JP" altLang="en-US"/>
          </a:p>
        </p:txBody>
      </p:sp>
      <p:sp>
        <p:nvSpPr>
          <p:cNvPr id="8" name="テキスト ボックス 7"/>
          <p:cNvSpPr txBox="1"/>
          <p:nvPr/>
        </p:nvSpPr>
        <p:spPr>
          <a:xfrm>
            <a:off x="6210459" y="1613932"/>
            <a:ext cx="2188895" cy="369332"/>
          </a:xfrm>
          <a:prstGeom prst="rect">
            <a:avLst/>
          </a:prstGeom>
          <a:solidFill>
            <a:srgbClr val="FFFFFF"/>
          </a:solidFill>
        </p:spPr>
        <p:txBody>
          <a:bodyPr wrap="none" rtlCol="0">
            <a:spAutoFit/>
          </a:bodyPr>
          <a:lstStyle/>
          <a:p>
            <a:r>
              <a:rPr lang="en-US" altLang="ja-JP"/>
              <a:t>Resolution of W vs W</a:t>
            </a:r>
            <a:endParaRPr kumimoji="1" lang="ja-JP" altLang="en-US"/>
          </a:p>
        </p:txBody>
      </p:sp>
      <p:sp>
        <p:nvSpPr>
          <p:cNvPr id="10" name="テキスト ボックス 9"/>
          <p:cNvSpPr txBox="1"/>
          <p:nvPr/>
        </p:nvSpPr>
        <p:spPr>
          <a:xfrm>
            <a:off x="6663357" y="1186934"/>
            <a:ext cx="2398538" cy="646331"/>
          </a:xfrm>
          <a:prstGeom prst="rect">
            <a:avLst/>
          </a:prstGeom>
          <a:noFill/>
        </p:spPr>
        <p:txBody>
          <a:bodyPr wrap="none" rtlCol="0">
            <a:spAutoFit/>
          </a:bodyPr>
          <a:lstStyle/>
          <a:p>
            <a:r>
              <a:rPr lang="en-US" altLang="ja-JP">
                <a:solidFill>
                  <a:srgbClr val="FF0000"/>
                </a:solidFill>
              </a:rPr>
              <a:t>w</a:t>
            </a:r>
            <a:r>
              <a:rPr kumimoji="1" lang="en-US" altLang="ja-JP">
                <a:solidFill>
                  <a:srgbClr val="FF0000"/>
                </a:solidFill>
              </a:rPr>
              <a:t>ith Global correction,</a:t>
            </a:r>
          </a:p>
          <a:p>
            <a:r>
              <a:rPr lang="en-US" altLang="ja-JP">
                <a:solidFill>
                  <a:srgbClr val="FF0000"/>
                </a:solidFill>
              </a:rPr>
              <a:t>and Shower correction</a:t>
            </a:r>
            <a:endParaRPr kumimoji="1" lang="ja-JP" altLang="en-US">
              <a:solidFill>
                <a:srgbClr val="FF0000"/>
              </a:solidFill>
            </a:endParaRPr>
          </a:p>
        </p:txBody>
      </p:sp>
      <p:pic>
        <p:nvPicPr>
          <p:cNvPr id="11" name="図 10" descr="スクリーンショット 2015-09-03 17.38.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18" y="1229641"/>
            <a:ext cx="3213100" cy="384291"/>
          </a:xfrm>
          <a:prstGeom prst="rect">
            <a:avLst/>
          </a:prstGeom>
        </p:spPr>
      </p:pic>
      <p:sp>
        <p:nvSpPr>
          <p:cNvPr id="12" name="テキスト ボックス 11"/>
          <p:cNvSpPr txBox="1"/>
          <p:nvPr/>
        </p:nvSpPr>
        <p:spPr>
          <a:xfrm>
            <a:off x="3071877" y="6488668"/>
            <a:ext cx="3159839" cy="369332"/>
          </a:xfrm>
          <a:prstGeom prst="rect">
            <a:avLst/>
          </a:prstGeom>
          <a:noFill/>
        </p:spPr>
        <p:txBody>
          <a:bodyPr wrap="none" rtlCol="0">
            <a:spAutoFit/>
          </a:bodyPr>
          <a:lstStyle/>
          <a:p>
            <a:r>
              <a:rPr kumimoji="1" lang="en-US" altLang="ja-JP"/>
              <a:t>Wthreshold[6]={3,5,9,14,14,40}</a:t>
            </a:r>
            <a:endParaRPr kumimoji="1" lang="ja-JP" altLang="en-US"/>
          </a:p>
        </p:txBody>
      </p:sp>
    </p:spTree>
    <p:extLst>
      <p:ext uri="{BB962C8B-B14F-4D97-AF65-F5344CB8AC3E}">
        <p14:creationId xmlns:p14="http://schemas.microsoft.com/office/powerpoint/2010/main" val="1974838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Energy reconstruction</a:t>
            </a:r>
            <a:endParaRPr kumimoji="1" lang="ja-JP" altLang="en-US"/>
          </a:p>
        </p:txBody>
      </p:sp>
      <p:sp>
        <p:nvSpPr>
          <p:cNvPr id="3" name="コンテンツ プレースホルダー 2"/>
          <p:cNvSpPr>
            <a:spLocks noGrp="1"/>
          </p:cNvSpPr>
          <p:nvPr>
            <p:ph idx="1"/>
          </p:nvPr>
        </p:nvSpPr>
        <p:spPr/>
        <p:txBody>
          <a:bodyPr>
            <a:normAutofit/>
          </a:bodyPr>
          <a:lstStyle/>
          <a:p>
            <a:r>
              <a:rPr kumimoji="1" lang="en-US" altLang="ja-JP" sz="2000" dirty="0"/>
              <a:t>Energy is reconstructed by the summation of</a:t>
            </a:r>
            <a:br>
              <a:rPr kumimoji="1" lang="en-US" altLang="ja-JP" sz="2000" dirty="0"/>
            </a:br>
            <a:r>
              <a:rPr kumimoji="1" lang="en-US" altLang="ja-JP" sz="2000" dirty="0"/>
              <a:t>the number of photon (not photoelectron)  from all channels</a:t>
            </a:r>
            <a:br>
              <a:rPr kumimoji="1" lang="en-US" altLang="ja-JP" sz="2000" dirty="0"/>
            </a:br>
            <a:r>
              <a:rPr kumimoji="1" lang="en-US" altLang="ja-JP" sz="2000" dirty="0"/>
              <a:t>taking into account of different coverage for each channel. </a:t>
            </a:r>
          </a:p>
          <a:p>
            <a:r>
              <a:rPr lang="en-US" altLang="ja-JP" sz="2000" dirty="0"/>
              <a:t>Correction as a function of position is applied.</a:t>
            </a:r>
            <a:endParaRPr kumimoji="1" lang="en-US" altLang="ja-JP" sz="2000" dirty="0"/>
          </a:p>
          <a:p>
            <a:endParaRPr kumimoji="1" lang="en-US" altLang="ja-JP" sz="20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36</a:t>
            </a:fld>
            <a:endParaRPr kumimoji="1" lang="ja-JP" altLang="en-US"/>
          </a:p>
        </p:txBody>
      </p:sp>
      <p:pic>
        <p:nvPicPr>
          <p:cNvPr id="9" name="図 8" descr="Erec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003" y="2602997"/>
            <a:ext cx="4538873" cy="585177"/>
          </a:xfrm>
          <a:prstGeom prst="rect">
            <a:avLst/>
          </a:prstGeom>
        </p:spPr>
      </p:pic>
      <p:sp>
        <p:nvSpPr>
          <p:cNvPr id="6" name="テキスト ボックス 5"/>
          <p:cNvSpPr txBox="1"/>
          <p:nvPr/>
        </p:nvSpPr>
        <p:spPr>
          <a:xfrm>
            <a:off x="399082" y="4093697"/>
            <a:ext cx="1474921" cy="646331"/>
          </a:xfrm>
          <a:prstGeom prst="rect">
            <a:avLst/>
          </a:prstGeom>
          <a:noFill/>
          <a:ln>
            <a:solidFill>
              <a:schemeClr val="tx1"/>
            </a:solidFill>
          </a:ln>
        </p:spPr>
        <p:txBody>
          <a:bodyPr wrap="square" rtlCol="0">
            <a:spAutoFit/>
          </a:bodyPr>
          <a:lstStyle/>
          <a:p>
            <a:r>
              <a:rPr lang="en-US" altLang="ja-JP" dirty="0"/>
              <a:t># of p.e.</a:t>
            </a:r>
          </a:p>
          <a:p>
            <a:r>
              <a:rPr lang="en-US" altLang="ja-JP" dirty="0"/>
              <a:t>(PMT,MPPC)</a:t>
            </a:r>
            <a:endParaRPr kumimoji="1" lang="ja-JP" altLang="en-US"/>
          </a:p>
        </p:txBody>
      </p:sp>
      <p:cxnSp>
        <p:nvCxnSpPr>
          <p:cNvPr id="7" name="直線矢印コネクタ 6"/>
          <p:cNvCxnSpPr>
            <a:stCxn id="6" idx="3"/>
            <a:endCxn id="16" idx="1"/>
          </p:cNvCxnSpPr>
          <p:nvPr/>
        </p:nvCxnSpPr>
        <p:spPr>
          <a:xfrm>
            <a:off x="1874003" y="4416863"/>
            <a:ext cx="1096931" cy="11331"/>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4622279" y="4400956"/>
            <a:ext cx="1602347" cy="923330"/>
          </a:xfrm>
          <a:prstGeom prst="rect">
            <a:avLst/>
          </a:prstGeom>
          <a:noFill/>
        </p:spPr>
        <p:txBody>
          <a:bodyPr wrap="none" rtlCol="0">
            <a:spAutoFit/>
          </a:bodyPr>
          <a:lstStyle/>
          <a:p>
            <a:r>
              <a:rPr kumimoji="1" lang="en-US" altLang="ja-JP" dirty="0"/>
              <a:t>× factor</a:t>
            </a:r>
            <a:br>
              <a:rPr kumimoji="1" lang="en-US" altLang="ja-JP" dirty="0"/>
            </a:br>
            <a:r>
              <a:rPr kumimoji="1" lang="en-US" altLang="ja-JP" dirty="0"/>
              <a:t>(coverage</a:t>
            </a:r>
            <a:br>
              <a:rPr kumimoji="1" lang="en-US" altLang="ja-JP" dirty="0"/>
            </a:br>
            <a:r>
              <a:rPr kumimoji="1" lang="en-US" altLang="ja-JP" dirty="0"/>
              <a:t>around sensor)</a:t>
            </a:r>
            <a:endParaRPr kumimoji="1" lang="ja-JP" altLang="en-US"/>
          </a:p>
        </p:txBody>
      </p:sp>
      <p:cxnSp>
        <p:nvCxnSpPr>
          <p:cNvPr id="10" name="直線矢印コネクタ 9"/>
          <p:cNvCxnSpPr/>
          <p:nvPr/>
        </p:nvCxnSpPr>
        <p:spPr>
          <a:xfrm>
            <a:off x="4445855" y="4450351"/>
            <a:ext cx="1621652"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217903" y="5592399"/>
            <a:ext cx="2387154" cy="646331"/>
          </a:xfrm>
          <a:prstGeom prst="rect">
            <a:avLst/>
          </a:prstGeom>
          <a:noFill/>
          <a:ln>
            <a:solidFill>
              <a:srgbClr val="000000"/>
            </a:solidFill>
          </a:ln>
        </p:spPr>
        <p:txBody>
          <a:bodyPr wrap="none" rtlCol="0">
            <a:spAutoFit/>
          </a:bodyPr>
          <a:lstStyle/>
          <a:p>
            <a:r>
              <a:rPr kumimoji="1" lang="en-US" altLang="ja-JP" dirty="0"/>
              <a:t>Reconstructed Energy</a:t>
            </a:r>
          </a:p>
          <a:p>
            <a:r>
              <a:rPr lang="en-US" altLang="ja-JP" dirty="0"/>
              <a:t>w/o position correction</a:t>
            </a:r>
            <a:endParaRPr kumimoji="1" lang="ja-JP" altLang="en-US"/>
          </a:p>
        </p:txBody>
      </p:sp>
      <p:sp>
        <p:nvSpPr>
          <p:cNvPr id="12" name="テキスト ボックス 11"/>
          <p:cNvSpPr txBox="1"/>
          <p:nvPr/>
        </p:nvSpPr>
        <p:spPr>
          <a:xfrm>
            <a:off x="6067507" y="3477626"/>
            <a:ext cx="1750675" cy="923330"/>
          </a:xfrm>
          <a:prstGeom prst="rect">
            <a:avLst/>
          </a:prstGeom>
          <a:noFill/>
        </p:spPr>
        <p:txBody>
          <a:bodyPr wrap="none" rtlCol="0">
            <a:spAutoFit/>
          </a:bodyPr>
          <a:lstStyle/>
          <a:p>
            <a:r>
              <a:rPr kumimoji="1" lang="en-US" altLang="ja-JP" dirty="0"/>
              <a:t>× relative weight</a:t>
            </a:r>
          </a:p>
          <a:p>
            <a:r>
              <a:rPr lang="en-US" altLang="ja-JP" dirty="0"/>
              <a:t>between</a:t>
            </a:r>
          </a:p>
          <a:p>
            <a:r>
              <a:rPr lang="en-US" altLang="ja-JP" dirty="0"/>
              <a:t>MPPC &amp; PMT</a:t>
            </a:r>
            <a:endParaRPr kumimoji="1" lang="ja-JP" altLang="en-US"/>
          </a:p>
        </p:txBody>
      </p:sp>
      <p:sp>
        <p:nvSpPr>
          <p:cNvPr id="14" name="テキスト ボックス 13"/>
          <p:cNvSpPr txBox="1"/>
          <p:nvPr/>
        </p:nvSpPr>
        <p:spPr>
          <a:xfrm>
            <a:off x="2899977" y="5647783"/>
            <a:ext cx="1545878" cy="646331"/>
          </a:xfrm>
          <a:prstGeom prst="rect">
            <a:avLst/>
          </a:prstGeom>
          <a:noFill/>
          <a:ln>
            <a:solidFill>
              <a:srgbClr val="000000"/>
            </a:solidFill>
          </a:ln>
        </p:spPr>
        <p:txBody>
          <a:bodyPr wrap="none" rtlCol="0">
            <a:spAutoFit/>
          </a:bodyPr>
          <a:lstStyle/>
          <a:p>
            <a:r>
              <a:rPr kumimoji="1" lang="en-US" altLang="ja-JP" dirty="0"/>
              <a:t>Reconstructed</a:t>
            </a:r>
          </a:p>
          <a:p>
            <a:r>
              <a:rPr kumimoji="1" lang="en-US" altLang="ja-JP" dirty="0"/>
              <a:t>Energy</a:t>
            </a:r>
          </a:p>
        </p:txBody>
      </p:sp>
      <p:sp>
        <p:nvSpPr>
          <p:cNvPr id="15" name="テキスト ボックス 14"/>
          <p:cNvSpPr txBox="1"/>
          <p:nvPr/>
        </p:nvSpPr>
        <p:spPr>
          <a:xfrm>
            <a:off x="4455467" y="6185489"/>
            <a:ext cx="1769159" cy="646331"/>
          </a:xfrm>
          <a:prstGeom prst="rect">
            <a:avLst/>
          </a:prstGeom>
          <a:noFill/>
        </p:spPr>
        <p:txBody>
          <a:bodyPr wrap="none" rtlCol="0">
            <a:spAutoFit/>
          </a:bodyPr>
          <a:lstStyle/>
          <a:p>
            <a:r>
              <a:rPr lang="en-US" altLang="ja-JP" dirty="0"/>
              <a:t>Correction</a:t>
            </a:r>
            <a:r>
              <a:rPr kumimoji="1" lang="en-US" altLang="ja-JP" dirty="0"/>
              <a:t> as a</a:t>
            </a:r>
            <a:br>
              <a:rPr kumimoji="1" lang="en-US" altLang="ja-JP" dirty="0"/>
            </a:br>
            <a:r>
              <a:rPr kumimoji="1" lang="en-US" altLang="ja-JP" dirty="0"/>
              <a:t>function of u,v,w</a:t>
            </a:r>
            <a:endParaRPr kumimoji="1" lang="ja-JP" altLang="en-US"/>
          </a:p>
        </p:txBody>
      </p:sp>
      <p:sp>
        <p:nvSpPr>
          <p:cNvPr id="16" name="テキスト ボックス 15"/>
          <p:cNvSpPr txBox="1"/>
          <p:nvPr/>
        </p:nvSpPr>
        <p:spPr>
          <a:xfrm>
            <a:off x="2970934" y="4105028"/>
            <a:ext cx="1474921" cy="646331"/>
          </a:xfrm>
          <a:prstGeom prst="rect">
            <a:avLst/>
          </a:prstGeom>
          <a:noFill/>
          <a:ln>
            <a:solidFill>
              <a:schemeClr val="tx1"/>
            </a:solidFill>
          </a:ln>
        </p:spPr>
        <p:txBody>
          <a:bodyPr wrap="square" rtlCol="0">
            <a:spAutoFit/>
          </a:bodyPr>
          <a:lstStyle/>
          <a:p>
            <a:r>
              <a:rPr lang="en-US" altLang="ja-JP" dirty="0"/>
              <a:t># of photon</a:t>
            </a:r>
          </a:p>
          <a:p>
            <a:r>
              <a:rPr lang="en-US" altLang="ja-JP" dirty="0"/>
              <a:t>(PMT,MPPC)</a:t>
            </a:r>
            <a:endParaRPr kumimoji="1" lang="ja-JP" altLang="en-US"/>
          </a:p>
        </p:txBody>
      </p:sp>
      <p:sp>
        <p:nvSpPr>
          <p:cNvPr id="17" name="テキスト ボックス 16"/>
          <p:cNvSpPr txBox="1"/>
          <p:nvPr/>
        </p:nvSpPr>
        <p:spPr>
          <a:xfrm>
            <a:off x="1874003" y="4520527"/>
            <a:ext cx="2273542" cy="923330"/>
          </a:xfrm>
          <a:prstGeom prst="rect">
            <a:avLst/>
          </a:prstGeom>
          <a:noFill/>
        </p:spPr>
        <p:txBody>
          <a:bodyPr wrap="none" rtlCol="0">
            <a:spAutoFit/>
          </a:bodyPr>
          <a:lstStyle/>
          <a:p>
            <a:r>
              <a:rPr lang="en-US" altLang="en-US" dirty="0"/>
              <a:t>×1/</a:t>
            </a:r>
            <a:r>
              <a:rPr kumimoji="1" lang="en-US" altLang="ja-JP" dirty="0"/>
              <a:t>PDE</a:t>
            </a:r>
            <a:endParaRPr lang="en-US" altLang="ja-JP" dirty="0"/>
          </a:p>
          <a:p>
            <a:r>
              <a:rPr kumimoji="1" lang="en-US" altLang="ja-JP" dirty="0"/>
              <a:t>Correction of</a:t>
            </a:r>
            <a:br>
              <a:rPr kumimoji="1" lang="en-US" altLang="ja-JP" dirty="0"/>
            </a:br>
            <a:r>
              <a:rPr kumimoji="1" lang="en-US" altLang="ja-JP" dirty="0"/>
              <a:t>crosstalk &amp; after pulse</a:t>
            </a:r>
          </a:p>
        </p:txBody>
      </p:sp>
      <p:cxnSp>
        <p:nvCxnSpPr>
          <p:cNvPr id="18" name="直線矢印コネクタ 17"/>
          <p:cNvCxnSpPr/>
          <p:nvPr/>
        </p:nvCxnSpPr>
        <p:spPr>
          <a:xfrm>
            <a:off x="7818182" y="4475633"/>
            <a:ext cx="0" cy="596429"/>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6067507" y="4450351"/>
            <a:ext cx="1747826" cy="7517"/>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H="1">
            <a:off x="4455467" y="5967222"/>
            <a:ext cx="762436"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H="1" flipV="1">
            <a:off x="1120973" y="4797526"/>
            <a:ext cx="12700" cy="646331"/>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9" name="テキスト ボックス 78"/>
          <p:cNvSpPr txBox="1"/>
          <p:nvPr/>
        </p:nvSpPr>
        <p:spPr>
          <a:xfrm>
            <a:off x="93983" y="5435285"/>
            <a:ext cx="1921995" cy="646331"/>
          </a:xfrm>
          <a:prstGeom prst="rect">
            <a:avLst/>
          </a:prstGeom>
          <a:noFill/>
        </p:spPr>
        <p:txBody>
          <a:bodyPr wrap="none" rtlCol="0">
            <a:spAutoFit/>
          </a:bodyPr>
          <a:lstStyle/>
          <a:p>
            <a:r>
              <a:rPr kumimoji="1" lang="en-US" altLang="ja-JP" dirty="0"/>
              <a:t>MC truth or</a:t>
            </a:r>
          </a:p>
          <a:p>
            <a:r>
              <a:rPr lang="en-US" altLang="ja-JP" dirty="0"/>
              <a:t>waveform analysis</a:t>
            </a:r>
            <a:endParaRPr kumimoji="1" lang="en-US" altLang="ja-JP" dirty="0"/>
          </a:p>
        </p:txBody>
      </p:sp>
      <p:cxnSp>
        <p:nvCxnSpPr>
          <p:cNvPr id="20" name="カギ線コネクタ 19"/>
          <p:cNvCxnSpPr/>
          <p:nvPr/>
        </p:nvCxnSpPr>
        <p:spPr>
          <a:xfrm rot="5400000">
            <a:off x="7264677" y="5412442"/>
            <a:ext cx="895160" cy="214400"/>
          </a:xfrm>
          <a:prstGeom prst="bentConnector3">
            <a:avLst>
              <a:gd name="adj1" fmla="val 99734"/>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7819459" y="5158667"/>
            <a:ext cx="1450564" cy="923330"/>
          </a:xfrm>
          <a:prstGeom prst="rect">
            <a:avLst/>
          </a:prstGeom>
          <a:noFill/>
        </p:spPr>
        <p:txBody>
          <a:bodyPr wrap="square" rtlCol="0">
            <a:spAutoFit/>
          </a:bodyPr>
          <a:lstStyle/>
          <a:p>
            <a:r>
              <a:rPr lang="en-US" altLang="ja-JP" dirty="0"/>
              <a:t>× Conversion</a:t>
            </a:r>
          </a:p>
          <a:p>
            <a:r>
              <a:rPr lang="en-US" altLang="ja-JP" dirty="0"/>
              <a:t>factor to</a:t>
            </a:r>
          </a:p>
          <a:p>
            <a:r>
              <a:rPr lang="en-US" altLang="ja-JP" dirty="0"/>
              <a:t>energy</a:t>
            </a:r>
            <a:endParaRPr kumimoji="1" lang="ja-JP" altLang="en-US"/>
          </a:p>
        </p:txBody>
      </p:sp>
    </p:spTree>
    <p:extLst>
      <p:ext uri="{BB962C8B-B14F-4D97-AF65-F5344CB8AC3E}">
        <p14:creationId xmlns:p14="http://schemas.microsoft.com/office/powerpoint/2010/main" val="11592880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TPMuncert_MPP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3612931"/>
            <a:ext cx="4333038" cy="2949828"/>
          </a:xfrm>
          <a:prstGeom prst="rect">
            <a:avLst/>
          </a:prstGeom>
        </p:spPr>
      </p:pic>
      <p:pic>
        <p:nvPicPr>
          <p:cNvPr id="16" name="図 15" descr="TPMuncert_PM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129" y="3633821"/>
            <a:ext cx="4302351" cy="2928938"/>
          </a:xfrm>
          <a:prstGeom prst="rect">
            <a:avLst/>
          </a:prstGeom>
        </p:spPr>
      </p:pic>
      <p:sp>
        <p:nvSpPr>
          <p:cNvPr id="2" name="タイトル 1"/>
          <p:cNvSpPr>
            <a:spLocks noGrp="1"/>
          </p:cNvSpPr>
          <p:nvPr>
            <p:ph type="title"/>
          </p:nvPr>
        </p:nvSpPr>
        <p:spPr/>
        <p:txBody>
          <a:bodyPr/>
          <a:lstStyle/>
          <a:p>
            <a:r>
              <a:rPr kumimoji="1" lang="en-US" altLang="ja-JP" dirty="0"/>
              <a:t>Timing</a:t>
            </a:r>
            <a:r>
              <a:rPr kumimoji="1" lang="ja-JP" altLang="en-US"/>
              <a:t> </a:t>
            </a:r>
            <a:r>
              <a:rPr kumimoji="1" lang="en-US" altLang="ja-JP" dirty="0"/>
              <a:t>reconstruction</a:t>
            </a:r>
            <a:endParaRPr kumimoji="1" lang="ja-JP" altLang="en-US"/>
          </a:p>
        </p:txBody>
      </p:sp>
      <p:sp>
        <p:nvSpPr>
          <p:cNvPr id="3" name="コンテンツ プレースホルダー 2"/>
          <p:cNvSpPr>
            <a:spLocks noGrp="1"/>
          </p:cNvSpPr>
          <p:nvPr>
            <p:ph idx="1"/>
          </p:nvPr>
        </p:nvSpPr>
        <p:spPr/>
        <p:txBody>
          <a:bodyPr>
            <a:normAutofit/>
          </a:bodyPr>
          <a:lstStyle/>
          <a:p>
            <a:r>
              <a:rPr lang="en-US" altLang="ja-JP" sz="2000" dirty="0"/>
              <a:t>Timing is reconstructed by fitting the time at each sensor, taking into account of TOF from the reconstructed conversion point.</a:t>
            </a:r>
          </a:p>
          <a:p>
            <a:r>
              <a:rPr lang="en-US" altLang="ja-JP" sz="2000" dirty="0"/>
              <a:t>Error of the timing is a function of # of p.e.</a:t>
            </a:r>
          </a:p>
          <a:p>
            <a:r>
              <a:rPr lang="en-US" altLang="ja-JP" sz="2000" dirty="0"/>
              <a:t>C</a:t>
            </a:r>
            <a:r>
              <a:rPr kumimoji="1" lang="en-US" altLang="ja-JP" sz="2000" dirty="0"/>
              <a:t>alibrations of  timewalk effect and calibration with position are done.</a:t>
            </a:r>
          </a:p>
          <a:p>
            <a:endParaRPr kumimoji="1" lang="en-US" altLang="ja-JP" sz="2000" dirty="0"/>
          </a:p>
          <a:p>
            <a:endParaRPr lang="en-US" altLang="ja-JP" sz="20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37</a:t>
            </a:fld>
            <a:endParaRPr kumimoji="1" lang="ja-JP" altLang="en-US"/>
          </a:p>
        </p:txBody>
      </p:sp>
      <p:pic>
        <p:nvPicPr>
          <p:cNvPr id="15" name="図 14" descr="chi2t.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30" y="2518734"/>
            <a:ext cx="6946470" cy="784525"/>
          </a:xfrm>
          <a:prstGeom prst="rect">
            <a:avLst/>
          </a:prstGeom>
        </p:spPr>
      </p:pic>
      <p:sp>
        <p:nvSpPr>
          <p:cNvPr id="6" name="テキスト ボックス 5"/>
          <p:cNvSpPr txBox="1"/>
          <p:nvPr/>
        </p:nvSpPr>
        <p:spPr>
          <a:xfrm>
            <a:off x="279400" y="3564501"/>
            <a:ext cx="4333038" cy="369332"/>
          </a:xfrm>
          <a:prstGeom prst="rect">
            <a:avLst/>
          </a:prstGeom>
          <a:solidFill>
            <a:schemeClr val="bg1"/>
          </a:solidFill>
        </p:spPr>
        <p:txBody>
          <a:bodyPr wrap="square" rtlCol="0">
            <a:spAutoFit/>
          </a:bodyPr>
          <a:lstStyle/>
          <a:p>
            <a:pPr algn="ctr"/>
            <a:r>
              <a:rPr kumimoji="1" lang="en-US" altLang="ja-JP" dirty="0"/>
              <a:t>Error of timing as a function #ofp.e.</a:t>
            </a:r>
            <a:endParaRPr kumimoji="1" lang="ja-JP" altLang="en-US"/>
          </a:p>
        </p:txBody>
      </p:sp>
      <p:sp>
        <p:nvSpPr>
          <p:cNvPr id="10" name="テキスト ボックス 9"/>
          <p:cNvSpPr txBox="1"/>
          <p:nvPr/>
        </p:nvSpPr>
        <p:spPr>
          <a:xfrm>
            <a:off x="4718128" y="3544147"/>
            <a:ext cx="4302351" cy="369332"/>
          </a:xfrm>
          <a:prstGeom prst="rect">
            <a:avLst/>
          </a:prstGeom>
          <a:solidFill>
            <a:schemeClr val="bg1"/>
          </a:solidFill>
        </p:spPr>
        <p:txBody>
          <a:bodyPr wrap="square" rtlCol="0">
            <a:spAutoFit/>
          </a:bodyPr>
          <a:lstStyle/>
          <a:p>
            <a:pPr algn="ctr"/>
            <a:r>
              <a:rPr kumimoji="1" lang="en-US" altLang="ja-JP" dirty="0"/>
              <a:t>Error of timing as a function #ofp.e.</a:t>
            </a:r>
            <a:endParaRPr kumimoji="1" lang="ja-JP" altLang="en-US"/>
          </a:p>
        </p:txBody>
      </p:sp>
      <p:sp>
        <p:nvSpPr>
          <p:cNvPr id="9" name="テキスト ボックス 8"/>
          <p:cNvSpPr txBox="1"/>
          <p:nvPr/>
        </p:nvSpPr>
        <p:spPr>
          <a:xfrm>
            <a:off x="812423" y="3933833"/>
            <a:ext cx="2111676" cy="830997"/>
          </a:xfrm>
          <a:prstGeom prst="rect">
            <a:avLst/>
          </a:prstGeom>
          <a:noFill/>
        </p:spPr>
        <p:txBody>
          <a:bodyPr wrap="none" rtlCol="0">
            <a:spAutoFit/>
          </a:bodyPr>
          <a:lstStyle/>
          <a:p>
            <a:r>
              <a:rPr kumimoji="1" lang="en-US" altLang="ja-JP" sz="1600" dirty="0"/>
              <a:t>MPPC</a:t>
            </a:r>
          </a:p>
          <a:p>
            <a:r>
              <a:rPr lang="en-US" altLang="ja-JP" sz="1600" dirty="0"/>
              <a:t>black: MCtruth</a:t>
            </a:r>
          </a:p>
          <a:p>
            <a:r>
              <a:rPr kumimoji="1" lang="en-US" altLang="ja-JP" sz="1600" dirty="0">
                <a:solidFill>
                  <a:srgbClr val="FF0000"/>
                </a:solidFill>
              </a:rPr>
              <a:t>red: waveform analysis</a:t>
            </a:r>
            <a:endParaRPr kumimoji="1" lang="ja-JP" altLang="en-US" sz="1600">
              <a:solidFill>
                <a:srgbClr val="FF0000"/>
              </a:solidFill>
            </a:endParaRPr>
          </a:p>
        </p:txBody>
      </p:sp>
      <p:sp>
        <p:nvSpPr>
          <p:cNvPr id="11" name="テキスト ボックス 10"/>
          <p:cNvSpPr txBox="1"/>
          <p:nvPr/>
        </p:nvSpPr>
        <p:spPr>
          <a:xfrm>
            <a:off x="5257800" y="3933833"/>
            <a:ext cx="2111676" cy="830997"/>
          </a:xfrm>
          <a:prstGeom prst="rect">
            <a:avLst/>
          </a:prstGeom>
          <a:noFill/>
        </p:spPr>
        <p:txBody>
          <a:bodyPr wrap="none" rtlCol="0">
            <a:spAutoFit/>
          </a:bodyPr>
          <a:lstStyle/>
          <a:p>
            <a:r>
              <a:rPr kumimoji="1" lang="en-US" altLang="ja-JP" sz="1600" dirty="0"/>
              <a:t>PMT</a:t>
            </a:r>
          </a:p>
          <a:p>
            <a:r>
              <a:rPr lang="en-US" altLang="ja-JP" sz="1600" dirty="0"/>
              <a:t>black: MCtruth</a:t>
            </a:r>
          </a:p>
          <a:p>
            <a:r>
              <a:rPr lang="en-US" altLang="ja-JP" sz="1600" dirty="0">
                <a:solidFill>
                  <a:srgbClr val="FF0000"/>
                </a:solidFill>
              </a:rPr>
              <a:t>red: waveform analysis</a:t>
            </a:r>
            <a:endParaRPr lang="ja-JP" altLang="en-US" sz="1600">
              <a:solidFill>
                <a:srgbClr val="FF0000"/>
              </a:solidFill>
            </a:endParaRPr>
          </a:p>
        </p:txBody>
      </p:sp>
      <p:sp>
        <p:nvSpPr>
          <p:cNvPr id="17" name="テキスト ボックス 16"/>
          <p:cNvSpPr txBox="1"/>
          <p:nvPr/>
        </p:nvSpPr>
        <p:spPr>
          <a:xfrm>
            <a:off x="318307" y="3749167"/>
            <a:ext cx="396225" cy="369332"/>
          </a:xfrm>
          <a:prstGeom prst="rect">
            <a:avLst/>
          </a:prstGeom>
          <a:solidFill>
            <a:srgbClr val="FFFFFF"/>
          </a:solidFill>
        </p:spPr>
        <p:txBody>
          <a:bodyPr wrap="none" rtlCol="0">
            <a:spAutoFit/>
          </a:bodyPr>
          <a:lstStyle/>
          <a:p>
            <a:r>
              <a:rPr kumimoji="1" lang="en-US" altLang="ja-JP" dirty="0"/>
              <a:t>ns</a:t>
            </a:r>
            <a:endParaRPr kumimoji="1" lang="ja-JP" altLang="en-US"/>
          </a:p>
        </p:txBody>
      </p:sp>
      <p:sp>
        <p:nvSpPr>
          <p:cNvPr id="18" name="テキスト ボックス 17"/>
          <p:cNvSpPr txBox="1"/>
          <p:nvPr/>
        </p:nvSpPr>
        <p:spPr>
          <a:xfrm>
            <a:off x="4718128" y="3749167"/>
            <a:ext cx="396225" cy="369332"/>
          </a:xfrm>
          <a:prstGeom prst="rect">
            <a:avLst/>
          </a:prstGeom>
          <a:solidFill>
            <a:srgbClr val="FFFFFF"/>
          </a:solidFill>
        </p:spPr>
        <p:txBody>
          <a:bodyPr wrap="none" rtlCol="0">
            <a:spAutoFit/>
          </a:bodyPr>
          <a:lstStyle/>
          <a:p>
            <a:r>
              <a:rPr kumimoji="1" lang="en-US" altLang="ja-JP" dirty="0"/>
              <a:t>ns</a:t>
            </a:r>
            <a:endParaRPr kumimoji="1" lang="ja-JP" altLang="en-US"/>
          </a:p>
        </p:txBody>
      </p:sp>
      <p:sp>
        <p:nvSpPr>
          <p:cNvPr id="20" name="テキスト ボックス 19"/>
          <p:cNvSpPr txBox="1"/>
          <p:nvPr/>
        </p:nvSpPr>
        <p:spPr>
          <a:xfrm>
            <a:off x="318307" y="6417943"/>
            <a:ext cx="4294131" cy="338554"/>
          </a:xfrm>
          <a:prstGeom prst="rect">
            <a:avLst/>
          </a:prstGeom>
          <a:solidFill>
            <a:srgbClr val="FFFFFF"/>
          </a:solidFill>
        </p:spPr>
        <p:txBody>
          <a:bodyPr wrap="square" rtlCol="0">
            <a:spAutoFit/>
          </a:bodyPr>
          <a:lstStyle/>
          <a:p>
            <a:pPr algn="r"/>
            <a:r>
              <a:rPr kumimoji="1" lang="en-US" altLang="ja-JP" sz="1600" dirty="0"/>
              <a:t>1/sqrt(#ofp.e.)</a:t>
            </a:r>
            <a:endParaRPr kumimoji="1" lang="ja-JP" altLang="en-US" sz="1600"/>
          </a:p>
        </p:txBody>
      </p:sp>
      <p:sp>
        <p:nvSpPr>
          <p:cNvPr id="21" name="テキスト ボックス 20"/>
          <p:cNvSpPr txBox="1"/>
          <p:nvPr/>
        </p:nvSpPr>
        <p:spPr>
          <a:xfrm>
            <a:off x="4718129" y="6413945"/>
            <a:ext cx="4286171" cy="338554"/>
          </a:xfrm>
          <a:prstGeom prst="rect">
            <a:avLst/>
          </a:prstGeom>
          <a:solidFill>
            <a:srgbClr val="FFFFFF"/>
          </a:solidFill>
        </p:spPr>
        <p:txBody>
          <a:bodyPr wrap="square" rtlCol="0">
            <a:spAutoFit/>
          </a:bodyPr>
          <a:lstStyle/>
          <a:p>
            <a:pPr algn="r"/>
            <a:r>
              <a:rPr kumimoji="1" lang="en-US" altLang="ja-JP" sz="1600" dirty="0"/>
              <a:t>1/sqrt(#ofp.e.)</a:t>
            </a:r>
            <a:endParaRPr kumimoji="1" lang="ja-JP" altLang="en-US" sz="1600"/>
          </a:p>
        </p:txBody>
      </p:sp>
    </p:spTree>
    <p:extLst>
      <p:ext uri="{BB962C8B-B14F-4D97-AF65-F5344CB8AC3E}">
        <p14:creationId xmlns:p14="http://schemas.microsoft.com/office/powerpoint/2010/main" val="12081059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Position resolution</a:t>
            </a:r>
            <a:endParaRPr kumimoji="1" lang="ja-JP" altLang="en-US"/>
          </a:p>
        </p:txBody>
      </p:sp>
      <p:sp>
        <p:nvSpPr>
          <p:cNvPr id="3" name="コンテンツ プレースホルダー 2"/>
          <p:cNvSpPr>
            <a:spLocks noGrp="1"/>
          </p:cNvSpPr>
          <p:nvPr>
            <p:ph idx="1"/>
          </p:nvPr>
        </p:nvSpPr>
        <p:spPr/>
        <p:txBody>
          <a:bodyPr/>
          <a:lstStyle/>
          <a:p>
            <a:r>
              <a:rPr kumimoji="1" lang="en-US" altLang="ja-JP" sz="2000" dirty="0"/>
              <a:t>Improvement of </a:t>
            </a:r>
            <a:r>
              <a:rPr lang="en-US" altLang="ja-JP" sz="2000" dirty="0"/>
              <a:t>p</a:t>
            </a:r>
            <a:r>
              <a:rPr kumimoji="1" lang="en-US" altLang="ja-JP" sz="2000" dirty="0"/>
              <a:t>osition resolution for shallow event from MEG I</a:t>
            </a:r>
            <a:br>
              <a:rPr kumimoji="1" lang="en-US" altLang="ja-JP" sz="2000" dirty="0"/>
            </a:br>
            <a:r>
              <a:rPr kumimoji="1" lang="en-US" altLang="ja-JP" sz="2000" dirty="0"/>
              <a:t>can be seen as we expected</a:t>
            </a:r>
            <a:r>
              <a:rPr kumimoji="1" lang="ja-JP" altLang="en-US" sz="2000"/>
              <a:t> </a:t>
            </a:r>
            <a:r>
              <a:rPr kumimoji="1" lang="en-US" altLang="ja-JP" sz="2000" dirty="0"/>
              <a:t>in</a:t>
            </a:r>
            <a:r>
              <a:rPr kumimoji="1" lang="ja-JP" altLang="en-US" sz="2000"/>
              <a:t> </a:t>
            </a:r>
            <a:r>
              <a:rPr kumimoji="1" lang="en-US" altLang="ja-JP" sz="2000" dirty="0"/>
              <a:t>proposal.</a:t>
            </a:r>
          </a:p>
          <a:p>
            <a:endParaRPr kumimoji="1" lang="en-US" altLang="ja-JP" dirty="0"/>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38</a:t>
            </a:fld>
            <a:endParaRPr kumimoji="1" lang="ja-JP" altLang="en-US"/>
          </a:p>
        </p:txBody>
      </p:sp>
      <p:pic>
        <p:nvPicPr>
          <p:cNvPr id="5" name="図 4" descr="posres_v10_v5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828800"/>
            <a:ext cx="8813800" cy="4902200"/>
          </a:xfrm>
          <a:prstGeom prst="rect">
            <a:avLst/>
          </a:prstGeom>
        </p:spPr>
      </p:pic>
      <p:sp>
        <p:nvSpPr>
          <p:cNvPr id="6" name="テキスト ボックス 5"/>
          <p:cNvSpPr txBox="1"/>
          <p:nvPr/>
        </p:nvSpPr>
        <p:spPr>
          <a:xfrm>
            <a:off x="3619500" y="2400300"/>
            <a:ext cx="2411838" cy="646331"/>
          </a:xfrm>
          <a:prstGeom prst="rect">
            <a:avLst/>
          </a:prstGeom>
          <a:noFill/>
        </p:spPr>
        <p:txBody>
          <a:bodyPr wrap="none" rtlCol="0">
            <a:spAutoFit/>
          </a:bodyPr>
          <a:lstStyle/>
          <a:p>
            <a:r>
              <a:rPr lang="en-US" altLang="ja-JP" b="1" dirty="0"/>
              <a:t>black: MC truth</a:t>
            </a:r>
          </a:p>
          <a:p>
            <a:r>
              <a:rPr kumimoji="1" lang="en-US" altLang="ja-JP" b="1" dirty="0">
                <a:solidFill>
                  <a:srgbClr val="FF0000"/>
                </a:solidFill>
              </a:rPr>
              <a:t>red: waveform analysis</a:t>
            </a:r>
            <a:endParaRPr kumimoji="1" lang="ja-JP" altLang="en-US" b="1">
              <a:solidFill>
                <a:srgbClr val="FF0000"/>
              </a:solidFill>
            </a:endParaRPr>
          </a:p>
        </p:txBody>
      </p:sp>
    </p:spTree>
    <p:extLst>
      <p:ext uri="{BB962C8B-B14F-4D97-AF65-F5344CB8AC3E}">
        <p14:creationId xmlns:p14="http://schemas.microsoft.com/office/powerpoint/2010/main" val="28047201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Energy resolution vs position</a:t>
            </a:r>
            <a:endParaRPr kumimoji="1" lang="ja-JP" altLang="en-US"/>
          </a:p>
        </p:txBody>
      </p:sp>
      <p:sp>
        <p:nvSpPr>
          <p:cNvPr id="3" name="コンテンツ プレースホルダー 2"/>
          <p:cNvSpPr>
            <a:spLocks noGrp="1"/>
          </p:cNvSpPr>
          <p:nvPr>
            <p:ph idx="1"/>
          </p:nvPr>
        </p:nvSpPr>
        <p:spPr/>
        <p:txBody>
          <a:bodyPr/>
          <a:lstStyle/>
          <a:p>
            <a:r>
              <a:rPr lang="en-US" altLang="ja-JP" dirty="0"/>
              <a:t>Same resolution for all position</a:t>
            </a:r>
            <a:br>
              <a:rPr lang="en-US" altLang="ja-JP" dirty="0"/>
            </a:br>
            <a:r>
              <a:rPr lang="en-US" altLang="ja-JP" dirty="0"/>
              <a:t>with MC truth.</a:t>
            </a:r>
          </a:p>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39</a:t>
            </a:fld>
            <a:endParaRPr kumimoji="1" lang="ja-JP" altLang="en-US"/>
          </a:p>
        </p:txBody>
      </p:sp>
      <p:pic>
        <p:nvPicPr>
          <p:cNvPr id="5" name="図 4" descr="EresvsU_v53_v1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670" y="799527"/>
            <a:ext cx="4429330" cy="3015382"/>
          </a:xfrm>
          <a:prstGeom prst="rect">
            <a:avLst/>
          </a:prstGeom>
        </p:spPr>
      </p:pic>
      <p:pic>
        <p:nvPicPr>
          <p:cNvPr id="6" name="図 5" descr="EresvsV_v53_v1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3814909"/>
            <a:ext cx="4287533" cy="2918849"/>
          </a:xfrm>
          <a:prstGeom prst="rect">
            <a:avLst/>
          </a:prstGeom>
        </p:spPr>
      </p:pic>
      <p:pic>
        <p:nvPicPr>
          <p:cNvPr id="7" name="図 6" descr="EresvsW_v53_v10.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768" y="3814909"/>
            <a:ext cx="4287532" cy="2918849"/>
          </a:xfrm>
          <a:prstGeom prst="rect">
            <a:avLst/>
          </a:prstGeom>
        </p:spPr>
      </p:pic>
      <p:sp>
        <p:nvSpPr>
          <p:cNvPr id="9" name="テキスト ボックス 8"/>
          <p:cNvSpPr txBox="1"/>
          <p:nvPr/>
        </p:nvSpPr>
        <p:spPr>
          <a:xfrm>
            <a:off x="5228723" y="4179014"/>
            <a:ext cx="3070873" cy="584776"/>
          </a:xfrm>
          <a:prstGeom prst="rect">
            <a:avLst/>
          </a:prstGeom>
          <a:solidFill>
            <a:srgbClr val="FFFFFF"/>
          </a:solidFill>
        </p:spPr>
        <p:txBody>
          <a:bodyPr wrap="none" rtlCol="0">
            <a:spAutoFit/>
          </a:bodyPr>
          <a:lstStyle/>
          <a:p>
            <a:r>
              <a:rPr kumimoji="1" lang="en-US" altLang="ja-JP" sz="1600" b="1" dirty="0">
                <a:solidFill>
                  <a:srgbClr val="3366FF"/>
                </a:solidFill>
              </a:rPr>
              <a:t>blue:Waveform simulation</a:t>
            </a:r>
          </a:p>
          <a:p>
            <a:r>
              <a:rPr lang="en-US" altLang="ja-JP" sz="1600" b="1" dirty="0">
                <a:solidFill>
                  <a:srgbClr val="FF0000"/>
                </a:solidFill>
              </a:rPr>
              <a:t>red:MCtruth w/o CTAP,saturation</a:t>
            </a:r>
          </a:p>
        </p:txBody>
      </p:sp>
    </p:spTree>
    <p:extLst>
      <p:ext uri="{BB962C8B-B14F-4D97-AF65-F5344CB8AC3E}">
        <p14:creationId xmlns:p14="http://schemas.microsoft.com/office/powerpoint/2010/main" val="334233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marL="0" indent="0"/>
            <a:r>
              <a:rPr kumimoji="1" lang="en-US" altLang="ja-JP" dirty="0"/>
              <a:t>2. </a:t>
            </a:r>
            <a:r>
              <a:rPr lang="en-US" altLang="ja-JP" dirty="0"/>
              <a:t>Performance of LXe detector</a:t>
            </a:r>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a:t>
            </a:fld>
            <a:endParaRPr kumimoji="1" lang="ja-JP" altLang="en-US"/>
          </a:p>
        </p:txBody>
      </p:sp>
    </p:spTree>
    <p:extLst>
      <p:ext uri="{BB962C8B-B14F-4D97-AF65-F5344CB8AC3E}">
        <p14:creationId xmlns:p14="http://schemas.microsoft.com/office/powerpoint/2010/main" val="2380536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Timing resolution vs. position</a:t>
            </a:r>
            <a:endParaRPr kumimoji="1" lang="ja-JP" altLang="en-US"/>
          </a:p>
        </p:txBody>
      </p:sp>
      <p:sp>
        <p:nvSpPr>
          <p:cNvPr id="3" name="コンテンツ プレースホルダー 2"/>
          <p:cNvSpPr>
            <a:spLocks noGrp="1"/>
          </p:cNvSpPr>
          <p:nvPr>
            <p:ph idx="1"/>
          </p:nvPr>
        </p:nvSpPr>
        <p:spPr/>
        <p:txBody>
          <a:bodyPr>
            <a:normAutofit/>
          </a:bodyPr>
          <a:lstStyle/>
          <a:p>
            <a:endParaRPr kumimoji="1" lang="en-US" altLang="ja-JP" sz="20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40</a:t>
            </a:fld>
            <a:endParaRPr kumimoji="1" lang="ja-JP" altLang="en-US"/>
          </a:p>
        </p:txBody>
      </p:sp>
      <p:pic>
        <p:nvPicPr>
          <p:cNvPr id="7" name="図 6" descr="TresvsU_v53_v1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836" y="816033"/>
            <a:ext cx="4240164" cy="2886602"/>
          </a:xfrm>
          <a:prstGeom prst="rect">
            <a:avLst/>
          </a:prstGeom>
        </p:spPr>
      </p:pic>
      <p:pic>
        <p:nvPicPr>
          <p:cNvPr id="8" name="図 7" descr="TresvsV_v53_v1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68" y="3890872"/>
            <a:ext cx="4100463" cy="2791497"/>
          </a:xfrm>
          <a:prstGeom prst="rect">
            <a:avLst/>
          </a:prstGeom>
        </p:spPr>
      </p:pic>
      <p:pic>
        <p:nvPicPr>
          <p:cNvPr id="9" name="図 8" descr="TresvsW_v53_v10.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836" y="3890872"/>
            <a:ext cx="4100464" cy="2791498"/>
          </a:xfrm>
          <a:prstGeom prst="rect">
            <a:avLst/>
          </a:prstGeom>
        </p:spPr>
      </p:pic>
      <p:sp>
        <p:nvSpPr>
          <p:cNvPr id="10" name="テキスト ボックス 9"/>
          <p:cNvSpPr txBox="1"/>
          <p:nvPr/>
        </p:nvSpPr>
        <p:spPr>
          <a:xfrm>
            <a:off x="1003212" y="5676324"/>
            <a:ext cx="3070873" cy="584776"/>
          </a:xfrm>
          <a:prstGeom prst="rect">
            <a:avLst/>
          </a:prstGeom>
          <a:solidFill>
            <a:srgbClr val="FFFFFF"/>
          </a:solidFill>
        </p:spPr>
        <p:txBody>
          <a:bodyPr wrap="none" rtlCol="0">
            <a:spAutoFit/>
          </a:bodyPr>
          <a:lstStyle/>
          <a:p>
            <a:r>
              <a:rPr kumimoji="1" lang="en-US" altLang="ja-JP" sz="1600" b="1" dirty="0">
                <a:solidFill>
                  <a:srgbClr val="3366FF"/>
                </a:solidFill>
              </a:rPr>
              <a:t>blue:Waveform simulation</a:t>
            </a:r>
          </a:p>
          <a:p>
            <a:r>
              <a:rPr lang="en-US" altLang="ja-JP" sz="1600" b="1" dirty="0">
                <a:solidFill>
                  <a:srgbClr val="FF0000"/>
                </a:solidFill>
              </a:rPr>
              <a:t>red:MCtruth w/o CTAP,saturation</a:t>
            </a:r>
          </a:p>
        </p:txBody>
      </p:sp>
    </p:spTree>
    <p:extLst>
      <p:ext uri="{BB962C8B-B14F-4D97-AF65-F5344CB8AC3E}">
        <p14:creationId xmlns:p14="http://schemas.microsoft.com/office/powerpoint/2010/main" val="569088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Comparison with reconstruction from MCtruth</a:t>
            </a:r>
            <a:endParaRPr kumimoji="1" lang="ja-JP" altLang="en-US"/>
          </a:p>
        </p:txBody>
      </p:sp>
      <p:sp>
        <p:nvSpPr>
          <p:cNvPr id="3" name="コンテンツ プレースホルダー 2"/>
          <p:cNvSpPr>
            <a:spLocks noGrp="1"/>
          </p:cNvSpPr>
          <p:nvPr>
            <p:ph idx="1"/>
          </p:nvPr>
        </p:nvSpPr>
        <p:spPr>
          <a:xfrm>
            <a:off x="184727" y="990600"/>
            <a:ext cx="5888182" cy="5270500"/>
          </a:xfrm>
        </p:spPr>
        <p:txBody>
          <a:bodyPr/>
          <a:lstStyle/>
          <a:p>
            <a:r>
              <a:rPr lang="en-US" altLang="ja-JP" sz="2000" dirty="0"/>
              <a:t>We also tried reconstruction using MCtruth of # of p.e. and timing for each MPPC,PMT for comparison.</a:t>
            </a:r>
          </a:p>
          <a:p>
            <a:pPr lvl="1"/>
            <a:r>
              <a:rPr lang="en-US" altLang="ja-JP" sz="1800" dirty="0"/>
              <a:t>Effect from crosstalk, after pulse, saturation, noise can be seen.</a:t>
            </a:r>
          </a:p>
          <a:p>
            <a:r>
              <a:rPr lang="en-US" altLang="ja-JP" sz="2000" dirty="0"/>
              <a:t>Almost same resolution is obtained for position and energy.</a:t>
            </a:r>
            <a:endParaRPr lang="en-US" altLang="ja-JP" dirty="0"/>
          </a:p>
          <a:p>
            <a:r>
              <a:rPr lang="en-US" altLang="ja-JP" sz="2000" dirty="0"/>
              <a:t>Different timing resolution is observed.</a:t>
            </a:r>
          </a:p>
          <a:p>
            <a:pPr lvl="1"/>
            <a:r>
              <a:rPr lang="en-US" altLang="ja-JP" sz="1800" dirty="0"/>
              <a:t>This can be coming from the error of timing</a:t>
            </a:r>
            <a:br>
              <a:rPr lang="en-US" altLang="ja-JP" sz="1800" dirty="0"/>
            </a:br>
            <a:r>
              <a:rPr lang="en-US" altLang="ja-JP" sz="1800" dirty="0"/>
              <a:t>in the waveform analysis.</a:t>
            </a:r>
          </a:p>
          <a:p>
            <a:pPr lvl="1"/>
            <a:r>
              <a:rPr lang="en-US" altLang="ja-JP" sz="1800" dirty="0"/>
              <a:t>There is the room for the improvement</a:t>
            </a:r>
            <a:br>
              <a:rPr lang="en-US" altLang="ja-JP" sz="1800" dirty="0"/>
            </a:br>
            <a:r>
              <a:rPr lang="en-US" altLang="ja-JP" sz="1800" dirty="0"/>
              <a:t>in the waveform analysis.</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41</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918416127"/>
              </p:ext>
            </p:extLst>
          </p:nvPr>
        </p:nvGraphicFramePr>
        <p:xfrm>
          <a:off x="1275486" y="4728935"/>
          <a:ext cx="4219927" cy="1920240"/>
        </p:xfrm>
        <a:graphic>
          <a:graphicData uri="http://schemas.openxmlformats.org/drawingml/2006/table">
            <a:tbl>
              <a:tblPr firstRow="1" bandRow="1">
                <a:tableStyleId>{8A107856-5554-42FB-B03E-39F5DBC370BA}</a:tableStyleId>
              </a:tblPr>
              <a:tblGrid>
                <a:gridCol w="1490609"/>
                <a:gridCol w="1343863"/>
                <a:gridCol w="1385455"/>
              </a:tblGrid>
              <a:tr h="461412">
                <a:tc>
                  <a:txBody>
                    <a:bodyPr/>
                    <a:lstStyle/>
                    <a:p>
                      <a:r>
                        <a:rPr kumimoji="1" lang="en-US" altLang="ja-JP" sz="1600" dirty="0"/>
                        <a:t>Resolution</a:t>
                      </a:r>
                      <a:endParaRPr kumimoji="1" lang="ja-JP" altLang="en-US" sz="1600"/>
                    </a:p>
                  </a:txBody>
                  <a:tcPr/>
                </a:tc>
                <a:tc>
                  <a:txBody>
                    <a:bodyPr/>
                    <a:lstStyle/>
                    <a:p>
                      <a:r>
                        <a:rPr kumimoji="1" lang="en-US" altLang="ja-JP" sz="1600" dirty="0"/>
                        <a:t>MC</a:t>
                      </a:r>
                      <a:r>
                        <a:rPr kumimoji="1" lang="en-US" altLang="ja-JP" sz="1600" baseline="0" dirty="0"/>
                        <a:t> truth</a:t>
                      </a:r>
                      <a:endParaRPr kumimoji="1" lang="ja-JP" altLang="en-US" sz="1600"/>
                    </a:p>
                  </a:txBody>
                  <a:tcPr/>
                </a:tc>
                <a:tc>
                  <a:txBody>
                    <a:bodyPr/>
                    <a:lstStyle/>
                    <a:p>
                      <a:r>
                        <a:rPr kumimoji="1" lang="en-US" altLang="ja-JP" sz="1600" dirty="0"/>
                        <a:t>waveform</a:t>
                      </a:r>
                    </a:p>
                    <a:p>
                      <a:r>
                        <a:rPr kumimoji="1" lang="en-US" altLang="ja-JP" sz="1600" dirty="0"/>
                        <a:t>analysis</a:t>
                      </a:r>
                      <a:endParaRPr kumimoji="1" lang="ja-JP" altLang="en-US" sz="1600"/>
                    </a:p>
                  </a:txBody>
                  <a:tcPr/>
                </a:tc>
              </a:tr>
              <a:tr h="267133">
                <a:tc>
                  <a:txBody>
                    <a:bodyPr/>
                    <a:lstStyle/>
                    <a:p>
                      <a:r>
                        <a:rPr kumimoji="1" lang="en-US" altLang="ja-JP" sz="1600" dirty="0"/>
                        <a:t>u/v/w (mm)</a:t>
                      </a:r>
                      <a:endParaRPr kumimoji="1" lang="ja-JP" altLang="en-US" sz="1600"/>
                    </a:p>
                  </a:txBody>
                  <a:tcPr/>
                </a:tc>
                <a:tc>
                  <a:txBody>
                    <a:bodyPr/>
                    <a:lstStyle/>
                    <a:p>
                      <a:r>
                        <a:rPr kumimoji="1" lang="en-US" altLang="ja-JP" sz="1600" dirty="0"/>
                        <a:t>2.2/2.0/2.3</a:t>
                      </a:r>
                      <a:endParaRPr kumimoji="1" lang="ja-JP" altLang="en-US" sz="1600"/>
                    </a:p>
                  </a:txBody>
                  <a:tcPr/>
                </a:tc>
                <a:tc>
                  <a:txBody>
                    <a:bodyPr/>
                    <a:lstStyle/>
                    <a:p>
                      <a:r>
                        <a:rPr kumimoji="1" lang="en-US" altLang="ja-JP" sz="1600" dirty="0"/>
                        <a:t>2.3/2.0/2.4</a:t>
                      </a:r>
                      <a:endParaRPr kumimoji="1" lang="ja-JP" altLang="en-US" sz="1600"/>
                    </a:p>
                  </a:txBody>
                  <a:tcPr/>
                </a:tc>
              </a:tr>
              <a:tr h="267133">
                <a:tc>
                  <a:txBody>
                    <a:bodyPr/>
                    <a:lstStyle/>
                    <a:p>
                      <a:r>
                        <a:rPr kumimoji="1" lang="en-US" altLang="ja-JP" sz="1600" dirty="0"/>
                        <a:t>E</a:t>
                      </a:r>
                      <a:r>
                        <a:rPr kumimoji="1" lang="en-US" altLang="ja-JP" sz="1600" baseline="-25000" dirty="0"/>
                        <a:t>γ</a:t>
                      </a:r>
                      <a:r>
                        <a:rPr kumimoji="1" lang="en-US" altLang="ja-JP" sz="1600" dirty="0"/>
                        <a:t> (w&lt;2cm)</a:t>
                      </a:r>
                      <a:endParaRPr kumimoji="1" lang="ja-JP" altLang="en-US" sz="1600"/>
                    </a:p>
                  </a:txBody>
                  <a:tcPr/>
                </a:tc>
                <a:tc>
                  <a:txBody>
                    <a:bodyPr/>
                    <a:lstStyle/>
                    <a:p>
                      <a:r>
                        <a:rPr kumimoji="1" lang="en-US" altLang="ja-JP" sz="1600" dirty="0"/>
                        <a:t>0.70(4)%</a:t>
                      </a:r>
                      <a:endParaRPr kumimoji="1" lang="ja-JP" altLang="en-US" sz="1600"/>
                    </a:p>
                  </a:txBody>
                  <a:tcPr/>
                </a:tc>
                <a:tc>
                  <a:txBody>
                    <a:bodyPr/>
                    <a:lstStyle/>
                    <a:p>
                      <a:r>
                        <a:rPr kumimoji="1" lang="en-US" altLang="ja-JP" sz="1600" dirty="0"/>
                        <a:t>0.65(4)%</a:t>
                      </a:r>
                      <a:endParaRPr kumimoji="1" lang="ja-JP" altLang="en-US" sz="1600"/>
                    </a:p>
                  </a:txBody>
                  <a:tcPr/>
                </a:tc>
              </a:tr>
              <a:tr h="267133">
                <a:tc>
                  <a:txBody>
                    <a:bodyPr/>
                    <a:lstStyle/>
                    <a:p>
                      <a:r>
                        <a:rPr kumimoji="1" lang="en-US" altLang="ja-JP" sz="1600" dirty="0"/>
                        <a:t>E</a:t>
                      </a:r>
                      <a:r>
                        <a:rPr kumimoji="1" lang="en-US" altLang="ja-JP" sz="1600" baseline="-25000" dirty="0"/>
                        <a:t>γ</a:t>
                      </a:r>
                      <a:r>
                        <a:rPr kumimoji="1" lang="en-US" altLang="ja-JP" sz="1600" dirty="0"/>
                        <a:t> (w&gt;2cm)</a:t>
                      </a:r>
                      <a:endParaRPr kumimoji="1" lang="ja-JP" altLang="en-US" sz="1600"/>
                    </a:p>
                  </a:txBody>
                  <a:tcPr/>
                </a:tc>
                <a:tc>
                  <a:txBody>
                    <a:bodyPr/>
                    <a:lstStyle/>
                    <a:p>
                      <a:r>
                        <a:rPr kumimoji="1" lang="en-US" altLang="ja-JP" sz="1600" dirty="0"/>
                        <a:t>0.45(2)%</a:t>
                      </a:r>
                      <a:endParaRPr kumimoji="1" lang="ja-JP" altLang="en-US" sz="1600"/>
                    </a:p>
                  </a:txBody>
                  <a:tcPr/>
                </a:tc>
                <a:tc>
                  <a:txBody>
                    <a:bodyPr/>
                    <a:lstStyle/>
                    <a:p>
                      <a:r>
                        <a:rPr kumimoji="1" lang="en-US" altLang="ja-JP" sz="1600" dirty="0"/>
                        <a:t>0.49(2)%</a:t>
                      </a:r>
                      <a:endParaRPr kumimoji="1" lang="ja-JP" altLang="en-US" sz="1600"/>
                    </a:p>
                  </a:txBody>
                  <a:tcPr/>
                </a:tc>
              </a:tr>
              <a:tr h="267133">
                <a:tc>
                  <a:txBody>
                    <a:bodyPr/>
                    <a:lstStyle/>
                    <a:p>
                      <a:r>
                        <a:rPr kumimoji="1" lang="en-US" altLang="ja-JP" sz="1600" dirty="0"/>
                        <a:t>t</a:t>
                      </a:r>
                      <a:r>
                        <a:rPr kumimoji="1" lang="en-US" altLang="ja-JP" sz="1600" baseline="-25000" dirty="0"/>
                        <a:t>γ </a:t>
                      </a:r>
                      <a:r>
                        <a:rPr kumimoji="1" lang="en-US" altLang="ja-JP" sz="1600" baseline="0" dirty="0"/>
                        <a:t>(ps)</a:t>
                      </a:r>
                      <a:endParaRPr kumimoji="1" lang="ja-JP" altLang="en-US" sz="1600" baseline="0"/>
                    </a:p>
                  </a:txBody>
                  <a:tcPr/>
                </a:tc>
                <a:tc>
                  <a:txBody>
                    <a:bodyPr/>
                    <a:lstStyle/>
                    <a:p>
                      <a:r>
                        <a:rPr kumimoji="1" lang="en-US" altLang="ja-JP" sz="1600" b="1" i="0" dirty="0"/>
                        <a:t>39</a:t>
                      </a:r>
                      <a:r>
                        <a:rPr kumimoji="1" lang="en-US" altLang="ja-JP" sz="1600" b="0" i="0" dirty="0"/>
                        <a:t>(1)</a:t>
                      </a:r>
                      <a:endParaRPr kumimoji="1" lang="ja-JP" altLang="en-US" sz="1600" b="0" i="0"/>
                    </a:p>
                  </a:txBody>
                  <a:tcPr/>
                </a:tc>
                <a:tc>
                  <a:txBody>
                    <a:bodyPr/>
                    <a:lstStyle/>
                    <a:p>
                      <a:r>
                        <a:rPr kumimoji="1" lang="en-US" altLang="ja-JP" sz="1600" b="1" dirty="0">
                          <a:solidFill>
                            <a:srgbClr val="000000"/>
                          </a:solidFill>
                        </a:rPr>
                        <a:t>56</a:t>
                      </a:r>
                      <a:r>
                        <a:rPr kumimoji="1" lang="en-US" altLang="ja-JP" sz="1600" b="0" dirty="0">
                          <a:solidFill>
                            <a:srgbClr val="000000"/>
                          </a:solidFill>
                        </a:rPr>
                        <a:t>(1)</a:t>
                      </a:r>
                      <a:endParaRPr kumimoji="1" lang="ja-JP" altLang="en-US" sz="1600" b="0">
                        <a:solidFill>
                          <a:srgbClr val="000000"/>
                        </a:solidFill>
                      </a:endParaRPr>
                    </a:p>
                  </a:txBody>
                  <a:tcPr/>
                </a:tc>
              </a:tr>
            </a:tbl>
          </a:graphicData>
        </a:graphic>
      </p:graphicFrame>
      <p:pic>
        <p:nvPicPr>
          <p:cNvPr id="10" name="図 9" descr="TPMuncert_MPP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536" y="1289758"/>
            <a:ext cx="3097951" cy="2109010"/>
          </a:xfrm>
          <a:prstGeom prst="rect">
            <a:avLst/>
          </a:prstGeom>
        </p:spPr>
      </p:pic>
      <p:pic>
        <p:nvPicPr>
          <p:cNvPr id="11" name="図 10" descr="TPMuncert_PM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033" y="4010866"/>
            <a:ext cx="3109447" cy="2116837"/>
          </a:xfrm>
          <a:prstGeom prst="rect">
            <a:avLst/>
          </a:prstGeom>
        </p:spPr>
      </p:pic>
      <p:sp>
        <p:nvSpPr>
          <p:cNvPr id="12" name="テキスト ボックス 11"/>
          <p:cNvSpPr txBox="1"/>
          <p:nvPr/>
        </p:nvSpPr>
        <p:spPr>
          <a:xfrm>
            <a:off x="5888040" y="1183349"/>
            <a:ext cx="3109447" cy="307777"/>
          </a:xfrm>
          <a:prstGeom prst="rect">
            <a:avLst/>
          </a:prstGeom>
          <a:solidFill>
            <a:schemeClr val="bg1"/>
          </a:solidFill>
        </p:spPr>
        <p:txBody>
          <a:bodyPr wrap="square" rtlCol="0">
            <a:spAutoFit/>
          </a:bodyPr>
          <a:lstStyle/>
          <a:p>
            <a:pPr algn="ctr"/>
            <a:r>
              <a:rPr kumimoji="1" lang="en-US" altLang="ja-JP" sz="1400" dirty="0"/>
              <a:t>Error of timing as a function #ofp.e.</a:t>
            </a:r>
            <a:endParaRPr kumimoji="1" lang="ja-JP" altLang="en-US" sz="1400"/>
          </a:p>
        </p:txBody>
      </p:sp>
      <p:sp>
        <p:nvSpPr>
          <p:cNvPr id="13" name="テキスト ボックス 12"/>
          <p:cNvSpPr txBox="1"/>
          <p:nvPr/>
        </p:nvSpPr>
        <p:spPr>
          <a:xfrm>
            <a:off x="5911033" y="3826200"/>
            <a:ext cx="3109447" cy="307777"/>
          </a:xfrm>
          <a:prstGeom prst="rect">
            <a:avLst/>
          </a:prstGeom>
          <a:solidFill>
            <a:schemeClr val="bg1"/>
          </a:solidFill>
        </p:spPr>
        <p:txBody>
          <a:bodyPr wrap="square" rtlCol="0">
            <a:spAutoFit/>
          </a:bodyPr>
          <a:lstStyle/>
          <a:p>
            <a:pPr algn="ctr"/>
            <a:r>
              <a:rPr kumimoji="1" lang="en-US" altLang="ja-JP" sz="1400" dirty="0"/>
              <a:t>Error of timing as a function #ofp.e.</a:t>
            </a:r>
            <a:endParaRPr kumimoji="1" lang="ja-JP" altLang="en-US" sz="1400"/>
          </a:p>
        </p:txBody>
      </p:sp>
      <p:sp>
        <p:nvSpPr>
          <p:cNvPr id="14" name="テキスト ボックス 13"/>
          <p:cNvSpPr txBox="1"/>
          <p:nvPr/>
        </p:nvSpPr>
        <p:spPr>
          <a:xfrm>
            <a:off x="6207737" y="1491126"/>
            <a:ext cx="1870800" cy="738664"/>
          </a:xfrm>
          <a:prstGeom prst="rect">
            <a:avLst/>
          </a:prstGeom>
          <a:noFill/>
        </p:spPr>
        <p:txBody>
          <a:bodyPr wrap="none" rtlCol="0">
            <a:spAutoFit/>
          </a:bodyPr>
          <a:lstStyle/>
          <a:p>
            <a:r>
              <a:rPr kumimoji="1" lang="en-US" altLang="ja-JP" sz="1400" dirty="0"/>
              <a:t>MPPC</a:t>
            </a:r>
          </a:p>
          <a:p>
            <a:r>
              <a:rPr lang="en-US" altLang="ja-JP" sz="1400" dirty="0"/>
              <a:t>black: MCtruth</a:t>
            </a:r>
          </a:p>
          <a:p>
            <a:r>
              <a:rPr kumimoji="1" lang="en-US" altLang="ja-JP" sz="1400" dirty="0">
                <a:solidFill>
                  <a:srgbClr val="FF0000"/>
                </a:solidFill>
              </a:rPr>
              <a:t>red: waveform analysis</a:t>
            </a:r>
            <a:endParaRPr kumimoji="1" lang="ja-JP" altLang="en-US" sz="1400">
              <a:solidFill>
                <a:srgbClr val="FF0000"/>
              </a:solidFill>
            </a:endParaRPr>
          </a:p>
        </p:txBody>
      </p:sp>
      <p:sp>
        <p:nvSpPr>
          <p:cNvPr id="15" name="テキスト ボックス 14"/>
          <p:cNvSpPr txBox="1"/>
          <p:nvPr/>
        </p:nvSpPr>
        <p:spPr>
          <a:xfrm>
            <a:off x="6219233" y="4207391"/>
            <a:ext cx="1870800" cy="738664"/>
          </a:xfrm>
          <a:prstGeom prst="rect">
            <a:avLst/>
          </a:prstGeom>
          <a:noFill/>
        </p:spPr>
        <p:txBody>
          <a:bodyPr wrap="none" rtlCol="0">
            <a:spAutoFit/>
          </a:bodyPr>
          <a:lstStyle/>
          <a:p>
            <a:r>
              <a:rPr kumimoji="1" lang="en-US" altLang="ja-JP" sz="1400" dirty="0"/>
              <a:t>PMT</a:t>
            </a:r>
          </a:p>
          <a:p>
            <a:r>
              <a:rPr lang="en-US" altLang="ja-JP" sz="1400" dirty="0"/>
              <a:t>black: MCtruth</a:t>
            </a:r>
          </a:p>
          <a:p>
            <a:r>
              <a:rPr lang="en-US" altLang="ja-JP" sz="1400" dirty="0">
                <a:solidFill>
                  <a:srgbClr val="FF0000"/>
                </a:solidFill>
              </a:rPr>
              <a:t>red: waveform analysis</a:t>
            </a:r>
            <a:endParaRPr lang="ja-JP" altLang="en-US" sz="1400">
              <a:solidFill>
                <a:srgbClr val="FF0000"/>
              </a:solidFill>
            </a:endParaRPr>
          </a:p>
        </p:txBody>
      </p:sp>
      <p:sp>
        <p:nvSpPr>
          <p:cNvPr id="16" name="テキスト ボックス 15"/>
          <p:cNvSpPr txBox="1"/>
          <p:nvPr/>
        </p:nvSpPr>
        <p:spPr>
          <a:xfrm>
            <a:off x="5899537" y="3298191"/>
            <a:ext cx="3093267" cy="307777"/>
          </a:xfrm>
          <a:prstGeom prst="rect">
            <a:avLst/>
          </a:prstGeom>
          <a:solidFill>
            <a:srgbClr val="FFFFFF"/>
          </a:solidFill>
        </p:spPr>
        <p:txBody>
          <a:bodyPr wrap="square" rtlCol="0">
            <a:spAutoFit/>
          </a:bodyPr>
          <a:lstStyle/>
          <a:p>
            <a:pPr algn="r"/>
            <a:r>
              <a:rPr kumimoji="1" lang="en-US" altLang="ja-JP" sz="1400" dirty="0"/>
              <a:t>1/sqrt(#ofp.e.)</a:t>
            </a:r>
            <a:endParaRPr kumimoji="1" lang="ja-JP" altLang="en-US" sz="1400"/>
          </a:p>
        </p:txBody>
      </p:sp>
      <p:sp>
        <p:nvSpPr>
          <p:cNvPr id="17" name="テキスト ボックス 16"/>
          <p:cNvSpPr txBox="1"/>
          <p:nvPr/>
        </p:nvSpPr>
        <p:spPr>
          <a:xfrm>
            <a:off x="5911033" y="6044584"/>
            <a:ext cx="3093267" cy="307777"/>
          </a:xfrm>
          <a:prstGeom prst="rect">
            <a:avLst/>
          </a:prstGeom>
          <a:solidFill>
            <a:srgbClr val="FFFFFF"/>
          </a:solidFill>
        </p:spPr>
        <p:txBody>
          <a:bodyPr wrap="square" rtlCol="0">
            <a:spAutoFit/>
          </a:bodyPr>
          <a:lstStyle/>
          <a:p>
            <a:pPr algn="r"/>
            <a:r>
              <a:rPr kumimoji="1" lang="en-US" altLang="ja-JP" sz="1400" dirty="0"/>
              <a:t>1/sqrt(#ofp.e.)</a:t>
            </a:r>
            <a:endParaRPr kumimoji="1" lang="ja-JP" altLang="en-US" sz="1400"/>
          </a:p>
        </p:txBody>
      </p:sp>
    </p:spTree>
    <p:extLst>
      <p:ext uri="{BB962C8B-B14F-4D97-AF65-F5344CB8AC3E}">
        <p14:creationId xmlns:p14="http://schemas.microsoft.com/office/powerpoint/2010/main" val="1663627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Wrong PDE ratio b/w MPPC and PMT</a:t>
            </a:r>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42</a:t>
            </a:fld>
            <a:endParaRPr kumimoji="1" lang="ja-JP" altLang="en-US"/>
          </a:p>
        </p:txBody>
      </p:sp>
      <p:pic>
        <p:nvPicPr>
          <p:cNvPr id="7" name="図 6" descr="recoEvsW_1.1_1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220638"/>
            <a:ext cx="3796695" cy="2584699"/>
          </a:xfrm>
          <a:prstGeom prst="rect">
            <a:avLst/>
          </a:prstGeom>
        </p:spPr>
      </p:pic>
      <p:pic>
        <p:nvPicPr>
          <p:cNvPr id="8" name="図 7" descr="recoEvsW_0.6_1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3998861"/>
            <a:ext cx="3796695" cy="2584699"/>
          </a:xfrm>
          <a:prstGeom prst="rect">
            <a:avLst/>
          </a:prstGeom>
        </p:spPr>
      </p:pic>
      <p:pic>
        <p:nvPicPr>
          <p:cNvPr id="9" name="図 8" descr="recoEvsW_2.0_10.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559" y="3998861"/>
            <a:ext cx="3796695" cy="2584699"/>
          </a:xfrm>
          <a:prstGeom prst="rect">
            <a:avLst/>
          </a:prstGeom>
        </p:spPr>
      </p:pic>
      <p:sp>
        <p:nvSpPr>
          <p:cNvPr id="10" name="テキスト ボックス 9"/>
          <p:cNvSpPr txBox="1"/>
          <p:nvPr/>
        </p:nvSpPr>
        <p:spPr>
          <a:xfrm>
            <a:off x="1016000" y="1499809"/>
            <a:ext cx="2187881" cy="307777"/>
          </a:xfrm>
          <a:prstGeom prst="rect">
            <a:avLst/>
          </a:prstGeom>
          <a:noFill/>
        </p:spPr>
        <p:txBody>
          <a:bodyPr wrap="none" rtlCol="0">
            <a:spAutoFit/>
          </a:bodyPr>
          <a:lstStyle/>
          <a:p>
            <a:r>
              <a:rPr kumimoji="1" lang="en-US" altLang="ja-JP" sz="1400" dirty="0"/>
              <a:t>assumed PDE/true PDE=1.1</a:t>
            </a:r>
            <a:endParaRPr kumimoji="1" lang="ja-JP" altLang="en-US" sz="1400"/>
          </a:p>
        </p:txBody>
      </p:sp>
      <p:sp>
        <p:nvSpPr>
          <p:cNvPr id="11" name="テキスト ボックス 10"/>
          <p:cNvSpPr txBox="1"/>
          <p:nvPr/>
        </p:nvSpPr>
        <p:spPr>
          <a:xfrm>
            <a:off x="1446590" y="5953323"/>
            <a:ext cx="2187881" cy="307777"/>
          </a:xfrm>
          <a:prstGeom prst="rect">
            <a:avLst/>
          </a:prstGeom>
          <a:noFill/>
        </p:spPr>
        <p:txBody>
          <a:bodyPr wrap="none" rtlCol="0">
            <a:spAutoFit/>
          </a:bodyPr>
          <a:lstStyle/>
          <a:p>
            <a:r>
              <a:rPr kumimoji="1" lang="en-US" altLang="ja-JP" sz="1400" dirty="0"/>
              <a:t>assumed PDE/true PDE=0.6</a:t>
            </a:r>
            <a:endParaRPr kumimoji="1" lang="ja-JP" altLang="en-US" sz="1400"/>
          </a:p>
        </p:txBody>
      </p:sp>
      <p:sp>
        <p:nvSpPr>
          <p:cNvPr id="12" name="テキスト ボックス 11"/>
          <p:cNvSpPr txBox="1"/>
          <p:nvPr/>
        </p:nvSpPr>
        <p:spPr>
          <a:xfrm>
            <a:off x="5421086" y="4284133"/>
            <a:ext cx="2187881" cy="307777"/>
          </a:xfrm>
          <a:prstGeom prst="rect">
            <a:avLst/>
          </a:prstGeom>
          <a:noFill/>
        </p:spPr>
        <p:txBody>
          <a:bodyPr wrap="none" rtlCol="0">
            <a:spAutoFit/>
          </a:bodyPr>
          <a:lstStyle/>
          <a:p>
            <a:r>
              <a:rPr kumimoji="1" lang="en-US" altLang="ja-JP" sz="1400" dirty="0"/>
              <a:t>assumed PDE/true PDE=2.0</a:t>
            </a:r>
            <a:endParaRPr kumimoji="1" lang="ja-JP" altLang="en-US" sz="1400"/>
          </a:p>
        </p:txBody>
      </p:sp>
      <p:sp>
        <p:nvSpPr>
          <p:cNvPr id="13" name="テキスト ボックス 12"/>
          <p:cNvSpPr txBox="1"/>
          <p:nvPr/>
        </p:nvSpPr>
        <p:spPr>
          <a:xfrm>
            <a:off x="4706559" y="1220638"/>
            <a:ext cx="3274980" cy="923330"/>
          </a:xfrm>
          <a:prstGeom prst="rect">
            <a:avLst/>
          </a:prstGeom>
          <a:noFill/>
        </p:spPr>
        <p:txBody>
          <a:bodyPr wrap="none" rtlCol="0">
            <a:spAutoFit/>
          </a:bodyPr>
          <a:lstStyle/>
          <a:p>
            <a:r>
              <a:rPr kumimoji="1" lang="en-US" altLang="ja-JP" dirty="0"/>
              <a:t>wrong ratio changes reco.E vs. w</a:t>
            </a:r>
          </a:p>
          <a:p>
            <a:r>
              <a:rPr lang="en-US" altLang="ja-JP" dirty="0"/>
              <a:t>This change can be calibrated in</a:t>
            </a:r>
            <a:br>
              <a:rPr lang="en-US" altLang="ja-JP" dirty="0"/>
            </a:br>
            <a:r>
              <a:rPr lang="en-US" altLang="ja-JP" dirty="0"/>
              <a:t>the calibration run</a:t>
            </a:r>
            <a:r>
              <a:rPr kumimoji="1" lang="en-US" altLang="ja-JP" dirty="0"/>
              <a:t> </a:t>
            </a:r>
            <a:endParaRPr kumimoji="1" lang="ja-JP" altLang="en-US"/>
          </a:p>
        </p:txBody>
      </p:sp>
    </p:spTree>
    <p:extLst>
      <p:ext uri="{BB962C8B-B14F-4D97-AF65-F5344CB8AC3E}">
        <p14:creationId xmlns:p14="http://schemas.microsoft.com/office/powerpoint/2010/main" val="3767111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Wrong PDE ratio </a:t>
            </a:r>
            <a:r>
              <a:rPr lang="en-US" altLang="ja-JP" dirty="0"/>
              <a:t>b/w MPPC and PMT</a:t>
            </a:r>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43</a:t>
            </a:fld>
            <a:endParaRPr kumimoji="1" lang="ja-JP" altLang="en-US"/>
          </a:p>
        </p:txBody>
      </p:sp>
      <p:pic>
        <p:nvPicPr>
          <p:cNvPr id="5" name="図 4" descr="recoEvsQ2ratioweight1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991810"/>
            <a:ext cx="3819870" cy="2600476"/>
          </a:xfrm>
          <a:prstGeom prst="rect">
            <a:avLst/>
          </a:prstGeom>
        </p:spPr>
      </p:pic>
      <p:sp>
        <p:nvSpPr>
          <p:cNvPr id="6" name="テキスト ボックス 5"/>
          <p:cNvSpPr txBox="1"/>
          <p:nvPr/>
        </p:nvSpPr>
        <p:spPr>
          <a:xfrm>
            <a:off x="907142" y="1389649"/>
            <a:ext cx="2187881" cy="307777"/>
          </a:xfrm>
          <a:prstGeom prst="rect">
            <a:avLst/>
          </a:prstGeom>
          <a:noFill/>
        </p:spPr>
        <p:txBody>
          <a:bodyPr wrap="none" rtlCol="0">
            <a:spAutoFit/>
          </a:bodyPr>
          <a:lstStyle/>
          <a:p>
            <a:r>
              <a:rPr kumimoji="1" lang="en-US" altLang="ja-JP" sz="1400" dirty="0"/>
              <a:t>assumed PDE/true PDE=1.0</a:t>
            </a:r>
            <a:endParaRPr kumimoji="1" lang="ja-JP" altLang="en-US" sz="1400"/>
          </a:p>
        </p:txBody>
      </p:sp>
      <p:pic>
        <p:nvPicPr>
          <p:cNvPr id="7" name="図 6" descr="recoEvsQ2ratioweight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3918858"/>
            <a:ext cx="3819870" cy="2600476"/>
          </a:xfrm>
          <a:prstGeom prst="rect">
            <a:avLst/>
          </a:prstGeom>
        </p:spPr>
      </p:pic>
      <p:sp>
        <p:nvSpPr>
          <p:cNvPr id="8" name="テキスト ボックス 7"/>
          <p:cNvSpPr txBox="1"/>
          <p:nvPr/>
        </p:nvSpPr>
        <p:spPr>
          <a:xfrm>
            <a:off x="1059542" y="4254732"/>
            <a:ext cx="2187881" cy="307777"/>
          </a:xfrm>
          <a:prstGeom prst="rect">
            <a:avLst/>
          </a:prstGeom>
          <a:noFill/>
        </p:spPr>
        <p:txBody>
          <a:bodyPr wrap="none" rtlCol="0">
            <a:spAutoFit/>
          </a:bodyPr>
          <a:lstStyle/>
          <a:p>
            <a:r>
              <a:rPr kumimoji="1" lang="en-US" altLang="ja-JP" sz="1400" dirty="0"/>
              <a:t>assumed PDE/true PDE=0.5</a:t>
            </a:r>
            <a:endParaRPr kumimoji="1" lang="ja-JP" altLang="en-US" sz="1400"/>
          </a:p>
        </p:txBody>
      </p:sp>
      <p:pic>
        <p:nvPicPr>
          <p:cNvPr id="9" name="図 8" descr="recoEvsQ2ratioweight20.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095" y="3918858"/>
            <a:ext cx="3819869" cy="2600476"/>
          </a:xfrm>
          <a:prstGeom prst="rect">
            <a:avLst/>
          </a:prstGeom>
        </p:spPr>
      </p:pic>
      <p:sp>
        <p:nvSpPr>
          <p:cNvPr id="10" name="テキスト ボックス 9"/>
          <p:cNvSpPr txBox="1"/>
          <p:nvPr/>
        </p:nvSpPr>
        <p:spPr>
          <a:xfrm>
            <a:off x="5445276" y="4254732"/>
            <a:ext cx="2187881" cy="307777"/>
          </a:xfrm>
          <a:prstGeom prst="rect">
            <a:avLst/>
          </a:prstGeom>
          <a:noFill/>
        </p:spPr>
        <p:txBody>
          <a:bodyPr wrap="none" rtlCol="0">
            <a:spAutoFit/>
          </a:bodyPr>
          <a:lstStyle/>
          <a:p>
            <a:r>
              <a:rPr kumimoji="1" lang="en-US" altLang="ja-JP" sz="1400" dirty="0"/>
              <a:t>assumed PDE/true PDE=2.0</a:t>
            </a:r>
            <a:endParaRPr kumimoji="1" lang="ja-JP" altLang="en-US" sz="1400"/>
          </a:p>
        </p:txBody>
      </p:sp>
      <p:sp>
        <p:nvSpPr>
          <p:cNvPr id="11" name="テキスト ボックス 10"/>
          <p:cNvSpPr txBox="1"/>
          <p:nvPr/>
        </p:nvSpPr>
        <p:spPr>
          <a:xfrm>
            <a:off x="4584095" y="1204983"/>
            <a:ext cx="3787703" cy="1200329"/>
          </a:xfrm>
          <a:prstGeom prst="rect">
            <a:avLst/>
          </a:prstGeom>
          <a:noFill/>
        </p:spPr>
        <p:txBody>
          <a:bodyPr wrap="none" rtlCol="0">
            <a:spAutoFit/>
          </a:bodyPr>
          <a:lstStyle/>
          <a:p>
            <a:r>
              <a:rPr lang="en-US" altLang="ja-JP" dirty="0"/>
              <a:t>Event by event fluctuation of detected</a:t>
            </a:r>
            <a:br>
              <a:rPr lang="en-US" altLang="ja-JP" dirty="0"/>
            </a:br>
            <a:r>
              <a:rPr lang="en-US" altLang="ja-JP" dirty="0"/>
              <a:t># of p.e. for MPPC and PMT</a:t>
            </a:r>
          </a:p>
          <a:p>
            <a:r>
              <a:rPr lang="en-US" altLang="ja-JP" dirty="0"/>
              <a:t>causes degradation of resolution</a:t>
            </a:r>
            <a:br>
              <a:rPr lang="en-US" altLang="ja-JP" dirty="0"/>
            </a:br>
            <a:r>
              <a:rPr lang="en-US" altLang="ja-JP" dirty="0"/>
              <a:t>with wrong PDE ratio.</a:t>
            </a:r>
            <a:endParaRPr kumimoji="1" lang="ja-JP" altLang="en-US"/>
          </a:p>
        </p:txBody>
      </p:sp>
      <p:sp>
        <p:nvSpPr>
          <p:cNvPr id="13" name="テキスト ボックス 12"/>
          <p:cNvSpPr txBox="1"/>
          <p:nvPr/>
        </p:nvSpPr>
        <p:spPr>
          <a:xfrm>
            <a:off x="4480270" y="2587809"/>
            <a:ext cx="4058723" cy="954107"/>
          </a:xfrm>
          <a:prstGeom prst="rect">
            <a:avLst/>
          </a:prstGeom>
          <a:noFill/>
        </p:spPr>
        <p:txBody>
          <a:bodyPr wrap="none" rtlCol="0">
            <a:spAutoFit/>
          </a:bodyPr>
          <a:lstStyle/>
          <a:p>
            <a:r>
              <a:rPr kumimoji="1" lang="en-US" altLang="ja-JP" sz="1400" dirty="0"/>
              <a:t>x-axis:  # of p.e.(MPPC) / # of p.e. (PMT)</a:t>
            </a:r>
            <a:br>
              <a:rPr kumimoji="1" lang="en-US" altLang="ja-JP" sz="1400" dirty="0"/>
            </a:br>
            <a:r>
              <a:rPr kumimoji="1" lang="en-US" altLang="ja-JP" sz="1400" dirty="0"/>
              <a:t>taking into account different coverage</a:t>
            </a:r>
          </a:p>
          <a:p>
            <a:r>
              <a:rPr lang="en-US" altLang="ja-JP" sz="1400" dirty="0"/>
              <a:t>y-axis: reconstructed Energy</a:t>
            </a:r>
          </a:p>
          <a:p>
            <a:r>
              <a:rPr lang="en-US" altLang="ja-JP" sz="1400" dirty="0"/>
              <a:t>selecting events in abs(u)&lt;5 &amp;&amp; abs(v)&lt;15 &amp;&amp; 3&lt;w&lt;4</a:t>
            </a:r>
            <a:endParaRPr kumimoji="1" lang="ja-JP" altLang="en-US" sz="1400"/>
          </a:p>
        </p:txBody>
      </p:sp>
    </p:spTree>
    <p:extLst>
      <p:ext uri="{BB962C8B-B14F-4D97-AF65-F5344CB8AC3E}">
        <p14:creationId xmlns:p14="http://schemas.microsoft.com/office/powerpoint/2010/main" val="324418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 Reproducibility of PDE fluctuation</a:t>
            </a:r>
            <a:endParaRPr kumimoji="1" lang="ja-JP" altLang="en-US"/>
          </a:p>
        </p:txBody>
      </p:sp>
      <p:sp>
        <p:nvSpPr>
          <p:cNvPr id="3" name="コンテンツ プレースホルダー 2"/>
          <p:cNvSpPr>
            <a:spLocks noGrp="1"/>
          </p:cNvSpPr>
          <p:nvPr>
            <p:ph idx="1"/>
          </p:nvPr>
        </p:nvSpPr>
        <p:spPr/>
        <p:txBody>
          <a:bodyPr>
            <a:normAutofit/>
          </a:bodyPr>
          <a:lstStyle/>
          <a:p>
            <a:r>
              <a:rPr kumimoji="1" lang="en-US" altLang="ja-JP" sz="2000" b="1" dirty="0"/>
              <a:t>Case C</a:t>
            </a:r>
            <a:r>
              <a:rPr kumimoji="1" lang="en-US" altLang="ja-JP" sz="2000" dirty="0"/>
              <a:t>(PMT QE distribution 16% + MPPC PDE distribution 6.5%)</a:t>
            </a:r>
            <a:endParaRPr lang="en-US" altLang="ja-JP" sz="2000" dirty="0"/>
          </a:p>
          <a:p>
            <a:r>
              <a:rPr kumimoji="1" lang="en-US" altLang="ja-JP" sz="2000" dirty="0"/>
              <a:t>Reproducibility of the result is confirmed with different seed value.</a:t>
            </a: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44</a:t>
            </a:fld>
            <a:endParaRPr kumimoji="1" lang="ja-JP" altLang="en-US"/>
          </a:p>
        </p:txBody>
      </p:sp>
      <p:pic>
        <p:nvPicPr>
          <p:cNvPr id="5" name="図 4" descr="Eres_PDEcaseC_fluc_v17-2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426" y="2174819"/>
            <a:ext cx="6762951" cy="4604055"/>
          </a:xfrm>
          <a:prstGeom prst="rect">
            <a:avLst/>
          </a:prstGeom>
        </p:spPr>
      </p:pic>
      <p:sp>
        <p:nvSpPr>
          <p:cNvPr id="7" name="テキスト ボックス 6"/>
          <p:cNvSpPr txBox="1"/>
          <p:nvPr/>
        </p:nvSpPr>
        <p:spPr>
          <a:xfrm>
            <a:off x="5153194" y="4476847"/>
            <a:ext cx="1908696" cy="1200329"/>
          </a:xfrm>
          <a:prstGeom prst="rect">
            <a:avLst/>
          </a:prstGeom>
          <a:noFill/>
        </p:spPr>
        <p:txBody>
          <a:bodyPr wrap="none" rtlCol="0">
            <a:spAutoFit/>
          </a:bodyPr>
          <a:lstStyle/>
          <a:p>
            <a:r>
              <a:rPr kumimoji="1" lang="en-US" altLang="ja-JP" dirty="0"/>
              <a:t>Energy resolution</a:t>
            </a:r>
          </a:p>
          <a:p>
            <a:r>
              <a:rPr lang="en-US" altLang="ja-JP" dirty="0">
                <a:solidFill>
                  <a:srgbClr val="FF0000"/>
                </a:solidFill>
              </a:rPr>
              <a:t>red: all depth</a:t>
            </a:r>
          </a:p>
          <a:p>
            <a:r>
              <a:rPr lang="en-US" altLang="ja-JP" dirty="0">
                <a:solidFill>
                  <a:srgbClr val="008000"/>
                </a:solidFill>
              </a:rPr>
              <a:t>green:depht&lt; 2cm</a:t>
            </a:r>
          </a:p>
          <a:p>
            <a:r>
              <a:rPr lang="en-US" altLang="ja-JP" dirty="0">
                <a:solidFill>
                  <a:srgbClr val="3366FF"/>
                </a:solidFill>
              </a:rPr>
              <a:t>blue: depth&gt; 2cm</a:t>
            </a:r>
          </a:p>
        </p:txBody>
      </p:sp>
    </p:spTree>
    <p:extLst>
      <p:ext uri="{BB962C8B-B14F-4D97-AF65-F5344CB8AC3E}">
        <p14:creationId xmlns:p14="http://schemas.microsoft.com/office/powerpoint/2010/main" val="3655693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angular dependence</a:t>
            </a:r>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45</a:t>
            </a:fld>
            <a:endParaRPr kumimoji="1" lang="ja-JP" altLang="en-US"/>
          </a:p>
        </p:txBody>
      </p:sp>
      <p:pic>
        <p:nvPicPr>
          <p:cNvPr id="5" name="図 4" descr="AngleDependenceOfPD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0" y="1407236"/>
            <a:ext cx="4432300" cy="3017404"/>
          </a:xfrm>
          <a:prstGeom prst="rect">
            <a:avLst/>
          </a:prstGeom>
        </p:spPr>
      </p:pic>
      <p:pic>
        <p:nvPicPr>
          <p:cNvPr id="6" name="図 5" descr="TransparencyOfSilic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400" y="1407236"/>
            <a:ext cx="4630104" cy="3152064"/>
          </a:xfrm>
          <a:prstGeom prst="rect">
            <a:avLst/>
          </a:prstGeom>
        </p:spPr>
      </p:pic>
      <p:sp>
        <p:nvSpPr>
          <p:cNvPr id="8" name="テキスト ボックス 7"/>
          <p:cNvSpPr txBox="1"/>
          <p:nvPr/>
        </p:nvSpPr>
        <p:spPr>
          <a:xfrm>
            <a:off x="833666" y="3024909"/>
            <a:ext cx="2119578" cy="1200329"/>
          </a:xfrm>
          <a:prstGeom prst="rect">
            <a:avLst/>
          </a:prstGeom>
          <a:noFill/>
        </p:spPr>
        <p:txBody>
          <a:bodyPr wrap="none" rtlCol="0">
            <a:spAutoFit/>
          </a:bodyPr>
          <a:lstStyle/>
          <a:p>
            <a:r>
              <a:rPr lang="en-US" altLang="ja-JP" dirty="0"/>
              <a:t>LXe -&gt; Si</a:t>
            </a:r>
            <a:r>
              <a:rPr lang="ja-JP" altLang="en-US"/>
              <a:t>への透過率</a:t>
            </a:r>
            <a:endParaRPr lang="en-US" altLang="ja-JP" dirty="0"/>
          </a:p>
          <a:p>
            <a:r>
              <a:rPr kumimoji="1" lang="en-US" altLang="ja-JP" b="1" dirty="0">
                <a:solidFill>
                  <a:srgbClr val="0000FF"/>
                </a:solidFill>
              </a:rPr>
              <a:t>blue: s wave</a:t>
            </a:r>
          </a:p>
          <a:p>
            <a:r>
              <a:rPr lang="en-US" altLang="ja-JP" b="1" dirty="0">
                <a:solidFill>
                  <a:srgbClr val="008000"/>
                </a:solidFill>
              </a:rPr>
              <a:t>green: p wave</a:t>
            </a:r>
            <a:endParaRPr kumimoji="1" lang="en-US" altLang="ja-JP" b="1" dirty="0">
              <a:solidFill>
                <a:srgbClr val="008000"/>
              </a:solidFill>
            </a:endParaRPr>
          </a:p>
          <a:p>
            <a:r>
              <a:rPr kumimoji="1" lang="en-US" altLang="ja-JP" b="1" dirty="0">
                <a:solidFill>
                  <a:srgbClr val="FF0000"/>
                </a:solidFill>
              </a:rPr>
              <a:t>red: average</a:t>
            </a:r>
          </a:p>
        </p:txBody>
      </p:sp>
      <p:sp>
        <p:nvSpPr>
          <p:cNvPr id="9" name="テキスト ボックス 8"/>
          <p:cNvSpPr txBox="1"/>
          <p:nvPr/>
        </p:nvSpPr>
        <p:spPr>
          <a:xfrm>
            <a:off x="482911" y="4581882"/>
            <a:ext cx="2494343" cy="1200329"/>
          </a:xfrm>
          <a:prstGeom prst="rect">
            <a:avLst/>
          </a:prstGeom>
          <a:noFill/>
        </p:spPr>
        <p:txBody>
          <a:bodyPr wrap="none" rtlCol="0">
            <a:spAutoFit/>
          </a:bodyPr>
          <a:lstStyle/>
          <a:p>
            <a:r>
              <a:rPr kumimoji="1" lang="en-US" altLang="ja-JP" dirty="0"/>
              <a:t>calculated from</a:t>
            </a:r>
            <a:br>
              <a:rPr kumimoji="1" lang="en-US" altLang="ja-JP" dirty="0"/>
            </a:br>
            <a:r>
              <a:rPr kumimoji="1" lang="en-US" altLang="ja-JP" dirty="0"/>
              <a:t>complex refractive index</a:t>
            </a:r>
          </a:p>
          <a:p>
            <a:r>
              <a:rPr kumimoji="1" lang="en-US" altLang="ja-JP" dirty="0"/>
              <a:t>LXe: 1.61</a:t>
            </a:r>
          </a:p>
          <a:p>
            <a:r>
              <a:rPr lang="en-US" altLang="ja-JP" dirty="0"/>
              <a:t>Si: 0.8+2.2i</a:t>
            </a:r>
            <a:endParaRPr kumimoji="1" lang="ja-JP" altLang="en-US"/>
          </a:p>
        </p:txBody>
      </p:sp>
      <p:sp>
        <p:nvSpPr>
          <p:cNvPr id="11" name="テキスト ボックス 10"/>
          <p:cNvSpPr txBox="1"/>
          <p:nvPr/>
        </p:nvSpPr>
        <p:spPr>
          <a:xfrm>
            <a:off x="5011139" y="4559300"/>
            <a:ext cx="2677949" cy="1477328"/>
          </a:xfrm>
          <a:prstGeom prst="rect">
            <a:avLst/>
          </a:prstGeom>
          <a:noFill/>
        </p:spPr>
        <p:txBody>
          <a:bodyPr wrap="none" rtlCol="0">
            <a:spAutoFit/>
          </a:bodyPr>
          <a:lstStyle/>
          <a:p>
            <a:r>
              <a:rPr kumimoji="1" lang="en-US" altLang="ja-JP" b="1" dirty="0">
                <a:solidFill>
                  <a:srgbClr val="FF0000"/>
                </a:solidFill>
              </a:rPr>
              <a:t>red: angular dependence</a:t>
            </a:r>
            <a:br>
              <a:rPr kumimoji="1" lang="en-US" altLang="ja-JP" b="1" dirty="0">
                <a:solidFill>
                  <a:srgbClr val="FF0000"/>
                </a:solidFill>
              </a:rPr>
            </a:br>
            <a:r>
              <a:rPr kumimoji="1" lang="en-US" altLang="ja-JP" b="1" dirty="0">
                <a:solidFill>
                  <a:srgbClr val="FF0000"/>
                </a:solidFill>
              </a:rPr>
              <a:t>measured in mass test</a:t>
            </a:r>
          </a:p>
          <a:p>
            <a:r>
              <a:rPr lang="en-US" altLang="ja-JP" b="1" dirty="0">
                <a:solidFill>
                  <a:srgbClr val="0000FF"/>
                </a:solidFill>
              </a:rPr>
              <a:t>blue: angular dependence</a:t>
            </a:r>
            <a:br>
              <a:rPr lang="en-US" altLang="ja-JP" b="1" dirty="0">
                <a:solidFill>
                  <a:srgbClr val="0000FF"/>
                </a:solidFill>
              </a:rPr>
            </a:br>
            <a:r>
              <a:rPr lang="en-US" altLang="ja-JP" b="1" dirty="0">
                <a:solidFill>
                  <a:srgbClr val="0000FF"/>
                </a:solidFill>
              </a:rPr>
              <a:t>measured in mass test</a:t>
            </a:r>
            <a:br>
              <a:rPr lang="en-US" altLang="ja-JP" b="1" dirty="0">
                <a:solidFill>
                  <a:srgbClr val="0000FF"/>
                </a:solidFill>
              </a:rPr>
            </a:br>
            <a:r>
              <a:rPr lang="en-US" altLang="ja-JP" b="1" dirty="0">
                <a:solidFill>
                  <a:srgbClr val="0000FF"/>
                </a:solidFill>
              </a:rPr>
              <a:t>(w/o LXe to Si reflection)</a:t>
            </a:r>
          </a:p>
        </p:txBody>
      </p:sp>
      <p:sp>
        <p:nvSpPr>
          <p:cNvPr id="12" name="テキスト ボックス 11"/>
          <p:cNvSpPr txBox="1"/>
          <p:nvPr/>
        </p:nvSpPr>
        <p:spPr>
          <a:xfrm>
            <a:off x="3145994" y="4374634"/>
            <a:ext cx="1659429" cy="307777"/>
          </a:xfrm>
          <a:prstGeom prst="rect">
            <a:avLst/>
          </a:prstGeom>
          <a:solidFill>
            <a:srgbClr val="FFFFFF"/>
          </a:solidFill>
        </p:spPr>
        <p:txBody>
          <a:bodyPr wrap="none" rtlCol="0">
            <a:spAutoFit/>
          </a:bodyPr>
          <a:lstStyle/>
          <a:p>
            <a:r>
              <a:rPr lang="en-US" altLang="ja-JP" sz="1400" b="1" dirty="0"/>
              <a:t>incident angle (deg)</a:t>
            </a:r>
            <a:endParaRPr kumimoji="1" lang="ja-JP" altLang="en-US" sz="1400" b="1"/>
          </a:p>
        </p:txBody>
      </p:sp>
      <p:sp>
        <p:nvSpPr>
          <p:cNvPr id="13" name="テキスト ボックス 12"/>
          <p:cNvSpPr txBox="1"/>
          <p:nvPr/>
        </p:nvSpPr>
        <p:spPr>
          <a:xfrm>
            <a:off x="7262689" y="4272429"/>
            <a:ext cx="1659429" cy="307777"/>
          </a:xfrm>
          <a:prstGeom prst="rect">
            <a:avLst/>
          </a:prstGeom>
          <a:solidFill>
            <a:srgbClr val="FFFFFF"/>
          </a:solidFill>
        </p:spPr>
        <p:txBody>
          <a:bodyPr wrap="none" rtlCol="0">
            <a:spAutoFit/>
          </a:bodyPr>
          <a:lstStyle/>
          <a:p>
            <a:r>
              <a:rPr lang="en-US" altLang="ja-JP" sz="1400" b="1" dirty="0"/>
              <a:t>incident angle (deg)</a:t>
            </a:r>
            <a:endParaRPr kumimoji="1" lang="ja-JP" altLang="en-US" sz="1400" b="1"/>
          </a:p>
        </p:txBody>
      </p:sp>
    </p:spTree>
    <p:extLst>
      <p:ext uri="{BB962C8B-B14F-4D97-AF65-F5344CB8AC3E}">
        <p14:creationId xmlns:p14="http://schemas.microsoft.com/office/powerpoint/2010/main" val="1230030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Additional angular dependence meas. </a:t>
            </a:r>
            <a:endParaRPr kumimoji="1" lang="ja-JP" altLang="en-US" dirty="0"/>
          </a:p>
        </p:txBody>
      </p:sp>
      <p:sp>
        <p:nvSpPr>
          <p:cNvPr id="4" name="スライド番号プレースホルダー 3"/>
          <p:cNvSpPr>
            <a:spLocks noGrp="1"/>
          </p:cNvSpPr>
          <p:nvPr>
            <p:ph type="sldNum" sz="quarter" idx="12"/>
          </p:nvPr>
        </p:nvSpPr>
        <p:spPr/>
        <p:txBody>
          <a:bodyPr/>
          <a:lstStyle/>
          <a:p>
            <a:fld id="{0E246010-3E78-4F22-9D91-D556369194DC}" type="slidenum">
              <a:rPr kumimoji="1" lang="ja-JP" altLang="en-US" smtClean="0"/>
              <a:t>46</a:t>
            </a:fld>
            <a:endParaRPr kumimoji="1" lang="ja-JP" altLang="en-US" dirty="0"/>
          </a:p>
        </p:txBody>
      </p:sp>
      <p:grpSp>
        <p:nvGrpSpPr>
          <p:cNvPr id="7" name="グループ化 6"/>
          <p:cNvGrpSpPr/>
          <p:nvPr/>
        </p:nvGrpSpPr>
        <p:grpSpPr>
          <a:xfrm>
            <a:off x="4266461" y="1995425"/>
            <a:ext cx="4152893" cy="3945798"/>
            <a:chOff x="4212693" y="2070783"/>
            <a:chExt cx="4896544" cy="4588642"/>
          </a:xfrm>
        </p:grpSpPr>
        <p:pic>
          <p:nvPicPr>
            <p:cNvPr id="8" name="Picture 2" descr="C:\Users\Kei\Desktop\SnapCrab_NoName_2015-7-23_10-4-6_No-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2693" y="2070783"/>
              <a:ext cx="4896544" cy="458864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997456" y="2146865"/>
              <a:ext cx="2186817" cy="4295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dirty="0" smtClean="0"/>
                <a:t>Large chamber </a:t>
              </a:r>
              <a:endParaRPr kumimoji="1" lang="ja-JP" altLang="en-US" dirty="0"/>
            </a:p>
          </p:txBody>
        </p:sp>
        <p:sp>
          <p:nvSpPr>
            <p:cNvPr id="13" name="フリーフォーム 12"/>
            <p:cNvSpPr/>
            <p:nvPr/>
          </p:nvSpPr>
          <p:spPr>
            <a:xfrm>
              <a:off x="6009445" y="4414549"/>
              <a:ext cx="360484" cy="214595"/>
            </a:xfrm>
            <a:custGeom>
              <a:avLst/>
              <a:gdLst>
                <a:gd name="connsiteX0" fmla="*/ 0 w 360484"/>
                <a:gd name="connsiteY0" fmla="*/ 97277 h 214595"/>
                <a:gd name="connsiteX1" fmla="*/ 214009 w 360484"/>
                <a:gd name="connsiteY1" fmla="*/ 214009 h 214595"/>
                <a:gd name="connsiteX2" fmla="*/ 350196 w 360484"/>
                <a:gd name="connsiteY2" fmla="*/ 136188 h 214595"/>
                <a:gd name="connsiteX3" fmla="*/ 340468 w 360484"/>
                <a:gd name="connsiteY3" fmla="*/ 0 h 214595"/>
              </a:gdLst>
              <a:ahLst/>
              <a:cxnLst>
                <a:cxn ang="0">
                  <a:pos x="connsiteX0" y="connsiteY0"/>
                </a:cxn>
                <a:cxn ang="0">
                  <a:pos x="connsiteX1" y="connsiteY1"/>
                </a:cxn>
                <a:cxn ang="0">
                  <a:pos x="connsiteX2" y="connsiteY2"/>
                </a:cxn>
                <a:cxn ang="0">
                  <a:pos x="connsiteX3" y="connsiteY3"/>
                </a:cxn>
              </a:cxnLst>
              <a:rect l="l" t="t" r="r" b="b"/>
              <a:pathLst>
                <a:path w="360484" h="214595">
                  <a:moveTo>
                    <a:pt x="0" y="97277"/>
                  </a:moveTo>
                  <a:cubicBezTo>
                    <a:pt x="77821" y="152400"/>
                    <a:pt x="155643" y="207524"/>
                    <a:pt x="214009" y="214009"/>
                  </a:cubicBezTo>
                  <a:cubicBezTo>
                    <a:pt x="272375" y="220494"/>
                    <a:pt x="329120" y="171856"/>
                    <a:pt x="350196" y="136188"/>
                  </a:cubicBezTo>
                  <a:cubicBezTo>
                    <a:pt x="371272" y="100520"/>
                    <a:pt x="355870" y="50260"/>
                    <a:pt x="340468" y="0"/>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288553" y="2984259"/>
              <a:ext cx="1290176" cy="751630"/>
            </a:xfrm>
            <a:prstGeom prst="rect">
              <a:avLst/>
            </a:prstGeom>
            <a:noFill/>
          </p:spPr>
          <p:txBody>
            <a:bodyPr wrap="square" rtlCol="0">
              <a:spAutoFit/>
            </a:bodyPr>
            <a:lstStyle/>
            <a:p>
              <a:r>
                <a:rPr lang="en-US" altLang="ja-JP" dirty="0" smtClean="0">
                  <a:solidFill>
                    <a:srgbClr val="00B050"/>
                  </a:solidFill>
                </a:rPr>
                <a:t>gas Xe</a:t>
              </a:r>
            </a:p>
            <a:p>
              <a:endParaRPr kumimoji="1" lang="ja-JP" altLang="en-US" dirty="0">
                <a:solidFill>
                  <a:srgbClr val="00B050"/>
                </a:solidFill>
              </a:endParaRPr>
            </a:p>
          </p:txBody>
        </p:sp>
      </p:grpSp>
      <p:sp>
        <p:nvSpPr>
          <p:cNvPr id="16" name="テキスト ボックス 15"/>
          <p:cNvSpPr txBox="1"/>
          <p:nvPr/>
        </p:nvSpPr>
        <p:spPr>
          <a:xfrm>
            <a:off x="4572000" y="3860557"/>
            <a:ext cx="1379214" cy="769441"/>
          </a:xfrm>
          <a:prstGeom prst="rect">
            <a:avLst/>
          </a:prstGeom>
          <a:noFill/>
        </p:spPr>
        <p:txBody>
          <a:bodyPr wrap="square" rtlCol="0">
            <a:spAutoFit/>
          </a:bodyPr>
          <a:lstStyle/>
          <a:p>
            <a:r>
              <a:rPr lang="en-US" altLang="ja-JP" sz="1600" dirty="0" smtClean="0">
                <a:solidFill>
                  <a:srgbClr val="0070C0"/>
                </a:solidFill>
              </a:rPr>
              <a:t>~20 </a:t>
            </a:r>
            <a:r>
              <a:rPr kumimoji="1" lang="en-US" altLang="ja-JP" sz="1600" dirty="0" smtClean="0">
                <a:solidFill>
                  <a:srgbClr val="0070C0"/>
                </a:solidFill>
              </a:rPr>
              <a:t>MPPCs</a:t>
            </a:r>
          </a:p>
          <a:p>
            <a:r>
              <a:rPr lang="en-US" altLang="ja-JP" sz="1400" dirty="0" smtClean="0">
                <a:solidFill>
                  <a:srgbClr val="0070C0"/>
                </a:solidFill>
              </a:rPr>
              <a:t>on moving stage</a:t>
            </a:r>
            <a:endParaRPr kumimoji="1" lang="ja-JP" altLang="en-US" sz="1400" dirty="0">
              <a:solidFill>
                <a:srgbClr val="0070C0"/>
              </a:solidFill>
            </a:endParaRPr>
          </a:p>
        </p:txBody>
      </p:sp>
      <p:cxnSp>
        <p:nvCxnSpPr>
          <p:cNvPr id="18" name="直線矢印コネクタ 17"/>
          <p:cNvCxnSpPr/>
          <p:nvPr/>
        </p:nvCxnSpPr>
        <p:spPr>
          <a:xfrm flipH="1" flipV="1">
            <a:off x="5802583" y="3133764"/>
            <a:ext cx="1" cy="58326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145114" y="3573016"/>
            <a:ext cx="432048" cy="369332"/>
          </a:xfrm>
          <a:prstGeom prst="rect">
            <a:avLst/>
          </a:prstGeom>
          <a:noFill/>
        </p:spPr>
        <p:txBody>
          <a:bodyPr wrap="square" rtlCol="0">
            <a:spAutoFit/>
          </a:bodyPr>
          <a:lstStyle/>
          <a:p>
            <a:r>
              <a:rPr kumimoji="1" lang="en-US" altLang="ja-JP" dirty="0" smtClean="0">
                <a:solidFill>
                  <a:srgbClr val="FF0000"/>
                </a:solidFill>
              </a:rPr>
              <a:t>α</a:t>
            </a:r>
            <a:endParaRPr kumimoji="1" lang="ja-JP" altLang="en-US" sz="1400" dirty="0">
              <a:solidFill>
                <a:srgbClr val="FF0000"/>
              </a:solidFill>
            </a:endParaRPr>
          </a:p>
        </p:txBody>
      </p:sp>
      <p:sp>
        <p:nvSpPr>
          <p:cNvPr id="21" name="テキスト ボックス 20"/>
          <p:cNvSpPr txBox="1"/>
          <p:nvPr/>
        </p:nvSpPr>
        <p:spPr>
          <a:xfrm>
            <a:off x="6145114" y="3923764"/>
            <a:ext cx="432048" cy="369332"/>
          </a:xfrm>
          <a:prstGeom prst="rect">
            <a:avLst/>
          </a:prstGeom>
          <a:noFill/>
        </p:spPr>
        <p:txBody>
          <a:bodyPr wrap="square" rtlCol="0">
            <a:spAutoFit/>
          </a:bodyPr>
          <a:lstStyle/>
          <a:p>
            <a:r>
              <a:rPr kumimoji="1" lang="en-US" altLang="ja-JP" dirty="0" smtClean="0">
                <a:solidFill>
                  <a:srgbClr val="FF0000"/>
                </a:solidFill>
              </a:rPr>
              <a:t>α</a:t>
            </a:r>
            <a:endParaRPr kumimoji="1" lang="ja-JP" altLang="en-US" sz="1400" dirty="0">
              <a:solidFill>
                <a:srgbClr val="FF0000"/>
              </a:solidFill>
            </a:endParaRPr>
          </a:p>
        </p:txBody>
      </p:sp>
      <p:grpSp>
        <p:nvGrpSpPr>
          <p:cNvPr id="22" name="グループ化 21"/>
          <p:cNvGrpSpPr/>
          <p:nvPr/>
        </p:nvGrpSpPr>
        <p:grpSpPr>
          <a:xfrm>
            <a:off x="899592" y="2303722"/>
            <a:ext cx="2840881" cy="3011780"/>
            <a:chOff x="5652120" y="3178872"/>
            <a:chExt cx="2840881" cy="3011780"/>
          </a:xfrm>
        </p:grpSpPr>
        <p:grpSp>
          <p:nvGrpSpPr>
            <p:cNvPr id="23" name="グループ化 22"/>
            <p:cNvGrpSpPr/>
            <p:nvPr/>
          </p:nvGrpSpPr>
          <p:grpSpPr>
            <a:xfrm>
              <a:off x="5652120" y="3178872"/>
              <a:ext cx="2840881" cy="3011780"/>
              <a:chOff x="323528" y="1340768"/>
              <a:chExt cx="3816424" cy="4027443"/>
            </a:xfrm>
          </p:grpSpPr>
          <p:pic>
            <p:nvPicPr>
              <p:cNvPr id="2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1340768"/>
                <a:ext cx="3816424" cy="402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円/楕円 25"/>
              <p:cNvSpPr/>
              <p:nvPr/>
            </p:nvSpPr>
            <p:spPr>
              <a:xfrm>
                <a:off x="2302274" y="3284984"/>
                <a:ext cx="109486" cy="120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968026" y="2927033"/>
                <a:ext cx="671709" cy="369332"/>
              </a:xfrm>
              <a:prstGeom prst="rect">
                <a:avLst/>
              </a:prstGeom>
              <a:noFill/>
            </p:spPr>
            <p:txBody>
              <a:bodyPr wrap="square" rtlCol="0">
                <a:spAutoFit/>
              </a:bodyPr>
              <a:lstStyle/>
              <a:p>
                <a:r>
                  <a:rPr kumimoji="1" lang="en-US" altLang="ja-JP" dirty="0" smtClean="0">
                    <a:solidFill>
                      <a:srgbClr val="FF0000"/>
                    </a:solidFill>
                  </a:rPr>
                  <a:t>α</a:t>
                </a:r>
                <a:endParaRPr kumimoji="1" lang="ja-JP" altLang="en-US" dirty="0">
                  <a:solidFill>
                    <a:srgbClr val="FF0000"/>
                  </a:solidFill>
                </a:endParaRPr>
              </a:p>
            </p:txBody>
          </p:sp>
        </p:grpSp>
        <p:sp>
          <p:nvSpPr>
            <p:cNvPr id="24" name="テキスト ボックス 23"/>
            <p:cNvSpPr txBox="1"/>
            <p:nvPr/>
          </p:nvSpPr>
          <p:spPr>
            <a:xfrm>
              <a:off x="5929089" y="3416916"/>
              <a:ext cx="2339752" cy="369332"/>
            </a:xfrm>
            <a:prstGeom prst="rect">
              <a:avLst/>
            </a:prstGeom>
            <a:noFill/>
          </p:spPr>
          <p:txBody>
            <a:bodyPr wrap="square" rtlCol="0">
              <a:spAutoFit/>
            </a:bodyPr>
            <a:lstStyle/>
            <a:p>
              <a:r>
                <a:rPr lang="en-US" altLang="ja-JP" dirty="0" smtClean="0">
                  <a:solidFill>
                    <a:schemeClr val="bg1"/>
                  </a:solidFill>
                </a:rPr>
                <a:t>Liquid Xe</a:t>
              </a:r>
              <a:endParaRPr kumimoji="1" lang="ja-JP" altLang="en-US" dirty="0">
                <a:solidFill>
                  <a:schemeClr val="bg1"/>
                </a:solidFill>
              </a:endParaRPr>
            </a:p>
          </p:txBody>
        </p:sp>
      </p:grpSp>
      <p:sp>
        <p:nvSpPr>
          <p:cNvPr id="28" name="テキスト ボックス 27"/>
          <p:cNvSpPr txBox="1"/>
          <p:nvPr/>
        </p:nvSpPr>
        <p:spPr>
          <a:xfrm>
            <a:off x="1497888" y="2109718"/>
            <a:ext cx="17553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dirty="0" smtClean="0"/>
              <a:t>Small chamber</a:t>
            </a:r>
            <a:endParaRPr kumimoji="1" lang="ja-JP" altLang="en-US" dirty="0"/>
          </a:p>
        </p:txBody>
      </p:sp>
      <p:sp>
        <p:nvSpPr>
          <p:cNvPr id="29" name="正方形/長方形 28"/>
          <p:cNvSpPr/>
          <p:nvPr/>
        </p:nvSpPr>
        <p:spPr>
          <a:xfrm>
            <a:off x="2123728" y="3962181"/>
            <a:ext cx="857927" cy="523220"/>
          </a:xfrm>
          <a:prstGeom prst="rect">
            <a:avLst/>
          </a:prstGeom>
        </p:spPr>
        <p:txBody>
          <a:bodyPr wrap="none">
            <a:spAutoFit/>
          </a:bodyPr>
          <a:lstStyle/>
          <a:p>
            <a:r>
              <a:rPr lang="en-US" altLang="ja-JP" sz="1400" dirty="0" smtClean="0">
                <a:solidFill>
                  <a:schemeClr val="bg1"/>
                </a:solidFill>
              </a:rPr>
              <a:t>MPPC</a:t>
            </a:r>
          </a:p>
          <a:p>
            <a:r>
              <a:rPr lang="en-US" altLang="ja-JP" sz="1400" dirty="0" smtClean="0">
                <a:solidFill>
                  <a:schemeClr val="bg1"/>
                </a:solidFill>
              </a:rPr>
              <a:t>(4 chips)</a:t>
            </a:r>
            <a:endParaRPr lang="ja-JP" altLang="en-US" sz="1400" dirty="0">
              <a:solidFill>
                <a:schemeClr val="bg1"/>
              </a:solidFill>
            </a:endParaRPr>
          </a:p>
        </p:txBody>
      </p:sp>
      <p:sp>
        <p:nvSpPr>
          <p:cNvPr id="30" name="テキスト ボックス 29"/>
          <p:cNvSpPr txBox="1"/>
          <p:nvPr/>
        </p:nvSpPr>
        <p:spPr>
          <a:xfrm>
            <a:off x="1259632" y="1412776"/>
            <a:ext cx="5773861" cy="369332"/>
          </a:xfrm>
          <a:prstGeom prst="rect">
            <a:avLst/>
          </a:prstGeom>
          <a:noFill/>
        </p:spPr>
        <p:txBody>
          <a:bodyPr wrap="square" rtlCol="0">
            <a:spAutoFit/>
          </a:bodyPr>
          <a:lstStyle/>
          <a:p>
            <a:r>
              <a:rPr kumimoji="1" lang="en-US" altLang="ja-JP" dirty="0" smtClean="0"/>
              <a:t>We plan to do two different type of tests.</a:t>
            </a:r>
            <a:endParaRPr kumimoji="1" lang="ja-JP" altLang="en-US" dirty="0"/>
          </a:p>
        </p:txBody>
      </p:sp>
      <p:sp>
        <p:nvSpPr>
          <p:cNvPr id="34" name="テキスト ボックス 33"/>
          <p:cNvSpPr txBox="1"/>
          <p:nvPr/>
        </p:nvSpPr>
        <p:spPr>
          <a:xfrm>
            <a:off x="683568" y="5580529"/>
            <a:ext cx="3366869" cy="584775"/>
          </a:xfrm>
          <a:prstGeom prst="rect">
            <a:avLst/>
          </a:prstGeom>
          <a:noFill/>
        </p:spPr>
        <p:txBody>
          <a:bodyPr wrap="square" rtlCol="0">
            <a:spAutoFit/>
          </a:bodyPr>
          <a:lstStyle/>
          <a:p>
            <a:pPr marL="174625" indent="-174625">
              <a:buFont typeface="Arial" panose="020B0604020202020204" pitchFamily="34" charset="0"/>
              <a:buChar char="•"/>
            </a:pPr>
            <a:r>
              <a:rPr lang="en-US" altLang="ja-JP" sz="1600" dirty="0" smtClean="0"/>
              <a:t>Quick setup, only 4 chips</a:t>
            </a:r>
          </a:p>
          <a:p>
            <a:pPr marL="174625" indent="-174625">
              <a:buFont typeface="Arial" panose="020B0604020202020204" pitchFamily="34" charset="0"/>
              <a:buChar char="•"/>
            </a:pPr>
            <a:r>
              <a:rPr lang="en-US" altLang="ja-JP" sz="1600" dirty="0" smtClean="0"/>
              <a:t>Confirm angular dependence</a:t>
            </a:r>
          </a:p>
        </p:txBody>
      </p:sp>
      <p:sp>
        <p:nvSpPr>
          <p:cNvPr id="36" name="テキスト ボックス 35"/>
          <p:cNvSpPr txBox="1"/>
          <p:nvPr/>
        </p:nvSpPr>
        <p:spPr>
          <a:xfrm>
            <a:off x="4644008" y="5949280"/>
            <a:ext cx="3685831" cy="830997"/>
          </a:xfrm>
          <a:prstGeom prst="rect">
            <a:avLst/>
          </a:prstGeom>
          <a:noFill/>
        </p:spPr>
        <p:txBody>
          <a:bodyPr wrap="square" rtlCol="0">
            <a:spAutoFit/>
          </a:bodyPr>
          <a:lstStyle/>
          <a:p>
            <a:pPr marL="174625" indent="-174625">
              <a:buFont typeface="Arial" panose="020B0604020202020204" pitchFamily="34" charset="0"/>
              <a:buChar char="•"/>
            </a:pPr>
            <a:r>
              <a:rPr lang="en-US" altLang="ja-JP" sz="1600" dirty="0" smtClean="0"/>
              <a:t>Movable stage, 20~30 MPPCs.</a:t>
            </a:r>
          </a:p>
          <a:p>
            <a:pPr marL="174625" indent="-174625">
              <a:buFont typeface="Arial" panose="020B0604020202020204" pitchFamily="34" charset="0"/>
              <a:buChar char="•"/>
            </a:pPr>
            <a:r>
              <a:rPr lang="en-US" altLang="ja-JP" sz="1600" dirty="0" smtClean="0"/>
              <a:t>Check the angular dependence and MPPC by MPPC variation of PDE</a:t>
            </a:r>
          </a:p>
        </p:txBody>
      </p:sp>
      <p:sp>
        <p:nvSpPr>
          <p:cNvPr id="37" name="テキスト ボックス 36"/>
          <p:cNvSpPr txBox="1"/>
          <p:nvPr/>
        </p:nvSpPr>
        <p:spPr>
          <a:xfrm>
            <a:off x="1353194" y="6165304"/>
            <a:ext cx="1634630" cy="338554"/>
          </a:xfrm>
          <a:prstGeom prst="rect">
            <a:avLst/>
          </a:prstGeom>
          <a:noFill/>
        </p:spPr>
        <p:txBody>
          <a:bodyPr wrap="square" rtlCol="0">
            <a:spAutoFit/>
          </a:bodyPr>
          <a:lstStyle/>
          <a:p>
            <a:r>
              <a:rPr lang="ja-JP" altLang="en-US" sz="1600" dirty="0" smtClean="0">
                <a:solidFill>
                  <a:srgbClr val="0070C0"/>
                </a:solidFill>
              </a:rPr>
              <a:t>↑ </a:t>
            </a:r>
            <a:r>
              <a:rPr lang="en-US" altLang="ja-JP" sz="1600" dirty="0" smtClean="0">
                <a:solidFill>
                  <a:srgbClr val="0070C0"/>
                </a:solidFill>
              </a:rPr>
              <a:t>Today’s topic</a:t>
            </a:r>
          </a:p>
        </p:txBody>
      </p:sp>
      <p:cxnSp>
        <p:nvCxnSpPr>
          <p:cNvPr id="39" name="直線矢印コネクタ 38"/>
          <p:cNvCxnSpPr/>
          <p:nvPr/>
        </p:nvCxnSpPr>
        <p:spPr>
          <a:xfrm>
            <a:off x="1353194" y="4485401"/>
            <a:ext cx="1994670" cy="383759"/>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rot="579754">
            <a:off x="1927433" y="4707412"/>
            <a:ext cx="860049" cy="307777"/>
          </a:xfrm>
          <a:prstGeom prst="rect">
            <a:avLst/>
          </a:prstGeom>
          <a:noFill/>
        </p:spPr>
        <p:txBody>
          <a:bodyPr wrap="square" rtlCol="0">
            <a:spAutoFit/>
          </a:bodyPr>
          <a:lstStyle/>
          <a:p>
            <a:r>
              <a:rPr kumimoji="1" lang="en-US" altLang="ja-JP" sz="1400" dirty="0" smtClean="0">
                <a:solidFill>
                  <a:schemeClr val="bg1"/>
                </a:solidFill>
              </a:rPr>
              <a:t>10cm</a:t>
            </a:r>
            <a:endParaRPr kumimoji="1" lang="ja-JP" altLang="en-US" sz="1400" dirty="0">
              <a:solidFill>
                <a:schemeClr val="bg1"/>
              </a:solidFill>
            </a:endParaRPr>
          </a:p>
        </p:txBody>
      </p:sp>
      <p:cxnSp>
        <p:nvCxnSpPr>
          <p:cNvPr id="41" name="直線矢印コネクタ 40"/>
          <p:cNvCxnSpPr/>
          <p:nvPr/>
        </p:nvCxnSpPr>
        <p:spPr>
          <a:xfrm>
            <a:off x="7308304" y="3133764"/>
            <a:ext cx="0" cy="1807404"/>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7337487" y="3746691"/>
            <a:ext cx="720080" cy="338554"/>
          </a:xfrm>
          <a:prstGeom prst="rect">
            <a:avLst/>
          </a:prstGeom>
          <a:solidFill>
            <a:schemeClr val="bg1"/>
          </a:solidFill>
        </p:spPr>
        <p:txBody>
          <a:bodyPr wrap="square" rtlCol="0">
            <a:spAutoFit/>
          </a:bodyPr>
          <a:lstStyle/>
          <a:p>
            <a:r>
              <a:rPr kumimoji="1" lang="en-US" altLang="ja-JP" sz="1600" dirty="0" smtClean="0"/>
              <a:t>70cm</a:t>
            </a:r>
            <a:endParaRPr kumimoji="1" lang="ja-JP" altLang="en-US" dirty="0"/>
          </a:p>
        </p:txBody>
      </p:sp>
    </p:spTree>
    <p:extLst>
      <p:ext uri="{BB962C8B-B14F-4D97-AF65-F5344CB8AC3E}">
        <p14:creationId xmlns:p14="http://schemas.microsoft.com/office/powerpoint/2010/main" val="120466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36" grpId="0"/>
      <p:bldP spid="37" grpId="0"/>
      <p:bldP spid="4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Energy reconstruction (w/ angular dependence)</a:t>
            </a:r>
            <a:endParaRPr kumimoji="1" lang="ja-JP" altLang="en-US"/>
          </a:p>
        </p:txBody>
      </p:sp>
      <p:sp>
        <p:nvSpPr>
          <p:cNvPr id="3" name="コンテンツ プレースホルダー 2"/>
          <p:cNvSpPr>
            <a:spLocks noGrp="1"/>
          </p:cNvSpPr>
          <p:nvPr>
            <p:ph idx="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47</a:t>
            </a:fld>
            <a:endParaRPr kumimoji="1" lang="ja-JP" altLang="en-US"/>
          </a:p>
        </p:txBody>
      </p:sp>
      <p:pic>
        <p:nvPicPr>
          <p:cNvPr id="5" name="図 4" descr="Eres_wrongPDE_v1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400" y="774230"/>
            <a:ext cx="4533900" cy="3086570"/>
          </a:xfrm>
          <a:prstGeom prst="rect">
            <a:avLst/>
          </a:prstGeom>
        </p:spPr>
      </p:pic>
      <p:pic>
        <p:nvPicPr>
          <p:cNvPr id="6" name="図 5" descr="recoE_v11_1.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 y="3860800"/>
            <a:ext cx="4638040" cy="2753359"/>
          </a:xfrm>
          <a:prstGeom prst="rect">
            <a:avLst/>
          </a:prstGeom>
        </p:spPr>
      </p:pic>
      <p:cxnSp>
        <p:nvCxnSpPr>
          <p:cNvPr id="8" name="直線矢印コネクタ 7"/>
          <p:cNvCxnSpPr/>
          <p:nvPr/>
        </p:nvCxnSpPr>
        <p:spPr>
          <a:xfrm flipV="1">
            <a:off x="4003040" y="3078480"/>
            <a:ext cx="2438400" cy="161544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0" name="図 9" descr="qinner_10_1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1335550"/>
            <a:ext cx="3530600" cy="2403548"/>
          </a:xfrm>
          <a:prstGeom prst="rect">
            <a:avLst/>
          </a:prstGeom>
        </p:spPr>
      </p:pic>
      <p:sp>
        <p:nvSpPr>
          <p:cNvPr id="11" name="テキスト ボックス 10"/>
          <p:cNvSpPr txBox="1"/>
          <p:nvPr/>
        </p:nvSpPr>
        <p:spPr>
          <a:xfrm>
            <a:off x="584200" y="774230"/>
            <a:ext cx="3530600" cy="769441"/>
          </a:xfrm>
          <a:prstGeom prst="rect">
            <a:avLst/>
          </a:prstGeom>
          <a:solidFill>
            <a:schemeClr val="bg1"/>
          </a:solidFill>
        </p:spPr>
        <p:txBody>
          <a:bodyPr wrap="square" rtlCol="0">
            <a:spAutoFit/>
          </a:bodyPr>
          <a:lstStyle/>
          <a:p>
            <a:r>
              <a:rPr kumimoji="1" lang="en-US" altLang="ja-JP" sz="1600" b="1" dirty="0"/>
              <a:t>Sum of # of p.e. (all MPPCs)</a:t>
            </a:r>
          </a:p>
          <a:p>
            <a:r>
              <a:rPr kumimoji="1" lang="en-US" altLang="ja-JP" sz="1400" b="1" dirty="0">
                <a:solidFill>
                  <a:srgbClr val="0000FF"/>
                </a:solidFill>
              </a:rPr>
              <a:t>blue: w/o angular dependence</a:t>
            </a:r>
            <a:br>
              <a:rPr kumimoji="1" lang="en-US" altLang="ja-JP" sz="1400" b="1" dirty="0">
                <a:solidFill>
                  <a:srgbClr val="0000FF"/>
                </a:solidFill>
              </a:rPr>
            </a:br>
            <a:r>
              <a:rPr lang="en-US" altLang="ja-JP" sz="1400" b="1" dirty="0">
                <a:solidFill>
                  <a:srgbClr val="FF0000"/>
                </a:solidFill>
              </a:rPr>
              <a:t>red: w/ angular dependence</a:t>
            </a:r>
            <a:endParaRPr kumimoji="1" lang="ja-JP" altLang="en-US" sz="1400" b="1">
              <a:solidFill>
                <a:srgbClr val="FF0000"/>
              </a:solidFill>
            </a:endParaRPr>
          </a:p>
        </p:txBody>
      </p:sp>
      <p:sp>
        <p:nvSpPr>
          <p:cNvPr id="12" name="上カーブ矢印 11"/>
          <p:cNvSpPr/>
          <p:nvPr/>
        </p:nvSpPr>
        <p:spPr>
          <a:xfrm rot="1737901" flipH="1" flipV="1">
            <a:off x="2510049" y="1914733"/>
            <a:ext cx="647700" cy="28450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2384811" y="1572657"/>
            <a:ext cx="1336624" cy="338554"/>
          </a:xfrm>
          <a:prstGeom prst="rect">
            <a:avLst/>
          </a:prstGeom>
          <a:noFill/>
        </p:spPr>
        <p:txBody>
          <a:bodyPr wrap="none" rtlCol="0">
            <a:spAutoFit/>
          </a:bodyPr>
          <a:lstStyle/>
          <a:p>
            <a:r>
              <a:rPr kumimoji="1" lang="en-US" altLang="ja-JP" sz="1600" dirty="0"/>
              <a:t>25% decrease</a:t>
            </a:r>
            <a:endParaRPr kumimoji="1" lang="ja-JP" altLang="en-US" sz="1600"/>
          </a:p>
        </p:txBody>
      </p:sp>
    </p:spTree>
    <p:extLst>
      <p:ext uri="{BB962C8B-B14F-4D97-AF65-F5344CB8AC3E}">
        <p14:creationId xmlns:p14="http://schemas.microsoft.com/office/powerpoint/2010/main" val="196233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Performance estimation</a:t>
            </a:r>
            <a:endParaRPr kumimoji="1" lang="ja-JP" altLang="en-US"/>
          </a:p>
        </p:txBody>
      </p:sp>
      <p:sp>
        <p:nvSpPr>
          <p:cNvPr id="3" name="コンテンツ プレースホルダー 2"/>
          <p:cNvSpPr>
            <a:spLocks noGrp="1"/>
          </p:cNvSpPr>
          <p:nvPr>
            <p:ph idx="1"/>
          </p:nvPr>
        </p:nvSpPr>
        <p:spPr>
          <a:xfrm>
            <a:off x="139700" y="990600"/>
            <a:ext cx="8864600" cy="5270500"/>
          </a:xfrm>
        </p:spPr>
        <p:txBody>
          <a:bodyPr>
            <a:normAutofit/>
          </a:bodyPr>
          <a:lstStyle/>
          <a:p>
            <a:r>
              <a:rPr lang="en-US" altLang="ja-JP" sz="2000" dirty="0"/>
              <a:t>Performance improvement of LXe detector has already been confirmed</a:t>
            </a:r>
            <a:br>
              <a:rPr lang="en-US" altLang="ja-JP" sz="2000" dirty="0"/>
            </a:br>
            <a:r>
              <a:rPr lang="en-US" altLang="ja-JP" sz="2000" dirty="0"/>
              <a:t>by MC simulation.</a:t>
            </a:r>
          </a:p>
          <a:p>
            <a:pPr lvl="1"/>
            <a:r>
              <a:rPr lang="en-US" altLang="ja-JP" sz="1600" dirty="0"/>
              <a:t>“MEG Upgrade</a:t>
            </a:r>
            <a:r>
              <a:rPr lang="ja-JP" altLang="en-US" sz="1600"/>
              <a:t> </a:t>
            </a:r>
            <a:r>
              <a:rPr lang="en-US" altLang="ja-JP" sz="1600" dirty="0"/>
              <a:t>Proposal (arXiv:1301.7225)”</a:t>
            </a:r>
          </a:p>
          <a:p>
            <a:pPr lvl="1"/>
            <a:r>
              <a:rPr lang="ja-JP" altLang="en-US" sz="1600"/>
              <a:t>日本物理学会第</a:t>
            </a:r>
            <a:r>
              <a:rPr lang="en-US" altLang="ja-JP" sz="1600" dirty="0"/>
              <a:t>70</a:t>
            </a:r>
            <a:r>
              <a:rPr lang="ja-JP" altLang="en-US" sz="1600"/>
              <a:t>年次大会</a:t>
            </a:r>
            <a:r>
              <a:rPr lang="en-US" altLang="ja-JP" sz="1600" dirty="0"/>
              <a:t> 21pDK-6</a:t>
            </a:r>
          </a:p>
          <a:p>
            <a:endParaRPr kumimoji="1" lang="en-US" altLang="ja-JP" sz="2000" dirty="0"/>
          </a:p>
          <a:p>
            <a:endParaRPr lang="en-US" altLang="ja-JP" sz="2000" dirty="0"/>
          </a:p>
          <a:p>
            <a:endParaRPr kumimoji="1" lang="en-US" altLang="ja-JP" sz="2000" dirty="0"/>
          </a:p>
          <a:p>
            <a:endParaRPr lang="en-US" altLang="ja-JP" sz="2000" dirty="0"/>
          </a:p>
          <a:p>
            <a:endParaRPr kumimoji="1" lang="en-US" altLang="ja-JP" sz="2000" dirty="0"/>
          </a:p>
          <a:p>
            <a:pPr marL="0" indent="0">
              <a:buNone/>
            </a:pPr>
            <a:endParaRPr kumimoji="1" lang="en-US" altLang="ja-JP" sz="2000" dirty="0"/>
          </a:p>
          <a:p>
            <a:endParaRPr lang="en-US" altLang="ja-JP" sz="2000" dirty="0"/>
          </a:p>
          <a:p>
            <a:r>
              <a:rPr lang="en-US" altLang="ja-JP" sz="2000" dirty="0"/>
              <a:t>We carried out the performance estimation again.</a:t>
            </a:r>
          </a:p>
          <a:p>
            <a:pPr lvl="1"/>
            <a:r>
              <a:rPr lang="en-US" altLang="ja-JP" sz="1800" dirty="0"/>
              <a:t>Finalized design of the detector</a:t>
            </a:r>
          </a:p>
          <a:p>
            <a:pPr lvl="1"/>
            <a:r>
              <a:rPr lang="en-US" altLang="ja-JP" sz="1800" dirty="0"/>
              <a:t>Improved and optimized analysis</a:t>
            </a:r>
            <a:endParaRPr kumimoji="1" lang="ja-JP" altLang="en-US" sz="180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5</a:t>
            </a:fld>
            <a:endParaRPr kumimoji="1" lang="ja-JP" altLang="en-US"/>
          </a:p>
        </p:txBody>
      </p:sp>
      <p:pic>
        <p:nvPicPr>
          <p:cNvPr id="5" name="図 4" descr="Eres_w&gt;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086" y="2507009"/>
            <a:ext cx="2603499" cy="2061677"/>
          </a:xfrm>
          <a:prstGeom prst="rect">
            <a:avLst/>
          </a:prstGeom>
        </p:spPr>
      </p:pic>
      <p:pic>
        <p:nvPicPr>
          <p:cNvPr id="6" name="図 5" descr="Eres_w&lt;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305" y="2507008"/>
            <a:ext cx="2599163" cy="2058244"/>
          </a:xfrm>
          <a:prstGeom prst="rect">
            <a:avLst/>
          </a:prstGeom>
        </p:spPr>
      </p:pic>
      <p:pic>
        <p:nvPicPr>
          <p:cNvPr id="7" name="図 6" descr="posr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60" y="2507008"/>
            <a:ext cx="2603500" cy="2061678"/>
          </a:xfrm>
          <a:prstGeom prst="rect">
            <a:avLst/>
          </a:prstGeom>
        </p:spPr>
      </p:pic>
      <p:sp>
        <p:nvSpPr>
          <p:cNvPr id="8" name="テキスト ボックス 7"/>
          <p:cNvSpPr txBox="1"/>
          <p:nvPr/>
        </p:nvSpPr>
        <p:spPr>
          <a:xfrm>
            <a:off x="1941860" y="3838050"/>
            <a:ext cx="1056700" cy="523220"/>
          </a:xfrm>
          <a:prstGeom prst="rect">
            <a:avLst/>
          </a:prstGeom>
          <a:noFill/>
        </p:spPr>
        <p:txBody>
          <a:bodyPr wrap="none" rtlCol="0">
            <a:spAutoFit/>
          </a:bodyPr>
          <a:lstStyle/>
          <a:p>
            <a:r>
              <a:rPr kumimoji="1" lang="en-US" altLang="ja-JP" sz="1400" b="1" dirty="0">
                <a:solidFill>
                  <a:srgbClr val="FF0000"/>
                </a:solidFill>
              </a:rPr>
              <a:t>MEG I:red</a:t>
            </a:r>
          </a:p>
          <a:p>
            <a:r>
              <a:rPr lang="en-US" altLang="ja-JP" sz="1400" b="1" dirty="0">
                <a:solidFill>
                  <a:srgbClr val="0000FF"/>
                </a:solidFill>
              </a:rPr>
              <a:t>MEG II:blue</a:t>
            </a:r>
            <a:endParaRPr kumimoji="1" lang="ja-JP" altLang="en-US" sz="1400" b="1">
              <a:solidFill>
                <a:srgbClr val="0000FF"/>
              </a:solidFill>
            </a:endParaRPr>
          </a:p>
        </p:txBody>
      </p:sp>
      <p:sp>
        <p:nvSpPr>
          <p:cNvPr id="9" name="テキスト ボックス 8"/>
          <p:cNvSpPr txBox="1"/>
          <p:nvPr/>
        </p:nvSpPr>
        <p:spPr>
          <a:xfrm>
            <a:off x="5007475" y="2722125"/>
            <a:ext cx="1069524" cy="461665"/>
          </a:xfrm>
          <a:prstGeom prst="rect">
            <a:avLst/>
          </a:prstGeom>
          <a:noFill/>
        </p:spPr>
        <p:txBody>
          <a:bodyPr wrap="none" rtlCol="0">
            <a:spAutoFit/>
          </a:bodyPr>
          <a:lstStyle/>
          <a:p>
            <a:r>
              <a:rPr kumimoji="1" lang="en-US" altLang="ja-JP" sz="1200" b="1" dirty="0"/>
              <a:t>depth &lt; 2cm</a:t>
            </a:r>
          </a:p>
          <a:p>
            <a:r>
              <a:rPr lang="en-US" altLang="ja-JP" sz="1200" b="1" dirty="0"/>
              <a:t>40% of events</a:t>
            </a:r>
            <a:endParaRPr kumimoji="1" lang="ja-JP" altLang="en-US" sz="1200" b="1"/>
          </a:p>
        </p:txBody>
      </p:sp>
      <p:sp>
        <p:nvSpPr>
          <p:cNvPr id="10" name="テキスト ボックス 9"/>
          <p:cNvSpPr txBox="1"/>
          <p:nvPr/>
        </p:nvSpPr>
        <p:spPr>
          <a:xfrm>
            <a:off x="5288906" y="3203274"/>
            <a:ext cx="489512" cy="830997"/>
          </a:xfrm>
          <a:prstGeom prst="rect">
            <a:avLst/>
          </a:prstGeom>
          <a:noFill/>
        </p:spPr>
        <p:txBody>
          <a:bodyPr wrap="none" rtlCol="0">
            <a:spAutoFit/>
          </a:bodyPr>
          <a:lstStyle/>
          <a:p>
            <a:pPr algn="ctr"/>
            <a:r>
              <a:rPr kumimoji="1" lang="en-US" altLang="ja-JP" sz="1200" b="1" dirty="0"/>
              <a:t>Eσ</a:t>
            </a:r>
            <a:endParaRPr lang="en-US" altLang="ja-JP" sz="1200" b="1" dirty="0"/>
          </a:p>
          <a:p>
            <a:pPr algn="ctr"/>
            <a:r>
              <a:rPr kumimoji="1" lang="en-US" altLang="ja-JP" sz="1200" b="1" dirty="0"/>
              <a:t>2.4% </a:t>
            </a:r>
          </a:p>
          <a:p>
            <a:pPr algn="ctr"/>
            <a:r>
              <a:rPr lang="en-US" altLang="ja-JP" sz="1200" b="1" dirty="0"/>
              <a:t>↓</a:t>
            </a:r>
            <a:endParaRPr kumimoji="1" lang="en-US" altLang="ja-JP" sz="1200" b="1" dirty="0"/>
          </a:p>
          <a:p>
            <a:pPr algn="ctr"/>
            <a:r>
              <a:rPr kumimoji="1" lang="en-US" altLang="ja-JP" sz="1200" b="1" dirty="0"/>
              <a:t>1.1%</a:t>
            </a:r>
          </a:p>
        </p:txBody>
      </p:sp>
      <p:sp>
        <p:nvSpPr>
          <p:cNvPr id="11" name="テキスト ボックス 10"/>
          <p:cNvSpPr txBox="1"/>
          <p:nvPr/>
        </p:nvSpPr>
        <p:spPr>
          <a:xfrm>
            <a:off x="7461360" y="2741609"/>
            <a:ext cx="1078916" cy="461665"/>
          </a:xfrm>
          <a:prstGeom prst="rect">
            <a:avLst/>
          </a:prstGeom>
          <a:noFill/>
        </p:spPr>
        <p:txBody>
          <a:bodyPr wrap="none" rtlCol="0">
            <a:spAutoFit/>
          </a:bodyPr>
          <a:lstStyle/>
          <a:p>
            <a:r>
              <a:rPr kumimoji="1" lang="en-US" altLang="ja-JP" sz="1200" b="1" dirty="0"/>
              <a:t>depth &gt; 2cm</a:t>
            </a:r>
          </a:p>
          <a:p>
            <a:r>
              <a:rPr lang="en-US" altLang="ja-JP" sz="1200" b="1" dirty="0"/>
              <a:t>60% of events</a:t>
            </a:r>
            <a:endParaRPr kumimoji="1" lang="ja-JP" altLang="en-US" sz="1200" b="1"/>
          </a:p>
        </p:txBody>
      </p:sp>
      <p:sp>
        <p:nvSpPr>
          <p:cNvPr id="12" name="テキスト ボックス 11"/>
          <p:cNvSpPr txBox="1"/>
          <p:nvPr/>
        </p:nvSpPr>
        <p:spPr>
          <a:xfrm>
            <a:off x="7742791" y="3222758"/>
            <a:ext cx="489512" cy="830997"/>
          </a:xfrm>
          <a:prstGeom prst="rect">
            <a:avLst/>
          </a:prstGeom>
          <a:noFill/>
        </p:spPr>
        <p:txBody>
          <a:bodyPr wrap="none" rtlCol="0">
            <a:spAutoFit/>
          </a:bodyPr>
          <a:lstStyle/>
          <a:p>
            <a:pPr algn="ctr"/>
            <a:r>
              <a:rPr kumimoji="1" lang="en-US" altLang="ja-JP" sz="1200" b="1" dirty="0"/>
              <a:t>Eσ</a:t>
            </a:r>
            <a:endParaRPr lang="en-US" altLang="ja-JP" sz="1200" b="1" dirty="0"/>
          </a:p>
          <a:p>
            <a:pPr algn="ctr"/>
            <a:r>
              <a:rPr lang="en-US" altLang="ja-JP" sz="1200" b="1" dirty="0"/>
              <a:t>1.7</a:t>
            </a:r>
            <a:r>
              <a:rPr kumimoji="1" lang="en-US" altLang="ja-JP" sz="1200" b="1" dirty="0"/>
              <a:t>% </a:t>
            </a:r>
          </a:p>
          <a:p>
            <a:pPr algn="ctr"/>
            <a:r>
              <a:rPr lang="en-US" altLang="ja-JP" sz="1200" b="1" dirty="0"/>
              <a:t>↓</a:t>
            </a:r>
            <a:endParaRPr kumimoji="1" lang="en-US" altLang="ja-JP" sz="1200" b="1" dirty="0"/>
          </a:p>
          <a:p>
            <a:pPr algn="ctr"/>
            <a:r>
              <a:rPr kumimoji="1" lang="en-US" altLang="ja-JP" sz="1200" b="1" dirty="0"/>
              <a:t>1.0%</a:t>
            </a:r>
          </a:p>
        </p:txBody>
      </p:sp>
      <p:sp>
        <p:nvSpPr>
          <p:cNvPr id="13" name="テキスト ボックス 12"/>
          <p:cNvSpPr txBox="1"/>
          <p:nvPr/>
        </p:nvSpPr>
        <p:spPr>
          <a:xfrm>
            <a:off x="3596305" y="2352793"/>
            <a:ext cx="5061280" cy="338554"/>
          </a:xfrm>
          <a:prstGeom prst="rect">
            <a:avLst/>
          </a:prstGeom>
          <a:solidFill>
            <a:schemeClr val="bg1"/>
          </a:solidFill>
        </p:spPr>
        <p:txBody>
          <a:bodyPr wrap="square" rtlCol="0">
            <a:spAutoFit/>
          </a:bodyPr>
          <a:lstStyle/>
          <a:p>
            <a:pPr algn="ctr"/>
            <a:r>
              <a:rPr kumimoji="1" lang="en-US" altLang="ja-JP" sz="1600" dirty="0"/>
              <a:t>Energy Distribution for signal γ</a:t>
            </a:r>
            <a:endParaRPr kumimoji="1" lang="ja-JP" altLang="en-US" sz="1600"/>
          </a:p>
        </p:txBody>
      </p:sp>
      <p:sp>
        <p:nvSpPr>
          <p:cNvPr id="14" name="テキスト ボックス 13"/>
          <p:cNvSpPr txBox="1"/>
          <p:nvPr/>
        </p:nvSpPr>
        <p:spPr>
          <a:xfrm>
            <a:off x="3950775" y="2656145"/>
            <a:ext cx="1056700" cy="523220"/>
          </a:xfrm>
          <a:prstGeom prst="rect">
            <a:avLst/>
          </a:prstGeom>
          <a:noFill/>
        </p:spPr>
        <p:txBody>
          <a:bodyPr wrap="none" rtlCol="0">
            <a:spAutoFit/>
          </a:bodyPr>
          <a:lstStyle/>
          <a:p>
            <a:r>
              <a:rPr kumimoji="1" lang="en-US" altLang="ja-JP" sz="1400" b="1" dirty="0">
                <a:solidFill>
                  <a:srgbClr val="FF0000"/>
                </a:solidFill>
              </a:rPr>
              <a:t>MEG I:red</a:t>
            </a:r>
          </a:p>
          <a:p>
            <a:r>
              <a:rPr lang="en-US" altLang="ja-JP" sz="1400" b="1" dirty="0">
                <a:solidFill>
                  <a:srgbClr val="0000FF"/>
                </a:solidFill>
              </a:rPr>
              <a:t>MEG II:blue</a:t>
            </a:r>
            <a:endParaRPr kumimoji="1" lang="ja-JP" altLang="en-US" sz="1400" b="1">
              <a:solidFill>
                <a:srgbClr val="0000FF"/>
              </a:solidFill>
            </a:endParaRPr>
          </a:p>
        </p:txBody>
      </p:sp>
      <p:sp>
        <p:nvSpPr>
          <p:cNvPr id="15" name="テキスト ボックス 14"/>
          <p:cNvSpPr txBox="1"/>
          <p:nvPr/>
        </p:nvSpPr>
        <p:spPr>
          <a:xfrm>
            <a:off x="6410613" y="2656468"/>
            <a:ext cx="1056700" cy="523220"/>
          </a:xfrm>
          <a:prstGeom prst="rect">
            <a:avLst/>
          </a:prstGeom>
          <a:noFill/>
        </p:spPr>
        <p:txBody>
          <a:bodyPr wrap="none" rtlCol="0">
            <a:spAutoFit/>
          </a:bodyPr>
          <a:lstStyle/>
          <a:p>
            <a:r>
              <a:rPr kumimoji="1" lang="en-US" altLang="ja-JP" sz="1400" b="1" dirty="0">
                <a:solidFill>
                  <a:srgbClr val="FF0000"/>
                </a:solidFill>
              </a:rPr>
              <a:t>MEG I:red</a:t>
            </a:r>
          </a:p>
          <a:p>
            <a:r>
              <a:rPr lang="en-US" altLang="ja-JP" sz="1400" b="1" dirty="0">
                <a:solidFill>
                  <a:srgbClr val="0000FF"/>
                </a:solidFill>
              </a:rPr>
              <a:t>MEG II:blue</a:t>
            </a:r>
            <a:endParaRPr kumimoji="1" lang="ja-JP" altLang="en-US" sz="1400" b="1">
              <a:solidFill>
                <a:srgbClr val="0000FF"/>
              </a:solidFill>
            </a:endParaRPr>
          </a:p>
        </p:txBody>
      </p:sp>
      <p:sp>
        <p:nvSpPr>
          <p:cNvPr id="19" name="テキスト ボックス 18"/>
          <p:cNvSpPr txBox="1"/>
          <p:nvPr/>
        </p:nvSpPr>
        <p:spPr>
          <a:xfrm>
            <a:off x="577060" y="2352793"/>
            <a:ext cx="2603500" cy="338554"/>
          </a:xfrm>
          <a:prstGeom prst="rect">
            <a:avLst/>
          </a:prstGeom>
          <a:solidFill>
            <a:srgbClr val="FFFFFF"/>
          </a:solidFill>
        </p:spPr>
        <p:txBody>
          <a:bodyPr wrap="square" rtlCol="0">
            <a:spAutoFit/>
          </a:bodyPr>
          <a:lstStyle/>
          <a:p>
            <a:r>
              <a:rPr kumimoji="1" lang="en-US" altLang="ja-JP" sz="1600" dirty="0"/>
              <a:t>Position resolution vs. depth</a:t>
            </a:r>
            <a:endParaRPr kumimoji="1" lang="ja-JP" altLang="en-US" sz="1600"/>
          </a:p>
        </p:txBody>
      </p:sp>
    </p:spTree>
    <p:extLst>
      <p:ext uri="{BB962C8B-B14F-4D97-AF65-F5344CB8AC3E}">
        <p14:creationId xmlns:p14="http://schemas.microsoft.com/office/powerpoint/2010/main" val="261270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Detection efficiency</a:t>
            </a:r>
            <a:endParaRPr kumimoji="1" lang="ja-JP" altLang="en-US"/>
          </a:p>
        </p:txBody>
      </p:sp>
      <p:sp>
        <p:nvSpPr>
          <p:cNvPr id="3" name="コンテンツ プレースホルダー 2"/>
          <p:cNvSpPr>
            <a:spLocks noGrp="1"/>
          </p:cNvSpPr>
          <p:nvPr>
            <p:ph idx="1"/>
          </p:nvPr>
        </p:nvSpPr>
        <p:spPr>
          <a:xfrm>
            <a:off x="116558" y="990600"/>
            <a:ext cx="8887742" cy="5270500"/>
          </a:xfrm>
        </p:spPr>
        <p:txBody>
          <a:bodyPr/>
          <a:lstStyle/>
          <a:p>
            <a:r>
              <a:rPr lang="en-US" altLang="ja-JP" sz="2000" b="1" i="1" dirty="0"/>
              <a:t>Detection efficiency  for signal γ-ray</a:t>
            </a:r>
            <a:r>
              <a:rPr lang="en-US" altLang="ja-JP" sz="2000" dirty="0"/>
              <a:t> in the detector acceptance.</a:t>
            </a:r>
          </a:p>
          <a:p>
            <a:pPr lvl="1"/>
            <a:r>
              <a:rPr lang="en-US" altLang="ja-JP" sz="1800" dirty="0"/>
              <a:t>Defined as  the fraction of events whose </a:t>
            </a:r>
            <a:r>
              <a:rPr lang="en-US" altLang="ja-JP" sz="1800" b="1" i="1" dirty="0"/>
              <a:t>energy deposit in LXe is over 48MeV</a:t>
            </a:r>
          </a:p>
          <a:p>
            <a:pPr lvl="1"/>
            <a:r>
              <a:rPr lang="en-US" altLang="ja-JP" sz="1800" dirty="0"/>
              <a:t>Design of the material before γ entrance face  has been finalized.</a:t>
            </a:r>
          </a:p>
          <a:p>
            <a:pPr lvl="1"/>
            <a:endParaRPr lang="en-US" altLang="ja-JP" sz="2000" dirty="0"/>
          </a:p>
          <a:p>
            <a:r>
              <a:rPr lang="en-US" altLang="ja-JP" sz="2000" b="1" i="1" dirty="0">
                <a:solidFill>
                  <a:srgbClr val="FF0000"/>
                </a:solidFill>
              </a:rPr>
              <a:t>Improvement by 9% </a:t>
            </a:r>
            <a:r>
              <a:rPr lang="en-US" altLang="ja-JP" sz="2000" dirty="0"/>
              <a:t>is observed from MEG I.</a:t>
            </a:r>
          </a:p>
          <a:p>
            <a:pPr lvl="1"/>
            <a:r>
              <a:rPr lang="en-US" altLang="ja-JP" sz="1800" dirty="0"/>
              <a:t>Thanks to the </a:t>
            </a:r>
            <a:r>
              <a:rPr lang="en-US" altLang="ja-JP" sz="1800" b="1" i="1" dirty="0"/>
              <a:t>reduced amount of material </a:t>
            </a:r>
            <a:r>
              <a:rPr lang="en-US" altLang="ja-JP" sz="1800" dirty="0"/>
              <a:t>in the entrance face,</a:t>
            </a:r>
          </a:p>
          <a:p>
            <a:pPr lvl="1"/>
            <a:r>
              <a:rPr lang="en-US" altLang="ja-JP" sz="1800" dirty="0"/>
              <a:t>Consistent with rough estimation in previous study (69%).</a:t>
            </a:r>
            <a:endParaRPr kumimoji="1" lang="en-US" altLang="ja-JP" sz="18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6</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448703552"/>
              </p:ext>
            </p:extLst>
          </p:nvPr>
        </p:nvGraphicFramePr>
        <p:xfrm>
          <a:off x="486744" y="3882653"/>
          <a:ext cx="3066924" cy="1010920"/>
        </p:xfrm>
        <a:graphic>
          <a:graphicData uri="http://schemas.openxmlformats.org/drawingml/2006/table">
            <a:tbl>
              <a:tblPr firstRow="1" bandRow="1">
                <a:tableStyleId>{8A107856-5554-42FB-B03E-39F5DBC370BA}</a:tableStyleId>
              </a:tblPr>
              <a:tblGrid>
                <a:gridCol w="1062231"/>
                <a:gridCol w="754380"/>
                <a:gridCol w="1250313"/>
              </a:tblGrid>
              <a:tr h="370840">
                <a:tc>
                  <a:txBody>
                    <a:bodyPr/>
                    <a:lstStyle/>
                    <a:p>
                      <a:endParaRPr kumimoji="1" lang="ja-JP" altLang="en-US"/>
                    </a:p>
                  </a:txBody>
                  <a:tcPr/>
                </a:tc>
                <a:tc>
                  <a:txBody>
                    <a:bodyPr/>
                    <a:lstStyle/>
                    <a:p>
                      <a:r>
                        <a:rPr kumimoji="1" lang="en-US" altLang="ja-JP" dirty="0"/>
                        <a:t>MEG I</a:t>
                      </a:r>
                      <a:endParaRPr kumimoji="1" lang="ja-JP" altLang="en-US"/>
                    </a:p>
                  </a:txBody>
                  <a:tcPr/>
                </a:tc>
                <a:tc>
                  <a:txBody>
                    <a:bodyPr/>
                    <a:lstStyle/>
                    <a:p>
                      <a:r>
                        <a:rPr kumimoji="1" lang="en-US" altLang="ja-JP" dirty="0"/>
                        <a:t>MEG II</a:t>
                      </a:r>
                    </a:p>
                    <a:p>
                      <a:r>
                        <a:rPr kumimoji="1" lang="en-US" altLang="ja-JP" dirty="0"/>
                        <a:t>(this study)</a:t>
                      </a:r>
                      <a:endParaRPr kumimoji="1" lang="ja-JP" altLang="en-US"/>
                    </a:p>
                  </a:txBody>
                  <a:tcPr/>
                </a:tc>
              </a:tr>
              <a:tr h="370840">
                <a:tc>
                  <a:txBody>
                    <a:bodyPr/>
                    <a:lstStyle/>
                    <a:p>
                      <a:r>
                        <a:rPr kumimoji="1" lang="en-US" altLang="ja-JP" dirty="0"/>
                        <a:t>Efficiency</a:t>
                      </a:r>
                      <a:endParaRPr kumimoji="1" lang="ja-JP" altLang="en-US"/>
                    </a:p>
                  </a:txBody>
                  <a:tcPr/>
                </a:tc>
                <a:tc>
                  <a:txBody>
                    <a:bodyPr/>
                    <a:lstStyle/>
                    <a:p>
                      <a:r>
                        <a:rPr kumimoji="1" lang="en-US" altLang="ja-JP" dirty="0"/>
                        <a:t>64.7%</a:t>
                      </a:r>
                      <a:endParaRPr kumimoji="1" lang="ja-JP" altLang="en-US"/>
                    </a:p>
                  </a:txBody>
                  <a:tcPr/>
                </a:tc>
                <a:tc>
                  <a:txBody>
                    <a:bodyPr/>
                    <a:lstStyle/>
                    <a:p>
                      <a:r>
                        <a:rPr kumimoji="1" lang="en-US" altLang="ja-JP" dirty="0"/>
                        <a:t>70.4%</a:t>
                      </a:r>
                      <a:endParaRPr kumimoji="1" lang="ja-JP" altLang="en-US"/>
                    </a:p>
                  </a:txBody>
                  <a:tcPr/>
                </a:tc>
              </a:tr>
            </a:tbl>
          </a:graphicData>
        </a:graphic>
      </p:graphicFrame>
      <p:sp>
        <p:nvSpPr>
          <p:cNvPr id="9" name="上カーブ矢印 8"/>
          <p:cNvSpPr/>
          <p:nvPr/>
        </p:nvSpPr>
        <p:spPr>
          <a:xfrm>
            <a:off x="1928731" y="4924492"/>
            <a:ext cx="807129" cy="37984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1311913" y="5352219"/>
            <a:ext cx="1800493" cy="369332"/>
          </a:xfrm>
          <a:prstGeom prst="rect">
            <a:avLst/>
          </a:prstGeom>
          <a:noFill/>
        </p:spPr>
        <p:txBody>
          <a:bodyPr wrap="none" rtlCol="0">
            <a:spAutoFit/>
          </a:bodyPr>
          <a:lstStyle/>
          <a:p>
            <a:r>
              <a:rPr kumimoji="1" lang="en-US" altLang="ja-JP" dirty="0">
                <a:solidFill>
                  <a:srgbClr val="FF0000"/>
                </a:solidFill>
              </a:rPr>
              <a:t>9% improvement</a:t>
            </a:r>
            <a:endParaRPr kumimoji="1" lang="ja-JP" altLang="en-US">
              <a:solidFill>
                <a:srgbClr val="FF0000"/>
              </a:solidFill>
            </a:endParaRPr>
          </a:p>
        </p:txBody>
      </p:sp>
      <p:grpSp>
        <p:nvGrpSpPr>
          <p:cNvPr id="6" name="図形グループ 5"/>
          <p:cNvGrpSpPr/>
          <p:nvPr/>
        </p:nvGrpSpPr>
        <p:grpSpPr>
          <a:xfrm>
            <a:off x="4279900" y="3440972"/>
            <a:ext cx="4550467" cy="3175728"/>
            <a:chOff x="4279900" y="3440972"/>
            <a:chExt cx="4550467" cy="3175728"/>
          </a:xfrm>
        </p:grpSpPr>
        <p:sp>
          <p:nvSpPr>
            <p:cNvPr id="39" name="正方形/長方形 38"/>
            <p:cNvSpPr/>
            <p:nvPr/>
          </p:nvSpPr>
          <p:spPr>
            <a:xfrm>
              <a:off x="4279900" y="3505200"/>
              <a:ext cx="4550467" cy="311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50849" y="5441566"/>
              <a:ext cx="2930822" cy="587567"/>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solidFill>
                    <a:schemeClr val="tx1"/>
                  </a:solidFill>
                </a:rPr>
                <a:t>Support structure (CFRP)</a:t>
              </a:r>
              <a:endParaRPr kumimoji="1" lang="ja-JP" altLang="en-US" sz="1400">
                <a:solidFill>
                  <a:schemeClr val="tx1"/>
                </a:solidFill>
              </a:endParaRPr>
            </a:p>
          </p:txBody>
        </p:sp>
        <p:sp>
          <p:nvSpPr>
            <p:cNvPr id="12" name="正方形/長方形 11"/>
            <p:cNvSpPr/>
            <p:nvPr/>
          </p:nvSpPr>
          <p:spPr>
            <a:xfrm>
              <a:off x="5250849" y="5209162"/>
              <a:ext cx="2930822" cy="232405"/>
            </a:xfrm>
            <a:prstGeom prst="rect">
              <a:avLst/>
            </a:prstGeom>
            <a:solidFill>
              <a:srgbClr val="E057F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chemeClr val="tx1"/>
                  </a:solidFill>
                </a:rPr>
                <a:t>s</a:t>
              </a:r>
              <a:r>
                <a:rPr kumimoji="1" lang="en-US" altLang="ja-JP" sz="1400" dirty="0">
                  <a:solidFill>
                    <a:schemeClr val="tx1"/>
                  </a:solidFill>
                </a:rPr>
                <a:t>pacer </a:t>
              </a:r>
              <a:r>
                <a:rPr lang="en-US" altLang="ja-JP" sz="1400" dirty="0">
                  <a:solidFill>
                    <a:schemeClr val="tx1"/>
                  </a:solidFill>
                </a:rPr>
                <a:t>(FR4+Cu)</a:t>
              </a:r>
              <a:endParaRPr lang="ja-JP" altLang="en-US" sz="1400">
                <a:solidFill>
                  <a:schemeClr val="tx1"/>
                </a:solidFill>
              </a:endParaRPr>
            </a:p>
          </p:txBody>
        </p:sp>
        <p:sp>
          <p:nvSpPr>
            <p:cNvPr id="13" name="正方形/長方形 12"/>
            <p:cNvSpPr/>
            <p:nvPr/>
          </p:nvSpPr>
          <p:spPr>
            <a:xfrm>
              <a:off x="5614709" y="4331815"/>
              <a:ext cx="871812" cy="179648"/>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solidFill>
                    <a:schemeClr val="tx1"/>
                  </a:solidFill>
                </a:rPr>
                <a:t>silicon</a:t>
              </a:r>
              <a:endParaRPr kumimoji="1" lang="ja-JP" altLang="en-US" sz="1400">
                <a:solidFill>
                  <a:schemeClr val="tx1"/>
                </a:solidFill>
              </a:endParaRPr>
            </a:p>
          </p:txBody>
        </p:sp>
        <p:sp>
          <p:nvSpPr>
            <p:cNvPr id="14" name="正方形/長方形 13"/>
            <p:cNvSpPr/>
            <p:nvPr/>
          </p:nvSpPr>
          <p:spPr>
            <a:xfrm>
              <a:off x="5250849" y="4752029"/>
              <a:ext cx="2930822" cy="228273"/>
            </a:xfrm>
            <a:prstGeom prst="rect">
              <a:avLst/>
            </a:prstGeom>
            <a:solidFill>
              <a:srgbClr val="E057F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solidFill>
                    <a:schemeClr val="tx1"/>
                  </a:solidFill>
                </a:rPr>
                <a:t>spacer (FR4)</a:t>
              </a:r>
              <a:endParaRPr kumimoji="1" lang="ja-JP" altLang="en-US" sz="1400">
                <a:solidFill>
                  <a:schemeClr val="tx1"/>
                </a:solidFill>
              </a:endParaRPr>
            </a:p>
          </p:txBody>
        </p:sp>
        <p:sp>
          <p:nvSpPr>
            <p:cNvPr id="15" name="正方形/長方形 14"/>
            <p:cNvSpPr/>
            <p:nvPr/>
          </p:nvSpPr>
          <p:spPr>
            <a:xfrm>
              <a:off x="5250849" y="4981338"/>
              <a:ext cx="2930822" cy="227823"/>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chemeClr val="tx1"/>
                  </a:solidFill>
                </a:rPr>
                <a:t>Assembly </a:t>
              </a:r>
              <a:r>
                <a:rPr kumimoji="1" lang="en-US" altLang="ja-JP" sz="1400" dirty="0">
                  <a:solidFill>
                    <a:schemeClr val="tx1"/>
                  </a:solidFill>
                </a:rPr>
                <a:t>PCB (FR4+Cu)</a:t>
              </a:r>
              <a:endParaRPr kumimoji="1" lang="ja-JP" altLang="en-US" sz="1400">
                <a:solidFill>
                  <a:schemeClr val="tx1"/>
                </a:solidFill>
              </a:endParaRPr>
            </a:p>
          </p:txBody>
        </p:sp>
        <p:sp>
          <p:nvSpPr>
            <p:cNvPr id="16" name="正方形/長方形 15"/>
            <p:cNvSpPr/>
            <p:nvPr/>
          </p:nvSpPr>
          <p:spPr>
            <a:xfrm>
              <a:off x="6888843" y="4331815"/>
              <a:ext cx="871812" cy="181707"/>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solidFill>
                    <a:schemeClr val="tx1"/>
                  </a:solidFill>
                </a:rPr>
                <a:t>silicon</a:t>
              </a:r>
              <a:endParaRPr kumimoji="1" lang="ja-JP" altLang="en-US" sz="1400">
                <a:solidFill>
                  <a:schemeClr val="tx1"/>
                </a:solidFill>
              </a:endParaRPr>
            </a:p>
          </p:txBody>
        </p:sp>
        <p:sp>
          <p:nvSpPr>
            <p:cNvPr id="17" name="正方形/長方形 16"/>
            <p:cNvSpPr/>
            <p:nvPr/>
          </p:nvSpPr>
          <p:spPr>
            <a:xfrm>
              <a:off x="5342318" y="4051148"/>
              <a:ext cx="183171" cy="460314"/>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7834374" y="4049089"/>
              <a:ext cx="183171" cy="462373"/>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5525490" y="4056655"/>
              <a:ext cx="2308884" cy="195046"/>
            </a:xfrm>
            <a:prstGeom prst="rect">
              <a:avLst/>
            </a:prstGeom>
            <a:solidFill>
              <a:srgbClr val="E057F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chemeClr val="tx1"/>
                  </a:solidFill>
                </a:rPr>
                <a:t>quartz</a:t>
              </a:r>
              <a:endParaRPr kumimoji="1" lang="ja-JP" altLang="en-US" sz="1400">
                <a:solidFill>
                  <a:schemeClr val="tx1"/>
                </a:solidFill>
              </a:endParaRPr>
            </a:p>
          </p:txBody>
        </p:sp>
        <p:cxnSp>
          <p:nvCxnSpPr>
            <p:cNvPr id="20" name="直線矢印コネクタ 19"/>
            <p:cNvCxnSpPr/>
            <p:nvPr/>
          </p:nvCxnSpPr>
          <p:spPr>
            <a:xfrm flipH="1">
              <a:off x="7923548" y="3873054"/>
              <a:ext cx="11232" cy="40270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7583198" y="3605609"/>
              <a:ext cx="703164" cy="291502"/>
            </a:xfrm>
            <a:prstGeom prst="rect">
              <a:avLst/>
            </a:prstGeom>
            <a:noFill/>
          </p:spPr>
          <p:txBody>
            <a:bodyPr wrap="none" rtlCol="0">
              <a:spAutoFit/>
            </a:bodyPr>
            <a:lstStyle/>
            <a:p>
              <a:r>
                <a:rPr kumimoji="1" lang="en-US" altLang="ja-JP" sz="1400" dirty="0"/>
                <a:t>ceramic</a:t>
              </a:r>
              <a:endParaRPr kumimoji="1" lang="ja-JP" altLang="en-US" sz="1400"/>
            </a:p>
          </p:txBody>
        </p:sp>
        <p:sp>
          <p:nvSpPr>
            <p:cNvPr id="23" name="テキスト ボックス 22"/>
            <p:cNvSpPr txBox="1"/>
            <p:nvPr/>
          </p:nvSpPr>
          <p:spPr>
            <a:xfrm>
              <a:off x="4279900" y="4880396"/>
              <a:ext cx="750515" cy="495553"/>
            </a:xfrm>
            <a:prstGeom prst="rect">
              <a:avLst/>
            </a:prstGeom>
            <a:noFill/>
          </p:spPr>
          <p:txBody>
            <a:bodyPr wrap="none" rtlCol="0">
              <a:spAutoFit/>
            </a:bodyPr>
            <a:lstStyle/>
            <a:p>
              <a:r>
                <a:rPr kumimoji="1" lang="en-US" altLang="ja-JP" sz="1400" dirty="0"/>
                <a:t>Filled</a:t>
              </a:r>
              <a:br>
                <a:rPr kumimoji="1" lang="en-US" altLang="ja-JP" sz="1400" dirty="0"/>
              </a:br>
              <a:r>
                <a:rPr kumimoji="1" lang="en-US" altLang="ja-JP" sz="1400" dirty="0"/>
                <a:t>with LXe</a:t>
              </a:r>
              <a:endParaRPr kumimoji="1" lang="ja-JP" altLang="en-US" sz="1400"/>
            </a:p>
          </p:txBody>
        </p:sp>
        <p:cxnSp>
          <p:nvCxnSpPr>
            <p:cNvPr id="25" name="直線コネクタ 24"/>
            <p:cNvCxnSpPr/>
            <p:nvPr/>
          </p:nvCxnSpPr>
          <p:spPr>
            <a:xfrm>
              <a:off x="8073583" y="4056476"/>
              <a:ext cx="254922" cy="1"/>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6" name="正方形/長方形 25"/>
            <p:cNvSpPr/>
            <p:nvPr/>
          </p:nvSpPr>
          <p:spPr>
            <a:xfrm>
              <a:off x="5344100" y="4515843"/>
              <a:ext cx="2673445" cy="236185"/>
            </a:xfrm>
            <a:prstGeom prst="rect">
              <a:avLst/>
            </a:prstGeom>
            <a:solidFill>
              <a:srgbClr val="EBF1D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solidFill>
                    <a:schemeClr val="tx1"/>
                  </a:solidFill>
                </a:rPr>
                <a:t>ceramic</a:t>
              </a:r>
              <a:endParaRPr kumimoji="1" lang="ja-JP" altLang="en-US" sz="1400">
                <a:solidFill>
                  <a:schemeClr val="tx1"/>
                </a:solidFill>
              </a:endParaRPr>
            </a:p>
          </p:txBody>
        </p:sp>
        <p:sp>
          <p:nvSpPr>
            <p:cNvPr id="27" name="テキスト ボックス 26"/>
            <p:cNvSpPr txBox="1"/>
            <p:nvPr/>
          </p:nvSpPr>
          <p:spPr>
            <a:xfrm>
              <a:off x="8220484" y="5596753"/>
              <a:ext cx="519239" cy="291502"/>
            </a:xfrm>
            <a:prstGeom prst="rect">
              <a:avLst/>
            </a:prstGeom>
            <a:noFill/>
          </p:spPr>
          <p:txBody>
            <a:bodyPr wrap="none" rtlCol="0">
              <a:spAutoFit/>
            </a:bodyPr>
            <a:lstStyle/>
            <a:p>
              <a:r>
                <a:rPr kumimoji="1" lang="en-US" altLang="ja-JP" sz="1400" dirty="0"/>
                <a:t>7mm</a:t>
              </a:r>
              <a:endParaRPr kumimoji="1" lang="ja-JP" altLang="en-US" sz="1400"/>
            </a:p>
          </p:txBody>
        </p:sp>
        <p:sp>
          <p:nvSpPr>
            <p:cNvPr id="28" name="テキスト ボックス 27"/>
            <p:cNvSpPr txBox="1"/>
            <p:nvPr/>
          </p:nvSpPr>
          <p:spPr>
            <a:xfrm>
              <a:off x="8185294" y="5209762"/>
              <a:ext cx="645073" cy="291502"/>
            </a:xfrm>
            <a:prstGeom prst="rect">
              <a:avLst/>
            </a:prstGeom>
            <a:noFill/>
          </p:spPr>
          <p:txBody>
            <a:bodyPr wrap="none" rtlCol="0">
              <a:spAutoFit/>
            </a:bodyPr>
            <a:lstStyle/>
            <a:p>
              <a:r>
                <a:rPr kumimoji="1" lang="en-US" altLang="ja-JP" sz="1400" dirty="0"/>
                <a:t>1.4mm</a:t>
              </a:r>
              <a:endParaRPr kumimoji="1" lang="ja-JP" altLang="en-US" sz="1400"/>
            </a:p>
          </p:txBody>
        </p:sp>
        <p:sp>
          <p:nvSpPr>
            <p:cNvPr id="29" name="テキスト ボックス 28"/>
            <p:cNvSpPr txBox="1"/>
            <p:nvPr/>
          </p:nvSpPr>
          <p:spPr>
            <a:xfrm>
              <a:off x="8185294" y="4971625"/>
              <a:ext cx="645073" cy="291502"/>
            </a:xfrm>
            <a:prstGeom prst="rect">
              <a:avLst/>
            </a:prstGeom>
            <a:noFill/>
          </p:spPr>
          <p:txBody>
            <a:bodyPr wrap="none" rtlCol="0">
              <a:spAutoFit/>
            </a:bodyPr>
            <a:lstStyle/>
            <a:p>
              <a:r>
                <a:rPr kumimoji="1" lang="en-US" altLang="ja-JP" sz="1400" dirty="0"/>
                <a:t>1.6mm</a:t>
              </a:r>
              <a:endParaRPr kumimoji="1" lang="ja-JP" altLang="en-US" sz="1400"/>
            </a:p>
          </p:txBody>
        </p:sp>
        <p:sp>
          <p:nvSpPr>
            <p:cNvPr id="30" name="テキスト ボックス 29"/>
            <p:cNvSpPr txBox="1"/>
            <p:nvPr/>
          </p:nvSpPr>
          <p:spPr>
            <a:xfrm>
              <a:off x="8185294" y="4746767"/>
              <a:ext cx="645073" cy="291502"/>
            </a:xfrm>
            <a:prstGeom prst="rect">
              <a:avLst/>
            </a:prstGeom>
            <a:noFill/>
          </p:spPr>
          <p:txBody>
            <a:bodyPr wrap="none" rtlCol="0">
              <a:spAutoFit/>
            </a:bodyPr>
            <a:lstStyle/>
            <a:p>
              <a:r>
                <a:rPr kumimoji="1" lang="en-US" altLang="ja-JP" sz="1400" dirty="0"/>
                <a:t>1.4mm</a:t>
              </a:r>
              <a:endParaRPr kumimoji="1" lang="ja-JP" altLang="en-US" sz="1400"/>
            </a:p>
          </p:txBody>
        </p:sp>
        <p:sp>
          <p:nvSpPr>
            <p:cNvPr id="31" name="テキスト ボックス 30"/>
            <p:cNvSpPr txBox="1"/>
            <p:nvPr/>
          </p:nvSpPr>
          <p:spPr>
            <a:xfrm>
              <a:off x="8185294" y="4235143"/>
              <a:ext cx="645073" cy="291502"/>
            </a:xfrm>
            <a:prstGeom prst="rect">
              <a:avLst/>
            </a:prstGeom>
            <a:noFill/>
          </p:spPr>
          <p:txBody>
            <a:bodyPr wrap="none" rtlCol="0">
              <a:spAutoFit/>
            </a:bodyPr>
            <a:lstStyle/>
            <a:p>
              <a:r>
                <a:rPr lang="en-US" altLang="ja-JP" sz="1400" dirty="0"/>
                <a:t>2</a:t>
              </a:r>
              <a:r>
                <a:rPr kumimoji="1" lang="en-US" altLang="ja-JP" sz="1400" dirty="0"/>
                <a:t>.5mm</a:t>
              </a:r>
              <a:endParaRPr kumimoji="1" lang="ja-JP" altLang="en-US" sz="1400"/>
            </a:p>
          </p:txBody>
        </p:sp>
        <p:cxnSp>
          <p:nvCxnSpPr>
            <p:cNvPr id="32" name="直線矢印コネクタ 31"/>
            <p:cNvCxnSpPr/>
            <p:nvPr/>
          </p:nvCxnSpPr>
          <p:spPr>
            <a:xfrm flipV="1">
              <a:off x="8185294" y="4056476"/>
              <a:ext cx="0" cy="700879"/>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5250849" y="6029133"/>
              <a:ext cx="2930822" cy="587567"/>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chemeClr val="tx1"/>
                  </a:solidFill>
                </a:rPr>
                <a:t>Cryostat wall</a:t>
              </a:r>
              <a:endParaRPr kumimoji="1" lang="ja-JP" altLang="en-US" sz="1400">
                <a:solidFill>
                  <a:schemeClr val="tx1"/>
                </a:solidFill>
              </a:endParaRPr>
            </a:p>
          </p:txBody>
        </p:sp>
        <p:sp>
          <p:nvSpPr>
            <p:cNvPr id="37" name="左中かっこ 36"/>
            <p:cNvSpPr/>
            <p:nvPr/>
          </p:nvSpPr>
          <p:spPr>
            <a:xfrm>
              <a:off x="5086722" y="4051148"/>
              <a:ext cx="128956" cy="690292"/>
            </a:xfrm>
            <a:prstGeom prst="lef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4359883" y="4051148"/>
              <a:ext cx="726839" cy="495553"/>
            </a:xfrm>
            <a:prstGeom prst="rect">
              <a:avLst/>
            </a:prstGeom>
            <a:noFill/>
          </p:spPr>
          <p:txBody>
            <a:bodyPr wrap="none" rtlCol="0">
              <a:spAutoFit/>
            </a:bodyPr>
            <a:lstStyle/>
            <a:p>
              <a:r>
                <a:rPr kumimoji="1" lang="en-US" altLang="ja-JP" sz="1400" dirty="0"/>
                <a:t>MPPC</a:t>
              </a:r>
            </a:p>
            <a:p>
              <a:r>
                <a:rPr lang="en-US" altLang="ja-JP" sz="1400" dirty="0"/>
                <a:t>package</a:t>
              </a:r>
              <a:endParaRPr kumimoji="1" lang="ja-JP" altLang="en-US" sz="1400"/>
            </a:p>
          </p:txBody>
        </p:sp>
        <p:cxnSp>
          <p:nvCxnSpPr>
            <p:cNvPr id="43" name="直線矢印コネクタ 42"/>
            <p:cNvCxnSpPr>
              <a:stCxn id="23" idx="3"/>
            </p:cNvCxnSpPr>
            <p:nvPr/>
          </p:nvCxnSpPr>
          <p:spPr>
            <a:xfrm flipV="1">
              <a:off x="5030415" y="4367902"/>
              <a:ext cx="1732738" cy="7602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4279900" y="3440972"/>
              <a:ext cx="2736647" cy="584776"/>
            </a:xfrm>
            <a:prstGeom prst="rect">
              <a:avLst/>
            </a:prstGeom>
            <a:noFill/>
          </p:spPr>
          <p:txBody>
            <a:bodyPr wrap="none" rtlCol="0">
              <a:spAutoFit/>
            </a:bodyPr>
            <a:lstStyle/>
            <a:p>
              <a:r>
                <a:rPr kumimoji="1" lang="en-US" altLang="ja-JP" sz="1600" b="1" dirty="0"/>
                <a:t>Material before entrance face</a:t>
              </a:r>
              <a:r>
                <a:rPr lang="en-US" altLang="ja-JP" sz="1600" b="1" dirty="0"/>
                <a:t/>
              </a:r>
              <a:br>
                <a:rPr lang="en-US" altLang="ja-JP" sz="1600" b="1" dirty="0"/>
              </a:br>
              <a:r>
                <a:rPr lang="en-US" altLang="ja-JP" sz="1600" b="1" dirty="0"/>
                <a:t>(not to scale)</a:t>
              </a:r>
              <a:endParaRPr kumimoji="1" lang="ja-JP" altLang="en-US" sz="1600" b="1"/>
            </a:p>
          </p:txBody>
        </p:sp>
      </p:grpSp>
    </p:spTree>
    <p:extLst>
      <p:ext uri="{BB962C8B-B14F-4D97-AF65-F5344CB8AC3E}">
        <p14:creationId xmlns:p14="http://schemas.microsoft.com/office/powerpoint/2010/main" val="42334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Event reconstruction</a:t>
            </a:r>
            <a:endParaRPr kumimoji="1" lang="ja-JP" altLang="en-US"/>
          </a:p>
        </p:txBody>
      </p:sp>
      <p:sp>
        <p:nvSpPr>
          <p:cNvPr id="3" name="コンテンツ プレースホルダー 2"/>
          <p:cNvSpPr>
            <a:spLocks noGrp="1"/>
          </p:cNvSpPr>
          <p:nvPr>
            <p:ph idx="1"/>
          </p:nvPr>
        </p:nvSpPr>
        <p:spPr>
          <a:xfrm>
            <a:off x="118695" y="990599"/>
            <a:ext cx="8885605" cy="5867401"/>
          </a:xfrm>
        </p:spPr>
        <p:txBody>
          <a:bodyPr>
            <a:normAutofit/>
          </a:bodyPr>
          <a:lstStyle/>
          <a:p>
            <a:r>
              <a:rPr lang="en-US" altLang="ja-JP" sz="2200" b="1" i="1" dirty="0"/>
              <a:t>Waveform simulation</a:t>
            </a:r>
            <a:r>
              <a:rPr lang="en-US" altLang="ja-JP" sz="2200" b="1" i="1" dirty="0">
                <a:solidFill>
                  <a:srgbClr val="FF0000"/>
                </a:solidFill>
              </a:rPr>
              <a:t> </a:t>
            </a:r>
            <a:r>
              <a:rPr lang="en-US" altLang="ja-JP" sz="2200" dirty="0"/>
              <a:t>is performed for each MPPC and PMT.</a:t>
            </a:r>
          </a:p>
          <a:p>
            <a:pPr lvl="1"/>
            <a:r>
              <a:rPr lang="en-US" altLang="ja-JP" sz="1800" b="1" i="1" dirty="0">
                <a:solidFill>
                  <a:srgbClr val="000000"/>
                </a:solidFill>
              </a:rPr>
              <a:t>Based on the measured properties </a:t>
            </a:r>
            <a:r>
              <a:rPr lang="en-US" altLang="ja-JP" sz="1800" dirty="0">
                <a:solidFill>
                  <a:srgbClr val="000000"/>
                </a:solidFill>
              </a:rPr>
              <a:t>of MPPC, PMT.</a:t>
            </a:r>
          </a:p>
          <a:p>
            <a:pPr lvl="1"/>
            <a:r>
              <a:rPr lang="en-US" altLang="ja-JP" sz="1800" dirty="0">
                <a:solidFill>
                  <a:srgbClr val="000000"/>
                </a:solidFill>
              </a:rPr>
              <a:t>Crosstalk, after pulse, saturation of MPPC are simulated.</a:t>
            </a:r>
          </a:p>
          <a:p>
            <a:pPr lvl="1"/>
            <a:r>
              <a:rPr lang="en-US" altLang="ja-JP" sz="1800" dirty="0">
                <a:solidFill>
                  <a:srgbClr val="000000"/>
                </a:solidFill>
              </a:rPr>
              <a:t>Same noise level with MEG I is assumed.</a:t>
            </a:r>
          </a:p>
          <a:p>
            <a:r>
              <a:rPr lang="en-US" altLang="ja-JP" sz="2000" dirty="0">
                <a:solidFill>
                  <a:srgbClr val="000000"/>
                </a:solidFill>
              </a:rPr>
              <a:t>Timing and # of p.e. of each MPPC, PMT are obtained</a:t>
            </a:r>
            <a:br>
              <a:rPr lang="en-US" altLang="ja-JP" sz="2000" dirty="0">
                <a:solidFill>
                  <a:srgbClr val="000000"/>
                </a:solidFill>
              </a:rPr>
            </a:br>
            <a:r>
              <a:rPr lang="en-US" altLang="ja-JP" sz="2000" dirty="0">
                <a:solidFill>
                  <a:srgbClr val="000000"/>
                </a:solidFill>
              </a:rPr>
              <a:t>by analyzing simulated waveform.</a:t>
            </a:r>
          </a:p>
          <a:p>
            <a:r>
              <a:rPr lang="en-US" altLang="ja-JP" sz="2000" dirty="0">
                <a:solidFill>
                  <a:srgbClr val="000000"/>
                </a:solidFill>
              </a:rPr>
              <a:t>Same reconstruction algorithm with MEG I, optimized to MEG II.</a:t>
            </a:r>
          </a:p>
          <a:p>
            <a:pPr lvl="1"/>
            <a:r>
              <a:rPr lang="en-US" altLang="ja-JP" sz="1800" b="1" i="1" dirty="0">
                <a:solidFill>
                  <a:srgbClr val="000000"/>
                </a:solidFill>
              </a:rPr>
              <a:t>Position</a:t>
            </a:r>
            <a:r>
              <a:rPr lang="en-US" altLang="ja-JP" sz="1800" dirty="0">
                <a:solidFill>
                  <a:srgbClr val="000000"/>
                </a:solidFill>
              </a:rPr>
              <a:t> is reconstructed from the </a:t>
            </a:r>
            <a:r>
              <a:rPr lang="en-US" altLang="ja-JP" sz="1800" b="1" i="1" dirty="0">
                <a:solidFill>
                  <a:srgbClr val="000000"/>
                </a:solidFill>
              </a:rPr>
              <a:t>number of p.e. distribution on the entrance face</a:t>
            </a:r>
            <a:r>
              <a:rPr lang="en-US" altLang="ja-JP" sz="1800" dirty="0">
                <a:solidFill>
                  <a:srgbClr val="000000"/>
                </a:solidFill>
              </a:rPr>
              <a:t>.</a:t>
            </a:r>
          </a:p>
          <a:p>
            <a:pPr lvl="1"/>
            <a:r>
              <a:rPr lang="en-US" altLang="ja-JP" sz="1800" b="1" i="1" dirty="0">
                <a:solidFill>
                  <a:srgbClr val="000000"/>
                </a:solidFill>
              </a:rPr>
              <a:t>Energy </a:t>
            </a:r>
            <a:r>
              <a:rPr lang="en-US" altLang="ja-JP" sz="1800" dirty="0">
                <a:solidFill>
                  <a:srgbClr val="000000"/>
                </a:solidFill>
              </a:rPr>
              <a:t>is reconstructed from the</a:t>
            </a:r>
            <a:r>
              <a:rPr lang="en-US" altLang="ja-JP" sz="1800" b="1" i="1" dirty="0">
                <a:solidFill>
                  <a:srgbClr val="000000"/>
                </a:solidFill>
              </a:rPr>
              <a:t> summation of the photon for all channels</a:t>
            </a:r>
            <a:r>
              <a:rPr lang="en-US" altLang="ja-JP" sz="1800" dirty="0">
                <a:solidFill>
                  <a:srgbClr val="000000"/>
                </a:solidFill>
              </a:rPr>
              <a:t>, taking into account of different coverage for each channel. </a:t>
            </a:r>
          </a:p>
          <a:p>
            <a:pPr lvl="1"/>
            <a:r>
              <a:rPr lang="en-US" altLang="ja-JP" sz="1800" b="1" i="1" dirty="0">
                <a:solidFill>
                  <a:srgbClr val="000000"/>
                </a:solidFill>
              </a:rPr>
              <a:t>Timing</a:t>
            </a:r>
            <a:r>
              <a:rPr lang="en-US" altLang="ja-JP" sz="1800" dirty="0">
                <a:solidFill>
                  <a:srgbClr val="000000"/>
                </a:solidFill>
              </a:rPr>
              <a:t> is reconstructed by </a:t>
            </a:r>
            <a:r>
              <a:rPr lang="en-US" altLang="ja-JP" sz="1800" b="1" i="1" dirty="0">
                <a:solidFill>
                  <a:srgbClr val="000000"/>
                </a:solidFill>
              </a:rPr>
              <a:t>fitting the time of each channel</a:t>
            </a:r>
            <a:r>
              <a:rPr lang="en-US" altLang="ja-JP" sz="1800" dirty="0">
                <a:solidFill>
                  <a:srgbClr val="000000"/>
                </a:solidFill>
              </a:rPr>
              <a:t>, considering TOF and timewalk.</a:t>
            </a:r>
            <a:endParaRPr lang="en-US" altLang="ja-JP" sz="2000" dirty="0">
              <a:solidFill>
                <a:srgbClr val="000000"/>
              </a:solidFill>
            </a:endParaRPr>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7</a:t>
            </a:fld>
            <a:endParaRPr kumimoji="1" lang="ja-JP" altLang="en-US"/>
          </a:p>
        </p:txBody>
      </p:sp>
      <p:sp>
        <p:nvSpPr>
          <p:cNvPr id="5" name="正方形/長方形 4"/>
          <p:cNvSpPr/>
          <p:nvPr/>
        </p:nvSpPr>
        <p:spPr>
          <a:xfrm>
            <a:off x="2745709" y="4973617"/>
            <a:ext cx="1254039" cy="647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dirty="0"/>
              <a:t>waveform</a:t>
            </a:r>
          </a:p>
          <a:p>
            <a:pPr algn="ctr"/>
            <a:r>
              <a:rPr kumimoji="1" lang="en-US" altLang="ja-JP" dirty="0"/>
              <a:t>simulation</a:t>
            </a:r>
            <a:endParaRPr kumimoji="1" lang="ja-JP" altLang="en-US"/>
          </a:p>
        </p:txBody>
      </p:sp>
      <p:sp>
        <p:nvSpPr>
          <p:cNvPr id="6" name="正方形/長方形 5"/>
          <p:cNvSpPr/>
          <p:nvPr/>
        </p:nvSpPr>
        <p:spPr>
          <a:xfrm>
            <a:off x="5030399" y="4973617"/>
            <a:ext cx="1166061" cy="647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waveform analysis</a:t>
            </a:r>
            <a:endParaRPr kumimoji="1" lang="ja-JP" altLang="en-US"/>
          </a:p>
        </p:txBody>
      </p:sp>
      <p:sp>
        <p:nvSpPr>
          <p:cNvPr id="7" name="正方形/長方形 6"/>
          <p:cNvSpPr/>
          <p:nvPr/>
        </p:nvSpPr>
        <p:spPr>
          <a:xfrm>
            <a:off x="5710607" y="5808210"/>
            <a:ext cx="1662174" cy="647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Event</a:t>
            </a:r>
          </a:p>
          <a:p>
            <a:pPr algn="ctr"/>
            <a:r>
              <a:rPr kumimoji="1" lang="en-US" altLang="ja-JP" dirty="0"/>
              <a:t>Reconstruction</a:t>
            </a:r>
            <a:endParaRPr kumimoji="1" lang="ja-JP" altLang="en-US"/>
          </a:p>
        </p:txBody>
      </p:sp>
      <p:cxnSp>
        <p:nvCxnSpPr>
          <p:cNvPr id="8" name="直線矢印コネクタ 7"/>
          <p:cNvCxnSpPr/>
          <p:nvPr/>
        </p:nvCxnSpPr>
        <p:spPr>
          <a:xfrm flipV="1">
            <a:off x="1364039" y="5257503"/>
            <a:ext cx="1149199" cy="1"/>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1298134" y="5369477"/>
            <a:ext cx="1630875" cy="584776"/>
          </a:xfrm>
          <a:prstGeom prst="rect">
            <a:avLst/>
          </a:prstGeom>
          <a:noFill/>
        </p:spPr>
        <p:txBody>
          <a:bodyPr wrap="none" rtlCol="0">
            <a:spAutoFit/>
          </a:bodyPr>
          <a:lstStyle/>
          <a:p>
            <a:r>
              <a:rPr kumimoji="1" lang="en-US" altLang="ja-JP" sz="1600" dirty="0"/>
              <a:t>hit of scintillation</a:t>
            </a:r>
          </a:p>
          <a:p>
            <a:r>
              <a:rPr kumimoji="1" lang="en-US" altLang="ja-JP" sz="1600" dirty="0"/>
              <a:t>photon</a:t>
            </a:r>
            <a:endParaRPr kumimoji="1" lang="ja-JP" altLang="en-US" sz="1600"/>
          </a:p>
        </p:txBody>
      </p:sp>
      <p:cxnSp>
        <p:nvCxnSpPr>
          <p:cNvPr id="10" name="直線矢印コネクタ 9"/>
          <p:cNvCxnSpPr/>
          <p:nvPr/>
        </p:nvCxnSpPr>
        <p:spPr>
          <a:xfrm>
            <a:off x="4028158" y="5316495"/>
            <a:ext cx="872116"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 name="カギ線コネクタ 10"/>
          <p:cNvCxnSpPr>
            <a:stCxn id="12" idx="3"/>
          </p:cNvCxnSpPr>
          <p:nvPr/>
        </p:nvCxnSpPr>
        <p:spPr>
          <a:xfrm flipV="1">
            <a:off x="2040302" y="5776099"/>
            <a:ext cx="945872" cy="403428"/>
          </a:xfrm>
          <a:prstGeom prst="bentConnector3">
            <a:avLst>
              <a:gd name="adj1" fmla="val 99833"/>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45782" y="6010250"/>
            <a:ext cx="1494520" cy="338554"/>
          </a:xfrm>
          <a:prstGeom prst="rect">
            <a:avLst/>
          </a:prstGeom>
          <a:noFill/>
        </p:spPr>
        <p:txBody>
          <a:bodyPr wrap="none" rtlCol="0">
            <a:spAutoFit/>
          </a:bodyPr>
          <a:lstStyle/>
          <a:p>
            <a:r>
              <a:rPr kumimoji="1" lang="en-US" altLang="ja-JP" sz="1600" dirty="0"/>
              <a:t>1p.e. waveform</a:t>
            </a:r>
            <a:endParaRPr kumimoji="1" lang="ja-JP" altLang="en-US" sz="1600"/>
          </a:p>
        </p:txBody>
      </p:sp>
      <p:sp>
        <p:nvSpPr>
          <p:cNvPr id="13" name="テキスト ボックス 12"/>
          <p:cNvSpPr txBox="1"/>
          <p:nvPr/>
        </p:nvSpPr>
        <p:spPr>
          <a:xfrm>
            <a:off x="3999748" y="5278261"/>
            <a:ext cx="1030651" cy="584776"/>
          </a:xfrm>
          <a:prstGeom prst="rect">
            <a:avLst/>
          </a:prstGeom>
          <a:noFill/>
        </p:spPr>
        <p:txBody>
          <a:bodyPr wrap="none" rtlCol="0">
            <a:spAutoFit/>
          </a:bodyPr>
          <a:lstStyle/>
          <a:p>
            <a:r>
              <a:rPr kumimoji="1" lang="en-US" altLang="ja-JP" sz="1600" dirty="0"/>
              <a:t>simulated</a:t>
            </a:r>
          </a:p>
          <a:p>
            <a:r>
              <a:rPr lang="en-US" altLang="ja-JP" sz="1600" dirty="0"/>
              <a:t>waveform</a:t>
            </a:r>
            <a:endParaRPr kumimoji="1" lang="ja-JP" altLang="en-US" sz="1600"/>
          </a:p>
        </p:txBody>
      </p:sp>
      <p:sp>
        <p:nvSpPr>
          <p:cNvPr id="14" name="テキスト ボックス 13"/>
          <p:cNvSpPr txBox="1"/>
          <p:nvPr/>
        </p:nvSpPr>
        <p:spPr>
          <a:xfrm>
            <a:off x="4359606" y="5885530"/>
            <a:ext cx="863938" cy="584776"/>
          </a:xfrm>
          <a:prstGeom prst="rect">
            <a:avLst/>
          </a:prstGeom>
          <a:noFill/>
        </p:spPr>
        <p:txBody>
          <a:bodyPr wrap="none" rtlCol="0">
            <a:spAutoFit/>
          </a:bodyPr>
          <a:lstStyle/>
          <a:p>
            <a:r>
              <a:rPr kumimoji="1" lang="en-US" altLang="ja-JP" sz="1600" dirty="0"/>
              <a:t># of p.e.</a:t>
            </a:r>
          </a:p>
          <a:p>
            <a:r>
              <a:rPr lang="en-US" altLang="ja-JP" sz="1600" dirty="0"/>
              <a:t>timing</a:t>
            </a:r>
            <a:endParaRPr kumimoji="1" lang="ja-JP" altLang="en-US" sz="1600"/>
          </a:p>
        </p:txBody>
      </p:sp>
      <p:sp>
        <p:nvSpPr>
          <p:cNvPr id="15" name="正方形/長方形 14"/>
          <p:cNvSpPr/>
          <p:nvPr/>
        </p:nvSpPr>
        <p:spPr>
          <a:xfrm>
            <a:off x="134269" y="4975861"/>
            <a:ext cx="1163865" cy="647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MC simulation</a:t>
            </a:r>
            <a:endParaRPr kumimoji="1" lang="ja-JP" altLang="en-US"/>
          </a:p>
        </p:txBody>
      </p:sp>
      <p:cxnSp>
        <p:nvCxnSpPr>
          <p:cNvPr id="16" name="直線矢印コネクタ 15"/>
          <p:cNvCxnSpPr/>
          <p:nvPr/>
        </p:nvCxnSpPr>
        <p:spPr>
          <a:xfrm>
            <a:off x="7447322" y="6178751"/>
            <a:ext cx="348618"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7786266" y="5278261"/>
            <a:ext cx="1268834" cy="1200329"/>
          </a:xfrm>
          <a:prstGeom prst="rect">
            <a:avLst/>
          </a:prstGeom>
          <a:noFill/>
        </p:spPr>
        <p:txBody>
          <a:bodyPr wrap="none" rtlCol="0">
            <a:spAutoFit/>
          </a:bodyPr>
          <a:lstStyle/>
          <a:p>
            <a:r>
              <a:rPr kumimoji="1" lang="en-US" altLang="ja-JP" dirty="0"/>
              <a:t>Hit position</a:t>
            </a:r>
          </a:p>
          <a:p>
            <a:r>
              <a:rPr lang="en-US" altLang="ja-JP" dirty="0"/>
              <a:t>Energy</a:t>
            </a:r>
          </a:p>
          <a:p>
            <a:r>
              <a:rPr kumimoji="1" lang="en-US" altLang="ja-JP" dirty="0"/>
              <a:t>Timing</a:t>
            </a:r>
            <a:endParaRPr lang="en-US" altLang="ja-JP" dirty="0"/>
          </a:p>
          <a:p>
            <a:r>
              <a:rPr kumimoji="1" lang="en-US" altLang="ja-JP" dirty="0"/>
              <a:t>of γ-ray</a:t>
            </a:r>
          </a:p>
        </p:txBody>
      </p:sp>
      <p:cxnSp>
        <p:nvCxnSpPr>
          <p:cNvPr id="18" name="カギ線コネクタ 17"/>
          <p:cNvCxnSpPr/>
          <p:nvPr/>
        </p:nvCxnSpPr>
        <p:spPr>
          <a:xfrm rot="16200000" flipH="1">
            <a:off x="5198289" y="5801356"/>
            <a:ext cx="409778" cy="359268"/>
          </a:xfrm>
          <a:prstGeom prst="bentConnector3">
            <a:avLst>
              <a:gd name="adj1" fmla="val 101126"/>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68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Resolution of LXe detector</a:t>
            </a:r>
            <a:endParaRPr kumimoji="1" lang="ja-JP" altLang="en-US"/>
          </a:p>
        </p:txBody>
      </p:sp>
      <p:sp>
        <p:nvSpPr>
          <p:cNvPr id="3" name="コンテンツ プレースホルダー 2"/>
          <p:cNvSpPr>
            <a:spLocks noGrp="1"/>
          </p:cNvSpPr>
          <p:nvPr>
            <p:ph idx="1"/>
          </p:nvPr>
        </p:nvSpPr>
        <p:spPr>
          <a:xfrm>
            <a:off x="106826" y="990600"/>
            <a:ext cx="8897474" cy="5270500"/>
          </a:xfrm>
        </p:spPr>
        <p:txBody>
          <a:bodyPr>
            <a:normAutofit/>
          </a:bodyPr>
          <a:lstStyle/>
          <a:p>
            <a:r>
              <a:rPr lang="en-US" altLang="ja-JP" sz="2000" dirty="0"/>
              <a:t>Estimated resolution for</a:t>
            </a:r>
            <a:br>
              <a:rPr lang="en-US" altLang="ja-JP" sz="2000" dirty="0"/>
            </a:br>
            <a:r>
              <a:rPr lang="en-US" altLang="ja-JP" sz="2000" dirty="0"/>
              <a:t>MEG II LXe detector.</a:t>
            </a:r>
            <a:endParaRPr lang="en-US" altLang="ja-JP" sz="1600" dirty="0"/>
          </a:p>
          <a:p>
            <a:r>
              <a:rPr lang="en-US" altLang="ja-JP" sz="2000" b="1" i="1" dirty="0">
                <a:solidFill>
                  <a:srgbClr val="FF0000"/>
                </a:solidFill>
              </a:rPr>
              <a:t>Better resolution </a:t>
            </a:r>
            <a:r>
              <a:rPr lang="en-US" altLang="ja-JP" sz="2000" dirty="0"/>
              <a:t>than</a:t>
            </a:r>
            <a:br>
              <a:rPr lang="en-US" altLang="ja-JP" sz="2000" dirty="0"/>
            </a:br>
            <a:r>
              <a:rPr lang="en-US" altLang="ja-JP" sz="2000" dirty="0"/>
              <a:t>previous estimation.</a:t>
            </a:r>
          </a:p>
          <a:p>
            <a:pPr lvl="1"/>
            <a:r>
              <a:rPr lang="en-US" altLang="ja-JP" sz="1800" b="1" i="1" dirty="0"/>
              <a:t>Thanks to the</a:t>
            </a:r>
            <a:br>
              <a:rPr lang="en-US" altLang="ja-JP" sz="1800" b="1" i="1" dirty="0"/>
            </a:br>
            <a:r>
              <a:rPr lang="en-US" altLang="ja-JP" sz="1800" b="1" i="1" dirty="0"/>
              <a:t>analysis optimization</a:t>
            </a:r>
            <a:endParaRPr lang="en-US" altLang="ja-JP" sz="1800" dirty="0"/>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8</a:t>
            </a:fld>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3282248250"/>
              </p:ext>
            </p:extLst>
          </p:nvPr>
        </p:nvGraphicFramePr>
        <p:xfrm>
          <a:off x="4302548" y="1088827"/>
          <a:ext cx="4485852" cy="2123440"/>
        </p:xfrm>
        <a:graphic>
          <a:graphicData uri="http://schemas.openxmlformats.org/drawingml/2006/table">
            <a:tbl>
              <a:tblPr firstRow="1" bandRow="1">
                <a:tableStyleId>{8A107856-5554-42FB-B03E-39F5DBC370BA}</a:tableStyleId>
              </a:tblPr>
              <a:tblGrid>
                <a:gridCol w="1301770"/>
                <a:gridCol w="1933769"/>
                <a:gridCol w="1250313"/>
              </a:tblGrid>
              <a:tr h="370840">
                <a:tc>
                  <a:txBody>
                    <a:bodyPr/>
                    <a:lstStyle/>
                    <a:p>
                      <a:r>
                        <a:rPr kumimoji="1" lang="en-US" altLang="ja-JP" sz="1800" dirty="0"/>
                        <a:t>Resolution</a:t>
                      </a:r>
                      <a:endParaRPr kumimoji="1" lang="ja-JP" altLang="en-US" sz="1800"/>
                    </a:p>
                  </a:txBody>
                  <a:tcPr/>
                </a:tc>
                <a:tc>
                  <a:txBody>
                    <a:bodyPr/>
                    <a:lstStyle/>
                    <a:p>
                      <a:r>
                        <a:rPr kumimoji="1" lang="en-US" altLang="ja-JP" sz="1800" dirty="0"/>
                        <a:t>MEG II</a:t>
                      </a:r>
                    </a:p>
                    <a:p>
                      <a:r>
                        <a:rPr kumimoji="1" lang="en-US" altLang="ja-JP" sz="1800" dirty="0"/>
                        <a:t>(shown in last JPS)</a:t>
                      </a:r>
                      <a:endParaRPr kumimoji="1" lang="ja-JP" altLang="en-US" sz="1800"/>
                    </a:p>
                  </a:txBody>
                  <a:tcPr/>
                </a:tc>
                <a:tc>
                  <a:txBody>
                    <a:bodyPr/>
                    <a:lstStyle/>
                    <a:p>
                      <a:r>
                        <a:rPr kumimoji="1" lang="en-US" altLang="ja-JP" sz="1800" dirty="0"/>
                        <a:t>MEG II</a:t>
                      </a:r>
                      <a:br>
                        <a:rPr kumimoji="1" lang="en-US" altLang="ja-JP" sz="1800" dirty="0"/>
                      </a:br>
                      <a:r>
                        <a:rPr kumimoji="1" lang="en-US" altLang="ja-JP" sz="1800" dirty="0"/>
                        <a:t>(this study)</a:t>
                      </a:r>
                      <a:endParaRPr kumimoji="1" lang="ja-JP" altLang="en-US" sz="1800"/>
                    </a:p>
                  </a:txBody>
                  <a:tcPr/>
                </a:tc>
              </a:tr>
              <a:tr h="370840">
                <a:tc>
                  <a:txBody>
                    <a:bodyPr/>
                    <a:lstStyle/>
                    <a:p>
                      <a:r>
                        <a:rPr kumimoji="1" lang="en-US" altLang="ja-JP" sz="1800" dirty="0"/>
                        <a:t>u/v/w (mm)</a:t>
                      </a:r>
                      <a:endParaRPr kumimoji="1" lang="ja-JP" altLang="en-US" sz="1800"/>
                    </a:p>
                  </a:txBody>
                  <a:tcPr/>
                </a:tc>
                <a:tc>
                  <a:txBody>
                    <a:bodyPr/>
                    <a:lstStyle/>
                    <a:p>
                      <a:r>
                        <a:rPr kumimoji="1" lang="en-US" altLang="ja-JP" sz="1800" dirty="0"/>
                        <a:t>2.7/ 2.3/ 3.7</a:t>
                      </a:r>
                      <a:endParaRPr kumimoji="1" lang="ja-JP" altLang="en-US" sz="1800"/>
                    </a:p>
                  </a:txBody>
                  <a:tcPr/>
                </a:tc>
                <a:tc>
                  <a:txBody>
                    <a:bodyPr/>
                    <a:lstStyle/>
                    <a:p>
                      <a:r>
                        <a:rPr kumimoji="1" lang="en-US" altLang="ja-JP" sz="1800" dirty="0"/>
                        <a:t>2.2/2.0/2.3</a:t>
                      </a:r>
                      <a:endParaRPr kumimoji="1" lang="ja-JP" altLang="en-US" sz="1800"/>
                    </a:p>
                  </a:txBody>
                  <a:tcPr/>
                </a:tc>
              </a:tr>
              <a:tr h="370840">
                <a:tc>
                  <a:txBody>
                    <a:bodyPr/>
                    <a:lstStyle/>
                    <a:p>
                      <a:r>
                        <a:rPr kumimoji="1" lang="en-US" altLang="ja-JP" sz="1800" dirty="0"/>
                        <a:t>E</a:t>
                      </a:r>
                      <a:r>
                        <a:rPr kumimoji="1" lang="en-US" altLang="ja-JP" sz="1800" baseline="-25000" dirty="0"/>
                        <a:t>γ</a:t>
                      </a:r>
                      <a:r>
                        <a:rPr kumimoji="1" lang="en-US" altLang="ja-JP" sz="1800" dirty="0"/>
                        <a:t> (w&lt;2cm)</a:t>
                      </a:r>
                      <a:endParaRPr kumimoji="1" lang="ja-JP" altLang="en-US" sz="1800"/>
                    </a:p>
                  </a:txBody>
                  <a:tcPr/>
                </a:tc>
                <a:tc>
                  <a:txBody>
                    <a:bodyPr/>
                    <a:lstStyle/>
                    <a:p>
                      <a:r>
                        <a:rPr kumimoji="1" lang="en-US" altLang="ja-JP" sz="1800" dirty="0"/>
                        <a:t>0.62%</a:t>
                      </a:r>
                      <a:endParaRPr kumimoji="1" lang="ja-JP" altLang="en-US" sz="1800"/>
                    </a:p>
                  </a:txBody>
                  <a:tcPr/>
                </a:tc>
                <a:tc>
                  <a:txBody>
                    <a:bodyPr/>
                    <a:lstStyle/>
                    <a:p>
                      <a:r>
                        <a:rPr kumimoji="1" lang="en-US" altLang="ja-JP" sz="1800" dirty="0"/>
                        <a:t>0.65(4)%</a:t>
                      </a:r>
                      <a:endParaRPr kumimoji="1" lang="ja-JP" altLang="en-US" sz="1800"/>
                    </a:p>
                  </a:txBody>
                  <a:tcPr/>
                </a:tc>
              </a:tr>
              <a:tr h="370840">
                <a:tc>
                  <a:txBody>
                    <a:bodyPr/>
                    <a:lstStyle/>
                    <a:p>
                      <a:r>
                        <a:rPr kumimoji="1" lang="en-US" altLang="ja-JP" sz="1800" dirty="0"/>
                        <a:t>E</a:t>
                      </a:r>
                      <a:r>
                        <a:rPr kumimoji="1" lang="en-US" altLang="ja-JP" sz="1800" baseline="-25000" dirty="0"/>
                        <a:t>γ</a:t>
                      </a:r>
                      <a:r>
                        <a:rPr kumimoji="1" lang="en-US" altLang="ja-JP" sz="1800" dirty="0"/>
                        <a:t> (w&gt;2cm)</a:t>
                      </a:r>
                      <a:endParaRPr kumimoji="1" lang="ja-JP" altLang="en-US" sz="1800"/>
                    </a:p>
                  </a:txBody>
                  <a:tcPr/>
                </a:tc>
                <a:tc>
                  <a:txBody>
                    <a:bodyPr/>
                    <a:lstStyle/>
                    <a:p>
                      <a:r>
                        <a:rPr kumimoji="1" lang="en-US" altLang="ja-JP" sz="1800" dirty="0"/>
                        <a:t>0.53%</a:t>
                      </a:r>
                      <a:endParaRPr kumimoji="1" lang="ja-JP" altLang="en-US" sz="1800"/>
                    </a:p>
                  </a:txBody>
                  <a:tcPr/>
                </a:tc>
                <a:tc>
                  <a:txBody>
                    <a:bodyPr/>
                    <a:lstStyle/>
                    <a:p>
                      <a:r>
                        <a:rPr kumimoji="1" lang="en-US" altLang="ja-JP" sz="1800" dirty="0"/>
                        <a:t>0.49(2)%</a:t>
                      </a:r>
                      <a:endParaRPr kumimoji="1" lang="ja-JP" altLang="en-US" sz="1800"/>
                    </a:p>
                  </a:txBody>
                  <a:tcPr/>
                </a:tc>
              </a:tr>
              <a:tr h="370840">
                <a:tc>
                  <a:txBody>
                    <a:bodyPr/>
                    <a:lstStyle/>
                    <a:p>
                      <a:r>
                        <a:rPr kumimoji="1" lang="en-US" altLang="ja-JP" sz="1800" dirty="0"/>
                        <a:t>t</a:t>
                      </a:r>
                      <a:r>
                        <a:rPr kumimoji="1" lang="en-US" altLang="ja-JP" sz="1800" baseline="-25000" dirty="0"/>
                        <a:t>γ </a:t>
                      </a:r>
                      <a:r>
                        <a:rPr kumimoji="1" lang="en-US" altLang="ja-JP" sz="1800" baseline="0" dirty="0"/>
                        <a:t>(ps)</a:t>
                      </a:r>
                      <a:endParaRPr kumimoji="1" lang="ja-JP" altLang="en-US" sz="1800" baseline="0"/>
                    </a:p>
                  </a:txBody>
                  <a:tcPr/>
                </a:tc>
                <a:tc>
                  <a:txBody>
                    <a:bodyPr/>
                    <a:lstStyle/>
                    <a:p>
                      <a:r>
                        <a:rPr kumimoji="1" lang="en-US" altLang="ja-JP" sz="1800" dirty="0"/>
                        <a:t>71 (preliminary)</a:t>
                      </a:r>
                    </a:p>
                  </a:txBody>
                  <a:tcPr/>
                </a:tc>
                <a:tc>
                  <a:txBody>
                    <a:bodyPr/>
                    <a:lstStyle/>
                    <a:p>
                      <a:r>
                        <a:rPr kumimoji="1" lang="en-US" altLang="ja-JP" sz="1800" dirty="0"/>
                        <a:t>56(1)</a:t>
                      </a:r>
                      <a:endParaRPr kumimoji="1" lang="ja-JP" altLang="en-US" sz="1800"/>
                    </a:p>
                  </a:txBody>
                  <a:tcPr/>
                </a:tc>
              </a:tr>
            </a:tbl>
          </a:graphicData>
        </a:graphic>
      </p:graphicFrame>
      <p:grpSp>
        <p:nvGrpSpPr>
          <p:cNvPr id="5" name="図形グループ 4"/>
          <p:cNvGrpSpPr/>
          <p:nvPr/>
        </p:nvGrpSpPr>
        <p:grpSpPr>
          <a:xfrm>
            <a:off x="186744" y="3675583"/>
            <a:ext cx="1454250" cy="2355672"/>
            <a:chOff x="6534810" y="582910"/>
            <a:chExt cx="2609190" cy="3623421"/>
          </a:xfrm>
        </p:grpSpPr>
        <p:grpSp>
          <p:nvGrpSpPr>
            <p:cNvPr id="21" name="グループ化 31"/>
            <p:cNvGrpSpPr/>
            <p:nvPr/>
          </p:nvGrpSpPr>
          <p:grpSpPr>
            <a:xfrm>
              <a:off x="6645409" y="785626"/>
              <a:ext cx="1872208" cy="1296144"/>
              <a:chOff x="1547664" y="2276872"/>
              <a:chExt cx="1872208" cy="1296144"/>
            </a:xfrm>
          </p:grpSpPr>
          <p:cxnSp>
            <p:nvCxnSpPr>
              <p:cNvPr id="22" name="直線矢印コネクタ 21"/>
              <p:cNvCxnSpPr/>
              <p:nvPr/>
            </p:nvCxnSpPr>
            <p:spPr>
              <a:xfrm flipH="1" flipV="1">
                <a:off x="1547664" y="3068960"/>
                <a:ext cx="1008112" cy="504056"/>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63688" y="2852936"/>
                <a:ext cx="360040" cy="369332"/>
              </a:xfrm>
              <a:prstGeom prst="rect">
                <a:avLst/>
              </a:prstGeom>
              <a:noFill/>
            </p:spPr>
            <p:txBody>
              <a:bodyPr wrap="square" rtlCol="0">
                <a:spAutoFit/>
              </a:bodyPr>
              <a:lstStyle/>
              <a:p>
                <a:r>
                  <a:rPr kumimoji="1" lang="en-US" altLang="ja-JP" dirty="0" smtClean="0">
                    <a:solidFill>
                      <a:schemeClr val="bg2"/>
                    </a:solidFill>
                  </a:rPr>
                  <a:t>u</a:t>
                </a:r>
              </a:p>
            </p:txBody>
          </p:sp>
          <p:sp>
            <p:nvSpPr>
              <p:cNvPr id="24" name="テキスト ボックス 23"/>
              <p:cNvSpPr txBox="1"/>
              <p:nvPr/>
            </p:nvSpPr>
            <p:spPr>
              <a:xfrm>
                <a:off x="1979712" y="2276872"/>
                <a:ext cx="360040" cy="369332"/>
              </a:xfrm>
              <a:prstGeom prst="rect">
                <a:avLst/>
              </a:prstGeom>
              <a:noFill/>
            </p:spPr>
            <p:txBody>
              <a:bodyPr wrap="square" rtlCol="0">
                <a:spAutoFit/>
              </a:bodyPr>
              <a:lstStyle/>
              <a:p>
                <a:r>
                  <a:rPr lang="en-US" altLang="ja-JP" dirty="0" smtClean="0">
                    <a:solidFill>
                      <a:schemeClr val="bg2"/>
                    </a:solidFill>
                  </a:rPr>
                  <a:t>v</a:t>
                </a:r>
                <a:endParaRPr kumimoji="1" lang="en-US" altLang="ja-JP" dirty="0" smtClean="0">
                  <a:solidFill>
                    <a:schemeClr val="bg2"/>
                  </a:solidFill>
                </a:endParaRPr>
              </a:p>
            </p:txBody>
          </p:sp>
          <p:cxnSp>
            <p:nvCxnSpPr>
              <p:cNvPr id="25" name="直線矢印コネクタ 24"/>
              <p:cNvCxnSpPr/>
              <p:nvPr/>
            </p:nvCxnSpPr>
            <p:spPr>
              <a:xfrm flipV="1">
                <a:off x="2339752" y="3284984"/>
                <a:ext cx="1080120" cy="21602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915816" y="2996952"/>
                <a:ext cx="504056" cy="369332"/>
              </a:xfrm>
              <a:prstGeom prst="rect">
                <a:avLst/>
              </a:prstGeom>
              <a:noFill/>
            </p:spPr>
            <p:txBody>
              <a:bodyPr wrap="square" rtlCol="0">
                <a:spAutoFit/>
              </a:bodyPr>
              <a:lstStyle/>
              <a:p>
                <a:r>
                  <a:rPr lang="en-US" altLang="ja-JP" dirty="0" smtClean="0">
                    <a:solidFill>
                      <a:schemeClr val="bg2"/>
                    </a:solidFill>
                  </a:rPr>
                  <a:t>w</a:t>
                </a:r>
                <a:endParaRPr kumimoji="1" lang="en-US" altLang="ja-JP" dirty="0" smtClean="0">
                  <a:solidFill>
                    <a:schemeClr val="bg2"/>
                  </a:solidFill>
                </a:endParaRPr>
              </a:p>
            </p:txBody>
          </p:sp>
        </p:grpSp>
        <p:pic>
          <p:nvPicPr>
            <p:cNvPr id="27" name="Picture 2"/>
            <p:cNvPicPr>
              <a:picLocks noChangeAspect="1" noChangeArrowheads="1"/>
            </p:cNvPicPr>
            <p:nvPr/>
          </p:nvPicPr>
          <p:blipFill>
            <a:blip r:embed="rId2" cstate="print"/>
            <a:srcRect/>
            <a:stretch>
              <a:fillRect/>
            </a:stretch>
          </p:blipFill>
          <p:spPr bwMode="auto">
            <a:xfrm>
              <a:off x="6534810" y="582910"/>
              <a:ext cx="2609190" cy="3623421"/>
            </a:xfrm>
            <a:prstGeom prst="rect">
              <a:avLst/>
            </a:prstGeom>
            <a:noFill/>
            <a:ln w="9525">
              <a:noFill/>
              <a:miter lim="800000"/>
              <a:headEnd/>
              <a:tailEnd/>
            </a:ln>
          </p:spPr>
        </p:pic>
        <p:sp>
          <p:nvSpPr>
            <p:cNvPr id="28" name="テキスト ボックス 27"/>
            <p:cNvSpPr txBox="1"/>
            <p:nvPr/>
          </p:nvSpPr>
          <p:spPr>
            <a:xfrm>
              <a:off x="6880434" y="1970320"/>
              <a:ext cx="432048" cy="473413"/>
            </a:xfrm>
            <a:prstGeom prst="rect">
              <a:avLst/>
            </a:prstGeom>
            <a:noFill/>
          </p:spPr>
          <p:txBody>
            <a:bodyPr wrap="square" rtlCol="0">
              <a:spAutoFit/>
            </a:bodyPr>
            <a:lstStyle/>
            <a:p>
              <a:r>
                <a:rPr lang="en-US" altLang="ja-JP" sz="1400" dirty="0" smtClean="0">
                  <a:solidFill>
                    <a:srgbClr val="FFFF00"/>
                  </a:solidFill>
                </a:rPr>
                <a:t>γ</a:t>
              </a:r>
              <a:endParaRPr kumimoji="1" lang="ja-JP" altLang="en-US" sz="1400" dirty="0">
                <a:solidFill>
                  <a:srgbClr val="FFFF00"/>
                </a:solidFill>
              </a:endParaRPr>
            </a:p>
          </p:txBody>
        </p:sp>
        <p:sp>
          <p:nvSpPr>
            <p:cNvPr id="29" name="円弧 28"/>
            <p:cNvSpPr/>
            <p:nvPr/>
          </p:nvSpPr>
          <p:spPr>
            <a:xfrm>
              <a:off x="6740096" y="1618803"/>
              <a:ext cx="1273465" cy="1387598"/>
            </a:xfrm>
            <a:prstGeom prst="arc">
              <a:avLst>
                <a:gd name="adj1" fmla="val 17345888"/>
                <a:gd name="adj2" fmla="val 65244"/>
              </a:avLst>
            </a:prstGeom>
            <a:ln>
              <a:solidFill>
                <a:schemeClr val="bg2"/>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0" name="グループ化 31"/>
            <p:cNvGrpSpPr/>
            <p:nvPr/>
          </p:nvGrpSpPr>
          <p:grpSpPr>
            <a:xfrm>
              <a:off x="7221473" y="1283227"/>
              <a:ext cx="1502739" cy="1033502"/>
              <a:chOff x="1418728" y="2226868"/>
              <a:chExt cx="1698746" cy="1198293"/>
            </a:xfrm>
          </p:grpSpPr>
          <p:cxnSp>
            <p:nvCxnSpPr>
              <p:cNvPr id="31" name="直線矢印コネクタ 30"/>
              <p:cNvCxnSpPr/>
              <p:nvPr/>
            </p:nvCxnSpPr>
            <p:spPr>
              <a:xfrm flipH="1" flipV="1">
                <a:off x="1690365" y="3074412"/>
                <a:ext cx="612068" cy="350749"/>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418728" y="2603838"/>
                <a:ext cx="360039" cy="548898"/>
              </a:xfrm>
              <a:prstGeom prst="rect">
                <a:avLst/>
              </a:prstGeom>
              <a:noFill/>
            </p:spPr>
            <p:txBody>
              <a:bodyPr wrap="square" rtlCol="0">
                <a:spAutoFit/>
              </a:bodyPr>
              <a:lstStyle/>
              <a:p>
                <a:r>
                  <a:rPr kumimoji="1" lang="en-US" altLang="ja-JP" sz="1400" dirty="0" smtClean="0">
                    <a:solidFill>
                      <a:schemeClr val="bg2"/>
                    </a:solidFill>
                  </a:rPr>
                  <a:t>u</a:t>
                </a:r>
              </a:p>
            </p:txBody>
          </p:sp>
          <p:sp>
            <p:nvSpPr>
              <p:cNvPr id="33" name="テキスト ボックス 32"/>
              <p:cNvSpPr txBox="1"/>
              <p:nvPr/>
            </p:nvSpPr>
            <p:spPr>
              <a:xfrm>
                <a:off x="1858659" y="2226868"/>
                <a:ext cx="360041" cy="548898"/>
              </a:xfrm>
              <a:prstGeom prst="rect">
                <a:avLst/>
              </a:prstGeom>
              <a:noFill/>
            </p:spPr>
            <p:txBody>
              <a:bodyPr wrap="square" rtlCol="0">
                <a:spAutoFit/>
              </a:bodyPr>
              <a:lstStyle/>
              <a:p>
                <a:r>
                  <a:rPr lang="en-US" altLang="ja-JP" sz="1400" dirty="0" smtClean="0">
                    <a:solidFill>
                      <a:schemeClr val="bg2"/>
                    </a:solidFill>
                  </a:rPr>
                  <a:t>v</a:t>
                </a:r>
                <a:endParaRPr kumimoji="1" lang="en-US" altLang="ja-JP" sz="1400" dirty="0" smtClean="0">
                  <a:solidFill>
                    <a:schemeClr val="bg2"/>
                  </a:solidFill>
                </a:endParaRPr>
              </a:p>
            </p:txBody>
          </p:sp>
          <p:cxnSp>
            <p:nvCxnSpPr>
              <p:cNvPr id="34" name="直線矢印コネクタ 33"/>
              <p:cNvCxnSpPr/>
              <p:nvPr/>
            </p:nvCxnSpPr>
            <p:spPr>
              <a:xfrm flipV="1">
                <a:off x="2313697" y="3297966"/>
                <a:ext cx="803777" cy="127195"/>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613416" y="2794796"/>
                <a:ext cx="504058" cy="548898"/>
              </a:xfrm>
              <a:prstGeom prst="rect">
                <a:avLst/>
              </a:prstGeom>
              <a:noFill/>
            </p:spPr>
            <p:txBody>
              <a:bodyPr wrap="square" rtlCol="0">
                <a:spAutoFit/>
              </a:bodyPr>
              <a:lstStyle/>
              <a:p>
                <a:r>
                  <a:rPr lang="en-US" altLang="ja-JP" sz="1400" dirty="0" smtClean="0">
                    <a:solidFill>
                      <a:schemeClr val="bg2"/>
                    </a:solidFill>
                  </a:rPr>
                  <a:t>w</a:t>
                </a:r>
                <a:endParaRPr kumimoji="1" lang="en-US" altLang="ja-JP" sz="1400" dirty="0" smtClean="0">
                  <a:solidFill>
                    <a:schemeClr val="bg2"/>
                  </a:solidFill>
                </a:endParaRPr>
              </a:p>
            </p:txBody>
          </p:sp>
        </p:grpSp>
      </p:grpSp>
      <p:pic>
        <p:nvPicPr>
          <p:cNvPr id="6" name="図 5" descr="recoT_5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863" y="3884136"/>
            <a:ext cx="3322637" cy="2261972"/>
          </a:xfrm>
          <a:prstGeom prst="rect">
            <a:avLst/>
          </a:prstGeom>
        </p:spPr>
      </p:pic>
      <p:sp>
        <p:nvSpPr>
          <p:cNvPr id="37" name="テキスト ボックス 36"/>
          <p:cNvSpPr txBox="1"/>
          <p:nvPr/>
        </p:nvSpPr>
        <p:spPr>
          <a:xfrm>
            <a:off x="5775047" y="3679904"/>
            <a:ext cx="3305453" cy="338554"/>
          </a:xfrm>
          <a:prstGeom prst="rect">
            <a:avLst/>
          </a:prstGeom>
          <a:solidFill>
            <a:srgbClr val="FFFFFF"/>
          </a:solidFill>
        </p:spPr>
        <p:txBody>
          <a:bodyPr wrap="square" rtlCol="0">
            <a:spAutoFit/>
          </a:bodyPr>
          <a:lstStyle/>
          <a:p>
            <a:pPr algn="ctr"/>
            <a:r>
              <a:rPr kumimoji="1" lang="en-US" altLang="ja-JP" sz="1600" dirty="0"/>
              <a:t>t(rec) - t(MC)</a:t>
            </a:r>
            <a:endParaRPr kumimoji="1" lang="ja-JP" altLang="en-US" sz="1600"/>
          </a:p>
        </p:txBody>
      </p:sp>
      <p:pic>
        <p:nvPicPr>
          <p:cNvPr id="40" name="図 39" descr="recoE_v11_1.6.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76" y="3884136"/>
            <a:ext cx="3974087" cy="2261972"/>
          </a:xfrm>
          <a:prstGeom prst="rect">
            <a:avLst/>
          </a:prstGeom>
        </p:spPr>
      </p:pic>
      <p:sp>
        <p:nvSpPr>
          <p:cNvPr id="7" name="テキスト ボックス 6"/>
          <p:cNvSpPr txBox="1"/>
          <p:nvPr/>
        </p:nvSpPr>
        <p:spPr>
          <a:xfrm>
            <a:off x="1707576" y="3679904"/>
            <a:ext cx="3974087" cy="338554"/>
          </a:xfrm>
          <a:prstGeom prst="rect">
            <a:avLst/>
          </a:prstGeom>
          <a:solidFill>
            <a:srgbClr val="FFFFFF"/>
          </a:solidFill>
        </p:spPr>
        <p:txBody>
          <a:bodyPr wrap="square" rtlCol="0">
            <a:spAutoFit/>
          </a:bodyPr>
          <a:lstStyle/>
          <a:p>
            <a:pPr algn="ctr"/>
            <a:r>
              <a:rPr kumimoji="1" lang="en-US" altLang="ja-JP" sz="1600" dirty="0"/>
              <a:t>Reconstructed Eγ</a:t>
            </a:r>
            <a:endParaRPr kumimoji="1" lang="ja-JP" altLang="en-US" sz="1600"/>
          </a:p>
        </p:txBody>
      </p:sp>
      <p:sp>
        <p:nvSpPr>
          <p:cNvPr id="8" name="テキスト ボックス 7"/>
          <p:cNvSpPr txBox="1"/>
          <p:nvPr/>
        </p:nvSpPr>
        <p:spPr>
          <a:xfrm>
            <a:off x="3855783" y="4767520"/>
            <a:ext cx="1016862" cy="307777"/>
          </a:xfrm>
          <a:prstGeom prst="rect">
            <a:avLst/>
          </a:prstGeom>
          <a:noFill/>
        </p:spPr>
        <p:txBody>
          <a:bodyPr wrap="none" rtlCol="0">
            <a:spAutoFit/>
          </a:bodyPr>
          <a:lstStyle/>
          <a:p>
            <a:r>
              <a:rPr kumimoji="1" lang="en-US" altLang="ja-JP" sz="1400" dirty="0"/>
              <a:t>depth&gt;2cm</a:t>
            </a:r>
            <a:endParaRPr kumimoji="1" lang="ja-JP" altLang="en-US" sz="1400"/>
          </a:p>
        </p:txBody>
      </p:sp>
      <p:sp>
        <p:nvSpPr>
          <p:cNvPr id="41" name="テキスト ボックス 40"/>
          <p:cNvSpPr txBox="1"/>
          <p:nvPr/>
        </p:nvSpPr>
        <p:spPr>
          <a:xfrm>
            <a:off x="1861883" y="4767520"/>
            <a:ext cx="1016862" cy="307777"/>
          </a:xfrm>
          <a:prstGeom prst="rect">
            <a:avLst/>
          </a:prstGeom>
          <a:noFill/>
        </p:spPr>
        <p:txBody>
          <a:bodyPr wrap="none" rtlCol="0">
            <a:spAutoFit/>
          </a:bodyPr>
          <a:lstStyle/>
          <a:p>
            <a:r>
              <a:rPr kumimoji="1" lang="en-US" altLang="ja-JP" sz="1400" dirty="0"/>
              <a:t>depth&lt;2cm</a:t>
            </a:r>
            <a:endParaRPr kumimoji="1" lang="ja-JP" altLang="en-US" sz="1400"/>
          </a:p>
        </p:txBody>
      </p:sp>
      <p:sp>
        <p:nvSpPr>
          <p:cNvPr id="11" name="テキスト ボックス 10"/>
          <p:cNvSpPr txBox="1"/>
          <p:nvPr/>
        </p:nvSpPr>
        <p:spPr>
          <a:xfrm>
            <a:off x="8747775" y="5776776"/>
            <a:ext cx="349212" cy="307777"/>
          </a:xfrm>
          <a:prstGeom prst="rect">
            <a:avLst/>
          </a:prstGeom>
          <a:solidFill>
            <a:srgbClr val="FFFFFF"/>
          </a:solidFill>
        </p:spPr>
        <p:txBody>
          <a:bodyPr wrap="none" rtlCol="0">
            <a:spAutoFit/>
          </a:bodyPr>
          <a:lstStyle/>
          <a:p>
            <a:r>
              <a:rPr kumimoji="1" lang="en-US" altLang="ja-JP" sz="1400"/>
              <a:t>ns</a:t>
            </a:r>
            <a:endParaRPr kumimoji="1" lang="ja-JP" altLang="en-US" sz="1400"/>
          </a:p>
        </p:txBody>
      </p:sp>
      <p:sp>
        <p:nvSpPr>
          <p:cNvPr id="12" name="テキスト ボックス 11"/>
          <p:cNvSpPr txBox="1"/>
          <p:nvPr/>
        </p:nvSpPr>
        <p:spPr>
          <a:xfrm>
            <a:off x="1707576" y="6018555"/>
            <a:ext cx="1922039" cy="307777"/>
          </a:xfrm>
          <a:prstGeom prst="rect">
            <a:avLst/>
          </a:prstGeom>
          <a:solidFill>
            <a:srgbClr val="FFFFFF"/>
          </a:solidFill>
        </p:spPr>
        <p:txBody>
          <a:bodyPr wrap="square" rtlCol="0">
            <a:spAutoFit/>
          </a:bodyPr>
          <a:lstStyle/>
          <a:p>
            <a:pPr algn="r"/>
            <a:r>
              <a:rPr kumimoji="1" lang="en-US" altLang="ja-JP" sz="1400"/>
              <a:t>Energy (MeV)</a:t>
            </a:r>
            <a:endParaRPr kumimoji="1" lang="ja-JP" altLang="en-US" sz="1400"/>
          </a:p>
        </p:txBody>
      </p:sp>
      <p:sp>
        <p:nvSpPr>
          <p:cNvPr id="38" name="テキスト ボックス 37"/>
          <p:cNvSpPr txBox="1"/>
          <p:nvPr/>
        </p:nvSpPr>
        <p:spPr>
          <a:xfrm>
            <a:off x="3629615" y="6017047"/>
            <a:ext cx="2052048" cy="307777"/>
          </a:xfrm>
          <a:prstGeom prst="rect">
            <a:avLst/>
          </a:prstGeom>
          <a:solidFill>
            <a:srgbClr val="FFFFFF"/>
          </a:solidFill>
        </p:spPr>
        <p:txBody>
          <a:bodyPr wrap="square" rtlCol="0">
            <a:spAutoFit/>
          </a:bodyPr>
          <a:lstStyle/>
          <a:p>
            <a:pPr algn="r"/>
            <a:r>
              <a:rPr kumimoji="1" lang="en-US" altLang="ja-JP" sz="1400"/>
              <a:t>Energy (MeV)</a:t>
            </a:r>
            <a:endParaRPr kumimoji="1" lang="ja-JP" altLang="en-US" sz="1400"/>
          </a:p>
        </p:txBody>
      </p:sp>
    </p:spTree>
    <p:extLst>
      <p:ext uri="{BB962C8B-B14F-4D97-AF65-F5344CB8AC3E}">
        <p14:creationId xmlns:p14="http://schemas.microsoft.com/office/powerpoint/2010/main" val="121403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3. </a:t>
            </a:r>
            <a:r>
              <a:rPr lang="en-US" altLang="ja-JP" dirty="0"/>
              <a:t>Signal readout method comparison</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185B33-F600-E14C-AD77-594A2EFB1D59}" type="slidenum">
              <a:rPr lang="en-US" altLang="ja-JP"/>
              <a:t>9</a:t>
            </a:fld>
            <a:endParaRPr kumimoji="1" lang="ja-JP" altLang="en-US"/>
          </a:p>
        </p:txBody>
      </p:sp>
    </p:spTree>
    <p:extLst>
      <p:ext uri="{BB962C8B-B14F-4D97-AF65-F5344CB8AC3E}">
        <p14:creationId xmlns:p14="http://schemas.microsoft.com/office/powerpoint/2010/main" val="1617543118"/>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13294</TotalTime>
  <Words>3328</Words>
  <Application>Microsoft Macintosh PowerPoint</Application>
  <PresentationFormat>画面に合わせる (4:3)</PresentationFormat>
  <Paragraphs>820</Paragraphs>
  <Slides>47</Slides>
  <Notes>8</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ホワイト</vt:lpstr>
      <vt:lpstr>MEG II 実験液体キセノンガンマ線検出器に向けた再構成法の研究  Development of the event reconstruction method for MEG II liquid xenon detector</vt:lpstr>
      <vt:lpstr>Table of contents</vt:lpstr>
      <vt:lpstr>Upgrade of LXe detector for MEG II</vt:lpstr>
      <vt:lpstr>2. Performance of LXe detector</vt:lpstr>
      <vt:lpstr>Performance estimation</vt:lpstr>
      <vt:lpstr>Detection efficiency</vt:lpstr>
      <vt:lpstr>Event reconstruction</vt:lpstr>
      <vt:lpstr>Resolution of LXe detector</vt:lpstr>
      <vt:lpstr>3. Signal readout method comparison</vt:lpstr>
      <vt:lpstr>Signal readout method comparison</vt:lpstr>
      <vt:lpstr>Signal readout method comparison</vt:lpstr>
      <vt:lpstr>4. Effect from the uncertainty of PDE</vt:lpstr>
      <vt:lpstr>Uncertainty of PDE</vt:lpstr>
      <vt:lpstr>Effect of absolute PDE</vt:lpstr>
      <vt:lpstr>Effect of PDE ratio b/w MPPC and PMT </vt:lpstr>
      <vt:lpstr>Effect of PDE estimation error</vt:lpstr>
      <vt:lpstr>Effect of PDE estimation error</vt:lpstr>
      <vt:lpstr>Effect of angular dependence of PDE</vt:lpstr>
      <vt:lpstr>Effect of angular dependence of PDE</vt:lpstr>
      <vt:lpstr>How to deal with uncertainty of PDE</vt:lpstr>
      <vt:lpstr>Summary</vt:lpstr>
      <vt:lpstr>Backup</vt:lpstr>
      <vt:lpstr>abstract</vt:lpstr>
      <vt:lpstr>Layout of PMT on top/bottom face</vt:lpstr>
      <vt:lpstr>Detection Efficiency</vt:lpstr>
      <vt:lpstr>Setting for MC</vt:lpstr>
      <vt:lpstr>Waveform analysis</vt:lpstr>
      <vt:lpstr>Waveform analysis for over range channel</vt:lpstr>
      <vt:lpstr>Waveform analysis for over range channel</vt:lpstr>
      <vt:lpstr>Position reconstruction</vt:lpstr>
      <vt:lpstr>Global Correction</vt:lpstr>
      <vt:lpstr>Global Correction</vt:lpstr>
      <vt:lpstr>Shower Correction</vt:lpstr>
      <vt:lpstr>Shower Correction U</vt:lpstr>
      <vt:lpstr>W threshold optimization</vt:lpstr>
      <vt:lpstr>Energy reconstruction</vt:lpstr>
      <vt:lpstr>Timing reconstruction</vt:lpstr>
      <vt:lpstr>Position resolution</vt:lpstr>
      <vt:lpstr>Energy resolution vs position</vt:lpstr>
      <vt:lpstr>Timing resolution vs. position</vt:lpstr>
      <vt:lpstr>Comparison with reconstruction from MCtruth</vt:lpstr>
      <vt:lpstr>Wrong PDE ratio b/w MPPC and PMT</vt:lpstr>
      <vt:lpstr>Wrong PDE ratio b/w MPPC and PMT</vt:lpstr>
      <vt:lpstr> Reproducibility of PDE fluctuation</vt:lpstr>
      <vt:lpstr>angular dependence</vt:lpstr>
      <vt:lpstr>Additional angular dependence meas. </vt:lpstr>
      <vt:lpstr>Energy reconstruction (w/ angular dependence)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ogawa</dc:creator>
  <cp:lastModifiedBy>ogawa</cp:lastModifiedBy>
  <cp:revision>3920</cp:revision>
  <dcterms:created xsi:type="dcterms:W3CDTF">2014-08-06T18:28:26Z</dcterms:created>
  <dcterms:modified xsi:type="dcterms:W3CDTF">2015-09-26T16:43:02Z</dcterms:modified>
</cp:coreProperties>
</file>