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72" r:id="rId9"/>
    <p:sldId id="273" r:id="rId10"/>
    <p:sldId id="268" r:id="rId11"/>
    <p:sldId id="262" r:id="rId12"/>
    <p:sldId id="282" r:id="rId13"/>
    <p:sldId id="269" r:id="rId14"/>
    <p:sldId id="279" r:id="rId15"/>
    <p:sldId id="274" r:id="rId16"/>
    <p:sldId id="263" r:id="rId17"/>
    <p:sldId id="266" r:id="rId18"/>
    <p:sldId id="283" r:id="rId19"/>
    <p:sldId id="291" r:id="rId20"/>
    <p:sldId id="277" r:id="rId21"/>
    <p:sldId id="285" r:id="rId22"/>
    <p:sldId id="292" r:id="rId23"/>
    <p:sldId id="295" r:id="rId24"/>
    <p:sldId id="296" r:id="rId25"/>
    <p:sldId id="297" r:id="rId26"/>
    <p:sldId id="278" r:id="rId27"/>
    <p:sldId id="281" r:id="rId28"/>
    <p:sldId id="294" r:id="rId29"/>
    <p:sldId id="293" r:id="rId30"/>
    <p:sldId id="289" r:id="rId31"/>
    <p:sldId id="290" r:id="rId32"/>
    <p:sldId id="284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DFF"/>
    <a:srgbClr val="D3FFFB"/>
    <a:srgbClr val="E2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淡色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テーマ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テーマ 2 - アクセント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テーマ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9" autoAdjust="0"/>
    <p:restoredTop sz="87952" autoAdjust="0"/>
  </p:normalViewPr>
  <p:slideViewPr>
    <p:cSldViewPr snapToGrid="0" snapToObjects="1">
      <p:cViewPr varScale="1">
        <p:scale>
          <a:sx n="91" d="100"/>
          <a:sy n="91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sin98:Dropbox:LXe1408:prev_test:2014Jun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sin98:Dropbox:LXe1408:prev_test:2014Jun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8928393013587"/>
          <c:y val="0.0344938173121132"/>
          <c:w val="0.792803156586392"/>
          <c:h val="0.787643360051232"/>
        </c:manualLayout>
      </c:layout>
      <c:scatterChart>
        <c:scatterStyle val="lineMarker"/>
        <c:varyColors val="0"/>
        <c:ser>
          <c:idx val="0"/>
          <c:order val="0"/>
          <c:tx>
            <c:strRef>
              <c:f>K1K2!$B$2</c:f>
              <c:strCache>
                <c:ptCount val="1"/>
                <c:pt idx="0">
                  <c:v>K-1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'6mm-s'!$AZ$1:$BC$1</c:f>
              <c:numCache>
                <c:formatCode>General</c:formatCode>
                <c:ptCount val="4"/>
                <c:pt idx="0">
                  <c:v>1.531263883410801</c:v>
                </c:pt>
                <c:pt idx="1">
                  <c:v>2.031263883410797</c:v>
                </c:pt>
                <c:pt idx="2">
                  <c:v>2.531263883410797</c:v>
                </c:pt>
                <c:pt idx="3">
                  <c:v>3.031263883410797</c:v>
                </c:pt>
              </c:numCache>
            </c:numRef>
          </c:xVal>
          <c:yVal>
            <c:numRef>
              <c:f>'6mm-s'!$AZ$41:$BC$41</c:f>
              <c:numCache>
                <c:formatCode>General</c:formatCode>
                <c:ptCount val="4"/>
                <c:pt idx="0">
                  <c:v>0.165641881599464</c:v>
                </c:pt>
                <c:pt idx="1">
                  <c:v>0.171126233111908</c:v>
                </c:pt>
                <c:pt idx="2">
                  <c:v>0.191204949543125</c:v>
                </c:pt>
                <c:pt idx="3">
                  <c:v>0.186363837248391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K1K2!$H$2</c:f>
              <c:strCache>
                <c:ptCount val="1"/>
                <c:pt idx="0">
                  <c:v>K-2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'6mm-s'!$BF$1:$BI$1</c:f>
              <c:numCache>
                <c:formatCode>General</c:formatCode>
                <c:ptCount val="4"/>
                <c:pt idx="0">
                  <c:v>1.408506016377487</c:v>
                </c:pt>
                <c:pt idx="1">
                  <c:v>1.908506016377487</c:v>
                </c:pt>
                <c:pt idx="2">
                  <c:v>2.408506016377487</c:v>
                </c:pt>
                <c:pt idx="3">
                  <c:v>2.908506016377487</c:v>
                </c:pt>
              </c:numCache>
            </c:numRef>
          </c:xVal>
          <c:yVal>
            <c:numRef>
              <c:f>'6mm-s'!$BF$41:$BI$41</c:f>
              <c:numCache>
                <c:formatCode>General</c:formatCode>
                <c:ptCount val="4"/>
                <c:pt idx="0">
                  <c:v>0.158547413488162</c:v>
                </c:pt>
                <c:pt idx="1">
                  <c:v>0.17215665166784</c:v>
                </c:pt>
                <c:pt idx="2">
                  <c:v>0.19578927804088</c:v>
                </c:pt>
                <c:pt idx="3">
                  <c:v>0.194736949796236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7721128"/>
        <c:axId val="-2134533000"/>
      </c:scatterChart>
      <c:valAx>
        <c:axId val="-2107721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altLang="ja-JP"/>
                  <a:t>Over</a:t>
                </a:r>
                <a:r>
                  <a:rPr lang="en-US" altLang="ja-JP" baseline="0"/>
                  <a:t> Voltage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6820800531105"/>
              <c:y val="0.927188272908246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ja-JP"/>
          </a:p>
        </c:txPr>
        <c:crossAx val="-2134533000"/>
        <c:crosses val="autoZero"/>
        <c:crossBetween val="midCat"/>
      </c:valAx>
      <c:valAx>
        <c:axId val="-21345330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altLang="ja-JP"/>
                  <a:t>PDE</a:t>
                </a:r>
              </a:p>
            </c:rich>
          </c:tx>
          <c:layout>
            <c:manualLayout>
              <c:xMode val="edge"/>
              <c:yMode val="edge"/>
              <c:x val="0.0027778089157943"/>
              <c:y val="0.046198708311944"/>
            </c:manualLayout>
          </c:layout>
          <c:overlay val="0"/>
        </c:title>
        <c:numFmt formatCode="General" sourceLinked="0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ja-JP"/>
          </a:p>
        </c:txPr>
        <c:crossAx val="-2107721128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84887617672404"/>
          <c:y val="0.0553514553601074"/>
          <c:w val="0.12576419741627"/>
          <c:h val="0.178824678671603"/>
        </c:manualLayout>
      </c:layout>
      <c:overlay val="1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59669443493476"/>
          <c:y val="0.0344938173121132"/>
          <c:w val="0.864805939112683"/>
          <c:h val="0.829905308797726"/>
        </c:manualLayout>
      </c:layout>
      <c:scatterChart>
        <c:scatterStyle val="lineMarker"/>
        <c:varyColors val="0"/>
        <c:ser>
          <c:idx val="4"/>
          <c:order val="0"/>
          <c:tx>
            <c:strRef>
              <c:f>'6mm-s'!$C$1</c:f>
              <c:strCache>
                <c:ptCount val="1"/>
                <c:pt idx="0">
                  <c:v>488-chip1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'6mm-s'!$C$3:$F$3</c:f>
              <c:numCache>
                <c:formatCode>General</c:formatCode>
                <c:ptCount val="4"/>
                <c:pt idx="0">
                  <c:v>1.60533421960455</c:v>
                </c:pt>
                <c:pt idx="1">
                  <c:v>2.10533421960455</c:v>
                </c:pt>
                <c:pt idx="2">
                  <c:v>2.60533421960455</c:v>
                </c:pt>
                <c:pt idx="3">
                  <c:v>3.10533421960455</c:v>
                </c:pt>
              </c:numCache>
            </c:numRef>
          </c:xVal>
          <c:yVal>
            <c:numRef>
              <c:f>'6mm-s'!$C$34:$F$34</c:f>
              <c:numCache>
                <c:formatCode>General</c:formatCode>
                <c:ptCount val="4"/>
                <c:pt idx="0">
                  <c:v>0.167779528462545</c:v>
                </c:pt>
                <c:pt idx="1">
                  <c:v>0.187594491478551</c:v>
                </c:pt>
                <c:pt idx="2">
                  <c:v>0.205485172202137</c:v>
                </c:pt>
                <c:pt idx="3">
                  <c:v>0.226136726224956</c:v>
                </c:pt>
              </c:numCache>
            </c:numRef>
          </c:yVal>
          <c:smooth val="0"/>
        </c:ser>
        <c:ser>
          <c:idx val="6"/>
          <c:order val="1"/>
          <c:tx>
            <c:strRef>
              <c:f>'6mm-s'!$I$1</c:f>
              <c:strCache>
                <c:ptCount val="1"/>
                <c:pt idx="0">
                  <c:v>488-chip2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'6mm-s'!$I$3:$L$3</c:f>
              <c:numCache>
                <c:formatCode>General</c:formatCode>
                <c:ptCount val="4"/>
                <c:pt idx="0">
                  <c:v>1.603351952075677</c:v>
                </c:pt>
                <c:pt idx="1">
                  <c:v>2.103351952075676</c:v>
                </c:pt>
                <c:pt idx="2">
                  <c:v>2.603351952075676</c:v>
                </c:pt>
                <c:pt idx="3">
                  <c:v>3.103351952075676</c:v>
                </c:pt>
              </c:numCache>
            </c:numRef>
          </c:xVal>
          <c:yVal>
            <c:numRef>
              <c:f>'6mm-s'!$I$34:$L$34</c:f>
              <c:numCache>
                <c:formatCode>General</c:formatCode>
                <c:ptCount val="4"/>
                <c:pt idx="0">
                  <c:v>0.170025945510454</c:v>
                </c:pt>
                <c:pt idx="1">
                  <c:v>0.187513992977398</c:v>
                </c:pt>
                <c:pt idx="2">
                  <c:v>0.203445102795716</c:v>
                </c:pt>
                <c:pt idx="3">
                  <c:v>0.229404294867712</c:v>
                </c:pt>
              </c:numCache>
            </c:numRef>
          </c:yVal>
          <c:smooth val="0"/>
        </c:ser>
        <c:ser>
          <c:idx val="8"/>
          <c:order val="2"/>
          <c:tx>
            <c:strRef>
              <c:f>'6mm-s'!$O$1</c:f>
              <c:strCache>
                <c:ptCount val="1"/>
                <c:pt idx="0">
                  <c:v>488-chip3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'6mm-s'!$O$3:$R$3</c:f>
              <c:numCache>
                <c:formatCode>General</c:formatCode>
                <c:ptCount val="4"/>
                <c:pt idx="0">
                  <c:v>1.542294284524317</c:v>
                </c:pt>
                <c:pt idx="1">
                  <c:v>2.042294284524317</c:v>
                </c:pt>
                <c:pt idx="2">
                  <c:v>2.542294284524317</c:v>
                </c:pt>
                <c:pt idx="3">
                  <c:v>3.042294284524317</c:v>
                </c:pt>
              </c:numCache>
            </c:numRef>
          </c:xVal>
          <c:yVal>
            <c:numRef>
              <c:f>'6mm-s'!$O$34:$R$34</c:f>
              <c:numCache>
                <c:formatCode>General</c:formatCode>
                <c:ptCount val="4"/>
                <c:pt idx="0">
                  <c:v>0.160376145837971</c:v>
                </c:pt>
                <c:pt idx="1">
                  <c:v>0.179741207286443</c:v>
                </c:pt>
                <c:pt idx="2">
                  <c:v>0.191239366446618</c:v>
                </c:pt>
                <c:pt idx="3">
                  <c:v>0.214506707918582</c:v>
                </c:pt>
              </c:numCache>
            </c:numRef>
          </c:yVal>
          <c:smooth val="0"/>
        </c:ser>
        <c:ser>
          <c:idx val="10"/>
          <c:order val="3"/>
          <c:tx>
            <c:strRef>
              <c:f>'6mm-s'!$U$1</c:f>
              <c:strCache>
                <c:ptCount val="1"/>
                <c:pt idx="0">
                  <c:v>488-chip4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'6mm-s'!$U$3:$X$3</c:f>
              <c:numCache>
                <c:formatCode>General</c:formatCode>
                <c:ptCount val="4"/>
                <c:pt idx="0">
                  <c:v>1.605161618722221</c:v>
                </c:pt>
                <c:pt idx="1">
                  <c:v>2.105161618722221</c:v>
                </c:pt>
                <c:pt idx="2">
                  <c:v>2.605161618722221</c:v>
                </c:pt>
                <c:pt idx="3">
                  <c:v>3.105161618722221</c:v>
                </c:pt>
              </c:numCache>
            </c:numRef>
          </c:xVal>
          <c:yVal>
            <c:numRef>
              <c:f>'6mm-s'!$U$34:$X$34</c:f>
              <c:numCache>
                <c:formatCode>General</c:formatCode>
                <c:ptCount val="4"/>
                <c:pt idx="0">
                  <c:v>0.161375741994698</c:v>
                </c:pt>
                <c:pt idx="1">
                  <c:v>0.180712822367382</c:v>
                </c:pt>
                <c:pt idx="2">
                  <c:v>0.195515056514379</c:v>
                </c:pt>
                <c:pt idx="3">
                  <c:v>0.208194582640847</c:v>
                </c:pt>
              </c:numCache>
            </c:numRef>
          </c:yVal>
          <c:smooth val="0"/>
        </c:ser>
        <c:ser>
          <c:idx val="11"/>
          <c:order val="4"/>
          <c:tx>
            <c:strRef>
              <c:f>'6mm-s'!$AA$1</c:f>
              <c:strCache>
                <c:ptCount val="1"/>
                <c:pt idx="0">
                  <c:v>489-chip1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'6mm-s'!$AA$3:$AD$3</c:f>
              <c:numCache>
                <c:formatCode>General</c:formatCode>
                <c:ptCount val="4"/>
                <c:pt idx="0">
                  <c:v>1.545852158105937</c:v>
                </c:pt>
                <c:pt idx="1">
                  <c:v>2.045852158105937</c:v>
                </c:pt>
                <c:pt idx="2">
                  <c:v>2.545852158105937</c:v>
                </c:pt>
                <c:pt idx="3">
                  <c:v>3.045852158105937</c:v>
                </c:pt>
              </c:numCache>
            </c:numRef>
          </c:xVal>
          <c:yVal>
            <c:numRef>
              <c:f>'6mm-s'!$AA$34:$AD$34</c:f>
              <c:numCache>
                <c:formatCode>General</c:formatCode>
                <c:ptCount val="4"/>
                <c:pt idx="0">
                  <c:v>0.14624558156406</c:v>
                </c:pt>
                <c:pt idx="1">
                  <c:v>0.167690226864096</c:v>
                </c:pt>
                <c:pt idx="2">
                  <c:v>0.187024090433722</c:v>
                </c:pt>
                <c:pt idx="3">
                  <c:v>0.198644270190338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'6mm-s'!$AG$1</c:f>
              <c:strCache>
                <c:ptCount val="1"/>
                <c:pt idx="0">
                  <c:v>489-chip2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'6mm-s'!$AG$3:$AJ$3</c:f>
              <c:numCache>
                <c:formatCode>General</c:formatCode>
                <c:ptCount val="4"/>
                <c:pt idx="0">
                  <c:v>1.63623468692689</c:v>
                </c:pt>
                <c:pt idx="1">
                  <c:v>2.13623468692689</c:v>
                </c:pt>
                <c:pt idx="2">
                  <c:v>2.63623468692689</c:v>
                </c:pt>
                <c:pt idx="3">
                  <c:v>3.13623468692689</c:v>
                </c:pt>
              </c:numCache>
            </c:numRef>
          </c:xVal>
          <c:yVal>
            <c:numRef>
              <c:f>'6mm-s'!$AG$34:$AJ$34</c:f>
              <c:numCache>
                <c:formatCode>General</c:formatCode>
                <c:ptCount val="4"/>
                <c:pt idx="0">
                  <c:v>0.153308474313673</c:v>
                </c:pt>
                <c:pt idx="1">
                  <c:v>0.193459951309308</c:v>
                </c:pt>
                <c:pt idx="2">
                  <c:v>0.211718583537699</c:v>
                </c:pt>
                <c:pt idx="3">
                  <c:v>0.233294088761485</c:v>
                </c:pt>
              </c:numCache>
            </c:numRef>
          </c:yVal>
          <c:smooth val="0"/>
        </c:ser>
        <c:ser>
          <c:idx val="7"/>
          <c:order val="6"/>
          <c:tx>
            <c:strRef>
              <c:f>'6mm-s'!$AM$1</c:f>
              <c:strCache>
                <c:ptCount val="1"/>
                <c:pt idx="0">
                  <c:v>489-chip3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'6mm-s'!$AM$3:$AP$3</c:f>
              <c:numCache>
                <c:formatCode>General</c:formatCode>
                <c:ptCount val="4"/>
                <c:pt idx="0">
                  <c:v>1.523005723856407</c:v>
                </c:pt>
                <c:pt idx="1">
                  <c:v>2.023005723856407</c:v>
                </c:pt>
                <c:pt idx="2">
                  <c:v>2.523005723856407</c:v>
                </c:pt>
                <c:pt idx="3">
                  <c:v>3.023005723856407</c:v>
                </c:pt>
              </c:numCache>
            </c:numRef>
          </c:xVal>
          <c:yVal>
            <c:numRef>
              <c:f>'6mm-s'!$AM$34:$AP$34</c:f>
              <c:numCache>
                <c:formatCode>General</c:formatCode>
                <c:ptCount val="4"/>
                <c:pt idx="0">
                  <c:v>0.145699971944892</c:v>
                </c:pt>
                <c:pt idx="1">
                  <c:v>0.172220362184242</c:v>
                </c:pt>
                <c:pt idx="2">
                  <c:v>0.186928653372129</c:v>
                </c:pt>
                <c:pt idx="3">
                  <c:v>0.197486850106467</c:v>
                </c:pt>
              </c:numCache>
            </c:numRef>
          </c:yVal>
          <c:smooth val="0"/>
        </c:ser>
        <c:ser>
          <c:idx val="9"/>
          <c:order val="7"/>
          <c:tx>
            <c:strRef>
              <c:f>'6mm-s'!$AS$1</c:f>
              <c:strCache>
                <c:ptCount val="1"/>
                <c:pt idx="0">
                  <c:v>489-chip4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'6mm-s'!$AS$3:$AV$3</c:f>
              <c:numCache>
                <c:formatCode>General</c:formatCode>
                <c:ptCount val="4"/>
                <c:pt idx="0">
                  <c:v>1.54654359878093</c:v>
                </c:pt>
                <c:pt idx="1">
                  <c:v>2.04654359878093</c:v>
                </c:pt>
                <c:pt idx="2">
                  <c:v>2.54654359878093</c:v>
                </c:pt>
                <c:pt idx="3">
                  <c:v>3.04654359878093</c:v>
                </c:pt>
              </c:numCache>
            </c:numRef>
          </c:xVal>
          <c:yVal>
            <c:numRef>
              <c:f>'6mm-s'!$AS$34:$AV$34</c:f>
              <c:numCache>
                <c:formatCode>General</c:formatCode>
                <c:ptCount val="4"/>
                <c:pt idx="0">
                  <c:v>0.148837783058457</c:v>
                </c:pt>
                <c:pt idx="1">
                  <c:v>0.176425598408468</c:v>
                </c:pt>
                <c:pt idx="2">
                  <c:v>0.188412817112148</c:v>
                </c:pt>
                <c:pt idx="3">
                  <c:v>0.201736752399325</c:v>
                </c:pt>
              </c:numCache>
            </c:numRef>
          </c:yVal>
          <c:smooth val="0"/>
        </c:ser>
        <c:ser>
          <c:idx val="0"/>
          <c:order val="8"/>
          <c:tx>
            <c:strRef>
              <c:f>K1K2!$B$2</c:f>
              <c:strCache>
                <c:ptCount val="1"/>
                <c:pt idx="0">
                  <c:v>K-1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'6mm-s'!$AZ$1:$BC$1</c:f>
              <c:numCache>
                <c:formatCode>General</c:formatCode>
                <c:ptCount val="4"/>
                <c:pt idx="0">
                  <c:v>1.531263883410801</c:v>
                </c:pt>
                <c:pt idx="1">
                  <c:v>2.031263883410797</c:v>
                </c:pt>
                <c:pt idx="2">
                  <c:v>2.531263883410797</c:v>
                </c:pt>
                <c:pt idx="3">
                  <c:v>3.031263883410797</c:v>
                </c:pt>
              </c:numCache>
            </c:numRef>
          </c:xVal>
          <c:yVal>
            <c:numRef>
              <c:f>'6mm-s'!$AZ$41:$BC$41</c:f>
              <c:numCache>
                <c:formatCode>General</c:formatCode>
                <c:ptCount val="4"/>
                <c:pt idx="0">
                  <c:v>0.165641881599464</c:v>
                </c:pt>
                <c:pt idx="1">
                  <c:v>0.171126233111908</c:v>
                </c:pt>
                <c:pt idx="2">
                  <c:v>0.191204949543125</c:v>
                </c:pt>
                <c:pt idx="3">
                  <c:v>0.186363837248391</c:v>
                </c:pt>
              </c:numCache>
            </c:numRef>
          </c:yVal>
          <c:smooth val="0"/>
        </c:ser>
        <c:ser>
          <c:idx val="1"/>
          <c:order val="9"/>
          <c:tx>
            <c:strRef>
              <c:f>K1K2!$H$2</c:f>
              <c:strCache>
                <c:ptCount val="1"/>
                <c:pt idx="0">
                  <c:v>K-2</c:v>
                </c:pt>
              </c:strCache>
            </c:strRef>
          </c:tx>
          <c:spPr>
            <a:ln w="28575">
              <a:noFill/>
            </a:ln>
          </c:spPr>
          <c:xVal>
            <c:numRef>
              <c:f>'6mm-s'!$BF$1:$BI$1</c:f>
              <c:numCache>
                <c:formatCode>General</c:formatCode>
                <c:ptCount val="4"/>
                <c:pt idx="0">
                  <c:v>1.408506016377487</c:v>
                </c:pt>
                <c:pt idx="1">
                  <c:v>1.908506016377487</c:v>
                </c:pt>
                <c:pt idx="2">
                  <c:v>2.408506016377487</c:v>
                </c:pt>
                <c:pt idx="3">
                  <c:v>2.908506016377487</c:v>
                </c:pt>
              </c:numCache>
            </c:numRef>
          </c:xVal>
          <c:yVal>
            <c:numRef>
              <c:f>'6mm-s'!$BF$41:$BI$41</c:f>
              <c:numCache>
                <c:formatCode>General</c:formatCode>
                <c:ptCount val="4"/>
                <c:pt idx="0">
                  <c:v>0.158547413488162</c:v>
                </c:pt>
                <c:pt idx="1">
                  <c:v>0.17215665166784</c:v>
                </c:pt>
                <c:pt idx="2">
                  <c:v>0.19578927804088</c:v>
                </c:pt>
                <c:pt idx="3">
                  <c:v>0.194736949796236</c:v>
                </c:pt>
              </c:numCache>
            </c:numRef>
          </c:yVal>
          <c:smooth val="0"/>
        </c:ser>
        <c:ser>
          <c:idx val="2"/>
          <c:order val="10"/>
          <c:tx>
            <c:v>K-1 Feb</c:v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  <a:ln w="19050">
                <a:solidFill>
                  <a:srgbClr val="0070C0"/>
                </a:solidFill>
              </a:ln>
            </c:spPr>
          </c:marker>
          <c:xVal>
            <c:numLit>
              <c:formatCode>General</c:formatCode>
              <c:ptCount val="3"/>
              <c:pt idx="0">
                <c:v>2.0</c:v>
              </c:pt>
              <c:pt idx="1">
                <c:v>2.5</c:v>
              </c:pt>
              <c:pt idx="2">
                <c:v>3.0</c:v>
              </c:pt>
            </c:numLit>
          </c:xVal>
          <c:yVal>
            <c:numLit>
              <c:formatCode>General</c:formatCode>
              <c:ptCount val="3"/>
              <c:pt idx="0">
                <c:v>0.152046375065318</c:v>
              </c:pt>
              <c:pt idx="1">
                <c:v>0.165170892170881</c:v>
              </c:pt>
              <c:pt idx="2">
                <c:v>0.179032158839112</c:v>
              </c:pt>
            </c:numLit>
          </c:yVal>
          <c:smooth val="0"/>
        </c:ser>
        <c:ser>
          <c:idx val="3"/>
          <c:order val="11"/>
          <c:tx>
            <c:v>K-2 Feb</c:v>
          </c:tx>
          <c:spPr>
            <a:ln w="28575">
              <a:noFill/>
            </a:ln>
          </c:spPr>
          <c:marker>
            <c:symbol val="square"/>
            <c:size val="7"/>
            <c:spPr>
              <a:noFill/>
              <a:ln w="19050">
                <a:solidFill>
                  <a:srgbClr val="FF0000"/>
                </a:solidFill>
              </a:ln>
            </c:spPr>
          </c:marker>
          <c:xVal>
            <c:numLit>
              <c:formatCode>General</c:formatCode>
              <c:ptCount val="3"/>
              <c:pt idx="0">
                <c:v>2.0</c:v>
              </c:pt>
              <c:pt idx="1">
                <c:v>2.5</c:v>
              </c:pt>
              <c:pt idx="2">
                <c:v>3.0</c:v>
              </c:pt>
            </c:numLit>
          </c:xVal>
          <c:yVal>
            <c:numLit>
              <c:formatCode>General</c:formatCode>
              <c:ptCount val="3"/>
              <c:pt idx="0">
                <c:v>0.129919741792986</c:v>
              </c:pt>
              <c:pt idx="1">
                <c:v>0.139277603892803</c:v>
              </c:pt>
              <c:pt idx="2">
                <c:v>0.153704529171078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5189496"/>
        <c:axId val="2108070616"/>
      </c:scatterChart>
      <c:valAx>
        <c:axId val="-2095189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altLang="ja-JP"/>
                  <a:t>Over</a:t>
                </a:r>
                <a:r>
                  <a:rPr lang="en-US" altLang="ja-JP" baseline="0"/>
                  <a:t> Voltage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6820800531105"/>
              <c:y val="0.927188272908246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ja-JP"/>
          </a:p>
        </c:txPr>
        <c:crossAx val="2108070616"/>
        <c:crosses val="autoZero"/>
        <c:crossBetween val="midCat"/>
      </c:valAx>
      <c:valAx>
        <c:axId val="21080706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altLang="ja-JP"/>
                  <a:t>PDE</a:t>
                </a:r>
              </a:p>
            </c:rich>
          </c:tx>
          <c:layout>
            <c:manualLayout>
              <c:xMode val="edge"/>
              <c:yMode val="edge"/>
              <c:x val="0.0027778089157943"/>
              <c:y val="0.046198708311944"/>
            </c:manualLayout>
          </c:layout>
          <c:overlay val="0"/>
        </c:title>
        <c:numFmt formatCode="General" sourceLinked="0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ja-JP"/>
          </a:p>
        </c:txPr>
        <c:crossAx val="-2095189496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30272695305734"/>
          <c:y val="0.0506556599808173"/>
          <c:w val="0.150520783923094"/>
          <c:h val="0.626569866608775"/>
        </c:manualLayout>
      </c:layout>
      <c:overlay val="1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02BEE-1D1D-044F-A17F-260C2558478F}" type="datetimeFigureOut">
              <a:t>2014/09/19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0210C-18A9-E247-A048-7405A8F7AF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575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32E8-0602-3B45-A531-251B72D06751}" type="datetimeFigureOut">
              <a:t>2014/09/19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061F7-FE03-C942-880C-C3F6486F9EB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836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27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(\text{PDE})&amp;=(\text{Measured p.e.})/(\text{Expected photons})\\</a:t>
            </a:r>
          </a:p>
          <a:p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(\text{Measured p.e.})&amp;=\frac{(\text{Measured charge})}{(\text{Gain})*(\text{Expected value of CTAP})}\\</a:t>
            </a:r>
          </a:p>
          <a:p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(\text{Expected photons})&amp;=\frac{(\text{Energy of Alpha source})}{19.6(\pm 2.0) \mathrm{eV} }*(\text{Solid Angle})</a:t>
            </a:r>
            <a:endParaRPr kumimoji="1" lang="en-US" altLang="ja-JP"/>
          </a:p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50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系統誤差</a:t>
            </a:r>
            <a:endParaRPr kumimoji="1" lang="en-US" altLang="ja-JP"/>
          </a:p>
          <a:p>
            <a:r>
              <a:rPr kumimoji="1" lang="ja-JP" altLang="en-US"/>
              <a:t>反射の効果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3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分解能測定値ー＞</a:t>
            </a:r>
            <a:r>
              <a:rPr kumimoji="1" lang="en-US" altLang="ja-JP"/>
              <a:t>α</a:t>
            </a:r>
            <a:r>
              <a:rPr kumimoji="1" lang="ja-JP" altLang="en-US"/>
              <a:t>のピーク幅</a:t>
            </a:r>
            <a:endParaRPr kumimoji="1" lang="en-US" altLang="ja-JP"/>
          </a:p>
          <a:p>
            <a:r>
              <a:rPr kumimoji="1" lang="ja-JP" altLang="en-US"/>
              <a:t>素子の分解能</a:t>
            </a:r>
            <a:r>
              <a:rPr kumimoji="1" lang="en-US" altLang="ja-JP"/>
              <a:t>:title</a:t>
            </a:r>
            <a:r>
              <a:rPr kumimoji="1" lang="ja-JP" altLang="en-US"/>
              <a:t>に：グラフの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789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凡例の改善！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73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VUV:contact layer-&gt;diffuse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530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HV</a:t>
            </a:r>
            <a:r>
              <a:rPr kumimoji="1" lang="ja-JP" altLang="en-US"/>
              <a:t>が増えていて、他は不変である事を明記</a:t>
            </a:r>
            <a:endParaRPr kumimoji="1" lang="en-US" altLang="ja-JP"/>
          </a:p>
          <a:p>
            <a:r>
              <a:rPr kumimoji="1" lang="ja-JP" altLang="en-US"/>
              <a:t>どこをみればいいか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921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16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プロトタイプ検出器の絵</a:t>
            </a:r>
            <a:endParaRPr kumimoji="1" lang="en-US" altLang="ja-JP"/>
          </a:p>
          <a:p>
            <a:r>
              <a:rPr kumimoji="1" lang="ja-JP" altLang="en-US"/>
              <a:t>キセノンの量</a:t>
            </a:r>
            <a:endParaRPr kumimoji="1" lang="en-US" altLang="ja-JP"/>
          </a:p>
          <a:p>
            <a:r>
              <a:rPr kumimoji="1" lang="en-US" altLang="ja-JP"/>
              <a:t>mppcPMt</a:t>
            </a:r>
            <a:r>
              <a:rPr kumimoji="1" lang="ja-JP" altLang="en-US"/>
              <a:t>の個数</a:t>
            </a:r>
            <a:endParaRPr kumimoji="1" lang="en-US" altLang="ja-JP"/>
          </a:p>
          <a:p>
            <a:r>
              <a:rPr kumimoji="1" lang="en-US" altLang="ja-JP"/>
              <a:t>6*6*6-&gt;6*6*5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472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DA73D-E547-4100-B04D-90C1791D5414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106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(\text{corrected p.e.})=\frac{(\text{charge of alpha event})}{\text{(gain of LED run)}*\text{(CTAP factor)}}*\frac{2}{\text{(Attenuator Amplitude)}}*\frac{\text{(Amp gain in LED run)}}{\text{(Amp gain in Alpha run)}}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2BCA-E5E4-9942-A137-D28A2B7DEEAB}" type="slidenum">
              <a:rPr lang="en-US" altLang="ja-JP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11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75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最終結果のところー＞見積もりの更新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84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08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package</a:t>
            </a:r>
            <a:r>
              <a:rPr kumimoji="1" lang="ja-JP" altLang="en-US"/>
              <a:t>の外で接続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056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絵の</a:t>
            </a:r>
            <a:r>
              <a:rPr kumimoji="1" lang="en-US" altLang="ja-JP"/>
              <a:t>Quality</a:t>
            </a:r>
            <a:r>
              <a:rPr kumimoji="1" lang="ja-JP" altLang="en-US"/>
              <a:t>問題</a:t>
            </a:r>
            <a:endParaRPr kumimoji="1" lang="en-US" altLang="ja-JP"/>
          </a:p>
          <a:p>
            <a:r>
              <a:rPr kumimoji="1" lang="en-US" altLang="ja-JP"/>
              <a:t>gamma</a:t>
            </a:r>
            <a:r>
              <a:rPr kumimoji="1" lang="ja-JP" altLang="en-US"/>
              <a:t>の</a:t>
            </a:r>
            <a:r>
              <a:rPr kumimoji="1" lang="en-US" altLang="ja-JP"/>
              <a:t>LXe</a:t>
            </a:r>
            <a:r>
              <a:rPr kumimoji="1" lang="ja-JP" altLang="en-US"/>
              <a:t>の発光時定数</a:t>
            </a:r>
            <a:r>
              <a:rPr kumimoji="1" lang="en-US" altLang="ja-JP"/>
              <a:t>(45ns)</a:t>
            </a:r>
            <a:r>
              <a:rPr kumimoji="1" lang="ja-JP" altLang="en-US"/>
              <a:t>より短すぎても無意味</a:t>
            </a:r>
            <a:endParaRPr kumimoji="1" lang="en-US" altLang="ja-JP"/>
          </a:p>
          <a:p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11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12mm</a:t>
            </a:r>
            <a:r>
              <a:rPr kumimoji="1" lang="ja-JP" altLang="en-US"/>
              <a:t>角で</a:t>
            </a:r>
            <a:r>
              <a:rPr kumimoji="1" lang="en-US" altLang="ja-JP"/>
              <a:t>1pe</a:t>
            </a:r>
            <a:r>
              <a:rPr kumimoji="1" lang="ja-JP" altLang="en-US"/>
              <a:t>が見えていることを強調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55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LEDrun</a:t>
            </a:r>
            <a:r>
              <a:rPr kumimoji="1" lang="ja-JP" altLang="en-US"/>
              <a:t>からの求め方</a:t>
            </a:r>
            <a:r>
              <a:rPr kumimoji="1" lang="en-US" altLang="ja-JP"/>
              <a:t>backup</a:t>
            </a:r>
            <a:r>
              <a:rPr kumimoji="1" lang="ja-JP" altLang="en-US"/>
              <a:t>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2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SSB:30keVFWHM@5.5MeV(ELOG</a:t>
            </a:r>
            <a:r>
              <a:rPr kumimoji="1" lang="ja-JP" altLang="en-US"/>
              <a:t>）</a:t>
            </a:r>
            <a:endParaRPr kumimoji="1" lang="en-US" altLang="ja-JP"/>
          </a:p>
          <a:p>
            <a:r>
              <a:rPr kumimoji="1" lang="en-US" altLang="ja-JP"/>
              <a:t>Si</a:t>
            </a:r>
            <a:r>
              <a:rPr kumimoji="1" lang="en-US" altLang="ja-JP" baseline="0"/>
              <a:t> </a:t>
            </a:r>
            <a:r>
              <a:rPr kumimoji="1" lang="ja-JP" altLang="en-US" baseline="0"/>
              <a:t>のペデスタル確認。</a:t>
            </a:r>
            <a:r>
              <a:rPr kumimoji="1" lang="en-US" altLang="ja-JP" baseline="0"/>
              <a:t>baseline_rms</a:t>
            </a:r>
          </a:p>
          <a:p>
            <a:endParaRPr kumimoji="1" lang="en-US" altLang="ja-JP" baseline="0"/>
          </a:p>
          <a:p>
            <a:r>
              <a:rPr kumimoji="1" lang="en-US" altLang="ja-JP"/>
              <a:t>wire</a:t>
            </a:r>
            <a:r>
              <a:rPr kumimoji="1" lang="ja-JP" altLang="en-US"/>
              <a:t>の構造材質</a:t>
            </a:r>
            <a:endParaRPr kumimoji="1" lang="en-US" altLang="ja-JP"/>
          </a:p>
          <a:p>
            <a:r>
              <a:rPr kumimoji="1" lang="en-US" altLang="ja-JP"/>
              <a:t>incorporatedAmO2</a:t>
            </a:r>
            <a:r>
              <a:rPr kumimoji="1" lang="ja-JP" altLang="en-US"/>
              <a:t>が</a:t>
            </a:r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6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726B-FD2E-874A-B984-42E3230AAA2C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73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453F-609A-F947-B98D-1F8C4B2C30CA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34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614D-EAE8-3242-A12E-51593807E9D9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9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58A0-3701-9142-B0AE-B0F98D099BFD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13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FF7-B240-004E-8CA2-A06678C3A26C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80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9BA1-9695-4141-B60E-FEB5BDD13E28}" type="datetime1">
              <a:t>2014/09/19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42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1C22-F50F-CF4B-B146-424EBAF34FAB}" type="datetime1">
              <a:t>2014/09/19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52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2AB0-557D-1049-AC28-DC52097D3220}" type="datetime1">
              <a:t>2014/09/19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6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9172-EF36-FC4A-8FE9-D411112F87B3}" type="datetime1">
              <a:t>2014/09/19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1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BD9-3653-564B-892A-889879130627}" type="datetime1">
              <a:t>2014/09/19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10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FD7-8413-C544-B46E-95DBF9155949}" type="datetime1">
              <a:t>2014/09/19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75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81000"/>
              </a:schemeClr>
            </a:gs>
            <a:gs pos="100000">
              <a:schemeClr val="accent1">
                <a:alpha val="1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169675"/>
            <a:ext cx="8229600" cy="879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96575"/>
            <a:ext cx="8229600" cy="492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07C68-6281-F844-BDD2-06FC0CF5CA18}" type="datetime1">
              <a:t>2014/09/19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42388" y="1757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BF9D-F0EC-3841-9AB0-E84BEDB8186F}" type="slidenum">
              <a:rPr lang="en-US" altLang="ja-JP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084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077200" cy="1470025"/>
          </a:xfrm>
        </p:spPr>
        <p:txBody>
          <a:bodyPr/>
          <a:lstStyle/>
          <a:p>
            <a:r>
              <a:rPr lang="en-US" altLang="ja-JP"/>
              <a:t>MEG II</a:t>
            </a:r>
            <a:r>
              <a:rPr lang="ja-JP" altLang="en-US"/>
              <a:t>実験液体キセノン検出器のための大型</a:t>
            </a:r>
            <a:r>
              <a:rPr lang="en-US" altLang="ja-JP"/>
              <a:t>MPPC</a:t>
            </a:r>
            <a:r>
              <a:rPr lang="ja-JP" altLang="en-US"/>
              <a:t>の性能試験</a:t>
            </a:r>
            <a:r>
              <a:rPr lang="en-US" altLang="ja-JP"/>
              <a:t>2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46033"/>
            <a:ext cx="6400800" cy="1752600"/>
          </a:xfrm>
        </p:spPr>
        <p:txBody>
          <a:bodyPr/>
          <a:lstStyle/>
          <a:p>
            <a:r>
              <a:rPr lang="ja-JP" altLang="en-US"/>
              <a:t>小川真治　他</a:t>
            </a:r>
            <a:r>
              <a:rPr lang="en-US" altLang="ja-JP"/>
              <a:t>MEG II</a:t>
            </a:r>
            <a:r>
              <a:rPr lang="ja-JP" altLang="en-US"/>
              <a:t>コラボレーション</a:t>
            </a:r>
            <a:endParaRPr kumimoji="1" lang="ja-JP" altLang="en-US"/>
          </a:p>
        </p:txBody>
      </p:sp>
      <p:pic>
        <p:nvPicPr>
          <p:cNvPr id="4" name="Picture 5" descr="C:\Users\Kaneko\Desktop\東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55305"/>
            <a:ext cx="2310701" cy="604544"/>
          </a:xfrm>
          <a:prstGeom prst="rect">
            <a:avLst/>
          </a:prstGeom>
          <a:noFill/>
        </p:spPr>
      </p:pic>
      <p:pic>
        <p:nvPicPr>
          <p:cNvPr id="5" name="Picture 4" descr="C:\Users\kaneko\Desktop\MEGlogoRev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305"/>
            <a:ext cx="2038635" cy="60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136965" y="27394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37354" y="124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58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3"/>
          <p:cNvSpPr>
            <a:spLocks noChangeAspect="1"/>
          </p:cNvSpPr>
          <p:nvPr/>
        </p:nvSpPr>
        <p:spPr>
          <a:xfrm>
            <a:off x="7101937" y="1282968"/>
            <a:ext cx="1724563" cy="17245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883"/>
            <a:ext cx="8229600" cy="879952"/>
          </a:xfrm>
        </p:spPr>
        <p:txBody>
          <a:bodyPr>
            <a:normAutofit/>
          </a:bodyPr>
          <a:lstStyle/>
          <a:p>
            <a:r>
              <a:rPr lang="ja-JP" altLang="en-US"/>
              <a:t>アルファ線源のスペクトル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1" y="924107"/>
            <a:ext cx="8229600" cy="5542308"/>
          </a:xfrm>
        </p:spPr>
        <p:txBody>
          <a:bodyPr>
            <a:normAutofit/>
          </a:bodyPr>
          <a:lstStyle/>
          <a:p>
            <a:r>
              <a:rPr lang="en-US" altLang="ja-JP" sz="2400"/>
              <a:t>Energy loss,energy struggling</a:t>
            </a:r>
            <a:r>
              <a:rPr lang="ja-JP" altLang="en-US" sz="2400"/>
              <a:t>が無視できない。</a:t>
            </a:r>
            <a:endParaRPr lang="en-US" altLang="ja-JP" sz="2400"/>
          </a:p>
          <a:p>
            <a:endParaRPr lang="en-US" altLang="ja-JP" sz="2400"/>
          </a:p>
          <a:p>
            <a:r>
              <a:rPr lang="ja-JP" altLang="en-US" sz="2400"/>
              <a:t>シリコン表面障壁型</a:t>
            </a:r>
            <a:r>
              <a:rPr lang="en-US" altLang="ja-JP" sz="2400"/>
              <a:t>(SSB)</a:t>
            </a:r>
            <a:r>
              <a:rPr lang="ja-JP" altLang="en-US" sz="2400"/>
              <a:t>検出器</a:t>
            </a:r>
            <a:endParaRPr lang="en-US" altLang="ja-JP" sz="2400"/>
          </a:p>
          <a:p>
            <a:pPr marL="0" indent="0">
              <a:buNone/>
            </a:pPr>
            <a:r>
              <a:rPr lang="en-US" altLang="ja-JP" sz="2400"/>
              <a:t>	</a:t>
            </a:r>
            <a:r>
              <a:rPr lang="ja-JP" altLang="en-US" sz="2400"/>
              <a:t>によりエネルギースペクトルを測定</a:t>
            </a:r>
            <a:endParaRPr lang="en-US" altLang="ja-JP" sz="2400"/>
          </a:p>
          <a:p>
            <a:pPr lvl="1"/>
            <a:r>
              <a:rPr lang="en-US" altLang="ja-JP" sz="2000"/>
              <a:t>5.4%</a:t>
            </a:r>
            <a:r>
              <a:rPr lang="ja-JP" altLang="en-US" sz="2000"/>
              <a:t>のエネルギー分布を確認</a:t>
            </a:r>
            <a:endParaRPr lang="en-US" altLang="ja-JP" sz="2000"/>
          </a:p>
          <a:p>
            <a:pPr lvl="1"/>
            <a:r>
              <a:rPr lang="en-US" altLang="ja-JP" sz="2000"/>
              <a:t>MC Simulation </a:t>
            </a:r>
            <a:r>
              <a:rPr lang="ja-JP" altLang="en-US" sz="2000"/>
              <a:t>よりエネルギーのピーク値は</a:t>
            </a:r>
            <a:r>
              <a:rPr lang="en-US" altLang="ja-JP" sz="2000"/>
              <a:t>3.95MeV</a:t>
            </a:r>
            <a:r>
              <a:rPr lang="ja-JP" altLang="en-US" sz="2000"/>
              <a:t>と評価</a:t>
            </a:r>
            <a:endParaRPr lang="en-US" altLang="ja-JP" sz="2000"/>
          </a:p>
          <a:p>
            <a:pPr lvl="1"/>
            <a:r>
              <a:rPr lang="ja-JP" altLang="en-US" sz="2000"/>
              <a:t>ピーク値の見積もりには約</a:t>
            </a:r>
            <a:r>
              <a:rPr lang="en-US" altLang="ja-JP" sz="2000"/>
              <a:t>0.2MeV</a:t>
            </a:r>
            <a:r>
              <a:rPr lang="ja-JP" altLang="en-US" sz="2000"/>
              <a:t>の不定性がある。</a:t>
            </a:r>
            <a:endParaRPr lang="en-US" altLang="ja-JP" sz="2000"/>
          </a:p>
          <a:p>
            <a:endParaRPr kumimoji="1" lang="ja-JP" altLang="en-US" sz="2400"/>
          </a:p>
        </p:txBody>
      </p:sp>
      <p:pic>
        <p:nvPicPr>
          <p:cNvPr id="8" name="図 7" descr="SSB_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95" y="3724102"/>
            <a:ext cx="2621613" cy="2768774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150996" y="3724101"/>
            <a:ext cx="2621614" cy="41184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/>
              <a:t>Si Surface Barrier Detector</a:t>
            </a:r>
            <a:endParaRPr lang="ja-JP" altLang="en-US" sz="1600"/>
          </a:p>
        </p:txBody>
      </p:sp>
      <p:pic>
        <p:nvPicPr>
          <p:cNvPr id="4" name="図 3" descr="SSB_alph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24103"/>
            <a:ext cx="4122966" cy="2792274"/>
          </a:xfrm>
          <a:prstGeom prst="rect">
            <a:avLst/>
          </a:prstGeom>
        </p:spPr>
      </p:pic>
      <p:sp>
        <p:nvSpPr>
          <p:cNvPr id="7" name="円/楕円 6"/>
          <p:cNvSpPr>
            <a:spLocks noChangeAspect="1"/>
          </p:cNvSpPr>
          <p:nvPr/>
        </p:nvSpPr>
        <p:spPr>
          <a:xfrm>
            <a:off x="7249288" y="1428300"/>
            <a:ext cx="1437512" cy="14385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7442600" y="1606100"/>
            <a:ext cx="1053700" cy="10532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25611" y="1847334"/>
            <a:ext cx="924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/>
              <a:t>tungsten</a:t>
            </a:r>
          </a:p>
          <a:p>
            <a:pPr algn="ctr"/>
            <a:r>
              <a:rPr lang="en-US" altLang="ja-JP" sz="1600"/>
              <a:t>wire</a:t>
            </a:r>
            <a:endParaRPr kumimoji="1" lang="ja-JP" altLang="en-US" sz="160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999585" y="1935412"/>
            <a:ext cx="416638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854396" y="2368610"/>
            <a:ext cx="411889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930900" y="2172276"/>
            <a:ext cx="1002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gold layer</a:t>
            </a:r>
            <a:endParaRPr kumimoji="1" lang="ja-JP" altLang="en-US" sz="160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30900" y="1625600"/>
            <a:ext cx="12673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/>
              <a:t>Alpha source</a:t>
            </a:r>
          </a:p>
          <a:p>
            <a:r>
              <a:rPr lang="en-US" altLang="ja-JP" sz="1600"/>
              <a:t>in gold layer</a:t>
            </a:r>
            <a:endParaRPr kumimoji="1" lang="ja-JP" altLang="en-US" sz="16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30362" y="972395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wire</a:t>
            </a:r>
            <a:r>
              <a:rPr kumimoji="1" lang="ja-JP" altLang="en-US" sz="1600"/>
              <a:t>の構造</a:t>
            </a:r>
          </a:p>
        </p:txBody>
      </p:sp>
    </p:spTree>
    <p:extLst>
      <p:ext uri="{BB962C8B-B14F-4D97-AF65-F5344CB8AC3E}">
        <p14:creationId xmlns:p14="http://schemas.microsoft.com/office/powerpoint/2010/main" val="231983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検出効率</a:t>
            </a:r>
            <a:r>
              <a:rPr kumimoji="1" lang="en-US" altLang="ja-JP"/>
              <a:t>(PDE)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11</a:t>
            </a:fld>
            <a:endParaRPr kumimoji="1" lang="ja-JP" altLang="en-US"/>
          </a:p>
        </p:txBody>
      </p:sp>
      <p:pic>
        <p:nvPicPr>
          <p:cNvPr id="6" name="図 5" descr="LXe196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38" y="4675038"/>
            <a:ext cx="5132063" cy="18178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正方形/長方形 15"/>
          <p:cNvSpPr/>
          <p:nvPr/>
        </p:nvSpPr>
        <p:spPr>
          <a:xfrm>
            <a:off x="6397964" y="5730112"/>
            <a:ext cx="27460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600"/>
              <a:t>T.Doke et al., NIM A 420 (1999), 62.</a:t>
            </a:r>
            <a:endParaRPr lang="ja-JP" altLang="en-US" sz="1600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6714770" y="5573095"/>
            <a:ext cx="429232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 descr="PDEeq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324707"/>
            <a:ext cx="8686800" cy="2078224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 flipH="1" flipV="1">
            <a:off x="6170837" y="2923961"/>
            <a:ext cx="346387" cy="411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427421" y="3284969"/>
            <a:ext cx="158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3.95(±0.2)</a:t>
            </a:r>
            <a:r>
              <a:rPr kumimoji="1" lang="en-US" altLang="ja-JP">
                <a:solidFill>
                  <a:srgbClr val="FF0000"/>
                </a:solidFill>
              </a:rPr>
              <a:t>MeV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8" name="図 7" descr="r2226_charge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6" y="3675498"/>
            <a:ext cx="3584844" cy="281737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7088" y="485731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α</a:t>
            </a:r>
            <a:r>
              <a:rPr lang="ja-JP" altLang="en-US"/>
              <a:t>線の</a:t>
            </a:r>
            <a:endParaRPr lang="en-US" altLang="ja-JP"/>
          </a:p>
          <a:p>
            <a:r>
              <a:rPr lang="ja-JP" altLang="en-US"/>
              <a:t>電荷分布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14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検出効率</a:t>
            </a:r>
            <a:r>
              <a:rPr kumimoji="1" lang="en-US" altLang="ja-JP"/>
              <a:t>(PDE)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8489" y="1196575"/>
            <a:ext cx="8600432" cy="4929588"/>
          </a:xfrm>
        </p:spPr>
        <p:txBody>
          <a:bodyPr>
            <a:normAutofit/>
          </a:bodyPr>
          <a:lstStyle/>
          <a:p>
            <a:r>
              <a:rPr lang="ja-JP" altLang="en-US" sz="2400"/>
              <a:t>真空紫外光に対して</a:t>
            </a:r>
            <a:r>
              <a:rPr lang="en-US" altLang="ja-JP" sz="2400"/>
              <a:t>25%</a:t>
            </a:r>
            <a:r>
              <a:rPr lang="ja-JP" altLang="en-US" sz="2400"/>
              <a:t>以上の</a:t>
            </a:r>
            <a:r>
              <a:rPr lang="en-US" altLang="ja-JP" sz="2400"/>
              <a:t>PDE</a:t>
            </a:r>
            <a:r>
              <a:rPr lang="ja-JP" altLang="en-US" sz="2400"/>
              <a:t>を確認</a:t>
            </a:r>
            <a:endParaRPr lang="en-US" altLang="ja-JP" sz="2400"/>
          </a:p>
          <a:p>
            <a:r>
              <a:rPr lang="ja-JP" altLang="en-US" sz="2400"/>
              <a:t>検出効率が低い</a:t>
            </a:r>
            <a:r>
              <a:rPr lang="en-US" altLang="ja-JP" sz="2400"/>
              <a:t>MPPC</a:t>
            </a:r>
            <a:r>
              <a:rPr lang="ja-JP" altLang="en-US" sz="2400"/>
              <a:t>を１個確認</a:t>
            </a:r>
            <a:r>
              <a:rPr lang="en-US" altLang="ja-JP" sz="2400"/>
              <a:t>(</a:t>
            </a:r>
            <a:r>
              <a:rPr lang="ja-JP" altLang="en-US" sz="2400"/>
              <a:t>原因は調査中</a:t>
            </a:r>
            <a:r>
              <a:rPr lang="en-US" altLang="ja-JP" sz="2400"/>
              <a:t>)</a:t>
            </a:r>
          </a:p>
          <a:p>
            <a:r>
              <a:rPr lang="ja-JP" altLang="en-US" sz="2400"/>
              <a:t>到達光子数の評価には不定性が存在。これは系統誤差となる。</a:t>
            </a:r>
            <a:endParaRPr lang="en-US" altLang="ja-JP" sz="2400"/>
          </a:p>
          <a:p>
            <a:endParaRPr lang="en-US" altLang="ja-JP" sz="2400"/>
          </a:p>
          <a:p>
            <a:endParaRPr kumimoji="1" lang="ja-JP" altLang="en-US" sz="24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12</a:t>
            </a:fld>
            <a:endParaRPr kumimoji="1" lang="ja-JP" altLang="en-US"/>
          </a:p>
        </p:txBody>
      </p:sp>
      <p:pic>
        <p:nvPicPr>
          <p:cNvPr id="5" name="図 4" descr="PDEvsO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78" y="2837768"/>
            <a:ext cx="5550024" cy="375874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167034" y="3333385"/>
            <a:ext cx="131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2</a:t>
            </a:r>
            <a:r>
              <a:rPr lang="ja-JP" altLang="en-US" sz="1600" b="1">
                <a:solidFill>
                  <a:srgbClr val="FF0000"/>
                </a:solidFill>
              </a:rPr>
              <a:t>段直列接続</a:t>
            </a:r>
            <a:endParaRPr kumimoji="1" lang="ja-JP" altLang="en-US" sz="1600" b="1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19124" y="3838220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0000FF"/>
                </a:solidFill>
              </a:rPr>
              <a:t>4 </a:t>
            </a:r>
            <a:r>
              <a:rPr lang="ja-JP" altLang="en-US" sz="1600" b="1">
                <a:solidFill>
                  <a:srgbClr val="0000FF"/>
                </a:solidFill>
              </a:rPr>
              <a:t>段直列接続</a:t>
            </a:r>
            <a:endParaRPr kumimoji="1" lang="ja-JP" altLang="en-US" sz="1600" b="1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34183" y="5756831"/>
            <a:ext cx="340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この他に</a:t>
            </a:r>
            <a:r>
              <a:rPr kumimoji="1" lang="en-US" altLang="ja-JP"/>
              <a:t>±12%</a:t>
            </a:r>
            <a:r>
              <a:rPr kumimoji="1" lang="ja-JP" altLang="en-US"/>
              <a:t>の系統誤差が存在</a:t>
            </a:r>
          </a:p>
        </p:txBody>
      </p:sp>
      <p:sp>
        <p:nvSpPr>
          <p:cNvPr id="13" name="右大かっこ 12"/>
          <p:cNvSpPr/>
          <p:nvPr/>
        </p:nvSpPr>
        <p:spPr>
          <a:xfrm>
            <a:off x="3042520" y="3241856"/>
            <a:ext cx="124514" cy="486000"/>
          </a:xfrm>
          <a:prstGeom prst="rightBracke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大かっこ 13"/>
          <p:cNvSpPr/>
          <p:nvPr/>
        </p:nvSpPr>
        <p:spPr>
          <a:xfrm>
            <a:off x="3045104" y="3782458"/>
            <a:ext cx="124514" cy="486000"/>
          </a:xfrm>
          <a:prstGeom prst="rightBracket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85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700" y="1049627"/>
            <a:ext cx="8559800" cy="1810346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sz="2400"/>
              <a:t>複数の</a:t>
            </a:r>
            <a:r>
              <a:rPr lang="en-US" altLang="ja-JP" sz="2400"/>
              <a:t>MPPC</a:t>
            </a:r>
            <a:r>
              <a:rPr lang="ja-JP" altLang="en-US" sz="2400"/>
              <a:t>を用いた同時測定を行った。</a:t>
            </a:r>
            <a:endParaRPr lang="en-US" altLang="ja-JP" sz="2400"/>
          </a:p>
          <a:p>
            <a:r>
              <a:rPr lang="en-US" altLang="en-US" sz="2400"/>
              <a:t>クロストーク・アフターパルスを除いた光電子数</a:t>
            </a:r>
            <a:r>
              <a:rPr lang="ja-JP" altLang="en-US" sz="2400"/>
              <a:t>を異なる</a:t>
            </a:r>
            <a:r>
              <a:rPr lang="en-US" altLang="ja-JP" sz="2400"/>
              <a:t>MPPC</a:t>
            </a:r>
            <a:r>
              <a:rPr lang="ja-JP" altLang="en-US" sz="2400"/>
              <a:t>で足し合わせる。</a:t>
            </a:r>
            <a:endParaRPr lang="en-US" altLang="ja-JP" sz="2400"/>
          </a:p>
          <a:p>
            <a:r>
              <a:rPr lang="ja-JP" altLang="en-US" sz="2400"/>
              <a:t>線源のエネルギー分布の影響を取り除く必要がある。</a:t>
            </a:r>
            <a:endParaRPr lang="en-US" altLang="ja-JP" sz="2400"/>
          </a:p>
          <a:p>
            <a:r>
              <a:rPr lang="en-US" altLang="ja-JP" sz="2400"/>
              <a:t>(</a:t>
            </a:r>
            <a:r>
              <a:rPr lang="ja-JP" altLang="en-US" sz="2400"/>
              <a:t>素子の分解能</a:t>
            </a:r>
            <a:r>
              <a:rPr lang="en-US" altLang="ja-JP" sz="2400"/>
              <a:t>)</a:t>
            </a:r>
            <a:r>
              <a:rPr lang="en-US" altLang="ja-JP" sz="2400" baseline="30000"/>
              <a:t>2</a:t>
            </a:r>
            <a:r>
              <a:rPr lang="en-US" altLang="ja-JP" sz="2400"/>
              <a:t>=(α</a:t>
            </a:r>
            <a:r>
              <a:rPr lang="ja-JP" altLang="en-US" sz="2400"/>
              <a:t>線の電荷分布の幅</a:t>
            </a:r>
            <a:r>
              <a:rPr lang="en-US" altLang="ja-JP" sz="2400"/>
              <a:t>)</a:t>
            </a:r>
            <a:r>
              <a:rPr lang="en-US" altLang="ja-JP" sz="2400" baseline="30000"/>
              <a:t>2 </a:t>
            </a:r>
            <a:r>
              <a:rPr lang="en-US" altLang="ja-JP" sz="2400"/>
              <a:t>− (</a:t>
            </a:r>
            <a:r>
              <a:rPr lang="ja-JP" altLang="en-US" sz="2400"/>
              <a:t>線源のエネルギー分布</a:t>
            </a:r>
            <a:r>
              <a:rPr lang="en-US" altLang="ja-JP" sz="2400"/>
              <a:t>)</a:t>
            </a:r>
            <a:r>
              <a:rPr lang="en-US" altLang="ja-JP" sz="2400" baseline="30000"/>
              <a:t>2</a:t>
            </a:r>
          </a:p>
          <a:p>
            <a:endParaRPr lang="en-US" altLang="ja-JP" sz="2200"/>
          </a:p>
          <a:p>
            <a:endParaRPr lang="en-US" altLang="ja-JP" sz="2200"/>
          </a:p>
          <a:p>
            <a:endParaRPr kumimoji="1" lang="ja-JP" altLang="en-US" sz="22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13</a:t>
            </a:fld>
            <a:endParaRPr kumimoji="1" lang="ja-JP" altLang="en-US"/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266700" y="2971800"/>
            <a:ext cx="3801871" cy="316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/>
              <a:t>統計で決まる分解能からの超過が見られ、約</a:t>
            </a:r>
            <a:r>
              <a:rPr lang="en-US" altLang="ja-JP" sz="2200"/>
              <a:t>1.5</a:t>
            </a:r>
            <a:r>
              <a:rPr lang="ja-JP" altLang="en-US" sz="2200"/>
              <a:t>倍である。</a:t>
            </a:r>
            <a:endParaRPr lang="en-US" altLang="ja-JP" sz="2200"/>
          </a:p>
          <a:p>
            <a:r>
              <a:rPr lang="ja-JP" altLang="en-US" sz="2200"/>
              <a:t>外挿すると実機において分解能への統計の寄与は</a:t>
            </a:r>
            <a:r>
              <a:rPr lang="en-US" altLang="ja-JP" sz="2200">
                <a:solidFill>
                  <a:srgbClr val="000000"/>
                </a:solidFill>
              </a:rPr>
              <a:t>0.34</a:t>
            </a:r>
            <a:r>
              <a:rPr lang="en-US" altLang="ja-JP" sz="2200"/>
              <a:t>%</a:t>
            </a:r>
            <a:r>
              <a:rPr lang="ja-JP" altLang="en-US" sz="2200"/>
              <a:t>のとなる。</a:t>
            </a:r>
            <a:r>
              <a:rPr lang="en-US" altLang="ja-JP" sz="2200"/>
              <a:t>MEGII</a:t>
            </a:r>
            <a:r>
              <a:rPr lang="ja-JP" altLang="en-US" sz="2200"/>
              <a:t>での予想分解能</a:t>
            </a:r>
            <a:r>
              <a:rPr lang="en-US" altLang="ja-JP" sz="2200"/>
              <a:t>1.0%</a:t>
            </a:r>
            <a:r>
              <a:rPr lang="ja-JP" altLang="en-US" sz="2200"/>
              <a:t>への影響は小さい。</a:t>
            </a:r>
            <a:endParaRPr lang="en-US" altLang="ja-JP" sz="2200"/>
          </a:p>
          <a:p>
            <a:endParaRPr lang="ja-JP" altLang="en-US" sz="220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7283532" y="2146300"/>
            <a:ext cx="412668" cy="342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664108" y="190778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測定より</a:t>
            </a:r>
            <a:r>
              <a:rPr lang="en-US" altLang="ja-JP">
                <a:solidFill>
                  <a:srgbClr val="FF0000"/>
                </a:solidFill>
              </a:rPr>
              <a:t>5.4%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6" name="図 5" descr="ResvsSt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62" y="2859973"/>
            <a:ext cx="5072938" cy="3610967"/>
          </a:xfrm>
          <a:prstGeom prst="rect">
            <a:avLst/>
          </a:prstGeom>
        </p:spPr>
      </p:pic>
      <p:sp>
        <p:nvSpPr>
          <p:cNvPr id="21" name="右大かっこ 20"/>
          <p:cNvSpPr/>
          <p:nvPr/>
        </p:nvSpPr>
        <p:spPr>
          <a:xfrm rot="16200000">
            <a:off x="7333280" y="2904310"/>
            <a:ext cx="141156" cy="2033596"/>
          </a:xfrm>
          <a:prstGeom prst="rightBracket">
            <a:avLst/>
          </a:prstGeom>
          <a:ln w="381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04030" y="3481197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/>
              <a:t>プロトタイプ検出器用</a:t>
            </a:r>
            <a:r>
              <a:rPr lang="en-US" altLang="ja-JP" sz="1600"/>
              <a:t>MPPC</a:t>
            </a:r>
            <a:endParaRPr kumimoji="1" lang="ja-JP" altLang="en-US" sz="160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774721" y="4859351"/>
            <a:ext cx="0" cy="7278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099790" y="5533821"/>
            <a:ext cx="205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>
                <a:solidFill>
                  <a:srgbClr val="FF0000"/>
                </a:solidFill>
              </a:rPr>
              <a:t>1/sqrt(Num of p.e.)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27800" y="67818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素子の分解能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3574" y="2887585"/>
            <a:ext cx="3906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素子のエネルギー分解能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22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0705" y="1049627"/>
            <a:ext cx="8532195" cy="5076536"/>
          </a:xfrm>
        </p:spPr>
        <p:txBody>
          <a:bodyPr>
            <a:normAutofit/>
          </a:bodyPr>
          <a:lstStyle/>
          <a:p>
            <a:r>
              <a:rPr lang="ja-JP" altLang="en-US" sz="2400"/>
              <a:t>クロスチェックのため別の解析手法を使用</a:t>
            </a:r>
            <a:endParaRPr lang="en-US" altLang="ja-JP" sz="2400"/>
          </a:p>
          <a:p>
            <a:r>
              <a:rPr lang="ja-JP" altLang="en-US" sz="2400"/>
              <a:t>異なる</a:t>
            </a:r>
            <a:r>
              <a:rPr kumimoji="1" lang="en-US" altLang="ja-JP" sz="2400"/>
              <a:t>MPPC</a:t>
            </a:r>
            <a:r>
              <a:rPr kumimoji="1" lang="ja-JP" altLang="en-US" sz="2400"/>
              <a:t>での</a:t>
            </a:r>
            <a:r>
              <a:rPr lang="ja-JP" altLang="en-US" sz="2400"/>
              <a:t>光電子</a:t>
            </a:r>
            <a:r>
              <a:rPr kumimoji="1" lang="ja-JP" altLang="en-US" sz="2400"/>
              <a:t>数の差を用いる。</a:t>
            </a:r>
            <a:endParaRPr kumimoji="1" lang="en-US" altLang="ja-JP" sz="2400"/>
          </a:p>
          <a:p>
            <a:endParaRPr lang="en-US" altLang="ja-JP" sz="2400"/>
          </a:p>
          <a:p>
            <a:r>
              <a:rPr lang="ja-JP" altLang="en-US" sz="2400"/>
              <a:t>アルファ線のエネルギー分布の情報が不必要。</a:t>
            </a:r>
            <a:endParaRPr lang="en-US" altLang="ja-JP" sz="2400"/>
          </a:p>
          <a:p>
            <a:r>
              <a:rPr kumimoji="1" lang="ja-JP" altLang="en-US" sz="2400"/>
              <a:t>２つの解析手法の結果はおおむね一致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14</a:t>
            </a:fld>
            <a:endParaRPr kumimoji="1" lang="ja-JP" altLang="en-US"/>
          </a:p>
        </p:txBody>
      </p:sp>
      <p:pic>
        <p:nvPicPr>
          <p:cNvPr id="11" name="図 10" descr="ResvsStat_dif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55" y="3280992"/>
            <a:ext cx="4936445" cy="3343201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 flipV="1">
            <a:off x="6628591" y="5078272"/>
            <a:ext cx="0" cy="8716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19800" y="5885043"/>
            <a:ext cx="205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>
                <a:solidFill>
                  <a:srgbClr val="FF0000"/>
                </a:solidFill>
              </a:rPr>
              <a:t>1/sqrt(Num of p.e.)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pic>
        <p:nvPicPr>
          <p:cNvPr id="6" name="図 5" descr="r2225_m17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" y="3569780"/>
            <a:ext cx="3809865" cy="301698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402188" y="6370543"/>
            <a:ext cx="1472475" cy="20326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/>
              <a:t>(N0-N1)/(N0+N1)</a:t>
            </a:r>
            <a:endParaRPr kumimoji="1" lang="ja-JP" altLang="en-US" sz="1400"/>
          </a:p>
        </p:txBody>
      </p:sp>
      <p:sp>
        <p:nvSpPr>
          <p:cNvPr id="14" name="正方形/長方形 13"/>
          <p:cNvSpPr/>
          <p:nvPr/>
        </p:nvSpPr>
        <p:spPr>
          <a:xfrm>
            <a:off x="2345530" y="3918392"/>
            <a:ext cx="1153328" cy="78534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/>
              <a:t>(N0-N1)/(N0+N1)</a:t>
            </a:r>
          </a:p>
          <a:p>
            <a:pPr algn="ctr"/>
            <a:r>
              <a:rPr kumimoji="1" lang="ja-JP" altLang="en-US" sz="1400"/>
              <a:t>の分布</a:t>
            </a:r>
          </a:p>
        </p:txBody>
      </p:sp>
      <p:pic>
        <p:nvPicPr>
          <p:cNvPr id="9" name="図 8" descr="diff_eq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44" y="1878345"/>
            <a:ext cx="3511814" cy="540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cxnSp>
        <p:nvCxnSpPr>
          <p:cNvPr id="16" name="直線矢印コネクタ 15"/>
          <p:cNvCxnSpPr/>
          <p:nvPr/>
        </p:nvCxnSpPr>
        <p:spPr>
          <a:xfrm flipH="1">
            <a:off x="5507459" y="2148565"/>
            <a:ext cx="655383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171625" y="1680121"/>
            <a:ext cx="28520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/>
              <a:t>N0:0</a:t>
            </a:r>
            <a:r>
              <a:rPr lang="ja-JP" altLang="en-US" sz="1400"/>
              <a:t>番目の</a:t>
            </a:r>
            <a:r>
              <a:rPr lang="en-US" altLang="ja-JP" sz="1400"/>
              <a:t>MPPC</a:t>
            </a:r>
            <a:r>
              <a:rPr lang="ja-JP" altLang="en-US" sz="1400"/>
              <a:t>での光電子数</a:t>
            </a:r>
            <a:endParaRPr lang="en-US" altLang="ja-JP" sz="1400"/>
          </a:p>
          <a:p>
            <a:r>
              <a:rPr kumimoji="1" lang="en-US" altLang="ja-JP" sz="1400"/>
              <a:t>N1:</a:t>
            </a:r>
            <a:r>
              <a:rPr lang="en-US" altLang="ja-JP" sz="1400"/>
              <a:t>1</a:t>
            </a:r>
            <a:r>
              <a:rPr lang="ja-JP" altLang="en-US" sz="1400"/>
              <a:t>番目の</a:t>
            </a:r>
            <a:r>
              <a:rPr lang="en-US" altLang="ja-JP" sz="1400"/>
              <a:t>MPPC</a:t>
            </a:r>
            <a:r>
              <a:rPr lang="ja-JP" altLang="en-US" sz="1400"/>
              <a:t>での光電子数</a:t>
            </a:r>
            <a:endParaRPr lang="en-US" altLang="ja-JP" sz="1400"/>
          </a:p>
          <a:p>
            <a:r>
              <a:rPr kumimoji="1" lang="en-US" altLang="ja-JP" sz="1400"/>
              <a:t>σ:</a:t>
            </a:r>
            <a:r>
              <a:rPr lang="en-US" altLang="ja-JP" sz="1400"/>
              <a:t>MPPC</a:t>
            </a:r>
            <a:r>
              <a:rPr lang="ja-JP" altLang="en-US" sz="1400"/>
              <a:t>一つ</a:t>
            </a:r>
            <a:r>
              <a:rPr kumimoji="1" lang="ja-JP" altLang="en-US" sz="1400"/>
              <a:t>でのエネルギー分解能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43574" y="3280992"/>
            <a:ext cx="3906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素子のエネルギー分解能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15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46766"/>
            <a:ext cx="8229600" cy="4929588"/>
          </a:xfrm>
        </p:spPr>
        <p:txBody>
          <a:bodyPr>
            <a:normAutofit/>
          </a:bodyPr>
          <a:lstStyle/>
          <a:p>
            <a:r>
              <a:rPr kumimoji="1" lang="ja-JP" altLang="en-US" sz="2400"/>
              <a:t>比較のため青色</a:t>
            </a:r>
            <a:r>
              <a:rPr kumimoji="1" lang="en-US" altLang="ja-JP" sz="2400"/>
              <a:t>LED</a:t>
            </a:r>
            <a:r>
              <a:rPr kumimoji="1" lang="ja-JP" altLang="en-US" sz="2400"/>
              <a:t>に対してエネルギー分解能</a:t>
            </a:r>
            <a:r>
              <a:rPr kumimoji="1" lang="en-US" altLang="ja-JP" sz="2400"/>
              <a:t>(</a:t>
            </a:r>
            <a:r>
              <a:rPr kumimoji="1" lang="ja-JP" altLang="en-US" sz="2400"/>
              <a:t>光電子数の分布</a:t>
            </a:r>
            <a:r>
              <a:rPr kumimoji="1" lang="en-US" altLang="ja-JP" sz="2400"/>
              <a:t>)</a:t>
            </a:r>
            <a:r>
              <a:rPr kumimoji="1" lang="ja-JP" altLang="en-US" sz="2400"/>
              <a:t>を測定</a:t>
            </a:r>
            <a:endParaRPr kumimoji="1" lang="en-US" altLang="ja-JP" sz="2400"/>
          </a:p>
          <a:p>
            <a:r>
              <a:rPr lang="ja-JP" altLang="en-US" sz="2400"/>
              <a:t>統計で決まる分解能からの超過が見られ、約</a:t>
            </a:r>
            <a:r>
              <a:rPr lang="en-US" altLang="ja-JP" sz="2400"/>
              <a:t>1.25</a:t>
            </a:r>
            <a:r>
              <a:rPr lang="ja-JP" altLang="en-US" sz="2400"/>
              <a:t>倍である。</a:t>
            </a:r>
            <a:endParaRPr lang="en-US" altLang="ja-JP" sz="2400"/>
          </a:p>
          <a:p>
            <a:r>
              <a:rPr lang="ja-JP" altLang="en-US" sz="2400"/>
              <a:t>同じ光電子数では、</a:t>
            </a:r>
            <a:r>
              <a:rPr lang="en-US" altLang="ja-JP" sz="2400"/>
              <a:t>α</a:t>
            </a:r>
            <a:r>
              <a:rPr lang="ja-JP" altLang="en-US" sz="2400"/>
              <a:t>線より小さい分解能を示す。</a:t>
            </a:r>
            <a:endParaRPr lang="en-US" altLang="ja-JP" sz="240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15</a:t>
            </a:fld>
            <a:endParaRPr kumimoji="1" lang="ja-JP" altLang="en-US"/>
          </a:p>
        </p:txBody>
      </p:sp>
      <p:pic>
        <p:nvPicPr>
          <p:cNvPr id="5" name="図 4" descr="r2234_charge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0" y="3465637"/>
            <a:ext cx="3942162" cy="313060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02708" y="444494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LED</a:t>
            </a:r>
            <a:r>
              <a:rPr lang="ja-JP" altLang="en-US"/>
              <a:t>光の</a:t>
            </a:r>
            <a:endParaRPr lang="en-US" altLang="ja-JP"/>
          </a:p>
          <a:p>
            <a:r>
              <a:rPr lang="ja-JP" altLang="en-US"/>
              <a:t>電荷分布</a:t>
            </a:r>
            <a:endParaRPr kumimoji="1" lang="ja-JP" altLang="en-US"/>
          </a:p>
        </p:txBody>
      </p:sp>
      <p:pic>
        <p:nvPicPr>
          <p:cNvPr id="6" name="図 5" descr="StrLED_ResvsSta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41" y="3393610"/>
            <a:ext cx="4728883" cy="320263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V="1">
            <a:off x="6544673" y="5091280"/>
            <a:ext cx="0" cy="8376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525125" y="5847839"/>
            <a:ext cx="205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>
                <a:solidFill>
                  <a:srgbClr val="FF0000"/>
                </a:solidFill>
              </a:rPr>
              <a:t>1/sqrt(Num of p.e.)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2599" y="3294798"/>
            <a:ext cx="3906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素子のエネルギー分解能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1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エネルギー分解能</a:t>
            </a:r>
            <a:r>
              <a:rPr lang="en-US" altLang="ja-JP"/>
              <a:t> vs Over Voltage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2900" y="1172330"/>
            <a:ext cx="8470900" cy="5320544"/>
          </a:xfrm>
        </p:spPr>
        <p:txBody>
          <a:bodyPr>
            <a:normAutofit/>
          </a:bodyPr>
          <a:lstStyle/>
          <a:p>
            <a:r>
              <a:rPr lang="ja-JP" altLang="en-US" sz="2400"/>
              <a:t>バイアス電圧</a:t>
            </a:r>
            <a:r>
              <a:rPr lang="en-US" altLang="en-US" sz="2400"/>
              <a:t>を増やすと、</a:t>
            </a:r>
            <a:r>
              <a:rPr lang="en-US" altLang="ja-JP" sz="2400"/>
              <a:t>PDE</a:t>
            </a:r>
            <a:r>
              <a:rPr lang="ja-JP" altLang="en-US" sz="2400"/>
              <a:t>が増加し、光電子数が増加する</a:t>
            </a:r>
            <a:endParaRPr lang="en-US" altLang="ja-JP" sz="2400"/>
          </a:p>
          <a:p>
            <a:r>
              <a:rPr lang="ja-JP" altLang="en-US" sz="2400"/>
              <a:t>バイアス電圧が増加しても、分解能に改善が見られない</a:t>
            </a:r>
            <a:endParaRPr lang="en-US" altLang="ja-JP" sz="2000"/>
          </a:p>
          <a:p>
            <a:pPr lvl="1"/>
            <a:r>
              <a:rPr lang="en-US" altLang="en-US" sz="2000"/>
              <a:t>ありうる原因として</a:t>
            </a:r>
            <a:r>
              <a:rPr lang="ja-JP" altLang="en-US" sz="2000"/>
              <a:t>クロストークの影響がある</a:t>
            </a:r>
            <a:endParaRPr lang="en-US" altLang="ja-JP" sz="2000"/>
          </a:p>
          <a:p>
            <a:pPr lvl="1"/>
            <a:r>
              <a:rPr lang="ja-JP" altLang="en-US" sz="2000"/>
              <a:t>クロストークを抑制した</a:t>
            </a:r>
            <a:r>
              <a:rPr lang="en-US" altLang="ja-JP" sz="2000"/>
              <a:t>MPPC</a:t>
            </a:r>
            <a:r>
              <a:rPr lang="ja-JP" altLang="en-US" sz="2000"/>
              <a:t>を検討</a:t>
            </a: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16</a:t>
            </a:fld>
            <a:endParaRPr kumimoji="1" lang="ja-JP" altLang="en-US"/>
          </a:p>
        </p:txBody>
      </p:sp>
      <p:pic>
        <p:nvPicPr>
          <p:cNvPr id="12" name="図 11" descr="StrLED_ResvsSt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5" y="3225097"/>
            <a:ext cx="4391766" cy="326777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73553" y="3521832"/>
            <a:ext cx="575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>
                <a:solidFill>
                  <a:srgbClr val="FF0000"/>
                </a:solidFill>
              </a:rPr>
              <a:t>LED</a:t>
            </a:r>
            <a:endParaRPr kumimoji="1" lang="ja-JP" altLang="en-US" sz="2000" b="1">
              <a:solidFill>
                <a:srgbClr val="FF0000"/>
              </a:solidFill>
            </a:endParaRPr>
          </a:p>
        </p:txBody>
      </p:sp>
      <p:pic>
        <p:nvPicPr>
          <p:cNvPr id="5" name="図 4" descr="ResvsStat_1packa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79" y="3225098"/>
            <a:ext cx="4386930" cy="326777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853967" y="3521832"/>
            <a:ext cx="81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</a:rPr>
              <a:t>Alpha</a:t>
            </a:r>
            <a:endParaRPr kumimoji="1" lang="ja-JP" altLang="en-US" sz="2000" b="1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5664200" y="6045200"/>
            <a:ext cx="2743200" cy="0"/>
          </a:xfrm>
          <a:prstGeom prst="straightConnector1">
            <a:avLst/>
          </a:prstGeom>
          <a:ln w="635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050150" y="5688568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バイアス電圧増加</a:t>
            </a:r>
            <a:endParaRPr kumimoji="1" lang="ja-JP" altLang="en-US" sz="1200"/>
          </a:p>
        </p:txBody>
      </p:sp>
      <p:sp>
        <p:nvSpPr>
          <p:cNvPr id="20" name="円/楕円 19"/>
          <p:cNvSpPr/>
          <p:nvPr/>
        </p:nvSpPr>
        <p:spPr>
          <a:xfrm rot="19627035">
            <a:off x="3066445" y="5065157"/>
            <a:ext cx="799438" cy="401565"/>
          </a:xfrm>
          <a:prstGeom prst="ellipse">
            <a:avLst/>
          </a:prstGeom>
          <a:noFill/>
          <a:ln w="31750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78681" y="4751820"/>
            <a:ext cx="764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同じ光量</a:t>
            </a:r>
            <a:endParaRPr kumimoji="1" lang="ja-JP" altLang="en-US" sz="120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032668" y="4629665"/>
            <a:ext cx="786732" cy="0"/>
          </a:xfrm>
          <a:prstGeom prst="straightConnector1">
            <a:avLst/>
          </a:prstGeom>
          <a:ln w="317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784958" y="45945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バイアス</a:t>
            </a:r>
            <a:endParaRPr lang="en-US" altLang="ja-JP" sz="1200"/>
          </a:p>
          <a:p>
            <a:r>
              <a:rPr lang="ja-JP" altLang="en-US" sz="1200"/>
              <a:t>電圧増加</a:t>
            </a:r>
            <a:endParaRPr kumimoji="1" lang="ja-JP" altLang="en-US" sz="12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08176" y="3211292"/>
            <a:ext cx="3906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素子のエネルギー分解能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0075" y="3152500"/>
            <a:ext cx="3906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素子のエネルギー分解能</a:t>
            </a:r>
            <a:r>
              <a:rPr lang="en-US" altLang="ja-JP"/>
              <a:t> vs </a:t>
            </a:r>
            <a:r>
              <a:rPr lang="ja-JP" altLang="en-US"/>
              <a:t>光電子数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3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まとめ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9627"/>
            <a:ext cx="8229600" cy="4929588"/>
          </a:xfrm>
        </p:spPr>
        <p:txBody>
          <a:bodyPr>
            <a:normAutofit/>
          </a:bodyPr>
          <a:lstStyle/>
          <a:p>
            <a:r>
              <a:rPr kumimoji="1" lang="en-US" altLang="ja-JP" sz="2400"/>
              <a:t>MEG II</a:t>
            </a:r>
            <a:r>
              <a:rPr kumimoji="1" lang="ja-JP" altLang="en-US" sz="2400"/>
              <a:t>実験のキセノン検出器に向けて真空紫外光に感度のある大型</a:t>
            </a:r>
            <a:r>
              <a:rPr kumimoji="1" lang="en-US" altLang="ja-JP" sz="2400"/>
              <a:t>MPPC</a:t>
            </a:r>
            <a:r>
              <a:rPr kumimoji="1" lang="ja-JP" altLang="en-US" sz="2400"/>
              <a:t>を開発している。</a:t>
            </a:r>
            <a:endParaRPr kumimoji="1" lang="en-US" altLang="ja-JP" sz="2400"/>
          </a:p>
          <a:p>
            <a:endParaRPr kumimoji="1" lang="en-US" altLang="ja-JP" sz="2400"/>
          </a:p>
          <a:p>
            <a:r>
              <a:rPr kumimoji="1" lang="ja-JP" altLang="en-US" sz="2400"/>
              <a:t>プロトタイプ</a:t>
            </a:r>
            <a:r>
              <a:rPr lang="ja-JP" altLang="en-US" sz="2400"/>
              <a:t>検出器用</a:t>
            </a:r>
            <a:r>
              <a:rPr lang="en-US" altLang="ja-JP" sz="2400"/>
              <a:t>MPPC</a:t>
            </a:r>
            <a:r>
              <a:rPr lang="ja-JP" altLang="en-US" sz="2400"/>
              <a:t>の一部について液体キセノン中での性能を調査した。</a:t>
            </a:r>
            <a:endParaRPr lang="en-US" altLang="ja-JP" sz="2400"/>
          </a:p>
          <a:p>
            <a:r>
              <a:rPr lang="ja-JP" altLang="en-US" sz="2400"/>
              <a:t>液体キセノン中で動作する事が確認できた。</a:t>
            </a:r>
            <a:endParaRPr lang="en-US" altLang="ja-JP" sz="2000"/>
          </a:p>
          <a:p>
            <a:pPr lvl="1"/>
            <a:r>
              <a:rPr lang="ja-JP" altLang="en-US" sz="2000"/>
              <a:t>３種類の接続法の比較を行った。</a:t>
            </a:r>
            <a:endParaRPr lang="en-US" altLang="ja-JP" sz="2000"/>
          </a:p>
          <a:p>
            <a:pPr lvl="1"/>
            <a:r>
              <a:rPr lang="ja-JP" altLang="en-US" sz="2000"/>
              <a:t>検出効率</a:t>
            </a:r>
            <a:r>
              <a:rPr lang="en-US" altLang="ja-JP" sz="2000"/>
              <a:t>: 25%</a:t>
            </a:r>
            <a:r>
              <a:rPr lang="ja-JP" altLang="en-US" sz="2000"/>
              <a:t>以上の検出効率を確認した。</a:t>
            </a:r>
            <a:endParaRPr lang="en-US" altLang="ja-JP" sz="2000"/>
          </a:p>
          <a:p>
            <a:pPr lvl="1"/>
            <a:r>
              <a:rPr lang="ja-JP" altLang="en-US" sz="2000"/>
              <a:t>エネルギー分解能</a:t>
            </a:r>
            <a:r>
              <a:rPr lang="en-US" altLang="ja-JP" sz="2000"/>
              <a:t>:</a:t>
            </a:r>
            <a:r>
              <a:rPr lang="ja-JP" altLang="en-US" sz="2000"/>
              <a:t>統計からの超過を確認したが、原因は不明。</a:t>
            </a:r>
            <a:endParaRPr lang="en-US" altLang="ja-JP" sz="2000"/>
          </a:p>
          <a:p>
            <a:pPr marL="457200" lvl="1" indent="0">
              <a:buNone/>
            </a:pPr>
            <a:r>
              <a:rPr lang="en-US" altLang="ja-JP" sz="2000"/>
              <a:t>					 </a:t>
            </a:r>
            <a:r>
              <a:rPr lang="ja-JP" altLang="en-US" sz="2000"/>
              <a:t>実機の分解能への影響は小さい。</a:t>
            </a:r>
            <a:endParaRPr lang="en-US" altLang="ja-JP" sz="2000"/>
          </a:p>
          <a:p>
            <a:pPr marL="0" indent="0">
              <a:buNone/>
            </a:pPr>
            <a:endParaRPr lang="en-US" altLang="ja-JP" sz="2400"/>
          </a:p>
          <a:p>
            <a:endParaRPr kumimoji="1" lang="ja-JP" altLang="en-US" sz="24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01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今後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/>
              <a:t>プロトタイプ検出器</a:t>
            </a:r>
            <a:endParaRPr lang="en-US" altLang="ja-JP" sz="2400"/>
          </a:p>
          <a:p>
            <a:pPr lvl="1"/>
            <a:r>
              <a:rPr lang="ja-JP" altLang="en-US" sz="2000"/>
              <a:t>今年１１月から建設開始</a:t>
            </a:r>
            <a:endParaRPr lang="en-US" altLang="ja-JP" sz="2000"/>
          </a:p>
          <a:p>
            <a:pPr lvl="1"/>
            <a:r>
              <a:rPr lang="en-US" altLang="ja-JP" sz="2000"/>
              <a:t>600</a:t>
            </a:r>
            <a:r>
              <a:rPr lang="ja-JP" altLang="en-US" sz="2000"/>
              <a:t>個の</a:t>
            </a:r>
            <a:r>
              <a:rPr lang="en-US" altLang="ja-JP" sz="2000"/>
              <a:t>MPPC</a:t>
            </a:r>
            <a:r>
              <a:rPr lang="ja-JP" altLang="en-US" sz="2000"/>
              <a:t>を低温で調査</a:t>
            </a:r>
            <a:endParaRPr lang="en-US" altLang="ja-JP" sz="2000"/>
          </a:p>
          <a:p>
            <a:pPr lvl="1"/>
            <a:r>
              <a:rPr lang="ja-JP" altLang="en-US" sz="2000"/>
              <a:t>ビームテストを検討中</a:t>
            </a:r>
            <a:endParaRPr lang="en-US" altLang="ja-JP" sz="2000"/>
          </a:p>
          <a:p>
            <a:endParaRPr lang="en-US" altLang="ja-JP" sz="2400"/>
          </a:p>
          <a:p>
            <a:pPr marL="0" indent="0">
              <a:buNone/>
            </a:pPr>
            <a:endParaRPr lang="en-US" altLang="ja-JP" sz="2400"/>
          </a:p>
          <a:p>
            <a:pPr marL="0" indent="0">
              <a:buNone/>
            </a:pPr>
            <a:endParaRPr lang="en-US" altLang="ja-JP" sz="2400"/>
          </a:p>
          <a:p>
            <a:r>
              <a:rPr lang="en-US" altLang="ja-JP" sz="2400"/>
              <a:t>MEG II</a:t>
            </a:r>
            <a:r>
              <a:rPr lang="ja-JP" altLang="en-US" sz="2400"/>
              <a:t>実験の実機</a:t>
            </a:r>
            <a:endParaRPr lang="en-US" altLang="ja-JP" sz="2000"/>
          </a:p>
          <a:p>
            <a:pPr lvl="1"/>
            <a:r>
              <a:rPr lang="en-US" altLang="ja-JP" sz="2000"/>
              <a:t>MPPC</a:t>
            </a:r>
            <a:r>
              <a:rPr lang="ja-JP" altLang="en-US" sz="2000"/>
              <a:t>のさらなる改良が進行中</a:t>
            </a:r>
            <a:r>
              <a:rPr lang="en-US" altLang="ja-JP" sz="2000"/>
              <a:t>(</a:t>
            </a:r>
            <a:r>
              <a:rPr lang="ja-JP" altLang="en-US" sz="2000"/>
              <a:t>クロストーク抑制機構の導入</a:t>
            </a:r>
            <a:r>
              <a:rPr lang="en-US" altLang="ja-JP" sz="2000"/>
              <a:t>)</a:t>
            </a:r>
          </a:p>
          <a:p>
            <a:pPr lvl="1"/>
            <a:r>
              <a:rPr lang="ja-JP" altLang="en-US" sz="2000"/>
              <a:t>今年中に</a:t>
            </a:r>
            <a:r>
              <a:rPr lang="en-US" altLang="ja-JP" sz="2000"/>
              <a:t>MPPC</a:t>
            </a:r>
            <a:r>
              <a:rPr lang="ja-JP" altLang="en-US" sz="2000"/>
              <a:t>の生産開始</a:t>
            </a:r>
            <a:endParaRPr lang="en-US" altLang="ja-JP" sz="2000"/>
          </a:p>
          <a:p>
            <a:pPr lvl="1"/>
            <a:r>
              <a:rPr lang="ja-JP" altLang="en-US" sz="2000"/>
              <a:t>来年中に実機完成予定</a:t>
            </a:r>
            <a:endParaRPr lang="en-US" altLang="ja-JP" sz="200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18</a:t>
            </a:fld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234675"/>
            <a:ext cx="3528530" cy="27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407535" y="948409"/>
            <a:ext cx="316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プロトタイプ検出器</a:t>
            </a:r>
            <a:r>
              <a:rPr lang="en-US" altLang="ja-JP" dirty="0"/>
              <a:t> (〜100</a:t>
            </a:r>
            <a:r>
              <a:rPr lang="en-US" altLang="ja-JP" dirty="0">
                <a:latin typeface="MT Extra" charset="2"/>
                <a:cs typeface="MT Extra" charset="2"/>
              </a:rPr>
              <a:t>l</a:t>
            </a:r>
            <a:r>
              <a:rPr lang="en-US" altLang="ja-JP" dirty="0"/>
              <a:t> Xe)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81600" y="1247375"/>
            <a:ext cx="138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PMT:</a:t>
            </a:r>
            <a:r>
              <a:rPr lang="en-US" altLang="ja-JP"/>
              <a:t>192</a:t>
            </a:r>
            <a:r>
              <a:rPr kumimoji="1" lang="ja-JP" altLang="en-US"/>
              <a:t>個</a:t>
            </a:r>
            <a:endParaRPr kumimoji="1" lang="en-US" altLang="ja-JP"/>
          </a:p>
          <a:p>
            <a:r>
              <a:rPr lang="en-US" altLang="ja-JP"/>
              <a:t>MPPC:600</a:t>
            </a:r>
            <a:r>
              <a:rPr lang="ja-JP" altLang="en-US"/>
              <a:t>個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8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/>
              <a:t>Back Up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32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液体</a:t>
            </a:r>
            <a:r>
              <a:rPr kumimoji="1" lang="ja-JP" altLang="en-US"/>
              <a:t>キセノン検出器のアップグレード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575"/>
            <a:ext cx="8411633" cy="4929588"/>
          </a:xfrm>
        </p:spPr>
        <p:txBody>
          <a:bodyPr>
            <a:normAutofit/>
          </a:bodyPr>
          <a:lstStyle/>
          <a:p>
            <a:r>
              <a:rPr lang="en-US" altLang="ja-JP" sz="2200"/>
              <a:t>MEG II</a:t>
            </a:r>
            <a:r>
              <a:rPr lang="ja-JP" altLang="en-US" sz="2200"/>
              <a:t>において液体キセノン検出器のアップグレードを計画</a:t>
            </a:r>
            <a:endParaRPr lang="en-US" altLang="ja-JP" sz="2200"/>
          </a:p>
          <a:p>
            <a:r>
              <a:rPr lang="ja-JP" altLang="en-US" sz="2200"/>
              <a:t>光子の収集効率の位置依存性が</a:t>
            </a:r>
            <a:endParaRPr lang="en-US" altLang="ja-JP" sz="2200"/>
          </a:p>
          <a:p>
            <a:pPr marL="0" indent="0">
              <a:buNone/>
            </a:pPr>
            <a:r>
              <a:rPr lang="ja-JP" altLang="en-US" sz="2200"/>
              <a:t>エネルギー分解能を制限</a:t>
            </a:r>
            <a:endParaRPr lang="en-US" altLang="ja-JP" sz="2200"/>
          </a:p>
          <a:p>
            <a:r>
              <a:rPr lang="ja-JP" altLang="en-US" sz="2200"/>
              <a:t>より細分化された検出器への置き換え</a:t>
            </a:r>
            <a:endParaRPr kumimoji="1" lang="en-US" altLang="ja-JP" sz="2200"/>
          </a:p>
          <a:p>
            <a:r>
              <a:rPr lang="ja-JP" altLang="en-US" sz="2200"/>
              <a:t>真空紫外光に感度のある大型</a:t>
            </a:r>
            <a:r>
              <a:rPr lang="en-US" altLang="ja-JP" sz="2200"/>
              <a:t>MPPC</a:t>
            </a:r>
            <a:r>
              <a:rPr lang="ja-JP" altLang="en-US" sz="2200"/>
              <a:t>を開発</a:t>
            </a:r>
            <a:endParaRPr kumimoji="1" lang="ja-JP" altLang="en-US" sz="220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17" y="1619909"/>
            <a:ext cx="2740868" cy="235882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17" y="4107981"/>
            <a:ext cx="2740868" cy="239572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608917"/>
            <a:ext cx="4152416" cy="289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2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872565" y="1619909"/>
            <a:ext cx="890220" cy="36920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MEG</a:t>
            </a:r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872565" y="4107980"/>
            <a:ext cx="890220" cy="63262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MEG II</a:t>
            </a:r>
          </a:p>
          <a:p>
            <a:pPr algn="ctr"/>
            <a:r>
              <a:rPr kumimoji="1" lang="en-US" altLang="ja-JP"/>
              <a:t>(CG)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3608917"/>
            <a:ext cx="241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MEG</a:t>
            </a:r>
            <a:r>
              <a:rPr kumimoji="1" lang="ja-JP" altLang="en-US" b="1"/>
              <a:t>における収集効率</a:t>
            </a:r>
          </a:p>
        </p:txBody>
      </p:sp>
    </p:spTree>
    <p:extLst>
      <p:ext uri="{BB962C8B-B14F-4D97-AF65-F5344CB8AC3E}">
        <p14:creationId xmlns:p14="http://schemas.microsoft.com/office/powerpoint/2010/main" val="18205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/>
              <a:t>MEG II Detector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20</a:t>
            </a:fld>
            <a:endParaRPr kumimoji="1" lang="ja-JP" altLang="en-US"/>
          </a:p>
        </p:txBody>
      </p:sp>
      <p:pic>
        <p:nvPicPr>
          <p:cNvPr id="6" name="図 5" descr="meg2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21" y="1049627"/>
            <a:ext cx="7120412" cy="534030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64114" y="324433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/>
              <a:t>JPS_v40.pptx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114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5" y="1084674"/>
            <a:ext cx="4187485" cy="23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272459" y="1176717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147"/>
            <a:ext cx="8229600" cy="879952"/>
          </a:xfrm>
        </p:spPr>
        <p:txBody>
          <a:bodyPr/>
          <a:lstStyle/>
          <a:p>
            <a:r>
              <a:rPr lang="ja-JP" altLang="en-US" dirty="0" smtClean="0"/>
              <a:t>液体</a:t>
            </a:r>
            <a:r>
              <a:rPr lang="en-US" altLang="ja-JP" dirty="0" smtClean="0"/>
              <a:t>Xe</a:t>
            </a:r>
            <a:r>
              <a:rPr lang="ja-JP" altLang="en-US" dirty="0" smtClean="0"/>
              <a:t>用 </a:t>
            </a:r>
            <a:r>
              <a:rPr kumimoji="1" lang="en-US" altLang="ja-JP" dirty="0" smtClean="0"/>
              <a:t>MPPC</a:t>
            </a:r>
            <a:r>
              <a:rPr kumimoji="1" lang="ja-JP" altLang="en-US" dirty="0" smtClean="0"/>
              <a:t>の開発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1" y="1797203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Xe</a:t>
            </a:r>
            <a:r>
              <a:rPr kumimoji="1" lang="ja-JP" altLang="en-US" sz="2000" dirty="0" smtClean="0"/>
              <a:t>の真空紫外光</a:t>
            </a:r>
            <a:r>
              <a:rPr kumimoji="1" lang="en-US" altLang="ja-JP" sz="2000" dirty="0" smtClean="0"/>
              <a:t>(VUV)</a:t>
            </a:r>
            <a:r>
              <a:rPr kumimoji="1" lang="ja-JP" altLang="en-US" sz="2000" dirty="0" smtClean="0"/>
              <a:t>に有感</a:t>
            </a:r>
            <a:endParaRPr kumimoji="1" lang="en-US" altLang="ja-JP" sz="2000" dirty="0" smtClean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大型</a:t>
            </a:r>
            <a:r>
              <a:rPr lang="en-US" altLang="ja-JP" sz="2000" dirty="0" smtClean="0"/>
              <a:t>(12×12 mm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速い応答</a:t>
            </a:r>
            <a:r>
              <a:rPr kumimoji="1" lang="en-US" altLang="ja-JP" sz="2000" dirty="0" smtClean="0"/>
              <a:t>(</a:t>
            </a:r>
            <a:r>
              <a:rPr lang="en-US" altLang="ja-JP" sz="2000" dirty="0"/>
              <a:t>fall </a:t>
            </a:r>
            <a:r>
              <a:rPr lang="en-US" altLang="ja-JP" sz="2000" dirty="0" smtClean="0"/>
              <a:t>time</a:t>
            </a:r>
            <a:r>
              <a:rPr kumimoji="1" lang="en-US" altLang="ja-JP" sz="2000" dirty="0" smtClean="0"/>
              <a:t>&lt;50ns)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3" y="1228690"/>
            <a:ext cx="2016224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要求さ</a:t>
            </a:r>
            <a:r>
              <a:rPr kumimoji="1" lang="ja-JP" altLang="en-US" sz="2000" dirty="0" smtClean="0"/>
              <a:t>れる性能</a:t>
            </a:r>
            <a:endParaRPr kumimoji="1" lang="ja-JP" altLang="en-US" sz="2000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537971" y="3244914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495146" y="3283825"/>
            <a:ext cx="677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2.5mm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3" y="3060828"/>
            <a:ext cx="2016224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これまで</a:t>
            </a:r>
            <a:r>
              <a:rPr lang="ja-JP" altLang="en-US" sz="2000" dirty="0" smtClean="0"/>
              <a:t>の開発</a:t>
            </a:r>
            <a:endParaRPr kumimoji="1" lang="ja-JP" altLang="en-US" sz="2000" dirty="0"/>
          </a:p>
        </p:txBody>
      </p:sp>
      <p:sp>
        <p:nvSpPr>
          <p:cNvPr id="12" name="フリーフォーム 11"/>
          <p:cNvSpPr/>
          <p:nvPr/>
        </p:nvSpPr>
        <p:spPr>
          <a:xfrm>
            <a:off x="167794" y="2020778"/>
            <a:ext cx="819007" cy="1800200"/>
          </a:xfrm>
          <a:custGeom>
            <a:avLst/>
            <a:gdLst>
              <a:gd name="connsiteX0" fmla="*/ 786638 w 952008"/>
              <a:gd name="connsiteY0" fmla="*/ 26308 h 2103732"/>
              <a:gd name="connsiteX1" fmla="*/ 125157 w 952008"/>
              <a:gd name="connsiteY1" fmla="*/ 250044 h 2103732"/>
              <a:gd name="connsiteX2" fmla="*/ 76518 w 952008"/>
              <a:gd name="connsiteY2" fmla="*/ 1835653 h 2103732"/>
              <a:gd name="connsiteX3" fmla="*/ 952008 w 952008"/>
              <a:gd name="connsiteY3" fmla="*/ 2088572 h 2103732"/>
              <a:gd name="connsiteX0" fmla="*/ 825870 w 991240"/>
              <a:gd name="connsiteY0" fmla="*/ 6499 h 2079602"/>
              <a:gd name="connsiteX1" fmla="*/ 86568 w 991240"/>
              <a:gd name="connsiteY1" fmla="*/ 405333 h 2079602"/>
              <a:gd name="connsiteX2" fmla="*/ 115750 w 991240"/>
              <a:gd name="connsiteY2" fmla="*/ 1815844 h 2079602"/>
              <a:gd name="connsiteX3" fmla="*/ 991240 w 991240"/>
              <a:gd name="connsiteY3" fmla="*/ 2068763 h 20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240" h="2079602">
                <a:moveTo>
                  <a:pt x="825870" y="6499"/>
                </a:moveTo>
                <a:cubicBezTo>
                  <a:pt x="554306" y="-32412"/>
                  <a:pt x="204921" y="103776"/>
                  <a:pt x="86568" y="405333"/>
                </a:cubicBezTo>
                <a:cubicBezTo>
                  <a:pt x="-31785" y="706890"/>
                  <a:pt x="-35029" y="1538606"/>
                  <a:pt x="115750" y="1815844"/>
                </a:cubicBezTo>
                <a:cubicBezTo>
                  <a:pt x="266529" y="2093082"/>
                  <a:pt x="622399" y="2095514"/>
                  <a:pt x="991240" y="2068763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3629922"/>
            <a:ext cx="7157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保護膜と反射防止膜を除去、</a:t>
            </a:r>
            <a:r>
              <a:rPr kumimoji="1" lang="en-US" altLang="ja-JP" sz="2000" dirty="0" smtClean="0"/>
              <a:t>VUV</a:t>
            </a:r>
            <a:r>
              <a:rPr kumimoji="1" lang="ja-JP" altLang="en-US" sz="2000" dirty="0" smtClean="0"/>
              <a:t>光を通すクォーツ窓で保護。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   </a:t>
            </a:r>
            <a:r>
              <a:rPr kumimoji="1" lang="en-US" altLang="ja-JP" sz="2000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sz="2000" dirty="0" smtClean="0"/>
              <a:t>VUV</a:t>
            </a:r>
            <a:r>
              <a:rPr kumimoji="1" lang="ja-JP" altLang="en-US" sz="2000" dirty="0" smtClean="0"/>
              <a:t>光に対し</a:t>
            </a:r>
            <a:r>
              <a:rPr kumimoji="1" lang="en-US" altLang="ja-JP" sz="2000" dirty="0" smtClean="0"/>
              <a:t>&gt;15%</a:t>
            </a:r>
            <a:r>
              <a:rPr kumimoji="1" lang="ja-JP" altLang="en-US" sz="2000" dirty="0" smtClean="0"/>
              <a:t>の</a:t>
            </a:r>
            <a:r>
              <a:rPr kumimoji="1" lang="en-US" altLang="ja-JP" sz="2000" dirty="0" smtClean="0"/>
              <a:t>PDE</a:t>
            </a:r>
            <a:r>
              <a:rPr kumimoji="1" lang="ja-JP" altLang="en-US" sz="2000" dirty="0" smtClean="0"/>
              <a:t>を達成</a:t>
            </a:r>
            <a:endParaRPr kumimoji="1" lang="en-US" altLang="ja-JP" sz="2000" dirty="0" smtClean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大型化</a:t>
            </a:r>
            <a:r>
              <a:rPr kumimoji="1" lang="en-US" altLang="ja-JP" sz="2000" dirty="0" smtClean="0">
                <a:sym typeface="Wingdings" panose="05000000000000000000" pitchFamily="2" charset="2"/>
              </a:rPr>
              <a:t>capacitance</a:t>
            </a:r>
            <a:r>
              <a:rPr kumimoji="1" lang="ja-JP" altLang="en-US" sz="2000" dirty="0" smtClean="0">
                <a:sym typeface="Wingdings" panose="05000000000000000000" pitchFamily="2" charset="2"/>
              </a:rPr>
              <a:t>の増大</a:t>
            </a:r>
            <a:r>
              <a:rPr kumimoji="1" lang="en-US" altLang="ja-JP" sz="2000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sz="2000" dirty="0" smtClean="0">
                <a:sym typeface="Wingdings" panose="05000000000000000000" pitchFamily="2" charset="2"/>
              </a:rPr>
              <a:t>時定数が増加してしまう</a:t>
            </a:r>
            <a:r>
              <a:rPr lang="en-US" altLang="ja-JP" sz="2000" dirty="0">
                <a:sym typeface="Wingdings" panose="05000000000000000000" pitchFamily="2" charset="2"/>
              </a:rPr>
              <a:t/>
            </a:r>
            <a:br>
              <a:rPr lang="en-US" altLang="ja-JP" sz="2000" dirty="0">
                <a:sym typeface="Wingdings" panose="05000000000000000000" pitchFamily="2" charset="2"/>
              </a:rPr>
            </a:br>
            <a:r>
              <a:rPr lang="ja-JP" altLang="en-US" sz="2000" dirty="0"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sym typeface="Wingdings" panose="05000000000000000000" pitchFamily="2" charset="2"/>
              </a:rPr>
              <a:t>  </a:t>
            </a:r>
            <a:r>
              <a:rPr lang="en-US" altLang="ja-JP" sz="2000" dirty="0" smtClean="0"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sym typeface="Wingdings" panose="05000000000000000000" pitchFamily="2" charset="2"/>
              </a:rPr>
              <a:t>4</a:t>
            </a:r>
            <a:r>
              <a:rPr lang="ja-JP" altLang="en-US" sz="2000" dirty="0" smtClean="0">
                <a:sym typeface="Wingdings" panose="05000000000000000000" pitchFamily="2" charset="2"/>
              </a:rPr>
              <a:t>分割したチップを基板上で直列接続</a:t>
            </a:r>
            <a:r>
              <a:rPr lang="en-US" altLang="ja-JP" sz="2000" dirty="0" smtClean="0">
                <a:sym typeface="Wingdings" panose="05000000000000000000" pitchFamily="2" charset="2"/>
              </a:rPr>
              <a:t/>
            </a:r>
            <a:br>
              <a:rPr lang="en-US" altLang="ja-JP" sz="2000" dirty="0" smtClean="0">
                <a:sym typeface="Wingdings" panose="05000000000000000000" pitchFamily="2" charset="2"/>
              </a:rPr>
            </a:br>
            <a:r>
              <a:rPr lang="ja-JP" altLang="en-US" sz="2000" dirty="0" smtClean="0">
                <a:sym typeface="Wingdings" panose="05000000000000000000" pitchFamily="2" charset="2"/>
              </a:rPr>
              <a:t>　 </a:t>
            </a:r>
            <a:r>
              <a:rPr lang="en-US" altLang="ja-JP" sz="2000" dirty="0" smtClean="0">
                <a:sym typeface="Wingdings" panose="05000000000000000000" pitchFamily="2" charset="2"/>
              </a:rPr>
              <a:t> Fall time&lt;50ns</a:t>
            </a:r>
            <a:r>
              <a:rPr lang="ja-JP" altLang="en-US" sz="2000" dirty="0" smtClean="0">
                <a:sym typeface="Wingdings" panose="05000000000000000000" pitchFamily="2" charset="2"/>
              </a:rPr>
              <a:t>を達成</a:t>
            </a:r>
            <a:endParaRPr kumimoji="1" lang="en-US" altLang="ja-JP" sz="2000" dirty="0" smtClean="0">
              <a:sym typeface="Wingdings" panose="05000000000000000000" pitchFamily="2" charset="2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07505" y="2452826"/>
            <a:ext cx="819007" cy="1992704"/>
          </a:xfrm>
          <a:custGeom>
            <a:avLst/>
            <a:gdLst>
              <a:gd name="connsiteX0" fmla="*/ 786638 w 952008"/>
              <a:gd name="connsiteY0" fmla="*/ 26308 h 2103732"/>
              <a:gd name="connsiteX1" fmla="*/ 125157 w 952008"/>
              <a:gd name="connsiteY1" fmla="*/ 250044 h 2103732"/>
              <a:gd name="connsiteX2" fmla="*/ 76518 w 952008"/>
              <a:gd name="connsiteY2" fmla="*/ 1835653 h 2103732"/>
              <a:gd name="connsiteX3" fmla="*/ 952008 w 952008"/>
              <a:gd name="connsiteY3" fmla="*/ 2088572 h 2103732"/>
              <a:gd name="connsiteX0" fmla="*/ 825870 w 991240"/>
              <a:gd name="connsiteY0" fmla="*/ 6499 h 2079602"/>
              <a:gd name="connsiteX1" fmla="*/ 86568 w 991240"/>
              <a:gd name="connsiteY1" fmla="*/ 405333 h 2079602"/>
              <a:gd name="connsiteX2" fmla="*/ 115750 w 991240"/>
              <a:gd name="connsiteY2" fmla="*/ 1815844 h 2079602"/>
              <a:gd name="connsiteX3" fmla="*/ 991240 w 991240"/>
              <a:gd name="connsiteY3" fmla="*/ 2068763 h 20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240" h="2079602">
                <a:moveTo>
                  <a:pt x="825870" y="6499"/>
                </a:moveTo>
                <a:cubicBezTo>
                  <a:pt x="554306" y="-32412"/>
                  <a:pt x="204921" y="103776"/>
                  <a:pt x="86568" y="405333"/>
                </a:cubicBezTo>
                <a:cubicBezTo>
                  <a:pt x="-31785" y="706890"/>
                  <a:pt x="-35029" y="1538606"/>
                  <a:pt x="115750" y="1815844"/>
                </a:cubicBezTo>
                <a:cubicBezTo>
                  <a:pt x="266529" y="2093082"/>
                  <a:pt x="622399" y="2095514"/>
                  <a:pt x="991240" y="2068763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78433" y="173274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- 50μm pitch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pixel</a:t>
            </a:r>
            <a:endParaRPr kumimoji="1" lang="ja-JP" altLang="en-US" sz="1400" dirty="0"/>
          </a:p>
        </p:txBody>
      </p:sp>
      <p:sp>
        <p:nvSpPr>
          <p:cNvPr id="20" name="正方形/長方形 19"/>
          <p:cNvSpPr/>
          <p:nvPr/>
        </p:nvSpPr>
        <p:spPr>
          <a:xfrm>
            <a:off x="5436097" y="848905"/>
            <a:ext cx="2561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Hamamatsu S10943-3186(X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78433" y="1948770"/>
            <a:ext cx="292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metal quench resister</a:t>
            </a:r>
            <a:br>
              <a:rPr kumimoji="1" lang="en-US" altLang="ja-JP" sz="1400" dirty="0" smtClean="0"/>
            </a:br>
            <a:r>
              <a:rPr kumimoji="1" lang="en-US" altLang="ja-JP" sz="1400" dirty="0" smtClean="0"/>
              <a:t>  (</a:t>
            </a:r>
            <a:r>
              <a:rPr kumimoji="1" lang="ja-JP" altLang="en-US" sz="1300" dirty="0" smtClean="0"/>
              <a:t>抵抗の温度変化が</a:t>
            </a:r>
            <a:r>
              <a:rPr lang="ja-JP" altLang="en-US" sz="1300" dirty="0"/>
              <a:t>小さい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480" y="4577828"/>
            <a:ext cx="3344582" cy="206343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986320" y="5933379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液体</a:t>
            </a:r>
            <a:r>
              <a:rPr kumimoji="1" lang="en-US" altLang="ja-JP" sz="2000" b="1" dirty="0" smtClean="0"/>
              <a:t>Xe</a:t>
            </a:r>
            <a:r>
              <a:rPr kumimoji="1" lang="ja-JP" altLang="en-US" sz="2000" b="1" dirty="0" smtClean="0"/>
              <a:t>検出器に必要な性能を持つ</a:t>
            </a:r>
            <a:r>
              <a:rPr kumimoji="1" lang="en-US" altLang="ja-JP" sz="2000" b="1" dirty="0" smtClean="0"/>
              <a:t>MPPC</a:t>
            </a:r>
            <a:r>
              <a:rPr kumimoji="1" lang="ja-JP" altLang="en-US" sz="2000" b="1" dirty="0" smtClean="0"/>
              <a:t>が完成！</a:t>
            </a:r>
            <a:r>
              <a:rPr kumimoji="1" lang="en-US" altLang="ja-JP" sz="2000" b="1" dirty="0" smtClean="0"/>
              <a:t/>
            </a:r>
            <a:br>
              <a:rPr kumimoji="1" lang="en-US" altLang="ja-JP" sz="2000" b="1" dirty="0" smtClean="0"/>
            </a:b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前回の学会で報告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6878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652120" y="1188187"/>
            <a:ext cx="3384376" cy="2391328"/>
          </a:xfrm>
          <a:prstGeom prst="rect">
            <a:avLst/>
          </a:prstGeom>
          <a:gradFill flip="none" rotWithShape="1">
            <a:gsLst>
              <a:gs pos="15000">
                <a:srgbClr val="AEC3E9"/>
              </a:gs>
              <a:gs pos="50000">
                <a:schemeClr val="accent1">
                  <a:tint val="66000"/>
                  <a:satMod val="1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0">
                <a:srgbClr val="D2DDF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新世代</a:t>
            </a:r>
            <a:r>
              <a:rPr lang="ja-JP" altLang="en-US" dirty="0" smtClean="0"/>
              <a:t>型</a:t>
            </a:r>
            <a:r>
              <a:rPr lang="en-US" altLang="ja-JP" dirty="0" smtClean="0"/>
              <a:t>MPPC</a:t>
            </a:r>
            <a:r>
              <a:rPr lang="ja-JP" altLang="en-US" dirty="0" smtClean="0"/>
              <a:t>の真空紫外線</a:t>
            </a:r>
            <a:r>
              <a:rPr lang="ja-JP" altLang="en-US" dirty="0"/>
              <a:t>感度</a:t>
            </a:r>
            <a:endParaRPr kumimoji="1" lang="ja-JP" altLang="en-US" dirty="0"/>
          </a:p>
        </p:txBody>
      </p:sp>
      <p:pic>
        <p:nvPicPr>
          <p:cNvPr id="1026" name="Picture 2" descr="D:\Documents\会議\日本物理学会\２０１４春\CIMG8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9" t="10989" r="64185" b="10093"/>
          <a:stretch/>
        </p:blipFill>
        <p:spPr bwMode="auto">
          <a:xfrm>
            <a:off x="0" y="1278017"/>
            <a:ext cx="2131688" cy="47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021870" y="1509355"/>
            <a:ext cx="2726593" cy="182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537381" y="1753197"/>
            <a:ext cx="1834817" cy="882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7009297" y="1838037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21870" y="3037345"/>
            <a:ext cx="2726594" cy="1768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04454" y="2869094"/>
            <a:ext cx="300672" cy="1888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118945" y="2815096"/>
            <a:ext cx="671690" cy="53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21049" y="1261972"/>
            <a:ext cx="100821" cy="22355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431930" y="2777487"/>
            <a:ext cx="45720" cy="556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5" name="直線矢印コネクタ 14"/>
          <p:cNvCxnSpPr>
            <a:endCxn id="14" idx="1"/>
          </p:cNvCxnSpPr>
          <p:nvPr/>
        </p:nvCxnSpPr>
        <p:spPr>
          <a:xfrm flipV="1">
            <a:off x="6732240" y="2805298"/>
            <a:ext cx="699690" cy="69226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212103" y="3491068"/>
            <a:ext cx="9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α</a:t>
            </a:r>
            <a:r>
              <a:rPr lang="ja-JP" altLang="en-US" dirty="0" smtClean="0"/>
              <a:t>線源</a:t>
            </a:r>
            <a:r>
              <a:rPr lang="en-US" altLang="ja-JP" baseline="30000" dirty="0" smtClean="0"/>
              <a:t>241</a:t>
            </a:r>
            <a:r>
              <a:rPr lang="en-US" altLang="ja-JP" dirty="0" smtClean="0"/>
              <a:t>Am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9902" y="1892816"/>
            <a:ext cx="2304256" cy="1116214"/>
            <a:chOff x="981310" y="3345469"/>
            <a:chExt cx="2304256" cy="1116214"/>
          </a:xfrm>
        </p:grpSpPr>
        <p:sp>
          <p:nvSpPr>
            <p:cNvPr id="18" name="正方形/長方形 17"/>
            <p:cNvSpPr/>
            <p:nvPr/>
          </p:nvSpPr>
          <p:spPr>
            <a:xfrm>
              <a:off x="981310" y="3345469"/>
              <a:ext cx="288032" cy="111621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997534" y="3345469"/>
              <a:ext cx="288032" cy="111621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1269342" y="3345469"/>
              <a:ext cx="0" cy="111621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2997534" y="3345469"/>
              <a:ext cx="0" cy="111621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矢印コネクタ 21"/>
          <p:cNvCxnSpPr>
            <a:stCxn id="23" idx="1"/>
            <a:endCxn id="39" idx="0"/>
          </p:cNvCxnSpPr>
          <p:nvPr/>
        </p:nvCxnSpPr>
        <p:spPr>
          <a:xfrm flipH="1">
            <a:off x="7773969" y="1021378"/>
            <a:ext cx="29592" cy="81665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803561" y="836712"/>
            <a:ext cx="94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MPPC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8211375" y="2789636"/>
            <a:ext cx="206682" cy="914663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455292" y="3704299"/>
            <a:ext cx="138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反射防止筒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7009297" y="1950572"/>
            <a:ext cx="0" cy="8269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角丸四角形 38"/>
          <p:cNvSpPr/>
          <p:nvPr/>
        </p:nvSpPr>
        <p:spPr>
          <a:xfrm>
            <a:off x="7606046" y="1838037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4" name="直線矢印コネクタ 43"/>
          <p:cNvCxnSpPr>
            <a:stCxn id="23" idx="1"/>
            <a:endCxn id="6" idx="0"/>
          </p:cNvCxnSpPr>
          <p:nvPr/>
        </p:nvCxnSpPr>
        <p:spPr>
          <a:xfrm flipH="1">
            <a:off x="7177220" y="1021378"/>
            <a:ext cx="626341" cy="81665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2483768" y="1260696"/>
            <a:ext cx="237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旧世代</a:t>
            </a:r>
            <a:r>
              <a:rPr lang="en-US" altLang="ja-JP" b="1" dirty="0" smtClean="0"/>
              <a:t> VUV</a:t>
            </a:r>
            <a:r>
              <a:rPr lang="ja-JP" altLang="en-US" b="1" dirty="0" smtClean="0"/>
              <a:t>有感</a:t>
            </a:r>
            <a:endParaRPr lang="en-US" altLang="ja-JP" b="1" dirty="0" smtClean="0"/>
          </a:p>
          <a:p>
            <a:r>
              <a:rPr lang="en-US" altLang="ja-JP" b="1" dirty="0" smtClean="0"/>
              <a:t>PDE 17% </a:t>
            </a:r>
            <a:r>
              <a:rPr lang="ja-JP" altLang="en-US" b="1" dirty="0" smtClean="0"/>
              <a:t>確認済み</a:t>
            </a:r>
            <a:endParaRPr lang="en-US" altLang="ja-JP" b="1" dirty="0" smtClean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327576" y="4739286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α</a:t>
            </a:r>
            <a:r>
              <a:rPr kumimoji="1" lang="ja-JP" altLang="en-US" b="1" dirty="0" smtClean="0"/>
              <a:t>線イベントで計測される光電子数を用いて</a:t>
            </a:r>
            <a:r>
              <a:rPr kumimoji="1" lang="en-US" altLang="ja-JP" b="1" dirty="0" smtClean="0"/>
              <a:t>PDE</a:t>
            </a:r>
            <a:r>
              <a:rPr kumimoji="1" lang="ja-JP" altLang="en-US" b="1" dirty="0" smtClean="0"/>
              <a:t>を求める。</a:t>
            </a:r>
            <a:endParaRPr kumimoji="1" lang="en-US" altLang="ja-JP" b="1" dirty="0" smtClean="0"/>
          </a:p>
          <a:p>
            <a:endParaRPr lang="en-US" altLang="ja-JP" b="1" dirty="0"/>
          </a:p>
          <a:p>
            <a:r>
              <a:rPr kumimoji="1" lang="ja-JP" altLang="en-US" b="1" dirty="0" smtClean="0"/>
              <a:t>クロストーク・アフターパルスによる寄与は別に測定し、</a:t>
            </a:r>
            <a:r>
              <a:rPr lang="ja-JP" altLang="en-US" b="1" dirty="0" smtClean="0"/>
              <a:t>取り除く。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0152" y="1193959"/>
            <a:ext cx="15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</a:rPr>
              <a:t>液体キセノン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98365" y="2464324"/>
            <a:ext cx="28803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3210" y="2493165"/>
            <a:ext cx="2127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3</a:t>
            </a:r>
            <a:r>
              <a:rPr lang="en-US" altLang="ja-JP" sz="1600" b="1" dirty="0" smtClean="0"/>
              <a:t>mm</a:t>
            </a:r>
            <a:r>
              <a:rPr lang="ja-JP" altLang="en-US" sz="2000" b="1" dirty="0" err="1"/>
              <a:t>、</a:t>
            </a:r>
            <a:r>
              <a:rPr lang="en-US" altLang="ja-JP" sz="2000" b="1" dirty="0" smtClean="0"/>
              <a:t>50</a:t>
            </a:r>
            <a:r>
              <a:rPr lang="en-US" altLang="ja-JP" sz="1600" b="1" dirty="0" smtClean="0"/>
              <a:t>µm pixel</a:t>
            </a:r>
            <a:endParaRPr kumimoji="1" lang="ja-JP" altLang="en-US" sz="2000" b="1" dirty="0"/>
          </a:p>
        </p:txBody>
      </p:sp>
      <p:sp>
        <p:nvSpPr>
          <p:cNvPr id="28" name="正方形/長方形 27"/>
          <p:cNvSpPr/>
          <p:nvPr/>
        </p:nvSpPr>
        <p:spPr>
          <a:xfrm>
            <a:off x="2587532" y="3660907"/>
            <a:ext cx="2520280" cy="1078379"/>
          </a:xfrm>
          <a:prstGeom prst="rect">
            <a:avLst/>
          </a:prstGeom>
          <a:solidFill>
            <a:srgbClr val="C4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I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型の問題を改善したサンプルを作成、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PDE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の測定を行った。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038299" y="2081591"/>
            <a:ext cx="94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2.5cm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 smtClean="0"/>
              <a:t>日本物理学会　第６９回年次大会</a:t>
            </a:r>
            <a:endParaRPr kumimoji="1" lang="ja-JP" altLang="en-US" dirty="0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F393A-5840-4FCF-9530-3EA85D3E0C0B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2269176" y="879332"/>
            <a:ext cx="636713" cy="400110"/>
          </a:xfrm>
          <a:prstGeom prst="rect">
            <a:avLst/>
          </a:prstGeom>
          <a:solidFill>
            <a:srgbClr val="0066AC"/>
          </a:solidFill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G</a:t>
            </a:r>
            <a:r>
              <a:rPr lang="ja-JP" altLang="en-US" sz="2000" b="1" dirty="0">
                <a:solidFill>
                  <a:schemeClr val="bg1"/>
                </a:solidFill>
              </a:rPr>
              <a:t>型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483768" y="2492896"/>
            <a:ext cx="2790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新世代</a:t>
            </a:r>
            <a:r>
              <a:rPr lang="en-US" altLang="ja-JP" b="1" dirty="0" smtClean="0"/>
              <a:t>VUV</a:t>
            </a:r>
            <a:r>
              <a:rPr lang="ja-JP" altLang="en-US" b="1" dirty="0"/>
              <a:t>有感</a:t>
            </a:r>
            <a:endParaRPr lang="en-US" altLang="ja-JP" b="1" dirty="0"/>
          </a:p>
          <a:p>
            <a:r>
              <a:rPr lang="ja-JP" altLang="en-US" b="1" dirty="0"/>
              <a:t>表面に</a:t>
            </a:r>
            <a:r>
              <a:rPr lang="en-US" altLang="ja-JP" b="1" dirty="0"/>
              <a:t>VUV</a:t>
            </a:r>
            <a:r>
              <a:rPr lang="ja-JP" altLang="en-US" b="1" dirty="0"/>
              <a:t>を吸収する層ができていて</a:t>
            </a:r>
            <a:r>
              <a:rPr lang="en-US" altLang="ja-JP" b="1" dirty="0"/>
              <a:t>PDE</a:t>
            </a:r>
            <a:r>
              <a:rPr lang="ja-JP" altLang="en-US" b="1" dirty="0"/>
              <a:t>低い</a:t>
            </a:r>
            <a:endParaRPr lang="en-US" altLang="ja-JP" b="1" dirty="0"/>
          </a:p>
        </p:txBody>
      </p:sp>
      <p:sp>
        <p:nvSpPr>
          <p:cNvPr id="32" name="正方形/長方形 31"/>
          <p:cNvSpPr/>
          <p:nvPr/>
        </p:nvSpPr>
        <p:spPr>
          <a:xfrm>
            <a:off x="2525452" y="5457998"/>
            <a:ext cx="2406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/>
              <a:t>各</a:t>
            </a:r>
            <a:r>
              <a:rPr lang="en-US" altLang="ja-JP" b="1" dirty="0"/>
              <a:t>2</a:t>
            </a:r>
            <a:r>
              <a:rPr lang="ja-JP" altLang="en-US" b="1" dirty="0"/>
              <a:t>個</a:t>
            </a:r>
            <a:endParaRPr lang="en-US" altLang="ja-JP" b="1" dirty="0"/>
          </a:p>
          <a:p>
            <a:r>
              <a:rPr lang="ja-JP" altLang="en-US" b="1" dirty="0"/>
              <a:t>表面の処理の違い</a:t>
            </a:r>
            <a:endParaRPr lang="en-US" altLang="ja-JP" b="1" dirty="0"/>
          </a:p>
          <a:p>
            <a:r>
              <a:rPr lang="en-US" altLang="ja-JP" b="1" dirty="0"/>
              <a:t>L</a:t>
            </a:r>
            <a:r>
              <a:rPr lang="ja-JP" altLang="en-US" b="1" dirty="0"/>
              <a:t>型は</a:t>
            </a:r>
            <a:r>
              <a:rPr lang="en-US" altLang="ja-JP" b="1" dirty="0"/>
              <a:t>I</a:t>
            </a:r>
            <a:r>
              <a:rPr lang="ja-JP" altLang="en-US" b="1" dirty="0"/>
              <a:t>型と同等品</a:t>
            </a:r>
            <a:endParaRPr lang="en-US" altLang="ja-JP" b="1" dirty="0"/>
          </a:p>
        </p:txBody>
      </p:sp>
      <p:sp>
        <p:nvSpPr>
          <p:cNvPr id="40" name="正方形/長方形 39"/>
          <p:cNvSpPr/>
          <p:nvPr/>
        </p:nvSpPr>
        <p:spPr>
          <a:xfrm>
            <a:off x="2269175" y="2060702"/>
            <a:ext cx="636713" cy="400110"/>
          </a:xfrm>
          <a:prstGeom prst="rect">
            <a:avLst/>
          </a:prstGeom>
          <a:solidFill>
            <a:srgbClr val="0066AC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</a:rPr>
              <a:t>I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型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269176" y="5047052"/>
            <a:ext cx="1487667" cy="400110"/>
          </a:xfrm>
          <a:prstGeom prst="rect">
            <a:avLst/>
          </a:prstGeom>
          <a:solidFill>
            <a:srgbClr val="0066AC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</a:rPr>
              <a:t>J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・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K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・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L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型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5" name="下矢印 44"/>
          <p:cNvSpPr/>
          <p:nvPr/>
        </p:nvSpPr>
        <p:spPr>
          <a:xfrm rot="1933267">
            <a:off x="3146726" y="2127191"/>
            <a:ext cx="256705" cy="40008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059832" y="2010326"/>
            <a:ext cx="251985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600" dirty="0"/>
              <a:t>アフターパルス</a:t>
            </a:r>
            <a:r>
              <a:rPr lang="ja-JP" altLang="en-US" sz="1600" dirty="0" smtClean="0"/>
              <a:t>抑制機構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3456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p2s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22432" r="6963" b="18522"/>
          <a:stretch/>
        </p:blipFill>
        <p:spPr>
          <a:xfrm rot="16200000">
            <a:off x="526551" y="197351"/>
            <a:ext cx="3236921" cy="3502620"/>
          </a:xfrm>
          <a:prstGeom prst="rect">
            <a:avLst/>
          </a:prstGeom>
        </p:spPr>
      </p:pic>
      <p:pic>
        <p:nvPicPr>
          <p:cNvPr id="5" name="図 4" descr="2p2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5190" y="3138490"/>
            <a:ext cx="2828925" cy="3771901"/>
          </a:xfrm>
          <a:prstGeom prst="rect">
            <a:avLst/>
          </a:prstGeom>
        </p:spPr>
      </p:pic>
      <p:pic>
        <p:nvPicPr>
          <p:cNvPr id="6" name="図 5" descr="2p2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600450"/>
            <a:ext cx="3784600" cy="28384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79449" y="149481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2p2s connection</a:t>
            </a:r>
            <a:endParaRPr kumimoji="1" lang="ja-JP" altLang="en-US" sz="28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5807" y="1466813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>
                <a:solidFill>
                  <a:srgbClr val="0000FF"/>
                </a:solidFill>
              </a:rPr>
              <a:t>K4 A4</a:t>
            </a:r>
            <a:endParaRPr kumimoji="1" lang="ja-JP" altLang="en-US" sz="1400" b="1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88330" y="1518918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/>
              <a:t>K3 A3</a:t>
            </a:r>
            <a:endParaRPr kumimoji="1" lang="ja-JP" altLang="en-US" sz="1400" b="1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4996" y="811593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FFFF00"/>
                </a:solidFill>
              </a:rPr>
              <a:t>A</a:t>
            </a:r>
            <a:r>
              <a:rPr kumimoji="1" lang="en-US" altLang="ja-JP" sz="1400" b="1">
                <a:solidFill>
                  <a:srgbClr val="FFFF00"/>
                </a:solidFill>
              </a:rPr>
              <a:t>1 K1</a:t>
            </a:r>
            <a:endParaRPr kumimoji="1" lang="ja-JP" altLang="en-US" sz="1400" b="1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10226" y="866338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800000"/>
                </a:solidFill>
              </a:rPr>
              <a:t>A2</a:t>
            </a:r>
            <a:r>
              <a:rPr kumimoji="1" lang="en-US" altLang="ja-JP" sz="1400" b="1">
                <a:solidFill>
                  <a:srgbClr val="800000"/>
                </a:solidFill>
              </a:rPr>
              <a:t> K2</a:t>
            </a:r>
            <a:endParaRPr kumimoji="1" lang="ja-JP" altLang="en-US" sz="1400" b="1">
              <a:solidFill>
                <a:srgbClr val="8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19517" y="1555007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>
                <a:solidFill>
                  <a:srgbClr val="0000FF"/>
                </a:solidFill>
              </a:rPr>
              <a:t>K4 A4</a:t>
            </a:r>
            <a:endParaRPr kumimoji="1" lang="ja-JP" altLang="en-US" sz="1400" b="1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32040" y="1607112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/>
              <a:t>K3 A3</a:t>
            </a:r>
            <a:endParaRPr kumimoji="1" lang="ja-JP" altLang="en-US" sz="1400" b="1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78706" y="899787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FFFF00"/>
                </a:solidFill>
              </a:rPr>
              <a:t>A</a:t>
            </a:r>
            <a:r>
              <a:rPr kumimoji="1" lang="en-US" altLang="ja-JP" sz="1400" b="1">
                <a:solidFill>
                  <a:srgbClr val="FFFF00"/>
                </a:solidFill>
              </a:rPr>
              <a:t>1 K1</a:t>
            </a:r>
            <a:endParaRPr kumimoji="1" lang="ja-JP" altLang="en-US" sz="1400" b="1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53936" y="954532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800000"/>
                </a:solidFill>
              </a:rPr>
              <a:t>A2</a:t>
            </a:r>
            <a:r>
              <a:rPr kumimoji="1" lang="en-US" altLang="ja-JP" sz="1400" b="1">
                <a:solidFill>
                  <a:srgbClr val="800000"/>
                </a:solidFill>
              </a:rPr>
              <a:t> K2</a:t>
            </a:r>
            <a:endParaRPr kumimoji="1" lang="ja-JP" altLang="en-US" sz="1400" b="1">
              <a:solidFill>
                <a:srgbClr val="8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68865" y="2800263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>
                <a:solidFill>
                  <a:srgbClr val="0000FF"/>
                </a:solidFill>
              </a:rPr>
              <a:t>K4 A4</a:t>
            </a:r>
            <a:endParaRPr kumimoji="1" lang="ja-JP" altLang="en-US" sz="1400" b="1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81388" y="2852368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/>
              <a:t>K3 A3</a:t>
            </a:r>
            <a:endParaRPr kumimoji="1" lang="ja-JP" altLang="en-US" sz="1400" b="1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28054" y="2145043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FFFF00"/>
                </a:solidFill>
              </a:rPr>
              <a:t>A</a:t>
            </a:r>
            <a:r>
              <a:rPr kumimoji="1" lang="en-US" altLang="ja-JP" sz="1400" b="1">
                <a:solidFill>
                  <a:srgbClr val="FFFF00"/>
                </a:solidFill>
              </a:rPr>
              <a:t>1 K1</a:t>
            </a:r>
            <a:endParaRPr kumimoji="1" lang="ja-JP" altLang="en-US" sz="1400" b="1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03284" y="2199788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800000"/>
                </a:solidFill>
              </a:rPr>
              <a:t>A2</a:t>
            </a:r>
            <a:r>
              <a:rPr kumimoji="1" lang="en-US" altLang="ja-JP" sz="1400" b="1">
                <a:solidFill>
                  <a:srgbClr val="800000"/>
                </a:solidFill>
              </a:rPr>
              <a:t> K2</a:t>
            </a:r>
            <a:endParaRPr kumimoji="1" lang="ja-JP" altLang="en-US" sz="1400" b="1">
              <a:solidFill>
                <a:srgbClr val="80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05933" y="2735424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>
                <a:solidFill>
                  <a:srgbClr val="0000FF"/>
                </a:solidFill>
              </a:rPr>
              <a:t>K4 A4</a:t>
            </a:r>
            <a:endParaRPr kumimoji="1" lang="ja-JP" altLang="en-US" sz="1400" b="1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18456" y="2787529"/>
            <a:ext cx="61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/>
              <a:t>K3 A3</a:t>
            </a:r>
            <a:endParaRPr kumimoji="1" lang="ja-JP" altLang="en-US" sz="1400" b="1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5122" y="2080204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FFFF00"/>
                </a:solidFill>
              </a:rPr>
              <a:t>A</a:t>
            </a:r>
            <a:r>
              <a:rPr kumimoji="1" lang="en-US" altLang="ja-JP" sz="1400" b="1">
                <a:solidFill>
                  <a:srgbClr val="FFFF00"/>
                </a:solidFill>
              </a:rPr>
              <a:t>1 K1</a:t>
            </a:r>
            <a:endParaRPr kumimoji="1" lang="ja-JP" altLang="en-US" sz="1400" b="1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40352" y="2134949"/>
            <a:ext cx="62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>
                <a:solidFill>
                  <a:srgbClr val="800000"/>
                </a:solidFill>
              </a:rPr>
              <a:t>A2</a:t>
            </a:r>
            <a:r>
              <a:rPr kumimoji="1" lang="en-US" altLang="ja-JP" sz="1400" b="1">
                <a:solidFill>
                  <a:srgbClr val="800000"/>
                </a:solidFill>
              </a:rPr>
              <a:t> K2</a:t>
            </a:r>
            <a:endParaRPr kumimoji="1" lang="ja-JP" altLang="en-US" sz="1400" b="1">
              <a:solidFill>
                <a:srgbClr val="800000"/>
              </a:solidFill>
            </a:endParaRPr>
          </a:p>
        </p:txBody>
      </p:sp>
      <p:sp>
        <p:nvSpPr>
          <p:cNvPr id="24" name="フレーム 23"/>
          <p:cNvSpPr/>
          <p:nvPr/>
        </p:nvSpPr>
        <p:spPr>
          <a:xfrm>
            <a:off x="2202551" y="819738"/>
            <a:ext cx="1310184" cy="1163365"/>
          </a:xfrm>
          <a:prstGeom prst="frame">
            <a:avLst>
              <a:gd name="adj1" fmla="val 8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フレーム 24"/>
          <p:cNvSpPr/>
          <p:nvPr/>
        </p:nvSpPr>
        <p:spPr>
          <a:xfrm>
            <a:off x="837075" y="751524"/>
            <a:ext cx="1310184" cy="1163365"/>
          </a:xfrm>
          <a:prstGeom prst="frame">
            <a:avLst>
              <a:gd name="adj1" fmla="val 8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フレーム 25"/>
          <p:cNvSpPr/>
          <p:nvPr/>
        </p:nvSpPr>
        <p:spPr>
          <a:xfrm>
            <a:off x="837075" y="1996780"/>
            <a:ext cx="1310184" cy="1163365"/>
          </a:xfrm>
          <a:prstGeom prst="frame">
            <a:avLst>
              <a:gd name="adj1" fmla="val 8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フレーム 26"/>
          <p:cNvSpPr/>
          <p:nvPr/>
        </p:nvSpPr>
        <p:spPr>
          <a:xfrm>
            <a:off x="2202551" y="2080204"/>
            <a:ext cx="1310184" cy="1163365"/>
          </a:xfrm>
          <a:prstGeom prst="frame">
            <a:avLst>
              <a:gd name="adj1" fmla="val 8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391712" y="11678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0</a:t>
            </a:r>
            <a:endParaRPr kumimoji="1" lang="ja-JP" altLang="en-US" sz="2400" b="1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61711" y="117411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1</a:t>
            </a:r>
            <a:endParaRPr kumimoji="1" lang="ja-JP" altLang="en-US" sz="2400" b="1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643782" y="232586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3</a:t>
            </a:r>
            <a:endParaRPr kumimoji="1" lang="ja-JP" altLang="en-US" sz="2400" b="1">
              <a:solidFill>
                <a:srgbClr val="00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379089" y="2338598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2</a:t>
            </a:r>
            <a:endParaRPr kumimoji="1" lang="ja-JP" altLang="en-US" sz="2400" b="1">
              <a:solidFill>
                <a:srgbClr val="0000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732370" y="411091"/>
            <a:ext cx="421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</a:rPr>
              <a:t>LED</a:t>
            </a:r>
            <a:endParaRPr kumimoji="1" lang="ja-JP" altLang="en-US" sz="1200" b="1">
              <a:solidFill>
                <a:srgbClr val="000000"/>
              </a:solidFill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5435600" y="1447002"/>
            <a:ext cx="306534" cy="253508"/>
            <a:chOff x="5791291" y="1629500"/>
            <a:chExt cx="448853" cy="450704"/>
          </a:xfrm>
        </p:grpSpPr>
        <p:sp>
          <p:nvSpPr>
            <p:cNvPr id="33" name="二等辺三角形 32"/>
            <p:cNvSpPr/>
            <p:nvPr/>
          </p:nvSpPr>
          <p:spPr>
            <a:xfrm>
              <a:off x="5791291" y="1635780"/>
              <a:ext cx="448853" cy="444424"/>
            </a:xfrm>
            <a:prstGeom prst="triangl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5" name="直線コネクタ 34"/>
            <p:cNvCxnSpPr/>
            <p:nvPr/>
          </p:nvCxnSpPr>
          <p:spPr>
            <a:xfrm>
              <a:off x="5791291" y="1629500"/>
              <a:ext cx="44885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図形グループ 37"/>
          <p:cNvGrpSpPr/>
          <p:nvPr/>
        </p:nvGrpSpPr>
        <p:grpSpPr>
          <a:xfrm>
            <a:off x="6157276" y="1450534"/>
            <a:ext cx="306534" cy="253508"/>
            <a:chOff x="5791291" y="1629500"/>
            <a:chExt cx="448853" cy="450704"/>
          </a:xfrm>
        </p:grpSpPr>
        <p:sp>
          <p:nvSpPr>
            <p:cNvPr id="39" name="二等辺三角形 38"/>
            <p:cNvSpPr/>
            <p:nvPr/>
          </p:nvSpPr>
          <p:spPr>
            <a:xfrm>
              <a:off x="5791291" y="1635780"/>
              <a:ext cx="448853" cy="444424"/>
            </a:xfrm>
            <a:prstGeom prst="triangl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5791291" y="1629500"/>
              <a:ext cx="44885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図形グループ 40"/>
          <p:cNvGrpSpPr/>
          <p:nvPr/>
        </p:nvGrpSpPr>
        <p:grpSpPr>
          <a:xfrm>
            <a:off x="6156409" y="2410565"/>
            <a:ext cx="306534" cy="253508"/>
            <a:chOff x="5791291" y="1629500"/>
            <a:chExt cx="448853" cy="450704"/>
          </a:xfrm>
        </p:grpSpPr>
        <p:sp>
          <p:nvSpPr>
            <p:cNvPr id="42" name="二等辺三角形 41"/>
            <p:cNvSpPr/>
            <p:nvPr/>
          </p:nvSpPr>
          <p:spPr>
            <a:xfrm>
              <a:off x="5791291" y="1635780"/>
              <a:ext cx="448853" cy="444424"/>
            </a:xfrm>
            <a:prstGeom prst="triangl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/>
            <p:cNvCxnSpPr/>
            <p:nvPr/>
          </p:nvCxnSpPr>
          <p:spPr>
            <a:xfrm>
              <a:off x="5791291" y="1629500"/>
              <a:ext cx="44885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図形グループ 43"/>
          <p:cNvGrpSpPr/>
          <p:nvPr/>
        </p:nvGrpSpPr>
        <p:grpSpPr>
          <a:xfrm>
            <a:off x="5435600" y="2409991"/>
            <a:ext cx="306534" cy="253508"/>
            <a:chOff x="5791291" y="1629500"/>
            <a:chExt cx="448853" cy="450704"/>
          </a:xfrm>
        </p:grpSpPr>
        <p:sp>
          <p:nvSpPr>
            <p:cNvPr id="45" name="二等辺三角形 44"/>
            <p:cNvSpPr/>
            <p:nvPr/>
          </p:nvSpPr>
          <p:spPr>
            <a:xfrm>
              <a:off x="5791291" y="1635780"/>
              <a:ext cx="448853" cy="444424"/>
            </a:xfrm>
            <a:prstGeom prst="triangl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/>
          </p:nvCxnSpPr>
          <p:spPr>
            <a:xfrm>
              <a:off x="5791291" y="1629500"/>
              <a:ext cx="44885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線コネクタ 47"/>
          <p:cNvCxnSpPr>
            <a:stCxn id="45" idx="0"/>
          </p:cNvCxnSpPr>
          <p:nvPr/>
        </p:nvCxnSpPr>
        <p:spPr>
          <a:xfrm flipV="1">
            <a:off x="5588867" y="2139611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6321491" y="2164595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5588867" y="1569178"/>
            <a:ext cx="0" cy="307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V="1">
            <a:off x="6321491" y="1603043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5588867" y="1876955"/>
            <a:ext cx="732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588867" y="2153288"/>
            <a:ext cx="732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5948405" y="1890683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V="1">
            <a:off x="5582093" y="1254485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6314717" y="1279469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582093" y="1268162"/>
            <a:ext cx="732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V="1">
            <a:off x="5582093" y="2584155"/>
            <a:ext cx="0" cy="307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6314717" y="2618020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5582093" y="2891932"/>
            <a:ext cx="732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5956426" y="2871920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5956426" y="980573"/>
            <a:ext cx="0" cy="27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5961466" y="3145832"/>
            <a:ext cx="732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 flipV="1">
            <a:off x="6694090" y="1111040"/>
            <a:ext cx="0" cy="20347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flipV="1">
            <a:off x="5948405" y="968101"/>
            <a:ext cx="1730117" cy="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円柱 76"/>
          <p:cNvSpPr/>
          <p:nvPr/>
        </p:nvSpPr>
        <p:spPr>
          <a:xfrm rot="16200000">
            <a:off x="6894142" y="625404"/>
            <a:ext cx="266442" cy="7103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083896" y="1291496"/>
            <a:ext cx="34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K3</a:t>
            </a:r>
            <a:endParaRPr kumimoji="1" lang="ja-JP" altLang="en-US" sz="120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083896" y="1565542"/>
            <a:ext cx="35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A3</a:t>
            </a:r>
            <a:endParaRPr kumimoji="1" lang="ja-JP" altLang="en-US" sz="120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105792" y="2256541"/>
            <a:ext cx="34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K1</a:t>
            </a:r>
            <a:endParaRPr kumimoji="1" lang="ja-JP" altLang="en-US" sz="120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105792" y="2530587"/>
            <a:ext cx="35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A1</a:t>
            </a:r>
            <a:endParaRPr kumimoji="1" lang="ja-JP" altLang="en-US" sz="120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75105" y="2267490"/>
            <a:ext cx="34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K</a:t>
            </a:r>
            <a:r>
              <a:rPr kumimoji="1" lang="en-US" altLang="ja-JP" sz="1200"/>
              <a:t>4</a:t>
            </a:r>
            <a:endParaRPr kumimoji="1" lang="ja-JP" altLang="en-US" sz="120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875105" y="2541536"/>
            <a:ext cx="35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A</a:t>
            </a:r>
            <a:r>
              <a:rPr kumimoji="1" lang="en-US" altLang="ja-JP" sz="1200"/>
              <a:t>4</a:t>
            </a:r>
            <a:endParaRPr kumimoji="1" lang="ja-JP" altLang="en-US" sz="120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5883993" y="1315566"/>
            <a:ext cx="34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K2</a:t>
            </a:r>
            <a:endParaRPr kumimoji="1" lang="ja-JP" altLang="en-US" sz="120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5883993" y="1589612"/>
            <a:ext cx="35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/>
              <a:t>A2</a:t>
            </a:r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141231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865478BC-EA9F-4BD6-A20F-A226782C4E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524000"/>
            <a:ext cx="3762375" cy="5016500"/>
          </a:xfrm>
          <a:prstGeom prst="rect">
            <a:avLst/>
          </a:prstGeom>
        </p:spPr>
      </p:pic>
      <p:pic>
        <p:nvPicPr>
          <p:cNvPr id="5" name="図 4" descr="165532D8-C6F2-4D67-B909-6C09188882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33" y="1524000"/>
            <a:ext cx="4588933" cy="34417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5775" y="480367"/>
            <a:ext cx="4520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Assembling with alpha source wire</a:t>
            </a:r>
            <a:endParaRPr kumimoji="1" lang="ja-JP" altLang="en-US" sz="2400"/>
          </a:p>
        </p:txBody>
      </p:sp>
      <p:cxnSp>
        <p:nvCxnSpPr>
          <p:cNvPr id="8" name="直線矢印コネクタ 7"/>
          <p:cNvCxnSpPr>
            <a:stCxn id="20" idx="1"/>
          </p:cNvCxnSpPr>
          <p:nvPr/>
        </p:nvCxnSpPr>
        <p:spPr>
          <a:xfrm flipH="1" flipV="1">
            <a:off x="2044700" y="4419600"/>
            <a:ext cx="24892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2501900" y="3632200"/>
            <a:ext cx="2171700" cy="18854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498514" y="5478502"/>
            <a:ext cx="18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alpha source wire</a:t>
            </a:r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3900" y="6063734"/>
            <a:ext cx="156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MPPC package</a:t>
            </a:r>
            <a:endParaRPr kumimoji="1" lang="ja-JP" altLang="en-US"/>
          </a:p>
        </p:txBody>
      </p:sp>
      <p:cxnSp>
        <p:nvCxnSpPr>
          <p:cNvPr id="34" name="直線矢印コネクタ 33"/>
          <p:cNvCxnSpPr>
            <a:stCxn id="35" idx="1"/>
          </p:cNvCxnSpPr>
          <p:nvPr/>
        </p:nvCxnSpPr>
        <p:spPr>
          <a:xfrm flipH="1" flipV="1">
            <a:off x="5183882" y="4114800"/>
            <a:ext cx="1813818" cy="21414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997700" y="6071632"/>
            <a:ext cx="108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LED cable</a:t>
            </a:r>
            <a:endParaRPr kumimoji="1" lang="ja-JP" altLang="en-US"/>
          </a:p>
        </p:txBody>
      </p:sp>
      <p:cxnSp>
        <p:nvCxnSpPr>
          <p:cNvPr id="38" name="直線矢印コネクタ 37"/>
          <p:cNvCxnSpPr/>
          <p:nvPr/>
        </p:nvCxnSpPr>
        <p:spPr>
          <a:xfrm flipV="1">
            <a:off x="7810500" y="4487902"/>
            <a:ext cx="273104" cy="1029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7175068" y="5472668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signal cable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940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7443" y="502356"/>
            <a:ext cx="5022908" cy="503412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/>
              <a:t>Installation to the chamber</a:t>
            </a:r>
            <a:endParaRPr kumimoji="1" lang="ja-JP" altLang="en-US" sz="2800"/>
          </a:p>
        </p:txBody>
      </p:sp>
      <p:pic>
        <p:nvPicPr>
          <p:cNvPr id="5" name="図 4" descr="DB4B3E60-426C-4025-87BD-69DB63435F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8" y="1887917"/>
            <a:ext cx="3543032" cy="4724043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>
            <a:off x="2070774" y="5742248"/>
            <a:ext cx="2059331" cy="22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070774" y="4610996"/>
            <a:ext cx="202500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175868" y="4450809"/>
            <a:ext cx="361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MPPC (cable#0,1,2,3:2p2s ),LED(#L0)</a:t>
            </a:r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75868" y="5580466"/>
            <a:ext cx="338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MPPC (cable#4,5,6,7:4s),LED(#L1)</a:t>
            </a:r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2070775" y="5227362"/>
            <a:ext cx="2025007" cy="22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175868" y="5065580"/>
            <a:ext cx="18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alpha-source wire</a:t>
            </a:r>
            <a:endParaRPr kumimoji="1" lang="ja-JP" altLang="en-US"/>
          </a:p>
        </p:txBody>
      </p:sp>
      <p:pic>
        <p:nvPicPr>
          <p:cNvPr id="14" name="図 13" descr="8535FBCB-5B5D-41A2-B08D-B041772D68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46" y="260667"/>
            <a:ext cx="3142606" cy="4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/>
              <a:t>MC simulation</a:t>
            </a:r>
            <a:r>
              <a:rPr lang="ja-JP" altLang="en-US"/>
              <a:t>による</a:t>
            </a:r>
            <a:r>
              <a:rPr kumimoji="1" lang="ja-JP" altLang="en-US"/>
              <a:t>スペクトルの再現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26</a:t>
            </a:fld>
            <a:endParaRPr kumimoji="1" lang="ja-JP" altLang="en-US"/>
          </a:p>
        </p:txBody>
      </p:sp>
      <p:pic>
        <p:nvPicPr>
          <p:cNvPr id="3" name="図 2" descr="rdcsim2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6" y="1477622"/>
            <a:ext cx="7200900" cy="487680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1917891" y="4600076"/>
            <a:ext cx="207340" cy="621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398811" y="3572693"/>
            <a:ext cx="2140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0000FF"/>
                </a:solidFill>
              </a:rPr>
              <a:t>青：</a:t>
            </a:r>
            <a:r>
              <a:rPr kumimoji="1" lang="en-US" altLang="ja-JP">
                <a:solidFill>
                  <a:srgbClr val="0000FF"/>
                </a:solidFill>
              </a:rPr>
              <a:t>MC simulation</a:t>
            </a:r>
          </a:p>
          <a:p>
            <a:r>
              <a:rPr lang="ja-JP" altLang="en-US">
                <a:solidFill>
                  <a:srgbClr val="0000FF"/>
                </a:solidFill>
              </a:rPr>
              <a:t>膜から出てきた後の</a:t>
            </a:r>
            <a:endParaRPr lang="en-US" altLang="ja-JP">
              <a:solidFill>
                <a:srgbClr val="0000FF"/>
              </a:solidFill>
            </a:endParaRPr>
          </a:p>
          <a:p>
            <a:r>
              <a:rPr lang="ja-JP" altLang="en-US">
                <a:solidFill>
                  <a:srgbClr val="0000FF"/>
                </a:solidFill>
              </a:rPr>
              <a:t>エネルギー分布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486526" y="5494421"/>
            <a:ext cx="32084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807368" y="5171255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黒</a:t>
            </a:r>
            <a:r>
              <a:rPr kumimoji="1" lang="en-US" altLang="ja-JP"/>
              <a:t>;SSB</a:t>
            </a:r>
            <a:r>
              <a:rPr kumimoji="1" lang="ja-JP" altLang="en-US"/>
              <a:t>検出器により</a:t>
            </a:r>
            <a:endParaRPr kumimoji="1" lang="en-US" altLang="ja-JP"/>
          </a:p>
          <a:p>
            <a:r>
              <a:rPr kumimoji="1" lang="ja-JP" altLang="en-US"/>
              <a:t>測定されたスペクトル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73817" y="5985090"/>
            <a:ext cx="14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Energy (MeV)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55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02632"/>
            <a:ext cx="8229600" cy="5123531"/>
          </a:xfrm>
        </p:spPr>
        <p:txBody>
          <a:bodyPr>
            <a:normAutofit/>
          </a:bodyPr>
          <a:lstStyle/>
          <a:p>
            <a:r>
              <a:rPr lang="en-US" altLang="ja-JP" sz="1400"/>
              <a:t>NO.   NAME      VALUE            ERROR          SIZE      DERIVATIVE </a:t>
            </a:r>
          </a:p>
          <a:p>
            <a:r>
              <a:rPr lang="fr-FR" altLang="ja-JP" sz="1400"/>
              <a:t>   1  Constant     3.63268e+02   4.49625e+00   3.05132e-02  -1.63230e-05</a:t>
            </a:r>
          </a:p>
          <a:p>
            <a:r>
              <a:rPr lang="fr-FR" altLang="ja-JP" sz="1400"/>
              <a:t>   2  Mean         3.95317e+00   4.66308e-03   1.77921e-05  -2.80463e-01</a:t>
            </a:r>
          </a:p>
          <a:p>
            <a:r>
              <a:rPr lang="fr-FR" altLang="ja-JP" sz="1400"/>
              <a:t>   3  Sigma        1.74199e-01   2.49155e-03   1.87384e-05  -1.82174e-01</a:t>
            </a:r>
            <a:endParaRPr kumimoji="1" lang="ja-JP" altLang="en-US" sz="140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27</a:t>
            </a:fld>
            <a:endParaRPr kumimoji="1" lang="ja-JP" altLang="en-US"/>
          </a:p>
        </p:txBody>
      </p:sp>
      <p:pic>
        <p:nvPicPr>
          <p:cNvPr id="6" name="図 5" descr="rdcsim21f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9" y="2164171"/>
            <a:ext cx="6027148" cy="4561531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6842388" y="3307451"/>
            <a:ext cx="2020513" cy="222260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7063863" y="3492669"/>
            <a:ext cx="1563864" cy="185904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286697" y="3770493"/>
            <a:ext cx="1130737" cy="131026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00509" y="4312365"/>
            <a:ext cx="10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tungsten</a:t>
            </a:r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52585" y="5572165"/>
            <a:ext cx="152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Au and source</a:t>
            </a:r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68923" y="3123337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Au</a:t>
            </a:r>
            <a:endParaRPr kumimoji="1" lang="ja-JP" altLang="en-US"/>
          </a:p>
        </p:txBody>
      </p:sp>
      <p:cxnSp>
        <p:nvCxnSpPr>
          <p:cNvPr id="15" name="直線矢印コネクタ 14"/>
          <p:cNvCxnSpPr>
            <a:stCxn id="13" idx="2"/>
          </p:cNvCxnSpPr>
          <p:nvPr/>
        </p:nvCxnSpPr>
        <p:spPr>
          <a:xfrm>
            <a:off x="6788676" y="3492669"/>
            <a:ext cx="219753" cy="62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7414197" y="5146947"/>
            <a:ext cx="244936" cy="570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0" idx="2"/>
            <a:endCxn id="10" idx="6"/>
          </p:cNvCxnSpPr>
          <p:nvPr/>
        </p:nvCxnSpPr>
        <p:spPr>
          <a:xfrm>
            <a:off x="7286697" y="4425626"/>
            <a:ext cx="113073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542032" y="4056294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60um</a:t>
            </a:r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7063863" y="3123337"/>
            <a:ext cx="156386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444193" y="2816017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61um</a:t>
            </a:r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6842388" y="2816017"/>
            <a:ext cx="20205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400509" y="2446685"/>
            <a:ext cx="89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63.5um</a:t>
            </a:r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57328" y="6169756"/>
            <a:ext cx="14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Energy (MeV)</a:t>
            </a:r>
            <a:endParaRPr kumimoji="1" lang="ja-JP" altLang="en-US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57200" y="169675"/>
            <a:ext cx="8229600" cy="879952"/>
          </a:xfrm>
        </p:spPr>
        <p:txBody>
          <a:bodyPr>
            <a:normAutofit/>
          </a:bodyPr>
          <a:lstStyle/>
          <a:p>
            <a:r>
              <a:rPr lang="en-US" altLang="ja-JP"/>
              <a:t>MC simulation</a:t>
            </a:r>
            <a:r>
              <a:rPr lang="ja-JP" altLang="en-US"/>
              <a:t>による</a:t>
            </a:r>
            <a:r>
              <a:rPr kumimoji="1" lang="ja-JP" altLang="en-US"/>
              <a:t>スペクトルの再現</a:t>
            </a:r>
          </a:p>
        </p:txBody>
      </p:sp>
    </p:spTree>
    <p:extLst>
      <p:ext uri="{BB962C8B-B14F-4D97-AF65-F5344CB8AC3E}">
        <p14:creationId xmlns:p14="http://schemas.microsoft.com/office/powerpoint/2010/main" val="2652647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Shadow Effect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9628"/>
            <a:ext cx="8229600" cy="5076536"/>
          </a:xfrm>
        </p:spPr>
        <p:txBody>
          <a:bodyPr>
            <a:normAutofit/>
          </a:bodyPr>
          <a:lstStyle/>
          <a:p>
            <a:r>
              <a:rPr kumimoji="1" lang="en-US" altLang="ja-JP" sz="2400"/>
              <a:t>2D histgram of Charge</a:t>
            </a:r>
          </a:p>
          <a:p>
            <a:r>
              <a:rPr kumimoji="1" lang="en-US" altLang="ja-JP" sz="2400"/>
              <a:t>I cut events to avoid shadow effect to the resolution.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/>
              <a:t>28</a:t>
            </a:fld>
            <a:endParaRPr kumimoji="1" lang="ja-JP" altLang="en-US"/>
          </a:p>
        </p:txBody>
      </p:sp>
      <p:pic>
        <p:nvPicPr>
          <p:cNvPr id="5" name="図 4" descr="charge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1" y="1892596"/>
            <a:ext cx="2844755" cy="2493662"/>
          </a:xfrm>
          <a:prstGeom prst="rect">
            <a:avLst/>
          </a:prstGeom>
        </p:spPr>
      </p:pic>
      <p:pic>
        <p:nvPicPr>
          <p:cNvPr id="8" name="図 7" descr="charge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73" y="1892596"/>
            <a:ext cx="2835071" cy="2485172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5523229" y="29926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5523229" y="2243299"/>
            <a:ext cx="1104900" cy="419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8" idx="3"/>
          </p:cNvCxnSpPr>
          <p:nvPr/>
        </p:nvCxnSpPr>
        <p:spPr>
          <a:xfrm>
            <a:off x="5523229" y="35133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216298" y="3328634"/>
            <a:ext cx="130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Alpha Event</a:t>
            </a:r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11929" y="2807934"/>
            <a:ext cx="151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Shadow Effect</a:t>
            </a:r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00568" y="2047576"/>
            <a:ext cx="6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Dark</a:t>
            </a:r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1187885" y="2579875"/>
            <a:ext cx="1577975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1467285" y="2579875"/>
            <a:ext cx="1298575" cy="1181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1594050" y="3373600"/>
            <a:ext cx="1298576" cy="139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892625" y="3192816"/>
            <a:ext cx="123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Select here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28824" y="2411144"/>
            <a:ext cx="41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solidFill>
                  <a:srgbClr val="FF0000"/>
                </a:solidFill>
              </a:rPr>
              <a:t>0:1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73380" y="241690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1:2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903" y="4220588"/>
            <a:ext cx="4975118" cy="26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6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Analysis Scheam of PDE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altLang="ja-JP" sz="2000"/>
              <a:t>I have to make a sum of signals from different MPPC at offline analysis.</a:t>
            </a:r>
          </a:p>
          <a:p>
            <a:r>
              <a:rPr lang="en-US" altLang="ja-JP" sz="2000"/>
              <a:t>However, Over Voltage,Gain, and CTAP factor is different between MPPC ,so I cannot simply make a sum of the measured charge.   </a:t>
            </a:r>
            <a:endParaRPr kumimoji="1" lang="en-US" altLang="ja-JP" sz="2000"/>
          </a:p>
          <a:p>
            <a:r>
              <a:rPr kumimoji="1" lang="en-US" altLang="ja-JP" sz="2000"/>
              <a:t>I used corrected p.e.(p.e. without CTAP) for the summation.</a:t>
            </a:r>
          </a:p>
          <a:p>
            <a:endParaRPr kumimoji="1" lang="ja-JP" altLang="en-US" sz="20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/>
              <a:t>29</a:t>
            </a:fld>
            <a:endParaRPr kumimoji="1" lang="ja-JP" altLang="en-US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79580" y="3203123"/>
            <a:ext cx="8697075" cy="1754561"/>
            <a:chOff x="304800" y="4058335"/>
            <a:chExt cx="8709775" cy="209618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04800" y="4078069"/>
              <a:ext cx="1379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alpha source</a:t>
              </a:r>
            </a:p>
            <a:p>
              <a:r>
                <a:rPr kumimoji="1" lang="en-US" altLang="ja-JP"/>
                <a:t>(5.5MeV)</a:t>
              </a:r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852942" y="4078069"/>
              <a:ext cx="10466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expected</a:t>
              </a:r>
            </a:p>
            <a:p>
              <a:r>
                <a:rPr kumimoji="1" lang="en-US" altLang="ja-JP"/>
                <a:t>photons</a:t>
              </a:r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495800" y="4078069"/>
              <a:ext cx="1090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/>
                <a:t>corrected</a:t>
              </a:r>
              <a:endParaRPr kumimoji="1" lang="en-US" altLang="ja-JP"/>
            </a:p>
            <a:p>
              <a:r>
                <a:rPr kumimoji="1" lang="en-US" altLang="ja-JP"/>
                <a:t>p.e.</a:t>
              </a:r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905500" y="4058335"/>
              <a:ext cx="11226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measured</a:t>
              </a:r>
            </a:p>
            <a:p>
              <a:r>
                <a:rPr kumimoji="1" lang="en-US" altLang="ja-JP"/>
                <a:t>p.e.</a:t>
              </a:r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705806" y="4058335"/>
              <a:ext cx="11226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measured</a:t>
              </a:r>
            </a:p>
            <a:p>
              <a:r>
                <a:rPr lang="en-US" altLang="ja-JP"/>
                <a:t>charge</a:t>
              </a:r>
              <a:endParaRPr kumimoji="1" lang="ja-JP" altLang="en-US"/>
            </a:p>
          </p:txBody>
        </p:sp>
        <p:cxnSp>
          <p:nvCxnSpPr>
            <p:cNvPr id="11" name="直線矢印コネクタ 10"/>
            <p:cNvCxnSpPr>
              <a:stCxn id="6" idx="3"/>
              <a:endCxn id="7" idx="1"/>
            </p:cNvCxnSpPr>
            <p:nvPr/>
          </p:nvCxnSpPr>
          <p:spPr>
            <a:xfrm>
              <a:off x="1684542" y="4401235"/>
              <a:ext cx="1168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3741942" y="4401235"/>
              <a:ext cx="753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5253242" y="4381501"/>
              <a:ext cx="753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6951948" y="4381501"/>
              <a:ext cx="753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1483667" y="4522569"/>
              <a:ext cx="15001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/>
                <a:t>÷(Solid angle*</a:t>
              </a:r>
            </a:p>
            <a:p>
              <a:r>
                <a:rPr lang="en-US" altLang="ja-JP"/>
                <a:t>18eV/phton)</a:t>
              </a:r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822193" y="4674969"/>
              <a:ext cx="673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</a:rPr>
                <a:t>×PDE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117491" y="4539734"/>
              <a:ext cx="788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/>
                <a:t>×CTAP</a:t>
              </a:r>
            </a:p>
            <a:p>
              <a:r>
                <a:rPr lang="en-US" altLang="ja-JP"/>
                <a:t>factor</a:t>
              </a:r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951948" y="4539734"/>
              <a:ext cx="693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/>
                <a:t>×gain</a:t>
              </a:r>
              <a:endParaRPr kumimoji="1" lang="ja-JP" altLang="en-US"/>
            </a:p>
          </p:txBody>
        </p:sp>
        <p:cxnSp>
          <p:nvCxnSpPr>
            <p:cNvPr id="19" name="直線矢印コネクタ 18"/>
            <p:cNvCxnSpPr>
              <a:stCxn id="20" idx="0"/>
            </p:cNvCxnSpPr>
            <p:nvPr/>
          </p:nvCxnSpPr>
          <p:spPr>
            <a:xfrm flipV="1">
              <a:off x="8178800" y="4674969"/>
              <a:ext cx="0" cy="870427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7343024" y="5545396"/>
              <a:ext cx="1671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from Alpha_run</a:t>
              </a:r>
              <a:endParaRPr kumimoji="1" lang="ja-JP" altLang="en-US"/>
            </a:p>
          </p:txBody>
        </p:sp>
        <p:cxnSp>
          <p:nvCxnSpPr>
            <p:cNvPr id="21" name="直線矢印コネクタ 20"/>
            <p:cNvCxnSpPr>
              <a:endCxn id="18" idx="2"/>
            </p:cNvCxnSpPr>
            <p:nvPr/>
          </p:nvCxnSpPr>
          <p:spPr>
            <a:xfrm flipV="1">
              <a:off x="6807200" y="4909066"/>
              <a:ext cx="491301" cy="8306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H="1" flipV="1">
              <a:off x="5536246" y="5186066"/>
              <a:ext cx="369254" cy="504903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5607266" y="5739666"/>
              <a:ext cx="142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from LED run</a:t>
              </a:r>
              <a:endParaRPr kumimoji="1" lang="ja-JP" altLang="en-US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 flipV="1">
              <a:off x="2728221" y="4807841"/>
              <a:ext cx="688079" cy="72485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3003063" y="5508188"/>
              <a:ext cx="1451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from position</a:t>
              </a:r>
            </a:p>
            <a:p>
              <a:r>
                <a:rPr kumimoji="1" lang="en-US" altLang="ja-JP"/>
                <a:t>of MPPC</a:t>
              </a:r>
              <a:endParaRPr kumimoji="1" lang="ja-JP" altLang="en-US"/>
            </a:p>
          </p:txBody>
        </p:sp>
      </p:grpSp>
      <p:pic>
        <p:nvPicPr>
          <p:cNvPr id="29" name="図 28" descr="eq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" y="5249228"/>
            <a:ext cx="9064419" cy="8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3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アップグレード後の分解能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575"/>
            <a:ext cx="4832810" cy="4929588"/>
          </a:xfrm>
        </p:spPr>
        <p:txBody>
          <a:bodyPr>
            <a:normAutofit/>
          </a:bodyPr>
          <a:lstStyle/>
          <a:p>
            <a:r>
              <a:rPr lang="ja-JP" altLang="en-US" sz="2400"/>
              <a:t>位置分解能、エネルギー分解能の改善が見込まれる。</a:t>
            </a:r>
            <a:endParaRPr lang="en-US" altLang="ja-JP" sz="2400"/>
          </a:p>
          <a:p>
            <a:endParaRPr lang="en-US" altLang="ja-JP" sz="2400"/>
          </a:p>
          <a:p>
            <a:r>
              <a:rPr lang="ja-JP" altLang="en-US" sz="2400"/>
              <a:t>検出効率は約</a:t>
            </a:r>
            <a:r>
              <a:rPr lang="en-US" altLang="ja-JP" sz="2400"/>
              <a:t>10%</a:t>
            </a:r>
            <a:r>
              <a:rPr lang="ja-JP" altLang="en-US" sz="2400"/>
              <a:t>改善</a:t>
            </a:r>
            <a:endParaRPr lang="en-US" altLang="ja-JP" sz="2000"/>
          </a:p>
          <a:p>
            <a:endParaRPr lang="en-US" altLang="ja-JP" sz="240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69" y="882489"/>
            <a:ext cx="3467331" cy="279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621195"/>
              </p:ext>
            </p:extLst>
          </p:nvPr>
        </p:nvGraphicFramePr>
        <p:xfrm>
          <a:off x="5080001" y="3675617"/>
          <a:ext cx="3606800" cy="28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" name="Acrobat Document" r:id="rId4" imgW="4320148" imgH="3420942" progId="AcroExch.Document.11">
                  <p:embed/>
                </p:oleObj>
              </mc:Choice>
              <mc:Fallback>
                <p:oleObj name="Acrobat Document" r:id="rId4" imgW="4320148" imgH="342094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0001" y="3675617"/>
                        <a:ext cx="3606800" cy="285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786287"/>
              </p:ext>
            </p:extLst>
          </p:nvPr>
        </p:nvGraphicFramePr>
        <p:xfrm>
          <a:off x="1320801" y="3675617"/>
          <a:ext cx="3606798" cy="285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" name="Acrobat Document" r:id="rId6" imgW="4320148" imgH="3420942" progId="AcroExch.Document.11">
                  <p:embed/>
                </p:oleObj>
              </mc:Choice>
              <mc:Fallback>
                <p:oleObj name="Acrobat Document" r:id="rId6" imgW="4320148" imgH="342094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0801" y="3675617"/>
                        <a:ext cx="3606798" cy="285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7102624" y="3813635"/>
            <a:ext cx="1584176" cy="523220"/>
          </a:xfrm>
          <a:prstGeom prst="rect">
            <a:avLst/>
          </a:prstGeom>
          <a:solidFill>
            <a:srgbClr val="0066AC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+mj-lt"/>
              </a:rPr>
              <a:t>depth </a:t>
            </a:r>
            <a:r>
              <a:rPr lang="ja-JP" altLang="en-US" sz="1400" b="1" dirty="0" smtClean="0">
                <a:solidFill>
                  <a:srgbClr val="FFFF00"/>
                </a:solidFill>
                <a:latin typeface="+mj-lt"/>
              </a:rPr>
              <a:t>≧</a:t>
            </a:r>
            <a:r>
              <a:rPr lang="en-US" altLang="ja-JP" sz="1400" b="1" dirty="0" smtClean="0">
                <a:solidFill>
                  <a:srgbClr val="FFFF00"/>
                </a:solidFill>
                <a:latin typeface="+mj-lt"/>
              </a:rPr>
              <a:t> 2cm</a:t>
            </a:r>
          </a:p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+mj-lt"/>
              </a:rPr>
              <a:t>6</a:t>
            </a:r>
            <a:r>
              <a:rPr lang="en-US" altLang="ja-JP" sz="1400" b="1" dirty="0" smtClean="0">
                <a:solidFill>
                  <a:schemeClr val="bg1"/>
                </a:solidFill>
                <a:latin typeface="+mj-lt"/>
              </a:rPr>
              <a:t>0 % of events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56125" y="3813635"/>
            <a:ext cx="1584176" cy="523220"/>
          </a:xfrm>
          <a:prstGeom prst="rect">
            <a:avLst/>
          </a:prstGeom>
          <a:solidFill>
            <a:srgbClr val="0066AC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+mj-lt"/>
              </a:rPr>
              <a:t>depth </a:t>
            </a:r>
            <a:r>
              <a:rPr lang="ja-JP" altLang="en-US" sz="1400" b="1" dirty="0" smtClean="0">
                <a:solidFill>
                  <a:srgbClr val="FFFF00"/>
                </a:solidFill>
                <a:latin typeface="+mj-lt"/>
              </a:rPr>
              <a:t>＜</a:t>
            </a:r>
            <a:r>
              <a:rPr lang="en-US" altLang="ja-JP" sz="1400" b="1" dirty="0" smtClean="0">
                <a:solidFill>
                  <a:srgbClr val="FFFF00"/>
                </a:solidFill>
                <a:latin typeface="+mj-lt"/>
              </a:rPr>
              <a:t> 2cm</a:t>
            </a:r>
          </a:p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+mj-lt"/>
              </a:rPr>
              <a:t>40 % of events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3823777" y="4479627"/>
            <a:ext cx="661463" cy="1301204"/>
          </a:xfrm>
          <a:prstGeom prst="rect">
            <a:avLst/>
          </a:prstGeom>
          <a:solidFill>
            <a:srgbClr val="0066AC"/>
          </a:solidFill>
          <a:ln>
            <a:noFill/>
          </a:ln>
        </p:spPr>
        <p:txBody>
          <a:bodyPr wrap="square" lIns="0" rIns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b="1" kern="1200" dirty="0" err="1" smtClean="0">
                <a:solidFill>
                  <a:schemeClr val="bg1"/>
                </a:solidFill>
                <a:effectLst/>
                <a:latin typeface="+mj-lt"/>
                <a:ea typeface="ＭＳ Ｐ明朝"/>
                <a:cs typeface="ＭＳ Ｐゴシック"/>
              </a:rPr>
              <a:t>σ</a:t>
            </a:r>
            <a:r>
              <a:rPr lang="en-US" altLang="ja-JP" b="1" baseline="-25000" dirty="0" err="1" smtClean="0">
                <a:solidFill>
                  <a:schemeClr val="bg1"/>
                </a:solidFill>
                <a:latin typeface="+mj-lt"/>
                <a:ea typeface="ＭＳ Ｐ明朝"/>
                <a:cs typeface="ＭＳ Ｐゴシック"/>
              </a:rPr>
              <a:t>up</a:t>
            </a:r>
            <a:endParaRPr lang="en-US" altLang="ja-JP" b="1" baseline="-25000" dirty="0" smtClean="0">
              <a:solidFill>
                <a:schemeClr val="bg1"/>
              </a:solidFill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endParaRPr lang="en-US" sz="1100" b="1" kern="1200" baseline="-25000" dirty="0" smtClean="0">
              <a:solidFill>
                <a:srgbClr val="FFFF00"/>
              </a:solidFill>
              <a:effectLst/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r>
              <a:rPr lang="en-US" b="1" kern="1200" dirty="0" smtClean="0">
                <a:solidFill>
                  <a:srgbClr val="FFFF00"/>
                </a:solidFill>
                <a:effectLst/>
                <a:latin typeface="+mj-lt"/>
                <a:ea typeface="ＭＳ Ｐ明朝"/>
                <a:cs typeface="ＭＳ Ｐゴシック"/>
              </a:rPr>
              <a:t>2.4%</a:t>
            </a:r>
          </a:p>
          <a:p>
            <a:pPr algn="ctr">
              <a:spcAft>
                <a:spcPts val="0"/>
              </a:spcAft>
            </a:pPr>
            <a:r>
              <a:rPr lang="ja-JP" altLang="en-US" b="1" dirty="0">
                <a:solidFill>
                  <a:srgbClr val="FFFF00"/>
                </a:solidFill>
                <a:latin typeface="+mj-lt"/>
                <a:ea typeface="ＭＳ Ｐ明朝"/>
                <a:cs typeface="ＭＳ Ｐゴシック"/>
              </a:rPr>
              <a:t>↓</a:t>
            </a:r>
            <a:endParaRPr lang="en-US" b="1" kern="1200" dirty="0" smtClean="0">
              <a:solidFill>
                <a:srgbClr val="FFFF00"/>
              </a:solidFill>
              <a:effectLst/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r>
              <a:rPr lang="en-US" altLang="ja-JP" b="1" dirty="0" smtClean="0">
                <a:solidFill>
                  <a:srgbClr val="FFFF00"/>
                </a:solidFill>
                <a:latin typeface="+mj-lt"/>
                <a:ea typeface="ＭＳ Ｐ明朝"/>
                <a:cs typeface="ＭＳ Ｐゴシック"/>
              </a:rPr>
              <a:t>1.1%</a:t>
            </a:r>
            <a:endParaRPr lang="ja-JP" b="1" dirty="0">
              <a:solidFill>
                <a:srgbClr val="FFFF00"/>
              </a:solidFill>
              <a:effectLst/>
              <a:latin typeface="+mj-lt"/>
              <a:cs typeface="ＭＳ Ｐゴシック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594368" y="4479627"/>
            <a:ext cx="661463" cy="1301204"/>
          </a:xfrm>
          <a:prstGeom prst="rect">
            <a:avLst/>
          </a:prstGeom>
          <a:solidFill>
            <a:srgbClr val="0066AC"/>
          </a:solidFill>
          <a:ln>
            <a:noFill/>
          </a:ln>
        </p:spPr>
        <p:txBody>
          <a:bodyPr wrap="square" lIns="0" rIns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b="1" kern="1200" dirty="0" err="1" smtClean="0">
                <a:solidFill>
                  <a:schemeClr val="bg1"/>
                </a:solidFill>
                <a:effectLst/>
                <a:latin typeface="+mj-lt"/>
                <a:ea typeface="ＭＳ Ｐ明朝"/>
                <a:cs typeface="ＭＳ Ｐゴシック"/>
              </a:rPr>
              <a:t>σ</a:t>
            </a:r>
            <a:r>
              <a:rPr lang="en-US" altLang="ja-JP" b="1" baseline="-25000" dirty="0" err="1" smtClean="0">
                <a:solidFill>
                  <a:schemeClr val="bg1"/>
                </a:solidFill>
                <a:latin typeface="+mj-lt"/>
                <a:ea typeface="ＭＳ Ｐ明朝"/>
                <a:cs typeface="ＭＳ Ｐゴシック"/>
              </a:rPr>
              <a:t>up</a:t>
            </a:r>
            <a:endParaRPr lang="en-US" altLang="ja-JP" b="1" baseline="-25000" dirty="0" smtClean="0">
              <a:solidFill>
                <a:schemeClr val="bg1"/>
              </a:solidFill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endParaRPr lang="en-US" sz="1100" b="1" kern="1200" baseline="-25000" dirty="0" smtClean="0">
              <a:solidFill>
                <a:srgbClr val="FFFF00"/>
              </a:solidFill>
              <a:effectLst/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r>
              <a:rPr lang="en-US" b="1" kern="1200" dirty="0" smtClean="0">
                <a:solidFill>
                  <a:srgbClr val="FFFF00"/>
                </a:solidFill>
                <a:effectLst/>
                <a:latin typeface="+mj-lt"/>
                <a:ea typeface="ＭＳ Ｐ明朝"/>
                <a:cs typeface="ＭＳ Ｐゴシック"/>
              </a:rPr>
              <a:t>1.7%</a:t>
            </a:r>
          </a:p>
          <a:p>
            <a:pPr algn="ctr">
              <a:spcAft>
                <a:spcPts val="0"/>
              </a:spcAft>
            </a:pPr>
            <a:r>
              <a:rPr lang="ja-JP" altLang="en-US" b="1" dirty="0">
                <a:solidFill>
                  <a:srgbClr val="FFFF00"/>
                </a:solidFill>
                <a:latin typeface="+mj-lt"/>
                <a:ea typeface="ＭＳ Ｐ明朝"/>
                <a:cs typeface="ＭＳ Ｐゴシック"/>
              </a:rPr>
              <a:t>↓</a:t>
            </a:r>
            <a:endParaRPr lang="en-US" b="1" kern="1200" dirty="0" smtClean="0">
              <a:solidFill>
                <a:srgbClr val="FFFF00"/>
              </a:solidFill>
              <a:effectLst/>
              <a:latin typeface="+mj-lt"/>
              <a:ea typeface="ＭＳ Ｐ明朝"/>
              <a:cs typeface="ＭＳ Ｐゴシック"/>
            </a:endParaRPr>
          </a:p>
          <a:p>
            <a:pPr algn="ctr">
              <a:spcAft>
                <a:spcPts val="0"/>
              </a:spcAft>
            </a:pPr>
            <a:r>
              <a:rPr lang="en-US" altLang="ja-JP" b="1" dirty="0" smtClean="0">
                <a:solidFill>
                  <a:srgbClr val="FFFF00"/>
                </a:solidFill>
                <a:latin typeface="+mj-lt"/>
                <a:ea typeface="ＭＳ Ｐ明朝"/>
                <a:cs typeface="ＭＳ Ｐゴシック"/>
              </a:rPr>
              <a:t>1.0%</a:t>
            </a:r>
            <a:endParaRPr lang="ja-JP" b="1" dirty="0">
              <a:solidFill>
                <a:srgbClr val="FFFF00"/>
              </a:solidFill>
              <a:effectLst/>
              <a:latin typeface="+mj-lt"/>
              <a:cs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42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/>
              <a:t>Analysis of LED run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C</a:t>
            </a:r>
            <a:r>
              <a:rPr kumimoji="1" lang="en-US" altLang="ja-JP" sz="2400"/>
              <a:t>harge distribution is fitted by the sum of gaussian.</a:t>
            </a:r>
          </a:p>
          <a:p>
            <a:r>
              <a:rPr kumimoji="1" lang="en-US" altLang="ja-JP" sz="2400"/>
              <a:t>Gain is calculated using 0p.e. &amp;1 p.e. </a:t>
            </a:r>
            <a:r>
              <a:rPr lang="en-US" altLang="ja-JP" sz="2400"/>
              <a:t>peak.</a:t>
            </a:r>
          </a:p>
          <a:p>
            <a:endParaRPr kumimoji="1" lang="en-US" altLang="ja-JP" sz="24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/>
              <a:t>30</a:t>
            </a:fld>
            <a:endParaRPr kumimoji="1" lang="ja-JP" altLang="en-US"/>
          </a:p>
        </p:txBody>
      </p:sp>
      <p:pic>
        <p:nvPicPr>
          <p:cNvPr id="5" name="図 4" descr="LED_g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91" y="2548681"/>
            <a:ext cx="4597309" cy="4029919"/>
          </a:xfrm>
          <a:prstGeom prst="rect">
            <a:avLst/>
          </a:prstGeom>
        </p:spPr>
      </p:pic>
      <p:pic>
        <p:nvPicPr>
          <p:cNvPr id="6" name="図 5" descr="r2117_ch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570544"/>
            <a:ext cx="4572367" cy="40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Analysis of LED run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/>
              <a:t>If there is no cross-talk(CT) and after-pulse(AP),</a:t>
            </a:r>
          </a:p>
          <a:p>
            <a:pPr marL="0" indent="0">
              <a:buNone/>
            </a:pPr>
            <a:r>
              <a:rPr lang="en-US" altLang="ja-JP" sz="2000"/>
              <a:t>charge distribution from LED light become Poisson distribution (mean:λ).</a:t>
            </a:r>
          </a:p>
          <a:p>
            <a:r>
              <a:rPr lang="en-US" altLang="ja-JP" sz="2000"/>
              <a:t>There is no CTAP effect for 0 p.e. event.</a:t>
            </a:r>
            <a:endParaRPr lang="ja-JP" altLang="en-US" sz="2000"/>
          </a:p>
          <a:p>
            <a:r>
              <a:rPr lang="en-US" altLang="ja-JP" sz="2000"/>
              <a:t>(num of events of </a:t>
            </a:r>
            <a:r>
              <a:rPr kumimoji="1" lang="en-US" altLang="ja-JP" sz="2000"/>
              <a:t>0 p.e.)/(total num of events)=e^(-λ)</a:t>
            </a:r>
          </a:p>
          <a:p>
            <a:r>
              <a:rPr lang="en-US" altLang="ja-JP" sz="2000"/>
              <a:t>CTAP factor is definded as </a:t>
            </a:r>
          </a:p>
          <a:p>
            <a:pPr marL="0" indent="0">
              <a:buNone/>
            </a:pPr>
            <a:r>
              <a:rPr lang="en-US" altLang="ja-JP" sz="2000"/>
              <a:t>(CTAP factor)</a:t>
            </a:r>
          </a:p>
          <a:p>
            <a:pPr marL="0" indent="0">
              <a:buNone/>
            </a:pPr>
            <a:r>
              <a:rPr lang="en-US" altLang="ja-JP" sz="2000"/>
              <a:t>=(mean of p.e. with CTAP)/</a:t>
            </a:r>
          </a:p>
          <a:p>
            <a:pPr marL="0" indent="0">
              <a:buNone/>
            </a:pPr>
            <a:r>
              <a:rPr lang="en-US" altLang="ja-JP" sz="2000"/>
              <a:t>(mean of p.e. without CTAP)</a:t>
            </a:r>
          </a:p>
          <a:p>
            <a:pPr marL="0" indent="0">
              <a:buNone/>
            </a:pPr>
            <a:r>
              <a:rPr lang="en-US" altLang="ja-JP" sz="2000"/>
              <a:t>=(mean of measured p.e.)/λ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/>
              <a:t>31</a:t>
            </a:fld>
            <a:endParaRPr kumimoji="1" lang="ja-JP" altLang="en-US"/>
          </a:p>
        </p:txBody>
      </p:sp>
      <p:pic>
        <p:nvPicPr>
          <p:cNvPr id="5" name="図 4" descr="CTAPvsHV_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46" y="2771142"/>
            <a:ext cx="4249354" cy="37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8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K-type</a:t>
            </a:r>
            <a:r>
              <a:rPr lang="ja-JP" altLang="en-US"/>
              <a:t>との比較</a:t>
            </a:r>
            <a:r>
              <a:rPr lang="en-US" altLang="ja-JP"/>
              <a:t>(PDE)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32</a:t>
            </a:fld>
            <a:endParaRPr kumimoji="1" lang="ja-JP" altLang="en-US"/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632143"/>
              </p:ext>
            </p:extLst>
          </p:nvPr>
        </p:nvGraphicFramePr>
        <p:xfrm>
          <a:off x="1696931" y="1257230"/>
          <a:ext cx="5750137" cy="531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626216" y="4716697"/>
            <a:ext cx="221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Alpha Energy:5.5MeV</a:t>
            </a:r>
          </a:p>
          <a:p>
            <a:r>
              <a:rPr lang="en-US" altLang="ja-JP"/>
              <a:t>18eV/photon </a:t>
            </a:r>
            <a:r>
              <a:rPr lang="ja-JP" altLang="en-US"/>
              <a:t>を仮定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82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プロトタイプ検出器用</a:t>
            </a:r>
            <a:r>
              <a:rPr kumimoji="1" lang="en-US" altLang="ja-JP"/>
              <a:t>MPPC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9628"/>
            <a:ext cx="8229600" cy="5499836"/>
          </a:xfrm>
        </p:spPr>
        <p:txBody>
          <a:bodyPr>
            <a:normAutofit/>
          </a:bodyPr>
          <a:lstStyle/>
          <a:p>
            <a:r>
              <a:rPr lang="ja-JP" altLang="en-US" sz="2400"/>
              <a:t>真空紫外光に感度のある</a:t>
            </a:r>
            <a:r>
              <a:rPr lang="en-US" altLang="ja-JP" sz="2400"/>
              <a:t>MPPC</a:t>
            </a:r>
            <a:r>
              <a:rPr lang="ja-JP" altLang="en-US" sz="2400"/>
              <a:t>の開発</a:t>
            </a:r>
            <a:endParaRPr lang="en-US" altLang="ja-JP" sz="2400"/>
          </a:p>
          <a:p>
            <a:pPr lvl="1"/>
            <a:r>
              <a:rPr lang="en-US" altLang="ja-JP" sz="2000"/>
              <a:t>K</a:t>
            </a:r>
            <a:r>
              <a:rPr lang="ja-JP" altLang="en-US" sz="2000"/>
              <a:t>型において十分な</a:t>
            </a:r>
            <a:r>
              <a:rPr lang="en-US" altLang="ja-JP" sz="2000"/>
              <a:t>PDE</a:t>
            </a:r>
            <a:r>
              <a:rPr lang="ja-JP" altLang="en-US" sz="2000"/>
              <a:t>を確保</a:t>
            </a:r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pPr marL="0" indent="0">
              <a:buNone/>
            </a:pPr>
            <a:endParaRPr lang="en-US" altLang="ja-JP" sz="2400"/>
          </a:p>
          <a:p>
            <a:pPr marL="0" indent="0">
              <a:buNone/>
            </a:pPr>
            <a:endParaRPr lang="en-US" altLang="ja-JP" sz="2400"/>
          </a:p>
          <a:p>
            <a:r>
              <a:rPr lang="ja-JP" altLang="en-US" sz="2400"/>
              <a:t>プロトタイプ検出器のために６００個を発注</a:t>
            </a:r>
            <a:endParaRPr lang="en-US" altLang="ja-JP" sz="2400"/>
          </a:p>
          <a:p>
            <a:pPr lvl="1"/>
            <a:r>
              <a:rPr lang="ja-JP" altLang="en-US" sz="2000"/>
              <a:t>常温での大量試験</a:t>
            </a:r>
            <a:r>
              <a:rPr lang="en-US" altLang="ja-JP" sz="2000"/>
              <a:t>(</a:t>
            </a:r>
            <a:r>
              <a:rPr lang="ja-JP" altLang="en-US" sz="2000"/>
              <a:t>前の講演、</a:t>
            </a:r>
            <a:r>
              <a:rPr lang="en-US" altLang="ja-JP" sz="2000"/>
              <a:t>19aSG2)</a:t>
            </a:r>
          </a:p>
          <a:p>
            <a:pPr lvl="1"/>
            <a:r>
              <a:rPr lang="ja-JP" altLang="en-US" sz="2000"/>
              <a:t>低温での性能試験</a:t>
            </a:r>
            <a:r>
              <a:rPr lang="en-US" altLang="ja-JP" sz="2000"/>
              <a:t>(</a:t>
            </a:r>
            <a:r>
              <a:rPr lang="ja-JP" altLang="en-US" sz="2000"/>
              <a:t>本講演</a:t>
            </a:r>
            <a:r>
              <a:rPr lang="en-US" altLang="ja-JP" sz="2000"/>
              <a:t>)</a:t>
            </a:r>
          </a:p>
          <a:p>
            <a:pPr marL="457200" lvl="1" indent="0">
              <a:buNone/>
            </a:pPr>
            <a:endParaRPr lang="en-US" altLang="ja-JP" sz="2000"/>
          </a:p>
        </p:txBody>
      </p:sp>
      <p:pic>
        <p:nvPicPr>
          <p:cNvPr id="5" name="図 4" descr="R001307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5" y="4458447"/>
            <a:ext cx="1999766" cy="2051545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6909889" y="4622464"/>
            <a:ext cx="1370690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062010" y="4119557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12mm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4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37583" y="5280470"/>
            <a:ext cx="1687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/>
              <a:t>プロトタイプ</a:t>
            </a:r>
            <a:endParaRPr lang="en-US" altLang="ja-JP" sz="1600"/>
          </a:p>
          <a:p>
            <a:r>
              <a:rPr lang="ja-JP" altLang="en-US" sz="1600"/>
              <a:t>検出器用</a:t>
            </a:r>
            <a:r>
              <a:rPr lang="en-US" altLang="ja-JP" sz="1600"/>
              <a:t>MPPC→</a:t>
            </a:r>
            <a:endParaRPr kumimoji="1" lang="ja-JP" altLang="en-US" sz="1600"/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845151"/>
              </p:ext>
            </p:extLst>
          </p:nvPr>
        </p:nvGraphicFramePr>
        <p:xfrm>
          <a:off x="4876819" y="1516081"/>
          <a:ext cx="3641402" cy="245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029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75000"/>
              </a:schemeClr>
            </a:gs>
            <a:gs pos="100000">
              <a:schemeClr val="accent1">
                <a:alpha val="1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キセノン中での性能試験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48978"/>
            <a:ext cx="8187340" cy="4929588"/>
          </a:xfrm>
        </p:spPr>
        <p:txBody>
          <a:bodyPr>
            <a:normAutofit/>
          </a:bodyPr>
          <a:lstStyle/>
          <a:p>
            <a:r>
              <a:rPr lang="ja-JP" altLang="en-US" sz="2400"/>
              <a:t>６００個のうち８個について液体キセノン中で性能を調査</a:t>
            </a:r>
            <a:endParaRPr lang="en-US" altLang="ja-JP" sz="2400"/>
          </a:p>
          <a:p>
            <a:r>
              <a:rPr lang="en-US" altLang="ja-JP" sz="2400"/>
              <a:t>LED</a:t>
            </a:r>
            <a:r>
              <a:rPr lang="ja-JP" altLang="en-US" sz="2400"/>
              <a:t>および</a:t>
            </a:r>
            <a:r>
              <a:rPr lang="en-US" altLang="ja-JP" sz="2400"/>
              <a:t>α</a:t>
            </a:r>
            <a:r>
              <a:rPr lang="ja-JP" altLang="en-US" sz="2400"/>
              <a:t>線源</a:t>
            </a:r>
            <a:r>
              <a:rPr lang="en-US" altLang="ja-JP" sz="2400"/>
              <a:t>(</a:t>
            </a:r>
            <a:r>
              <a:rPr lang="en-US" altLang="ja-JP" sz="2400" baseline="30000"/>
              <a:t>241</a:t>
            </a:r>
            <a:r>
              <a:rPr lang="en-US" altLang="ja-JP" sz="2400"/>
              <a:t>Am)</a:t>
            </a:r>
            <a:r>
              <a:rPr lang="ja-JP" altLang="en-US" sz="2400"/>
              <a:t>を使用</a:t>
            </a:r>
            <a:endParaRPr lang="en-US" altLang="ja-JP" sz="2400"/>
          </a:p>
          <a:p>
            <a:pPr lvl="1"/>
            <a:r>
              <a:rPr lang="en-US" altLang="ja-JP" sz="1800"/>
              <a:t>LED</a:t>
            </a:r>
            <a:r>
              <a:rPr lang="ja-JP" altLang="en-US" sz="1800"/>
              <a:t>を用いた測定より、</a:t>
            </a:r>
            <a:r>
              <a:rPr lang="en-US" altLang="ja-JP" sz="1800"/>
              <a:t>Gain</a:t>
            </a:r>
            <a:r>
              <a:rPr lang="ja-JP" altLang="en-US" sz="1800"/>
              <a:t>およびクロストーク・アフターパルスの影響を評価</a:t>
            </a:r>
            <a:endParaRPr lang="en-US" altLang="ja-JP" sz="1800"/>
          </a:p>
          <a:p>
            <a:pPr lvl="1"/>
            <a:r>
              <a:rPr lang="en-US" altLang="ja-JP" sz="1800"/>
              <a:t>α</a:t>
            </a:r>
            <a:r>
              <a:rPr lang="ja-JP" altLang="en-US" sz="1800"/>
              <a:t>線源</a:t>
            </a:r>
            <a:r>
              <a:rPr lang="en-US" altLang="en-US" sz="1800"/>
              <a:t>を用いた測定</a:t>
            </a:r>
            <a:r>
              <a:rPr lang="ja-JP" altLang="en-US" sz="1800"/>
              <a:t>より、</a:t>
            </a:r>
            <a:r>
              <a:rPr lang="en-US" altLang="en-US" sz="1800"/>
              <a:t>PDE</a:t>
            </a:r>
            <a:r>
              <a:rPr lang="ja-JP" altLang="en-US" sz="1800"/>
              <a:t>およびエネルギー分解能を評価</a:t>
            </a:r>
            <a:endParaRPr lang="en-US" altLang="ja-JP" sz="1800"/>
          </a:p>
          <a:p>
            <a:r>
              <a:rPr lang="en-US" altLang="ja-JP" sz="2400"/>
              <a:t>Wire</a:t>
            </a:r>
            <a:r>
              <a:rPr lang="ja-JP" altLang="en-US" sz="2400"/>
              <a:t>状の</a:t>
            </a:r>
            <a:r>
              <a:rPr lang="en-US" altLang="ja-JP" sz="2400"/>
              <a:t>α</a:t>
            </a:r>
            <a:r>
              <a:rPr lang="ja-JP" altLang="en-US" sz="2400"/>
              <a:t>線源を使用</a:t>
            </a:r>
            <a:endParaRPr lang="en-US" altLang="ja-JP" sz="2400"/>
          </a:p>
          <a:p>
            <a:pPr lvl="1"/>
            <a:r>
              <a:rPr lang="en-US" altLang="ja-JP" sz="2000"/>
              <a:t>LXe</a:t>
            </a:r>
            <a:r>
              <a:rPr lang="ja-JP" altLang="en-US" sz="2000"/>
              <a:t>中で</a:t>
            </a:r>
            <a:r>
              <a:rPr lang="en-US" altLang="ja-JP" sz="2000"/>
              <a:t>α</a:t>
            </a:r>
            <a:r>
              <a:rPr lang="ja-JP" altLang="en-US" sz="2000"/>
              <a:t>線の飛程は約</a:t>
            </a:r>
            <a:r>
              <a:rPr lang="en-US" altLang="ja-JP" sz="2000"/>
              <a:t>40um</a:t>
            </a:r>
            <a:r>
              <a:rPr lang="ja-JP" altLang="en-US" sz="2000"/>
              <a:t>であり、</a:t>
            </a:r>
            <a:endParaRPr lang="en-US" altLang="ja-JP" sz="2000"/>
          </a:p>
          <a:p>
            <a:pPr marL="457200" lvl="1" indent="0">
              <a:buNone/>
            </a:pPr>
            <a:r>
              <a:rPr lang="en-US" altLang="ja-JP" sz="2000"/>
              <a:t>	point-like</a:t>
            </a:r>
            <a:r>
              <a:rPr lang="ja-JP" altLang="en-US" sz="2000"/>
              <a:t>とみなせる。</a:t>
            </a:r>
            <a:endParaRPr lang="en-US" altLang="ja-JP" sz="2000"/>
          </a:p>
        </p:txBody>
      </p:sp>
      <p:pic>
        <p:nvPicPr>
          <p:cNvPr id="6" name="図 5" descr="B5C1A76E-297A-4FC4-BA8A-ABB7381348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12516"/>
            <a:ext cx="2038296" cy="236946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652954" y="2941734"/>
            <a:ext cx="3384376" cy="344530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998044" y="3262903"/>
            <a:ext cx="2726593" cy="182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538215" y="3506745"/>
            <a:ext cx="1834817" cy="882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7010131" y="3591585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998044" y="5964129"/>
            <a:ext cx="2726594" cy="1768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921883" y="3015520"/>
            <a:ext cx="100821" cy="32599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66608" y="4691157"/>
            <a:ext cx="9409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α</a:t>
            </a:r>
            <a:r>
              <a:rPr lang="ja-JP" altLang="en-US" sz="1600" dirty="0" smtClean="0"/>
              <a:t>線源</a:t>
            </a:r>
            <a:r>
              <a:rPr lang="en-US" altLang="ja-JP" sz="1600" baseline="30000" dirty="0" smtClean="0"/>
              <a:t>241</a:t>
            </a:r>
            <a:r>
              <a:rPr lang="en-US" altLang="ja-JP" sz="1600" dirty="0" smtClean="0"/>
              <a:t>Am</a:t>
            </a:r>
            <a:endParaRPr kumimoji="1" lang="ja-JP" altLang="en-US" sz="1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6310736" y="3646364"/>
            <a:ext cx="288032" cy="94029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5541321" y="5305017"/>
            <a:ext cx="761123" cy="564368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461896" y="5830944"/>
            <a:ext cx="1385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反射防止筒</a:t>
            </a:r>
            <a:endParaRPr kumimoji="1" lang="ja-JP" altLang="en-US" sz="1600" dirty="0"/>
          </a:p>
        </p:txBody>
      </p:sp>
      <p:sp>
        <p:nvSpPr>
          <p:cNvPr id="28" name="角丸四角形 27"/>
          <p:cNvSpPr/>
          <p:nvPr/>
        </p:nvSpPr>
        <p:spPr>
          <a:xfrm>
            <a:off x="7606880" y="3591585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40986" y="2947507"/>
            <a:ext cx="156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FFFF00"/>
                </a:solidFill>
              </a:rPr>
              <a:t>液体キセノン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310736" y="4881535"/>
            <a:ext cx="288032" cy="94029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538215" y="5845293"/>
            <a:ext cx="1834817" cy="882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6983583" y="5805686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7580332" y="5805686"/>
            <a:ext cx="335845" cy="5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8305635" y="3646364"/>
            <a:ext cx="288032" cy="94029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8305635" y="4885229"/>
            <a:ext cx="288032" cy="94029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10736" y="4586657"/>
            <a:ext cx="288032" cy="2985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8305635" y="4589771"/>
            <a:ext cx="288032" cy="2985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9" name="直線コネクタ 48"/>
          <p:cNvCxnSpPr>
            <a:stCxn id="44" idx="3"/>
            <a:endCxn id="45" idx="1"/>
          </p:cNvCxnSpPr>
          <p:nvPr/>
        </p:nvCxnSpPr>
        <p:spPr>
          <a:xfrm>
            <a:off x="6598768" y="4735943"/>
            <a:ext cx="1706867" cy="31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円/楕円 50"/>
          <p:cNvSpPr/>
          <p:nvPr/>
        </p:nvSpPr>
        <p:spPr>
          <a:xfrm>
            <a:off x="7401612" y="469115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 flipV="1">
            <a:off x="5565981" y="4800702"/>
            <a:ext cx="1778107" cy="80833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>
            <a:stCxn id="73" idx="3"/>
          </p:cNvCxnSpPr>
          <p:nvPr/>
        </p:nvCxnSpPr>
        <p:spPr>
          <a:xfrm flipV="1">
            <a:off x="5501861" y="3671022"/>
            <a:ext cx="2204190" cy="616137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4817058" y="4117882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MPPC</a:t>
            </a:r>
            <a:endParaRPr kumimoji="1" lang="ja-JP" altLang="en-US" sz="1600"/>
          </a:p>
        </p:txBody>
      </p:sp>
      <p:cxnSp>
        <p:nvCxnSpPr>
          <p:cNvPr id="76" name="直線矢印コネクタ 75"/>
          <p:cNvCxnSpPr>
            <a:stCxn id="73" idx="3"/>
          </p:cNvCxnSpPr>
          <p:nvPr/>
        </p:nvCxnSpPr>
        <p:spPr>
          <a:xfrm flipV="1">
            <a:off x="5501861" y="3671022"/>
            <a:ext cx="1665487" cy="616137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/>
          <p:cNvSpPr/>
          <p:nvPr/>
        </p:nvSpPr>
        <p:spPr>
          <a:xfrm>
            <a:off x="8074712" y="575820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8074712" y="357124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矢印コネクタ 37"/>
          <p:cNvCxnSpPr/>
          <p:nvPr/>
        </p:nvCxnSpPr>
        <p:spPr>
          <a:xfrm flipV="1">
            <a:off x="7344088" y="5877484"/>
            <a:ext cx="761123" cy="564368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6888930" y="6381977"/>
            <a:ext cx="71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/>
              <a:t>LED</a:t>
            </a:r>
            <a:endParaRPr kumimoji="1" lang="ja-JP" altLang="en-US" sz="16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1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MPPC</a:t>
            </a:r>
            <a:r>
              <a:rPr kumimoji="1" lang="ja-JP" altLang="en-US"/>
              <a:t>の直列接続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MPPC</a:t>
            </a:r>
            <a:r>
              <a:rPr lang="ja-JP" altLang="en-US" sz="2400"/>
              <a:t>の大型化に伴う長いテールを抑制</a:t>
            </a:r>
            <a:endParaRPr lang="en-US" altLang="ja-JP" sz="2400"/>
          </a:p>
          <a:p>
            <a:pPr lvl="1"/>
            <a:r>
              <a:rPr lang="en-US" altLang="ja-JP" sz="2000"/>
              <a:t>12×12mm</a:t>
            </a:r>
            <a:r>
              <a:rPr lang="en-US" altLang="ja-JP" sz="2000" baseline="30000"/>
              <a:t>2</a:t>
            </a:r>
            <a:r>
              <a:rPr lang="ja-JP" altLang="en-US" sz="2000"/>
              <a:t>を</a:t>
            </a:r>
            <a:r>
              <a:rPr lang="en-US" altLang="ja-JP" sz="2000"/>
              <a:t>1</a:t>
            </a:r>
            <a:r>
              <a:rPr lang="ja-JP" altLang="en-US" sz="2000"/>
              <a:t>つのチャンネルで担当</a:t>
            </a:r>
            <a:endParaRPr lang="en-US" altLang="ja-JP" sz="2000"/>
          </a:p>
          <a:p>
            <a:pPr lvl="1"/>
            <a:r>
              <a:rPr lang="en-US" altLang="ja-JP" sz="2000"/>
              <a:t>6×6mm</a:t>
            </a:r>
            <a:r>
              <a:rPr lang="en-US" altLang="ja-JP" sz="2000" baseline="30000"/>
              <a:t>2</a:t>
            </a:r>
            <a:r>
              <a:rPr lang="ja-JP" altLang="en-US" sz="2000"/>
              <a:t>の独立した</a:t>
            </a:r>
            <a:r>
              <a:rPr lang="en-US" altLang="ja-JP" sz="2000"/>
              <a:t>chip</a:t>
            </a:r>
            <a:r>
              <a:rPr lang="ja-JP" altLang="en-US" sz="2000"/>
              <a:t>を４つ配置</a:t>
            </a:r>
            <a:endParaRPr lang="en-US" altLang="ja-JP" sz="2000"/>
          </a:p>
          <a:p>
            <a:pPr lvl="1"/>
            <a:r>
              <a:rPr lang="ja-JP" altLang="en-US" sz="2000"/>
              <a:t>３通りの接続を比較</a:t>
            </a:r>
            <a:endParaRPr lang="en-US" altLang="ja-JP" sz="2000"/>
          </a:p>
          <a:p>
            <a:pPr lvl="1"/>
            <a:endParaRPr lang="en-US" altLang="ja-JP" sz="2000"/>
          </a:p>
          <a:p>
            <a:endParaRPr kumimoji="1" lang="en-US" altLang="ja-JP" sz="2400"/>
          </a:p>
          <a:p>
            <a:r>
              <a:rPr kumimoji="1" lang="en-US" altLang="ja-JP" sz="2400"/>
              <a:t>Gain</a:t>
            </a:r>
            <a:r>
              <a:rPr kumimoji="1" lang="ja-JP" altLang="en-US" sz="2400"/>
              <a:t>と波形の時定数が変化</a:t>
            </a:r>
            <a:endParaRPr kumimoji="1" lang="en-US" altLang="ja-JP" sz="2400"/>
          </a:p>
          <a:p>
            <a:pPr lvl="1"/>
            <a:r>
              <a:rPr lang="en-US" altLang="ja-JP" sz="2000"/>
              <a:t>1 p.e. </a:t>
            </a:r>
            <a:r>
              <a:rPr lang="ja-JP" altLang="en-US" sz="2000"/>
              <a:t>識別能力</a:t>
            </a:r>
            <a:endParaRPr lang="en-US" altLang="ja-JP" sz="2000"/>
          </a:p>
          <a:p>
            <a:pPr lvl="1"/>
            <a:r>
              <a:rPr kumimoji="1" lang="ja-JP" altLang="en-US" sz="2000"/>
              <a:t>時間分解能</a:t>
            </a:r>
            <a:endParaRPr kumimoji="1" lang="en-US" altLang="ja-JP" sz="2000"/>
          </a:p>
          <a:p>
            <a:pPr lvl="1"/>
            <a:r>
              <a:rPr lang="ja-JP" altLang="en-US" sz="2000"/>
              <a:t>パイルアップ</a:t>
            </a:r>
            <a:endParaRPr kumimoji="1" lang="en-US" altLang="ja-JP" sz="2000"/>
          </a:p>
          <a:p>
            <a:endParaRPr kumimoji="1" lang="ja-JP" altLang="en-US" sz="2400"/>
          </a:p>
        </p:txBody>
      </p:sp>
      <p:pic>
        <p:nvPicPr>
          <p:cNvPr id="67" name="図 66" descr="R001307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07" y="1198715"/>
            <a:ext cx="1505993" cy="1544987"/>
          </a:xfrm>
          <a:prstGeom prst="rect">
            <a:avLst/>
          </a:prstGeom>
        </p:spPr>
      </p:pic>
      <p:cxnSp>
        <p:nvCxnSpPr>
          <p:cNvPr id="68" name="直線矢印コネクタ 67"/>
          <p:cNvCxnSpPr/>
          <p:nvPr/>
        </p:nvCxnSpPr>
        <p:spPr>
          <a:xfrm>
            <a:off x="7327108" y="1395317"/>
            <a:ext cx="0" cy="120824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6599661" y="1839160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12mm</a:t>
            </a:r>
            <a:endParaRPr kumimoji="1"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722" y="2969289"/>
            <a:ext cx="2133600" cy="46990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297" y="3384052"/>
            <a:ext cx="4526728" cy="2626620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6</a:t>
            </a:fld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993882" y="5400373"/>
            <a:ext cx="1307308" cy="58771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>
                <a:solidFill>
                  <a:srgbClr val="FF0000"/>
                </a:solidFill>
              </a:rPr>
              <a:t>2</a:t>
            </a:r>
            <a:r>
              <a:rPr lang="ja-JP" altLang="en-US" b="1">
                <a:solidFill>
                  <a:srgbClr val="FF0000"/>
                </a:solidFill>
              </a:rPr>
              <a:t>段直列</a:t>
            </a:r>
            <a:endParaRPr lang="en-US" altLang="ja-JP" b="1">
              <a:solidFill>
                <a:srgbClr val="FF0000"/>
              </a:solidFill>
            </a:endParaRPr>
          </a:p>
          <a:p>
            <a:pPr algn="ctr"/>
            <a:r>
              <a:rPr kumimoji="1" lang="ja-JP" altLang="en-US" b="1">
                <a:solidFill>
                  <a:srgbClr val="FF0000"/>
                </a:solidFill>
              </a:rPr>
              <a:t>接続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406519" y="5400373"/>
            <a:ext cx="1307308" cy="58771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008000"/>
                </a:solidFill>
              </a:rPr>
              <a:t>並列</a:t>
            </a:r>
            <a:r>
              <a:rPr kumimoji="1" lang="ja-JP" altLang="en-US" b="1">
                <a:solidFill>
                  <a:srgbClr val="008000"/>
                </a:solidFill>
              </a:rPr>
              <a:t>接続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7475845" y="5400373"/>
            <a:ext cx="1307308" cy="58771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>
                <a:solidFill>
                  <a:srgbClr val="0000FF"/>
                </a:solidFill>
              </a:rPr>
              <a:t>4</a:t>
            </a:r>
            <a:r>
              <a:rPr lang="ja-JP" altLang="en-US" b="1">
                <a:solidFill>
                  <a:srgbClr val="0000FF"/>
                </a:solidFill>
              </a:rPr>
              <a:t>段直列</a:t>
            </a:r>
            <a:endParaRPr lang="en-US" altLang="ja-JP" b="1">
              <a:solidFill>
                <a:srgbClr val="0000FF"/>
              </a:solidFill>
            </a:endParaRPr>
          </a:p>
          <a:p>
            <a:pPr algn="ctr"/>
            <a:r>
              <a:rPr kumimoji="1" lang="ja-JP" altLang="en-US" b="1">
                <a:solidFill>
                  <a:srgbClr val="0000FF"/>
                </a:solidFill>
              </a:rPr>
              <a:t>接続</a:t>
            </a:r>
          </a:p>
        </p:txBody>
      </p:sp>
    </p:spTree>
    <p:extLst>
      <p:ext uri="{BB962C8B-B14F-4D97-AF65-F5344CB8AC3E}">
        <p14:creationId xmlns:p14="http://schemas.microsoft.com/office/powerpoint/2010/main" val="103771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直列接続による波形の変化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586" y="1209150"/>
            <a:ext cx="8229600" cy="4929588"/>
          </a:xfrm>
        </p:spPr>
        <p:txBody>
          <a:bodyPr>
            <a:normAutofit/>
          </a:bodyPr>
          <a:lstStyle/>
          <a:p>
            <a:r>
              <a:rPr lang="ja-JP" altLang="en-US" sz="2200"/>
              <a:t>直列の段数が増える</a:t>
            </a:r>
            <a:endParaRPr lang="en-US" altLang="ja-JP" sz="2200"/>
          </a:p>
          <a:p>
            <a:pPr marL="0" indent="0">
              <a:buNone/>
            </a:pPr>
            <a:r>
              <a:rPr kumimoji="1" lang="ja-JP" altLang="en-US" sz="2200"/>
              <a:t>と、時定数は減少</a:t>
            </a:r>
            <a:endParaRPr kumimoji="1" lang="en-US" altLang="ja-JP" sz="2200"/>
          </a:p>
          <a:p>
            <a:r>
              <a:rPr kumimoji="1" lang="en-US" altLang="ja-JP" sz="2200"/>
              <a:t>Fall Time</a:t>
            </a:r>
            <a:r>
              <a:rPr kumimoji="1" lang="ja-JP" altLang="en-US" sz="2200"/>
              <a:t>の目標値は</a:t>
            </a:r>
            <a:r>
              <a:rPr kumimoji="1" lang="en-US" altLang="ja-JP" sz="2200"/>
              <a:t>50ns</a:t>
            </a:r>
            <a:endParaRPr kumimoji="1" lang="ja-JP" altLang="en-US" sz="2200"/>
          </a:p>
        </p:txBody>
      </p:sp>
      <p:pic>
        <p:nvPicPr>
          <p:cNvPr id="8" name="図 7" descr="wave2pe4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02" y="1049627"/>
            <a:ext cx="5414886" cy="1850313"/>
          </a:xfrm>
          <a:prstGeom prst="rect">
            <a:avLst/>
          </a:prstGeom>
        </p:spPr>
      </p:pic>
      <p:pic>
        <p:nvPicPr>
          <p:cNvPr id="9" name="図 8" descr="wave2pe2p2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02" y="2899940"/>
            <a:ext cx="5414886" cy="1850313"/>
          </a:xfrm>
          <a:prstGeom prst="rect">
            <a:avLst/>
          </a:prstGeom>
        </p:spPr>
      </p:pic>
      <p:pic>
        <p:nvPicPr>
          <p:cNvPr id="10" name="図 9" descr="wave2pe4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02" y="4750253"/>
            <a:ext cx="5414886" cy="185031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347972" y="217544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008000"/>
                </a:solidFill>
              </a:rPr>
              <a:t>並列接続</a:t>
            </a:r>
            <a:endParaRPr kumimoji="1" lang="en-US" altLang="ja-JP" b="1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86444" y="4074246"/>
            <a:ext cx="145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>
                <a:solidFill>
                  <a:srgbClr val="FF0000"/>
                </a:solidFill>
              </a:rPr>
              <a:t>2</a:t>
            </a:r>
            <a:r>
              <a:rPr kumimoji="1" lang="ja-JP" altLang="en-US" b="1">
                <a:solidFill>
                  <a:srgbClr val="FF0000"/>
                </a:solidFill>
              </a:rPr>
              <a:t>段直列接続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86444" y="5954072"/>
            <a:ext cx="145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>
                <a:solidFill>
                  <a:srgbClr val="3366FF"/>
                </a:solidFill>
              </a:rPr>
              <a:t>4</a:t>
            </a:r>
            <a:r>
              <a:rPr lang="ja-JP" altLang="en-US" b="1">
                <a:solidFill>
                  <a:srgbClr val="3366FF"/>
                </a:solidFill>
              </a:rPr>
              <a:t>段直列接続</a:t>
            </a:r>
            <a:endParaRPr kumimoji="1" lang="ja-JP" altLang="en-US" b="1">
              <a:solidFill>
                <a:srgbClr val="3366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451047"/>
              </p:ext>
            </p:extLst>
          </p:nvPr>
        </p:nvGraphicFramePr>
        <p:xfrm>
          <a:off x="280197" y="2736945"/>
          <a:ext cx="3048000" cy="1751200"/>
        </p:xfrm>
        <a:graphic>
          <a:graphicData uri="http://schemas.openxmlformats.org/drawingml/2006/table">
            <a:tbl>
              <a:tblPr bandRow="1">
                <a:tableStyleId>{775DCB02-9BB8-47FD-8907-85C794F793BA}</a:tableStyleId>
              </a:tblPr>
              <a:tblGrid>
                <a:gridCol w="1524000"/>
                <a:gridCol w="1524000"/>
              </a:tblGrid>
              <a:tr h="4378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Fall</a:t>
                      </a:r>
                      <a:r>
                        <a:rPr kumimoji="1" lang="en-US" altLang="ja-JP" baseline="0"/>
                        <a:t> Time</a:t>
                      </a:r>
                      <a:endParaRPr kumimoji="1" lang="ja-JP" altLang="en-US"/>
                    </a:p>
                  </a:txBody>
                  <a:tcPr/>
                </a:tc>
              </a:tr>
              <a:tr h="43780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No Segment</a:t>
                      </a:r>
                      <a:endParaRPr kumimoji="1" lang="ja-JP" altLang="en-US" b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135ns</a:t>
                      </a:r>
                      <a:endParaRPr kumimoji="1" lang="ja-JP" altLang="en-US"/>
                    </a:p>
                  </a:txBody>
                  <a:tcPr/>
                </a:tc>
              </a:tr>
              <a:tr h="43780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×2 Segmented</a:t>
                      </a:r>
                      <a:endParaRPr kumimoji="1" lang="ja-JP" altLang="en-US" b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49ns</a:t>
                      </a:r>
                      <a:endParaRPr kumimoji="1" lang="ja-JP" altLang="en-US"/>
                    </a:p>
                  </a:txBody>
                  <a:tcPr/>
                </a:tc>
              </a:tr>
              <a:tr h="43780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×4 Segmented</a:t>
                      </a:r>
                      <a:endParaRPr kumimoji="1" lang="ja-JP" altLang="en-US" b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25ns</a:t>
                      </a:r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直線矢印コネクタ 13"/>
          <p:cNvCxnSpPr/>
          <p:nvPr/>
        </p:nvCxnSpPr>
        <p:spPr>
          <a:xfrm>
            <a:off x="5715194" y="2639847"/>
            <a:ext cx="79689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763161" y="2335209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100ns</a:t>
            </a:r>
            <a:endParaRPr kumimoji="1" lang="ja-JP" altLang="en-US" sz="160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25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Gain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0421" y="1196575"/>
            <a:ext cx="5009693" cy="2796673"/>
          </a:xfrm>
        </p:spPr>
        <p:txBody>
          <a:bodyPr>
            <a:normAutofit/>
          </a:bodyPr>
          <a:lstStyle/>
          <a:p>
            <a:r>
              <a:rPr kumimoji="1" lang="en-US" altLang="ja-JP" sz="2400"/>
              <a:t>12</a:t>
            </a:r>
            <a:r>
              <a:rPr lang="en-US" altLang="ja-JP" sz="2400"/>
              <a:t>×12mm</a:t>
            </a:r>
            <a:r>
              <a:rPr lang="en-US" altLang="ja-JP" sz="2400" baseline="30000"/>
              <a:t>2</a:t>
            </a:r>
            <a:r>
              <a:rPr lang="ja-JP" altLang="en-US" sz="2400"/>
              <a:t>において</a:t>
            </a:r>
            <a:r>
              <a:rPr lang="en-US" altLang="ja-JP" sz="2400"/>
              <a:t>1 p.e.</a:t>
            </a:r>
            <a:r>
              <a:rPr lang="ja-JP" altLang="en-US" sz="2400"/>
              <a:t>のピークを見る事が出来た。</a:t>
            </a:r>
            <a:endParaRPr lang="en-US" altLang="ja-JP" sz="2400"/>
          </a:p>
          <a:p>
            <a:endParaRPr lang="en-US" altLang="ja-JP" sz="2400"/>
          </a:p>
          <a:p>
            <a:r>
              <a:rPr kumimoji="1" lang="ja-JP" altLang="en-US" sz="2400"/>
              <a:t>直列の段数が増えると</a:t>
            </a:r>
            <a:r>
              <a:rPr lang="en-US" altLang="ja-JP" sz="2400"/>
              <a:t>Gain</a:t>
            </a:r>
            <a:r>
              <a:rPr lang="ja-JP" altLang="en-US" sz="2400"/>
              <a:t>は減少</a:t>
            </a:r>
            <a:endParaRPr kumimoji="1" lang="en-US" altLang="ja-JP" sz="2400"/>
          </a:p>
          <a:p>
            <a:r>
              <a:rPr lang="en-US" altLang="ja-JP" sz="2400"/>
              <a:t>4</a:t>
            </a:r>
            <a:r>
              <a:rPr lang="ja-JP" altLang="en-US" sz="2400"/>
              <a:t>段直列接続</a:t>
            </a:r>
            <a:r>
              <a:rPr kumimoji="1" lang="ja-JP" altLang="en-US" sz="2400"/>
              <a:t>においても、</a:t>
            </a:r>
            <a:r>
              <a:rPr kumimoji="1" lang="en-US" altLang="ja-JP" sz="2400"/>
              <a:t>1 p.e.</a:t>
            </a:r>
            <a:r>
              <a:rPr kumimoji="1" lang="ja-JP" altLang="en-US" sz="2400"/>
              <a:t>のピークが識別可能</a:t>
            </a:r>
            <a:endParaRPr kumimoji="1" lang="en-US" altLang="ja-JP" sz="2400"/>
          </a:p>
          <a:p>
            <a:endParaRPr kumimoji="1" lang="en-US" altLang="ja-JP" sz="2400"/>
          </a:p>
          <a:p>
            <a:endParaRPr kumimoji="1" lang="ja-JP" altLang="en-US" sz="240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80" y="1286641"/>
            <a:ext cx="4001495" cy="2706607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8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60590" y="4092202"/>
            <a:ext cx="131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↓</a:t>
            </a:r>
            <a:r>
              <a:rPr kumimoji="1" lang="ja-JP" altLang="en-US"/>
              <a:t>電荷分布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67682" y="1224381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/>
              <a:t>Gain vs Over Voltage</a:t>
            </a:r>
            <a:endParaRPr kumimoji="1" lang="ja-JP" altLang="en-US" sz="1600" b="1"/>
          </a:p>
        </p:txBody>
      </p:sp>
      <p:pic>
        <p:nvPicPr>
          <p:cNvPr id="7" name="図 6" descr="charge_4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50" y="4461534"/>
            <a:ext cx="2999403" cy="203134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7312409" y="4435366"/>
            <a:ext cx="1690035" cy="4626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>
                <a:solidFill>
                  <a:srgbClr val="0000FF"/>
                </a:solidFill>
              </a:rPr>
              <a:t>4</a:t>
            </a:r>
            <a:r>
              <a:rPr lang="ja-JP" altLang="en-US" sz="1600" b="1">
                <a:solidFill>
                  <a:srgbClr val="0000FF"/>
                </a:solidFill>
              </a:rPr>
              <a:t>段直列接続</a:t>
            </a:r>
            <a:endParaRPr kumimoji="1" lang="ja-JP" altLang="en-US" sz="1600" b="1">
              <a:solidFill>
                <a:srgbClr val="0000FF"/>
              </a:solidFill>
            </a:endParaRPr>
          </a:p>
        </p:txBody>
      </p:sp>
      <p:pic>
        <p:nvPicPr>
          <p:cNvPr id="8" name="図 7" descr="charge_2p2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30" y="4445403"/>
            <a:ext cx="3032452" cy="2053724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4339999" y="4451353"/>
            <a:ext cx="1710592" cy="4626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>
                <a:solidFill>
                  <a:srgbClr val="FF0000"/>
                </a:solidFill>
              </a:rPr>
              <a:t>2</a:t>
            </a:r>
            <a:r>
              <a:rPr kumimoji="1" lang="ja-JP" altLang="en-US" sz="1600" b="1">
                <a:solidFill>
                  <a:srgbClr val="FF0000"/>
                </a:solidFill>
              </a:rPr>
              <a:t>段直列接続</a:t>
            </a:r>
          </a:p>
        </p:txBody>
      </p:sp>
      <p:pic>
        <p:nvPicPr>
          <p:cNvPr id="9" name="図 8" descr="charge_4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" y="4435366"/>
            <a:ext cx="3047272" cy="2063761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1409453" y="4445403"/>
            <a:ext cx="1689845" cy="4626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>
                <a:solidFill>
                  <a:srgbClr val="008000"/>
                </a:solidFill>
              </a:rPr>
              <a:t>並列接続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5092" y="4416683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FF0000"/>
                </a:solidFill>
              </a:rPr>
              <a:t>0 p.e.</a:t>
            </a:r>
            <a:endParaRPr kumimoji="1" lang="ja-JP" altLang="en-US" sz="1600" b="1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59916" y="4850918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1</a:t>
            </a:r>
            <a:r>
              <a:rPr kumimoji="1" lang="en-US" altLang="ja-JP" sz="1600" b="1">
                <a:solidFill>
                  <a:srgbClr val="FF0000"/>
                </a:solidFill>
              </a:rPr>
              <a:t> p.e.</a:t>
            </a:r>
            <a:endParaRPr kumimoji="1" lang="ja-JP" altLang="en-US" sz="1600" b="1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07760" y="5396203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2</a:t>
            </a:r>
            <a:r>
              <a:rPr kumimoji="1" lang="en-US" altLang="ja-JP" sz="1600" b="1">
                <a:solidFill>
                  <a:srgbClr val="FF0000"/>
                </a:solidFill>
              </a:rPr>
              <a:t> p.e.</a:t>
            </a:r>
            <a:endParaRPr kumimoji="1" lang="ja-JP" altLang="en-US" sz="1600" b="1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40273" y="1762282"/>
            <a:ext cx="1305603" cy="789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>
                <a:solidFill>
                  <a:srgbClr val="008000"/>
                </a:solidFill>
              </a:rPr>
              <a:t>並列接続</a:t>
            </a:r>
            <a:endParaRPr kumimoji="1" lang="en-US" altLang="ja-JP" sz="1400">
              <a:solidFill>
                <a:srgbClr val="008000"/>
              </a:solidFill>
            </a:endParaRPr>
          </a:p>
          <a:p>
            <a:pPr algn="ctr"/>
            <a:r>
              <a:rPr lang="en-US" altLang="ja-JP" sz="1400">
                <a:solidFill>
                  <a:srgbClr val="FF0000"/>
                </a:solidFill>
              </a:rPr>
              <a:t>2</a:t>
            </a:r>
            <a:r>
              <a:rPr lang="ja-JP" altLang="en-US" sz="1400">
                <a:solidFill>
                  <a:srgbClr val="FF0000"/>
                </a:solidFill>
              </a:rPr>
              <a:t>段直列接続</a:t>
            </a:r>
            <a:endParaRPr lang="en-US" altLang="ja-JP" sz="140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1400">
                <a:solidFill>
                  <a:srgbClr val="0000FF"/>
                </a:solidFill>
              </a:rPr>
              <a:t>4</a:t>
            </a:r>
            <a:r>
              <a:rPr kumimoji="1" lang="ja-JP" altLang="en-US" sz="1400">
                <a:solidFill>
                  <a:srgbClr val="0000FF"/>
                </a:solidFill>
              </a:rPr>
              <a:t>段直列接続</a:t>
            </a:r>
          </a:p>
        </p:txBody>
      </p:sp>
    </p:spTree>
    <p:extLst>
      <p:ext uri="{BB962C8B-B14F-4D97-AF65-F5344CB8AC3E}">
        <p14:creationId xmlns:p14="http://schemas.microsoft.com/office/powerpoint/2010/main" val="409334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クロストーク・アフターパルス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00443"/>
            <a:ext cx="8229600" cy="4929588"/>
          </a:xfrm>
        </p:spPr>
        <p:txBody>
          <a:bodyPr>
            <a:normAutofit/>
          </a:bodyPr>
          <a:lstStyle/>
          <a:p>
            <a:r>
              <a:rPr lang="en-US" altLang="ja-JP" sz="2400"/>
              <a:t>“1p.e.</a:t>
            </a:r>
            <a:r>
              <a:rPr lang="ja-JP" altLang="en-US" sz="2400"/>
              <a:t>が出来たときに鳴る</a:t>
            </a:r>
            <a:r>
              <a:rPr lang="en-US" altLang="ja-JP" sz="2400"/>
              <a:t>pixel</a:t>
            </a:r>
            <a:r>
              <a:rPr lang="ja-JP" altLang="en-US" sz="2400"/>
              <a:t>数の期待値</a:t>
            </a:r>
            <a:r>
              <a:rPr lang="en-US" altLang="ja-JP" sz="2400"/>
              <a:t>”</a:t>
            </a:r>
            <a:r>
              <a:rPr lang="ja-JP" altLang="en-US" sz="2400"/>
              <a:t>を測定</a:t>
            </a:r>
            <a:endParaRPr lang="en-US" altLang="ja-JP" sz="2400"/>
          </a:p>
          <a:p>
            <a:r>
              <a:rPr lang="en-US" altLang="ja-JP" sz="2400"/>
              <a:t>Over Voltage</a:t>
            </a:r>
            <a:r>
              <a:rPr lang="ja-JP" altLang="en-US" sz="2400"/>
              <a:t>の増加とともに、</a:t>
            </a:r>
            <a:r>
              <a:rPr lang="en-US" altLang="ja-JP" sz="2400"/>
              <a:t>pixel</a:t>
            </a:r>
            <a:r>
              <a:rPr lang="ja-JP" altLang="en-US" sz="2400"/>
              <a:t>数の期待値は増加</a:t>
            </a:r>
            <a:endParaRPr lang="en-US" altLang="ja-JP" sz="2400"/>
          </a:p>
          <a:p>
            <a:endParaRPr lang="en-US" altLang="ja-JP" sz="24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9</a:t>
            </a:fld>
            <a:endParaRPr kumimoji="1" lang="ja-JP" altLang="en-US"/>
          </a:p>
        </p:txBody>
      </p:sp>
      <p:pic>
        <p:nvPicPr>
          <p:cNvPr id="4" name="図 3" descr="CT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12" y="2312738"/>
            <a:ext cx="6172235" cy="41801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194763" y="232169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期待値</a:t>
            </a:r>
            <a:r>
              <a:rPr lang="en-US" altLang="ja-JP" b="1"/>
              <a:t> vs Over Voltage(V)</a:t>
            </a:r>
            <a:endParaRPr kumimoji="1" lang="ja-JP" altLang="en-US" b="1"/>
          </a:p>
        </p:txBody>
      </p:sp>
      <p:sp>
        <p:nvSpPr>
          <p:cNvPr id="16" name="右大かっこ 15"/>
          <p:cNvSpPr/>
          <p:nvPr/>
        </p:nvSpPr>
        <p:spPr>
          <a:xfrm>
            <a:off x="2932884" y="2765809"/>
            <a:ext cx="124515" cy="530329"/>
          </a:xfrm>
          <a:prstGeom prst="rightBracke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34127" y="2912858"/>
            <a:ext cx="131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FF0000"/>
                </a:solidFill>
              </a:rPr>
              <a:t>2</a:t>
            </a:r>
            <a:r>
              <a:rPr kumimoji="1" lang="ja-JP" altLang="en-US" sz="1600" b="1">
                <a:solidFill>
                  <a:srgbClr val="FF0000"/>
                </a:solidFill>
              </a:rPr>
              <a:t>段直列接続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3457262"/>
            <a:ext cx="131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0000FF"/>
                </a:solidFill>
              </a:rPr>
              <a:t>4</a:t>
            </a:r>
            <a:r>
              <a:rPr kumimoji="1" lang="ja-JP" altLang="en-US" sz="1600" b="1">
                <a:solidFill>
                  <a:srgbClr val="0000FF"/>
                </a:solidFill>
              </a:rPr>
              <a:t>段直列接続</a:t>
            </a:r>
          </a:p>
        </p:txBody>
      </p:sp>
      <p:sp>
        <p:nvSpPr>
          <p:cNvPr id="12" name="右大かっこ 11"/>
          <p:cNvSpPr/>
          <p:nvPr/>
        </p:nvSpPr>
        <p:spPr>
          <a:xfrm>
            <a:off x="2935468" y="3362979"/>
            <a:ext cx="121931" cy="540602"/>
          </a:xfrm>
          <a:prstGeom prst="rightBracket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05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aK2013">
    <a:dk1>
      <a:sysClr val="windowText" lastClr="000000"/>
    </a:dk1>
    <a:lt1>
      <a:sysClr val="window" lastClr="FFFFFF"/>
    </a:lt1>
    <a:dk2>
      <a:srgbClr val="0F243E"/>
    </a:dk2>
    <a:lt2>
      <a:srgbClr val="EEECE1"/>
    </a:lt2>
    <a:accent1>
      <a:srgbClr val="0D80FF"/>
    </a:accent1>
    <a:accent2>
      <a:srgbClr val="FD2F43"/>
    </a:accent2>
    <a:accent3>
      <a:srgbClr val="3BCA02"/>
    </a:accent3>
    <a:accent4>
      <a:srgbClr val="8307FF"/>
    </a:accent4>
    <a:accent5>
      <a:srgbClr val="02D8AF"/>
    </a:accent5>
    <a:accent6>
      <a:srgbClr val="FEC200"/>
    </a:accent6>
    <a:hlink>
      <a:srgbClr val="0000FF"/>
    </a:hlink>
    <a:folHlink>
      <a:srgbClr val="800080"/>
    </a:folHlink>
  </a:clrScheme>
  <a:fontScheme name="Arial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aK2013">
    <a:dk1>
      <a:sysClr val="windowText" lastClr="000000"/>
    </a:dk1>
    <a:lt1>
      <a:sysClr val="window" lastClr="FFFFFF"/>
    </a:lt1>
    <a:dk2>
      <a:srgbClr val="0F243E"/>
    </a:dk2>
    <a:lt2>
      <a:srgbClr val="EEECE1"/>
    </a:lt2>
    <a:accent1>
      <a:srgbClr val="0D80FF"/>
    </a:accent1>
    <a:accent2>
      <a:srgbClr val="FD2F43"/>
    </a:accent2>
    <a:accent3>
      <a:srgbClr val="3BCA02"/>
    </a:accent3>
    <a:accent4>
      <a:srgbClr val="8307FF"/>
    </a:accent4>
    <a:accent5>
      <a:srgbClr val="02D8AF"/>
    </a:accent5>
    <a:accent6>
      <a:srgbClr val="FEC200"/>
    </a:accent6>
    <a:hlink>
      <a:srgbClr val="0000FF"/>
    </a:hlink>
    <a:folHlink>
      <a:srgbClr val="800080"/>
    </a:folHlink>
  </a:clrScheme>
  <a:fontScheme name="Arial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3070</TotalTime>
  <Words>2365</Words>
  <Application>Microsoft Macintosh PowerPoint</Application>
  <PresentationFormat>画面に合わせる (4:3)</PresentationFormat>
  <Paragraphs>454</Paragraphs>
  <Slides>32</Slides>
  <Notes>19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4" baseType="lpstr">
      <vt:lpstr>ホワイト</vt:lpstr>
      <vt:lpstr>Acrobat Document</vt:lpstr>
      <vt:lpstr>MEG II実験液体キセノン検出器のための大型MPPCの性能試験2</vt:lpstr>
      <vt:lpstr>液体キセノン検出器のアップグレード</vt:lpstr>
      <vt:lpstr>アップグレード後の分解能</vt:lpstr>
      <vt:lpstr>プロトタイプ検出器用MPPC</vt:lpstr>
      <vt:lpstr>キセノン中での性能試験</vt:lpstr>
      <vt:lpstr>MPPCの直列接続</vt:lpstr>
      <vt:lpstr>直列接続による波形の変化</vt:lpstr>
      <vt:lpstr>Gain</vt:lpstr>
      <vt:lpstr>クロストーク・アフターパルス</vt:lpstr>
      <vt:lpstr>アルファ線源のスペクトル</vt:lpstr>
      <vt:lpstr>検出効率(PDE)</vt:lpstr>
      <vt:lpstr>検出効率(PDE)</vt:lpstr>
      <vt:lpstr>エネルギー分解能 vs 光電子数</vt:lpstr>
      <vt:lpstr>エネルギー分解能 vs 光電子数</vt:lpstr>
      <vt:lpstr>エネルギー分解能 vs 光電子数</vt:lpstr>
      <vt:lpstr>エネルギー分解能 vs Over Voltage</vt:lpstr>
      <vt:lpstr>まとめ</vt:lpstr>
      <vt:lpstr>今後</vt:lpstr>
      <vt:lpstr>Back Up</vt:lpstr>
      <vt:lpstr>MEG II Detector</vt:lpstr>
      <vt:lpstr>液体Xe用 MPPCの開発</vt:lpstr>
      <vt:lpstr>新世代型MPPCの真空紫外線感度</vt:lpstr>
      <vt:lpstr>PowerPoint プレゼンテーション</vt:lpstr>
      <vt:lpstr>PowerPoint プレゼンテーション</vt:lpstr>
      <vt:lpstr>Installation to the chamber</vt:lpstr>
      <vt:lpstr>MC simulationによるスペクトルの再現</vt:lpstr>
      <vt:lpstr>MC simulationによるスペクトルの再現</vt:lpstr>
      <vt:lpstr>Shadow Effect</vt:lpstr>
      <vt:lpstr>Analysis Scheam of PDE</vt:lpstr>
      <vt:lpstr>Analysis of LED run</vt:lpstr>
      <vt:lpstr>Analysis of LED run</vt:lpstr>
      <vt:lpstr>K-typeとの比較(PDE)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ogawa</dc:creator>
  <cp:lastModifiedBy>ogawa</cp:lastModifiedBy>
  <cp:revision>342</cp:revision>
  <dcterms:created xsi:type="dcterms:W3CDTF">2014-09-08T17:50:46Z</dcterms:created>
  <dcterms:modified xsi:type="dcterms:W3CDTF">2014-09-18T22:03:09Z</dcterms:modified>
</cp:coreProperties>
</file>