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69" r:id="rId4"/>
    <p:sldId id="259" r:id="rId5"/>
    <p:sldId id="267" r:id="rId6"/>
    <p:sldId id="258" r:id="rId7"/>
    <p:sldId id="268" r:id="rId8"/>
    <p:sldId id="262" r:id="rId9"/>
    <p:sldId id="264" r:id="rId10"/>
    <p:sldId id="260" r:id="rId11"/>
    <p:sldId id="263" r:id="rId12"/>
    <p:sldId id="261" r:id="rId13"/>
    <p:sldId id="265" r:id="rId14"/>
    <p:sldId id="271" r:id="rId15"/>
    <p:sldId id="270" r:id="rId16"/>
    <p:sldId id="272" r:id="rId17"/>
    <p:sldId id="273" r:id="rId18"/>
    <p:sldId id="289" r:id="rId19"/>
    <p:sldId id="290" r:id="rId20"/>
    <p:sldId id="291" r:id="rId21"/>
    <p:sldId id="292" r:id="rId22"/>
    <p:sldId id="276" r:id="rId23"/>
    <p:sldId id="333" r:id="rId24"/>
    <p:sldId id="278" r:id="rId25"/>
    <p:sldId id="277" r:id="rId26"/>
    <p:sldId id="295" r:id="rId27"/>
    <p:sldId id="296" r:id="rId28"/>
    <p:sldId id="319" r:id="rId29"/>
    <p:sldId id="297" r:id="rId30"/>
    <p:sldId id="310" r:id="rId31"/>
    <p:sldId id="298" r:id="rId32"/>
    <p:sldId id="332" r:id="rId33"/>
    <p:sldId id="302" r:id="rId34"/>
    <p:sldId id="299" r:id="rId35"/>
    <p:sldId id="266" r:id="rId36"/>
    <p:sldId id="300" r:id="rId37"/>
    <p:sldId id="301" r:id="rId38"/>
    <p:sldId id="304" r:id="rId39"/>
    <p:sldId id="305" r:id="rId40"/>
    <p:sldId id="306" r:id="rId41"/>
    <p:sldId id="307" r:id="rId42"/>
    <p:sldId id="280" r:id="rId43"/>
    <p:sldId id="284" r:id="rId44"/>
    <p:sldId id="282" r:id="rId45"/>
    <p:sldId id="317" r:id="rId46"/>
    <p:sldId id="294" r:id="rId47"/>
    <p:sldId id="288" r:id="rId48"/>
    <p:sldId id="281" r:id="rId49"/>
    <p:sldId id="313" r:id="rId50"/>
    <p:sldId id="314" r:id="rId51"/>
    <p:sldId id="321" r:id="rId52"/>
    <p:sldId id="322" r:id="rId53"/>
    <p:sldId id="323" r:id="rId54"/>
    <p:sldId id="303" r:id="rId55"/>
    <p:sldId id="312" r:id="rId56"/>
    <p:sldId id="329" r:id="rId57"/>
    <p:sldId id="331" r:id="rId58"/>
    <p:sldId id="330" r:id="rId59"/>
    <p:sldId id="324" r:id="rId60"/>
    <p:sldId id="325" r:id="rId61"/>
    <p:sldId id="320" r:id="rId62"/>
    <p:sldId id="327" r:id="rId63"/>
    <p:sldId id="328" r:id="rId64"/>
    <p:sldId id="326" r:id="rId65"/>
    <p:sldId id="308" r:id="rId66"/>
    <p:sldId id="309" r:id="rId67"/>
    <p:sldId id="283" r:id="rId68"/>
    <p:sldId id="285" r:id="rId69"/>
    <p:sldId id="318" r:id="rId70"/>
    <p:sldId id="286" r:id="rId71"/>
    <p:sldId id="293" r:id="rId7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4425EF2D-2F72-4347-BD77-2F404DB66608}">
          <p14:sldIdLst>
            <p14:sldId id="256"/>
            <p14:sldId id="257"/>
          </p14:sldIdLst>
        </p14:section>
        <p14:section name="Introduction" id="{72D72055-CA8B-43EB-8792-E442121769C6}">
          <p14:sldIdLst>
            <p14:sldId id="269"/>
            <p14:sldId id="259"/>
            <p14:sldId id="267"/>
            <p14:sldId id="258"/>
            <p14:sldId id="268"/>
            <p14:sldId id="262"/>
          </p14:sldIdLst>
        </p14:section>
        <p14:section name="MEG" id="{18E61A81-A3BD-4DAC-B4E2-1F8BA49365E1}">
          <p14:sldIdLst>
            <p14:sldId id="264"/>
            <p14:sldId id="260"/>
            <p14:sldId id="263"/>
            <p14:sldId id="261"/>
            <p14:sldId id="265"/>
            <p14:sldId id="271"/>
            <p14:sldId id="270"/>
            <p14:sldId id="272"/>
            <p14:sldId id="273"/>
            <p14:sldId id="289"/>
            <p14:sldId id="290"/>
            <p14:sldId id="291"/>
            <p14:sldId id="292"/>
            <p14:sldId id="276"/>
            <p14:sldId id="333"/>
            <p14:sldId id="278"/>
          </p14:sldIdLst>
        </p14:section>
        <p14:section name="MEG Upgrade" id="{AEA38E25-FAAA-4474-81A1-402C2A4EA073}">
          <p14:sldIdLst>
            <p14:sldId id="277"/>
            <p14:sldId id="295"/>
            <p14:sldId id="296"/>
            <p14:sldId id="319"/>
            <p14:sldId id="297"/>
            <p14:sldId id="310"/>
            <p14:sldId id="298"/>
            <p14:sldId id="332"/>
            <p14:sldId id="302"/>
            <p14:sldId id="299"/>
          </p14:sldIdLst>
        </p14:section>
        <p14:section name="Mu3e" id="{095B66DD-0985-4D55-B10D-334F76985167}">
          <p14:sldIdLst>
            <p14:sldId id="266"/>
            <p14:sldId id="300"/>
            <p14:sldId id="301"/>
            <p14:sldId id="304"/>
            <p14:sldId id="305"/>
            <p14:sldId id="306"/>
            <p14:sldId id="307"/>
          </p14:sldIdLst>
        </p14:section>
        <p14:section name="Future" id="{E0CE7F54-FA99-468C-93C6-43533AF2C14E}">
          <p14:sldIdLst>
            <p14:sldId id="280"/>
            <p14:sldId id="284"/>
            <p14:sldId id="282"/>
            <p14:sldId id="317"/>
            <p14:sldId id="294"/>
          </p14:sldIdLst>
        </p14:section>
        <p14:section name="Conclusion" id="{22A08E02-D3CF-4EC1-96F6-CF6F4DC72124}">
          <p14:sldIdLst>
            <p14:sldId id="288"/>
          </p14:sldIdLst>
        </p14:section>
        <p14:section name="Backup" id="{1EF749FC-761E-4DF6-94EE-C6AE76EE9A6D}">
          <p14:sldIdLst>
            <p14:sldId id="281"/>
            <p14:sldId id="313"/>
            <p14:sldId id="314"/>
            <p14:sldId id="321"/>
            <p14:sldId id="322"/>
            <p14:sldId id="323"/>
            <p14:sldId id="303"/>
            <p14:sldId id="312"/>
            <p14:sldId id="329"/>
            <p14:sldId id="331"/>
            <p14:sldId id="330"/>
            <p14:sldId id="324"/>
            <p14:sldId id="325"/>
            <p14:sldId id="320"/>
            <p14:sldId id="327"/>
            <p14:sldId id="328"/>
            <p14:sldId id="326"/>
            <p14:sldId id="308"/>
            <p14:sldId id="309"/>
            <p14:sldId id="283"/>
            <p14:sldId id="285"/>
            <p14:sldId id="318"/>
            <p14:sldId id="286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9212"/>
    <a:srgbClr val="FF00FF"/>
    <a:srgbClr val="BD13B5"/>
    <a:srgbClr val="F0628E"/>
    <a:srgbClr val="70B917"/>
    <a:srgbClr val="F49E02"/>
    <a:srgbClr val="E27254"/>
    <a:srgbClr val="000000"/>
    <a:srgbClr val="C46B12"/>
    <a:srgbClr val="F75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5" autoAdjust="0"/>
    <p:restoredTop sz="96209" autoAdjust="0"/>
  </p:normalViewPr>
  <p:slideViewPr>
    <p:cSldViewPr>
      <p:cViewPr varScale="1">
        <p:scale>
          <a:sx n="70" d="100"/>
          <a:sy n="70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1734" y="-96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6534E-E307-4F3E-805D-50F93ACE697A}" type="datetimeFigureOut">
              <a:rPr kumimoji="1" lang="ja-JP" altLang="en-US" smtClean="0"/>
              <a:t>2013/3/25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1AF99-6C29-408F-843C-293858F345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12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74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73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より薄いターゲット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69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AIF</a:t>
            </a:r>
            <a:r>
              <a:rPr kumimoji="1" lang="ja-JP" altLang="en-US" dirty="0" smtClean="0"/>
              <a:t>の絵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444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絵の差し替え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76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PSI</a:t>
            </a:r>
            <a:r>
              <a:rPr kumimoji="1" lang="ja-JP" altLang="en-US" dirty="0" smtClean="0"/>
              <a:t>の検討、</a:t>
            </a:r>
            <a:r>
              <a:rPr kumimoji="1" lang="en-US" altLang="ja-JP" dirty="0" smtClean="0"/>
              <a:t>TPC</a:t>
            </a:r>
            <a:r>
              <a:rPr kumimoji="1" lang="ja-JP" altLang="en-US" dirty="0" smtClean="0"/>
              <a:t>アイデア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48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色分け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35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1AF99-6C29-408F-843C-293858F34521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24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u="sng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15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/>
          <p:cNvSpPr/>
          <p:nvPr userDrawn="1"/>
        </p:nvSpPr>
        <p:spPr>
          <a:xfrm>
            <a:off x="8568444" y="6309320"/>
            <a:ext cx="504056" cy="5040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>
                <a:ln w="13970">
                  <a:solidFill>
                    <a:schemeClr val="tx1"/>
                  </a:solidFill>
                </a:ln>
                <a:effectLst>
                  <a:outerShdw blurRad="38100" dir="3000000" algn="tl" rotWithShape="0">
                    <a:prstClr val="black">
                      <a:alpha val="70000"/>
                    </a:prst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en-US" altLang="ja-JP" dirty="0" smtClean="0"/>
              <a:t>ll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r>
              <a:rPr lang="en-US" altLang="ja-JP" dirty="0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415427" y="6401221"/>
            <a:ext cx="810090" cy="412155"/>
          </a:xfrm>
        </p:spPr>
        <p:txBody>
          <a:bodyPr/>
          <a:lstStyle>
            <a:lvl1pPr algn="ctr">
              <a:defRPr sz="2400"/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859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/>
          <p:cNvSpPr/>
          <p:nvPr userDrawn="1"/>
        </p:nvSpPr>
        <p:spPr>
          <a:xfrm>
            <a:off x="8568444" y="6309320"/>
            <a:ext cx="504056" cy="5040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442430" y="6392220"/>
            <a:ext cx="810090" cy="412155"/>
          </a:xfrm>
        </p:spPr>
        <p:txBody>
          <a:bodyPr/>
          <a:lstStyle>
            <a:lvl1pPr algn="ctr">
              <a:defRPr sz="2400"/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34" y="323655"/>
            <a:ext cx="19145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77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4527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572240"/>
            <a:ext cx="2133600" cy="277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199" y="6572240"/>
            <a:ext cx="4066713" cy="277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018040" y="6444335"/>
            <a:ext cx="802432" cy="277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tint val="7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fld id="{FE3142B1-8B9C-44C5-98DB-93E5C0870CF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grpSp>
        <p:nvGrpSpPr>
          <p:cNvPr id="33" name="グループ化 32"/>
          <p:cNvGrpSpPr>
            <a:grpSpLocks noChangeAspect="1"/>
          </p:cNvGrpSpPr>
          <p:nvPr userDrawn="1"/>
        </p:nvGrpSpPr>
        <p:grpSpPr>
          <a:xfrm>
            <a:off x="-18510" y="2219"/>
            <a:ext cx="495238" cy="6872518"/>
            <a:chOff x="0" y="2219"/>
            <a:chExt cx="495238" cy="7031248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19"/>
              <a:ext cx="495238" cy="31746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7391"/>
              <a:ext cx="495238" cy="31746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2563"/>
              <a:ext cx="495238" cy="31746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7735"/>
              <a:ext cx="495238" cy="31746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2907"/>
              <a:ext cx="495238" cy="31746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8079"/>
              <a:ext cx="495238" cy="31746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33251"/>
              <a:ext cx="495238" cy="31746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38423"/>
              <a:ext cx="495238" cy="31746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3595"/>
              <a:ext cx="495238" cy="31746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8767"/>
              <a:ext cx="495238" cy="31746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53939"/>
              <a:ext cx="495238" cy="31746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9111"/>
              <a:ext cx="495238" cy="31746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64283"/>
              <a:ext cx="495238" cy="31746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69455"/>
              <a:ext cx="495238" cy="31746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74627"/>
              <a:ext cx="495238" cy="31746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79799"/>
              <a:ext cx="495238" cy="31746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84971"/>
              <a:ext cx="495238" cy="31746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90143"/>
              <a:ext cx="495238" cy="31746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95315"/>
              <a:ext cx="495238" cy="31746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00487"/>
              <a:ext cx="495238" cy="31746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05659"/>
              <a:ext cx="495238" cy="31746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0831"/>
              <a:ext cx="495238" cy="31746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16007"/>
              <a:ext cx="495238" cy="31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5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b="0" u="sng" kern="1200" baseline="0">
          <a:ln w="12700">
            <a:solidFill>
              <a:schemeClr val="tx1"/>
            </a:solidFill>
          </a:ln>
          <a:solidFill>
            <a:schemeClr val="tx1"/>
          </a:solidFill>
          <a:effectLst>
            <a:outerShdw blurRad="38100" dir="3600000" algn="tl" rotWithShape="0">
              <a:prstClr val="black">
                <a:alpha val="40000"/>
              </a:prst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kumimoji="1" sz="2800" b="1" kern="12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marL="612000" indent="-285750" algn="l" defTabSz="914400" rtl="0" eaLnBrk="1" latinLnBrk="0" hangingPunct="1">
        <a:spcBef>
          <a:spcPts val="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marL="756000" indent="-228600" algn="l" defTabSz="914400" rtl="0" eaLnBrk="1" latinLnBrk="0" hangingPunct="1">
        <a:spcBef>
          <a:spcPts val="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marL="1080000" indent="-228600" algn="l" defTabSz="914400" rtl="0" eaLnBrk="1" latinLnBrk="0" hangingPunct="1">
        <a:spcBef>
          <a:spcPts val="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marL="1440000" indent="-228600" algn="l" defTabSz="914400" rtl="0" eaLnBrk="1" latinLnBrk="0" hangingPunct="1">
        <a:spcBef>
          <a:spcPts val="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.jp/url?sa=i&amp;rct=j&amp;q=&amp;esrc=s&amp;frm=1&amp;source=images&amp;cd=&amp;cad=rja&amp;docid=RshqGtRNvShEtM&amp;tbnid=qF85Eb4ypKSK2M:&amp;ved=0CAUQjRw&amp;url=http://aea.web.psi.ch/Urs_Rohrer/MyWeb/Beam-Line.htm&amp;ei=SE86UbfRGoPWtAaczIC4Bw&amp;bvm=bv.43287494,d.Yms&amp;psig=AFQjCNGGkGR61oAiPysZTxdxZ9ShdA1U-Q&amp;ust=13628622547236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303.075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arXiv:1301.7225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7.png"/><Relationship Id="rId4" Type="http://schemas.openxmlformats.org/officeDocument/2006/relationships/image" Target="../media/image70.png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arXiv:1301.7225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arxiv.org/abs/1301.611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al.gov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gif"/><Relationship Id="rId5" Type="http://schemas.openxmlformats.org/officeDocument/2006/relationships/image" Target="../media/image126.gif"/><Relationship Id="rId4" Type="http://schemas.openxmlformats.org/officeDocument/2006/relationships/image" Target="../media/image12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://arxiv.org/abs/1303.23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1600" y="593685"/>
            <a:ext cx="7486600" cy="3195354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3600"/>
              </a:spcAft>
            </a:pPr>
            <a:r>
              <a:rPr lang="ja-JP" altLang="en-US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シンポジウム：</a:t>
            </a:r>
            <a:r>
              <a:rPr lang="en-US" altLang="ja-JP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ja-JP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ja-JP" altLang="en-US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荷電</a:t>
            </a:r>
            <a:r>
              <a:rPr lang="ja-JP" altLang="en-US" sz="2400" u="non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レプトンフレーバー非保存探索に</a:t>
            </a:r>
            <a:r>
              <a:rPr lang="ja-JP" altLang="en-US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よる</a:t>
            </a:r>
            <a:r>
              <a:rPr lang="en-US" altLang="ja-JP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ja-JP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ja-JP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LHC</a:t>
            </a:r>
            <a:r>
              <a:rPr lang="ja-JP" altLang="en-US" sz="2400" u="non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時代の素粒子</a:t>
            </a:r>
            <a:r>
              <a:rPr lang="ja-JP" altLang="en-US" sz="2400" u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物理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3200" b="0" u="none" dirty="0" smtClean="0">
                <a:solidFill>
                  <a:schemeClr val="bg1">
                    <a:lumMod val="75000"/>
                  </a:schemeClr>
                </a:solidFill>
              </a:rPr>
              <a:t>―――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kumimoji="1" lang="en-US" altLang="ja-JP" sz="4900" dirty="0" smtClean="0"/>
              <a:t>DC</a:t>
            </a:r>
            <a:r>
              <a:rPr kumimoji="1" lang="ja-JP" altLang="en-US" sz="4900" dirty="0" smtClean="0"/>
              <a:t>ミューオンビームによる</a:t>
            </a:r>
            <a:r>
              <a:rPr lang="en-US" altLang="ja-JP" sz="4900" dirty="0"/>
              <a:t/>
            </a:r>
            <a:br>
              <a:rPr lang="en-US" altLang="ja-JP" sz="4900" dirty="0"/>
            </a:br>
            <a:r>
              <a:rPr kumimoji="1" lang="en-US" altLang="ja-JP" sz="4900" dirty="0" err="1" smtClean="0"/>
              <a:t>cLFV</a:t>
            </a:r>
            <a:r>
              <a:rPr kumimoji="1" lang="ja-JP" altLang="en-US" sz="4900" dirty="0" smtClean="0"/>
              <a:t>探索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491880" y="3924055"/>
            <a:ext cx="4950550" cy="2115234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en-US" altLang="ja-JP" b="0" dirty="0" smtClean="0"/>
              <a:t>2013</a:t>
            </a:r>
            <a:r>
              <a:rPr lang="ja-JP" altLang="en-US" b="0" dirty="0" smtClean="0"/>
              <a:t>年</a:t>
            </a:r>
            <a:r>
              <a:rPr lang="en-US" altLang="ja-JP" b="0" dirty="0" smtClean="0"/>
              <a:t>3</a:t>
            </a:r>
            <a:r>
              <a:rPr lang="ja-JP" altLang="en-US" b="0" dirty="0" smtClean="0"/>
              <a:t>月</a:t>
            </a:r>
            <a:r>
              <a:rPr lang="en-US" altLang="ja-JP" b="0" dirty="0" smtClean="0"/>
              <a:t>26</a:t>
            </a:r>
            <a:r>
              <a:rPr lang="ja-JP" altLang="en-US" b="0" dirty="0" smtClean="0"/>
              <a:t>日</a:t>
            </a:r>
            <a:endParaRPr lang="en-US" altLang="ja-JP" b="0" dirty="0" smtClean="0"/>
          </a:p>
          <a:p>
            <a:pPr algn="r"/>
            <a:r>
              <a:rPr lang="ja-JP" altLang="en-US" b="0" dirty="0" smtClean="0"/>
              <a:t>日本</a:t>
            </a:r>
            <a:r>
              <a:rPr lang="ja-JP" altLang="en-US" b="0" dirty="0"/>
              <a:t>物理</a:t>
            </a:r>
            <a:r>
              <a:rPr lang="ja-JP" altLang="en-US" b="0" dirty="0" smtClean="0"/>
              <a:t>学会第</a:t>
            </a:r>
            <a:r>
              <a:rPr lang="en-US" altLang="ja-JP" b="0" dirty="0" smtClean="0"/>
              <a:t>68</a:t>
            </a:r>
            <a:r>
              <a:rPr lang="ja-JP" altLang="en-US" b="0" dirty="0" smtClean="0"/>
              <a:t>回年次大会</a:t>
            </a:r>
            <a:endParaRPr lang="en-US" altLang="ja-JP" b="0" dirty="0" smtClean="0"/>
          </a:p>
          <a:p>
            <a:pPr algn="r"/>
            <a:r>
              <a:rPr lang="ja-JP" altLang="en-US" b="0" dirty="0" smtClean="0"/>
              <a:t>＠広島大学</a:t>
            </a:r>
            <a:endParaRPr lang="en-US" altLang="ja-JP" b="0" dirty="0" smtClean="0"/>
          </a:p>
          <a:p>
            <a:pPr algn="r"/>
            <a:endParaRPr lang="en-US" altLang="ja-JP" dirty="0" smtClean="0"/>
          </a:p>
          <a:p>
            <a:pPr algn="r"/>
            <a:r>
              <a:rPr lang="ja-JP" alt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素粒子物理国際</a:t>
            </a:r>
            <a:r>
              <a:rPr lang="ja-JP" alt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研究</a:t>
            </a:r>
            <a:r>
              <a:rPr lang="ja-JP" alt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センター</a:t>
            </a:r>
            <a:endParaRPr lang="en-US" altLang="ja-JP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kumimoji="1" lang="ja-JP" altLang="en-US" sz="5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内山 雄祐</a:t>
            </a:r>
            <a:endParaRPr kumimoji="1" lang="ja-JP" altLang="en-US" sz="5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873915"/>
            <a:ext cx="3420380" cy="10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PSI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652120" y="-36385"/>
            <a:ext cx="3491880" cy="2519516"/>
            <a:chOff x="6102170" y="109858"/>
            <a:chExt cx="3491880" cy="2519516"/>
          </a:xfrm>
        </p:grpSpPr>
        <p:pic>
          <p:nvPicPr>
            <p:cNvPr id="8" name="コンテンツ プレースホルダー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170" y="109858"/>
              <a:ext cx="3142902" cy="2519516"/>
            </a:xfrm>
            <a:prstGeom prst="rect">
              <a:avLst/>
            </a:prstGeom>
          </p:spPr>
        </p:pic>
        <p:sp>
          <p:nvSpPr>
            <p:cNvPr id="9" name="円/楕円 8"/>
            <p:cNvSpPr/>
            <p:nvPr/>
          </p:nvSpPr>
          <p:spPr>
            <a:xfrm>
              <a:off x="7759065" y="653640"/>
              <a:ext cx="151200" cy="151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00FFFF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937490" y="1251345"/>
              <a:ext cx="17809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Switzerland</a:t>
              </a:r>
              <a:endParaRPr kumimoji="1" lang="ja-JP" altLang="en-US" sz="20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827959" y="613756"/>
              <a:ext cx="952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PSI</a:t>
              </a:r>
              <a:endParaRPr kumimoji="1" lang="ja-JP" altLang="en-US" sz="3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6282189" y="1718810"/>
              <a:ext cx="144000" cy="144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accent6"/>
                </a:solidFill>
              </a:endParaRPr>
            </a:p>
          </p:txBody>
        </p:sp>
        <p:pic>
          <p:nvPicPr>
            <p:cNvPr id="2050" name="Picture 2" descr="https://lh5.googleusercontent.com/-NHk30QGNHSM/AAAAAAAAAAI/AAAAAAAACeI/U2bzF-zOAoU/s120-c/phot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797" y="1791664"/>
              <a:ext cx="667493" cy="667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encrypted-tbn2.gstatic.com/images?q=tbn:ANd9GcQ5xcAcCOHgKHg677oahmh76htfD2umHbpQdbxMZxnbBHCwSdPSU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487" y="301884"/>
              <a:ext cx="1661563" cy="6963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Paul </a:t>
            </a:r>
            <a:r>
              <a:rPr kumimoji="1" lang="en-US" altLang="ja-JP" dirty="0" err="1" smtClean="0"/>
              <a:t>Scherrer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Institut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スイス最大の国立科学研究所</a:t>
            </a:r>
            <a:endParaRPr kumimoji="1" lang="ja-JP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19" y="2483131"/>
            <a:ext cx="7677407" cy="396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フリーフォーム 13"/>
          <p:cNvSpPr/>
          <p:nvPr/>
        </p:nvSpPr>
        <p:spPr>
          <a:xfrm>
            <a:off x="5314949" y="6229350"/>
            <a:ext cx="1714500" cy="350000"/>
          </a:xfrm>
          <a:custGeom>
            <a:avLst/>
            <a:gdLst>
              <a:gd name="connsiteX0" fmla="*/ 0 w 1714500"/>
              <a:gd name="connsiteY0" fmla="*/ 0 h 425450"/>
              <a:gd name="connsiteX1" fmla="*/ 88900 w 1714500"/>
              <a:gd name="connsiteY1" fmla="*/ 44450 h 425450"/>
              <a:gd name="connsiteX2" fmla="*/ 717550 w 1714500"/>
              <a:gd name="connsiteY2" fmla="*/ 25400 h 425450"/>
              <a:gd name="connsiteX3" fmla="*/ 1663700 w 1714500"/>
              <a:gd name="connsiteY3" fmla="*/ 215900 h 425450"/>
              <a:gd name="connsiteX4" fmla="*/ 1714500 w 1714500"/>
              <a:gd name="connsiteY4" fmla="*/ 425450 h 425450"/>
              <a:gd name="connsiteX0" fmla="*/ 30979 w 1745479"/>
              <a:gd name="connsiteY0" fmla="*/ 0 h 425450"/>
              <a:gd name="connsiteX1" fmla="*/ 119879 w 1745479"/>
              <a:gd name="connsiteY1" fmla="*/ 44450 h 425450"/>
              <a:gd name="connsiteX2" fmla="*/ 1377179 w 1745479"/>
              <a:gd name="connsiteY2" fmla="*/ 15875 h 425450"/>
              <a:gd name="connsiteX3" fmla="*/ 1694679 w 1745479"/>
              <a:gd name="connsiteY3" fmla="*/ 215900 h 425450"/>
              <a:gd name="connsiteX4" fmla="*/ 1745479 w 1745479"/>
              <a:gd name="connsiteY4" fmla="*/ 425450 h 425450"/>
              <a:gd name="connsiteX0" fmla="*/ 43418 w 1757918"/>
              <a:gd name="connsiteY0" fmla="*/ 0 h 425450"/>
              <a:gd name="connsiteX1" fmla="*/ 132318 w 1757918"/>
              <a:gd name="connsiteY1" fmla="*/ 44450 h 425450"/>
              <a:gd name="connsiteX2" fmla="*/ 1389618 w 1757918"/>
              <a:gd name="connsiteY2" fmla="*/ 15875 h 425450"/>
              <a:gd name="connsiteX3" fmla="*/ 1707118 w 1757918"/>
              <a:gd name="connsiteY3" fmla="*/ 215900 h 425450"/>
              <a:gd name="connsiteX4" fmla="*/ 1757918 w 1757918"/>
              <a:gd name="connsiteY4" fmla="*/ 425450 h 425450"/>
              <a:gd name="connsiteX0" fmla="*/ 0 w 1714500"/>
              <a:gd name="connsiteY0" fmla="*/ 0 h 425450"/>
              <a:gd name="connsiteX1" fmla="*/ 88900 w 1714500"/>
              <a:gd name="connsiteY1" fmla="*/ 44450 h 425450"/>
              <a:gd name="connsiteX2" fmla="*/ 1346200 w 1714500"/>
              <a:gd name="connsiteY2" fmla="*/ 15875 h 425450"/>
              <a:gd name="connsiteX3" fmla="*/ 1663700 w 1714500"/>
              <a:gd name="connsiteY3" fmla="*/ 215900 h 425450"/>
              <a:gd name="connsiteX4" fmla="*/ 1714500 w 1714500"/>
              <a:gd name="connsiteY4" fmla="*/ 42545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425450">
                <a:moveTo>
                  <a:pt x="0" y="0"/>
                </a:moveTo>
                <a:lnTo>
                  <a:pt x="88900" y="44450"/>
                </a:lnTo>
                <a:cubicBezTo>
                  <a:pt x="313267" y="47096"/>
                  <a:pt x="927100" y="25400"/>
                  <a:pt x="1346200" y="15875"/>
                </a:cubicBezTo>
                <a:lnTo>
                  <a:pt x="1663700" y="215900"/>
                </a:lnTo>
                <a:lnTo>
                  <a:pt x="1714500" y="42545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42784" y="6488668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UCN</a:t>
            </a:r>
            <a:r>
              <a:rPr lang="ja-JP" altLang="en-US" sz="1600" dirty="0"/>
              <a:t> </a:t>
            </a:r>
            <a:r>
              <a:rPr lang="en-US" altLang="ja-JP" sz="1600" dirty="0" smtClean="0"/>
              <a:t>source</a:t>
            </a:r>
            <a:r>
              <a:rPr lang="ja-JP" altLang="en-US" sz="1600" dirty="0" smtClean="0"/>
              <a:t>へ</a:t>
            </a:r>
            <a:endParaRPr kumimoji="1" lang="en-US" altLang="ja-JP" sz="1600" dirty="0" smtClean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976139" y="4419110"/>
            <a:ext cx="511301" cy="495055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059665" y="386558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pitchFamily="18" charset="2"/>
              </a:rPr>
              <a:t>p,m</a:t>
            </a:r>
            <a:r>
              <a:rPr kumimoji="1" lang="ja-JP" altLang="en-US" dirty="0" smtClean="0"/>
              <a:t>生成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ターゲット</a:t>
            </a:r>
            <a:endParaRPr kumimoji="1" lang="ja-JP" altLang="en-US" dirty="0"/>
          </a:p>
        </p:txBody>
      </p:sp>
      <p:sp>
        <p:nvSpPr>
          <p:cNvPr id="19" name="フリーフォーム 18"/>
          <p:cNvSpPr/>
          <p:nvPr/>
        </p:nvSpPr>
        <p:spPr>
          <a:xfrm>
            <a:off x="6883213" y="5181600"/>
            <a:ext cx="1074925" cy="652463"/>
          </a:xfrm>
          <a:custGeom>
            <a:avLst/>
            <a:gdLst>
              <a:gd name="connsiteX0" fmla="*/ 57150 w 1033463"/>
              <a:gd name="connsiteY0" fmla="*/ 276225 h 652463"/>
              <a:gd name="connsiteX1" fmla="*/ 57150 w 1033463"/>
              <a:gd name="connsiteY1" fmla="*/ 357188 h 652463"/>
              <a:gd name="connsiteX2" fmla="*/ 157163 w 1033463"/>
              <a:gd name="connsiteY2" fmla="*/ 423863 h 652463"/>
              <a:gd name="connsiteX3" fmla="*/ 114300 w 1033463"/>
              <a:gd name="connsiteY3" fmla="*/ 509588 h 652463"/>
              <a:gd name="connsiteX4" fmla="*/ 242888 w 1033463"/>
              <a:gd name="connsiteY4" fmla="*/ 647700 h 652463"/>
              <a:gd name="connsiteX5" fmla="*/ 957263 w 1033463"/>
              <a:gd name="connsiteY5" fmla="*/ 652463 h 652463"/>
              <a:gd name="connsiteX6" fmla="*/ 1033463 w 1033463"/>
              <a:gd name="connsiteY6" fmla="*/ 514350 h 652463"/>
              <a:gd name="connsiteX7" fmla="*/ 423863 w 1033463"/>
              <a:gd name="connsiteY7" fmla="*/ 295275 h 652463"/>
              <a:gd name="connsiteX8" fmla="*/ 409575 w 1033463"/>
              <a:gd name="connsiteY8" fmla="*/ 166688 h 652463"/>
              <a:gd name="connsiteX9" fmla="*/ 0 w 1033463"/>
              <a:gd name="connsiteY9" fmla="*/ 0 h 652463"/>
              <a:gd name="connsiteX10" fmla="*/ 57150 w 1033463"/>
              <a:gd name="connsiteY10" fmla="*/ 276225 h 652463"/>
              <a:gd name="connsiteX0" fmla="*/ 0 w 1074925"/>
              <a:gd name="connsiteY0" fmla="*/ 249331 h 652463"/>
              <a:gd name="connsiteX1" fmla="*/ 98612 w 1074925"/>
              <a:gd name="connsiteY1" fmla="*/ 357188 h 652463"/>
              <a:gd name="connsiteX2" fmla="*/ 198625 w 1074925"/>
              <a:gd name="connsiteY2" fmla="*/ 423863 h 652463"/>
              <a:gd name="connsiteX3" fmla="*/ 155762 w 1074925"/>
              <a:gd name="connsiteY3" fmla="*/ 509588 h 652463"/>
              <a:gd name="connsiteX4" fmla="*/ 284350 w 1074925"/>
              <a:gd name="connsiteY4" fmla="*/ 647700 h 652463"/>
              <a:gd name="connsiteX5" fmla="*/ 998725 w 1074925"/>
              <a:gd name="connsiteY5" fmla="*/ 652463 h 652463"/>
              <a:gd name="connsiteX6" fmla="*/ 1074925 w 1074925"/>
              <a:gd name="connsiteY6" fmla="*/ 514350 h 652463"/>
              <a:gd name="connsiteX7" fmla="*/ 465325 w 1074925"/>
              <a:gd name="connsiteY7" fmla="*/ 295275 h 652463"/>
              <a:gd name="connsiteX8" fmla="*/ 451037 w 1074925"/>
              <a:gd name="connsiteY8" fmla="*/ 166688 h 652463"/>
              <a:gd name="connsiteX9" fmla="*/ 41462 w 1074925"/>
              <a:gd name="connsiteY9" fmla="*/ 0 h 652463"/>
              <a:gd name="connsiteX10" fmla="*/ 0 w 1074925"/>
              <a:gd name="connsiteY10" fmla="*/ 249331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4925" h="652463">
                <a:moveTo>
                  <a:pt x="0" y="249331"/>
                </a:moveTo>
                <a:lnTo>
                  <a:pt x="98612" y="357188"/>
                </a:lnTo>
                <a:lnTo>
                  <a:pt x="198625" y="423863"/>
                </a:lnTo>
                <a:lnTo>
                  <a:pt x="155762" y="509588"/>
                </a:lnTo>
                <a:lnTo>
                  <a:pt x="284350" y="647700"/>
                </a:lnTo>
                <a:lnTo>
                  <a:pt x="998725" y="652463"/>
                </a:lnTo>
                <a:lnTo>
                  <a:pt x="1074925" y="514350"/>
                </a:lnTo>
                <a:lnTo>
                  <a:pt x="465325" y="295275"/>
                </a:lnTo>
                <a:lnTo>
                  <a:pt x="451037" y="166688"/>
                </a:lnTo>
                <a:lnTo>
                  <a:pt x="41462" y="0"/>
                </a:lnTo>
                <a:lnTo>
                  <a:pt x="0" y="249331"/>
                </a:lnTo>
                <a:close/>
              </a:path>
            </a:pathLst>
          </a:custGeom>
          <a:solidFill>
            <a:schemeClr val="accent3">
              <a:alpha val="66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151620" y="2798930"/>
            <a:ext cx="1890210" cy="45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51620" y="3147355"/>
            <a:ext cx="3256020" cy="92333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World’s most powerful</a:t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kumimoji="1" lang="en-US" altLang="ja-JP" dirty="0" smtClean="0">
                <a:solidFill>
                  <a:schemeClr val="bg1"/>
                </a:solidFill>
              </a:rPr>
              <a:t>proton beam to targets: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590MeV x 2.4mA = 1.4MW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23571" y="4104075"/>
            <a:ext cx="1911085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World’s highest intensity </a:t>
            </a:r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kumimoji="1" lang="en-US" altLang="ja-JP" dirty="0" smtClean="0">
                <a:solidFill>
                  <a:schemeClr val="bg1"/>
                </a:solidFill>
              </a:rPr>
              <a:t> &amp; </a:t>
            </a:r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kumimoji="1" lang="en-US" altLang="ja-JP" dirty="0" smtClean="0">
                <a:solidFill>
                  <a:schemeClr val="bg1"/>
                </a:solidFill>
              </a:rPr>
              <a:t> beams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029449" y="546148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Symbol" pitchFamily="18" charset="2"/>
              </a:rPr>
              <a:t>p</a:t>
            </a:r>
            <a:r>
              <a:rPr kumimoji="1" lang="en-US" altLang="ja-JP" sz="1400" b="1" dirty="0" smtClean="0"/>
              <a:t>E5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614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si.ch/media/ImageBoard/igp_1024x640%3E_bi2005m03_0014_0001_di_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8"/>
          <a:stretch/>
        </p:blipFill>
        <p:spPr bwMode="auto">
          <a:xfrm>
            <a:off x="421183" y="53625"/>
            <a:ext cx="8722817" cy="66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54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63500" dir="3600000" algn="tl" rotWithShape="0">
                    <a:schemeClr val="tx1">
                      <a:alpha val="70000"/>
                    </a:schemeClr>
                  </a:outerShdw>
                </a:effectLst>
              </a:rPr>
              <a:t>Ring Cyclotron</a:t>
            </a:r>
            <a:endParaRPr kumimoji="1" lang="ja-JP" altLang="en-US" sz="5400" dirty="0">
              <a:ln w="1270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63500" dir="3600000" algn="tl" rotWithShape="0">
                  <a:schemeClr val="tx1">
                    <a:alpha val="70000"/>
                  </a:scheme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39411" y="4959170"/>
            <a:ext cx="4636800" cy="1440160"/>
          </a:xfrm>
          <a:solidFill>
            <a:schemeClr val="tx2">
              <a:alpha val="81000"/>
            </a:schemeClr>
          </a:solidFill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ja-JP" altLang="en-US" dirty="0" smtClean="0">
                <a:solidFill>
                  <a:schemeClr val="bg1"/>
                </a:solidFill>
              </a:rPr>
              <a:t>来年</a:t>
            </a:r>
            <a:r>
              <a:rPr lang="en-US" altLang="ja-JP" dirty="0" smtClean="0">
                <a:solidFill>
                  <a:schemeClr val="bg1"/>
                </a:solidFill>
              </a:rPr>
              <a:t>40</a:t>
            </a:r>
            <a:r>
              <a:rPr lang="ja-JP" altLang="en-US" dirty="0" smtClean="0">
                <a:solidFill>
                  <a:schemeClr val="bg1"/>
                </a:solidFill>
              </a:rPr>
              <a:t>周年を迎える。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未だバリバリ現役。増強中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>
                <a:solidFill>
                  <a:schemeClr val="tx1"/>
                </a:solidFill>
              </a:rPr>
              <a:pPr/>
              <a:t>11</a:t>
            </a:fld>
            <a:endParaRPr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916166" y="1428716"/>
            <a:ext cx="3306221" cy="3327418"/>
            <a:chOff x="5446458" y="2097894"/>
            <a:chExt cx="3306221" cy="3327418"/>
          </a:xfrm>
        </p:grpSpPr>
        <p:grpSp>
          <p:nvGrpSpPr>
            <p:cNvPr id="10" name="グループ化 9"/>
            <p:cNvGrpSpPr>
              <a:grpSpLocks noChangeAspect="1"/>
            </p:cNvGrpSpPr>
            <p:nvPr/>
          </p:nvGrpSpPr>
          <p:grpSpPr>
            <a:xfrm>
              <a:off x="5446458" y="2926166"/>
              <a:ext cx="3285365" cy="2499146"/>
              <a:chOff x="5488163" y="2750387"/>
              <a:chExt cx="3659699" cy="2783898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8163" y="2789511"/>
                <a:ext cx="3659699" cy="274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円/楕円 8"/>
              <p:cNvSpPr/>
              <p:nvPr/>
            </p:nvSpPr>
            <p:spPr>
              <a:xfrm>
                <a:off x="7504751" y="2750387"/>
                <a:ext cx="1288620" cy="315034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6660331" y="3362480"/>
                <a:ext cx="585065" cy="315035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5465879" y="2097894"/>
              <a:ext cx="3286800" cy="828272"/>
            </a:xfrm>
            <a:prstGeom prst="rect">
              <a:avLst/>
            </a:prstGeom>
            <a:solidFill>
              <a:schemeClr val="tx2">
                <a:alpha val="63000"/>
              </a:schemeClr>
            </a:solidFill>
          </p:spPr>
          <p:txBody>
            <a:bodyPr wrap="square" tIns="180000" rtlCol="0" anchor="ctr" anchorCtr="0">
              <a:noAutofit/>
            </a:bodyPr>
            <a:lstStyle/>
            <a:p>
              <a:pPr algn="ctr"/>
              <a:r>
                <a:rPr kumimoji="1" lang="en-US" altLang="ja-JP" sz="6000" dirty="0" smtClean="0">
                  <a:solidFill>
                    <a:schemeClr val="bg1"/>
                  </a:solidFill>
                </a:rPr>
                <a:t>1.4 MW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916166" y="4959170"/>
            <a:ext cx="3285365" cy="1440160"/>
          </a:xfrm>
          <a:prstGeom prst="rect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</a:rPr>
              <a:t>陽子を</a:t>
            </a:r>
            <a:r>
              <a:rPr lang="en-US" altLang="ja-JP" sz="2000" dirty="0" smtClean="0">
                <a:solidFill>
                  <a:schemeClr val="bg1"/>
                </a:solidFill>
              </a:rPr>
              <a:t>590MeV</a:t>
            </a:r>
            <a:r>
              <a:rPr lang="ja-JP" altLang="en-US" sz="2000" dirty="0" err="1" smtClean="0">
                <a:solidFill>
                  <a:schemeClr val="bg1"/>
                </a:solidFill>
              </a:rPr>
              <a:t>まで</a:t>
            </a:r>
            <a:r>
              <a:rPr lang="ja-JP" altLang="en-US" sz="2000" dirty="0" smtClean="0">
                <a:solidFill>
                  <a:schemeClr val="bg1"/>
                </a:solidFill>
              </a:rPr>
              <a:t>加速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</a:rPr>
              <a:t>周波数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: 50.6 MHz</a:t>
            </a:r>
          </a:p>
          <a:p>
            <a:r>
              <a:rPr lang="en-US" altLang="ja-JP" sz="2000" dirty="0" smtClean="0">
                <a:solidFill>
                  <a:schemeClr val="bg1"/>
                </a:solidFill>
              </a:rPr>
              <a:t>μ</a:t>
            </a:r>
            <a:r>
              <a:rPr lang="ja-JP" altLang="en-US" sz="2000" dirty="0" smtClean="0">
                <a:solidFill>
                  <a:schemeClr val="bg1"/>
                </a:solidFill>
              </a:rPr>
              <a:t>寿命に対して十分早い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>
                <a:solidFill>
                  <a:schemeClr val="bg1"/>
                </a:solidFill>
              </a:rPr>
              <a:t> 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≒ </a:t>
            </a:r>
            <a:r>
              <a:rPr kumimoji="1" lang="ja-JP" altLang="en-US" sz="2000" b="1" dirty="0" smtClean="0">
                <a:solidFill>
                  <a:schemeClr val="bg1"/>
                </a:solidFill>
              </a:rPr>
              <a:t>直流ビーム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322026" y="1431856"/>
            <a:ext cx="4635516" cy="3328569"/>
            <a:chOff x="566554" y="1450581"/>
            <a:chExt cx="4542005" cy="3183851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66554" y="1450581"/>
              <a:ext cx="4542005" cy="3183851"/>
              <a:chOff x="971600" y="1775389"/>
              <a:chExt cx="4542005" cy="3183851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776490"/>
                <a:ext cx="4542005" cy="318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666" y="1988840"/>
                <a:ext cx="2614046" cy="175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4452096" y="1775389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/>
                  <a:t>2.3 mA</a:t>
                </a:r>
                <a:endParaRPr kumimoji="1" lang="ja-JP" altLang="en-US" b="1" dirty="0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1466655" y="2598395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est. 3.0mA</a:t>
              </a:r>
              <a:endParaRPr kumimoji="1" lang="ja-JP" altLang="en-US" dirty="0"/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V="1">
              <a:off x="1736685" y="2123855"/>
              <a:ext cx="45005" cy="47454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4" descr="https://encrypted-tbn2.gstatic.com/images?q=tbn:ANd9GcQ5xcAcCOHgKHg677oahmh76htfD2umHbpQdbxMZxnbBHCwSdPSU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53" y="156285"/>
            <a:ext cx="1661563" cy="696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1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ミューオン生成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7646495" y="1867128"/>
            <a:ext cx="2159301" cy="2093664"/>
            <a:chOff x="7092280" y="1994584"/>
            <a:chExt cx="2925325" cy="2756069"/>
          </a:xfrm>
        </p:grpSpPr>
        <p:pic>
          <p:nvPicPr>
            <p:cNvPr id="4098" name="Picture 2" descr="http://aea.web.psi.ch/Urs_Rohrer/MyWeb/target_unit_e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92280" y="1994584"/>
              <a:ext cx="1678090" cy="2756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右矢印 27"/>
            <p:cNvSpPr/>
            <p:nvPr/>
          </p:nvSpPr>
          <p:spPr>
            <a:xfrm>
              <a:off x="7256016" y="3834045"/>
              <a:ext cx="1073011" cy="27003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右矢印 28"/>
            <p:cNvSpPr/>
            <p:nvPr/>
          </p:nvSpPr>
          <p:spPr>
            <a:xfrm>
              <a:off x="8562016" y="3834045"/>
              <a:ext cx="1455589" cy="27003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7542589" y="3962414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4cm </a:t>
            </a:r>
            <a:r>
              <a:rPr kumimoji="1" lang="ja-JP" altLang="en-US" sz="1400" dirty="0" smtClean="0"/>
              <a:t>グラファイト</a:t>
            </a: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r>
              <a:rPr lang="en-US" altLang="ja-JP" sz="1400" dirty="0" smtClean="0"/>
              <a:t>(</a:t>
            </a:r>
            <a:r>
              <a:rPr lang="ja-JP" altLang="en-US" sz="1400" dirty="0" smtClean="0"/>
              <a:t>回転で冷却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1511660" y="953725"/>
            <a:ext cx="6959456" cy="1592625"/>
            <a:chOff x="1511660" y="953725"/>
            <a:chExt cx="6959456" cy="1592625"/>
          </a:xfrm>
        </p:grpSpPr>
        <p:sp>
          <p:nvSpPr>
            <p:cNvPr id="3" name="正方形/長方形 2"/>
            <p:cNvSpPr/>
            <p:nvPr/>
          </p:nvSpPr>
          <p:spPr>
            <a:xfrm>
              <a:off x="4526995" y="1268760"/>
              <a:ext cx="945105" cy="9001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右矢印 6"/>
            <p:cNvSpPr/>
            <p:nvPr/>
          </p:nvSpPr>
          <p:spPr>
            <a:xfrm>
              <a:off x="1511660" y="1229836"/>
              <a:ext cx="3195355" cy="54006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proton</a:t>
              </a:r>
              <a:endParaRPr kumimoji="1" lang="ja-JP" altLang="en-US" dirty="0"/>
            </a:p>
          </p:txBody>
        </p:sp>
        <p:sp>
          <p:nvSpPr>
            <p:cNvPr id="9" name="Freeform 488"/>
            <p:cNvSpPr>
              <a:spLocks/>
            </p:cNvSpPr>
            <p:nvPr/>
          </p:nvSpPr>
          <p:spPr bwMode="auto">
            <a:xfrm rot="19525033">
              <a:off x="4531892" y="1703081"/>
              <a:ext cx="575272" cy="196336"/>
            </a:xfrm>
            <a:custGeom>
              <a:avLst/>
              <a:gdLst>
                <a:gd name="T0" fmla="*/ 0 w 1451"/>
                <a:gd name="T1" fmla="*/ 91 h 91"/>
                <a:gd name="T2" fmla="*/ 181 w 1451"/>
                <a:gd name="T3" fmla="*/ 0 h 91"/>
                <a:gd name="T4" fmla="*/ 363 w 1451"/>
                <a:gd name="T5" fmla="*/ 91 h 91"/>
                <a:gd name="T6" fmla="*/ 544 w 1451"/>
                <a:gd name="T7" fmla="*/ 0 h 91"/>
                <a:gd name="T8" fmla="*/ 726 w 1451"/>
                <a:gd name="T9" fmla="*/ 91 h 91"/>
                <a:gd name="T10" fmla="*/ 907 w 1451"/>
                <a:gd name="T11" fmla="*/ 0 h 91"/>
                <a:gd name="T12" fmla="*/ 1089 w 1451"/>
                <a:gd name="T13" fmla="*/ 91 h 91"/>
                <a:gd name="T14" fmla="*/ 1270 w 1451"/>
                <a:gd name="T15" fmla="*/ 0 h 91"/>
                <a:gd name="T16" fmla="*/ 1451 w 1451"/>
                <a:gd name="T17" fmla="*/ 91 h 91"/>
                <a:gd name="connsiteX0" fmla="*/ 0 w 8753"/>
                <a:gd name="connsiteY0" fmla="*/ 0 h 10000"/>
                <a:gd name="connsiteX1" fmla="*/ 1255 w 8753"/>
                <a:gd name="connsiteY1" fmla="*/ 10000 h 10000"/>
                <a:gd name="connsiteX2" fmla="*/ 2502 w 8753"/>
                <a:gd name="connsiteY2" fmla="*/ 0 h 10000"/>
                <a:gd name="connsiteX3" fmla="*/ 3756 w 8753"/>
                <a:gd name="connsiteY3" fmla="*/ 10000 h 10000"/>
                <a:gd name="connsiteX4" fmla="*/ 5004 w 8753"/>
                <a:gd name="connsiteY4" fmla="*/ 0 h 10000"/>
                <a:gd name="connsiteX5" fmla="*/ 6258 w 8753"/>
                <a:gd name="connsiteY5" fmla="*/ 10000 h 10000"/>
                <a:gd name="connsiteX6" fmla="*/ 7506 w 8753"/>
                <a:gd name="connsiteY6" fmla="*/ 0 h 10000"/>
                <a:gd name="connsiteX7" fmla="*/ 8753 w 8753"/>
                <a:gd name="connsiteY7" fmla="*/ 10000 h 10000"/>
                <a:gd name="connsiteX0" fmla="*/ 0 w 8566"/>
                <a:gd name="connsiteY0" fmla="*/ 10000 h 10000"/>
                <a:gd name="connsiteX1" fmla="*/ 1424 w 8566"/>
                <a:gd name="connsiteY1" fmla="*/ 0 h 10000"/>
                <a:gd name="connsiteX2" fmla="*/ 2857 w 8566"/>
                <a:gd name="connsiteY2" fmla="*/ 10000 h 10000"/>
                <a:gd name="connsiteX3" fmla="*/ 4283 w 8566"/>
                <a:gd name="connsiteY3" fmla="*/ 0 h 10000"/>
                <a:gd name="connsiteX4" fmla="*/ 5716 w 8566"/>
                <a:gd name="connsiteY4" fmla="*/ 10000 h 10000"/>
                <a:gd name="connsiteX5" fmla="*/ 7141 w 8566"/>
                <a:gd name="connsiteY5" fmla="*/ 0 h 10000"/>
                <a:gd name="connsiteX6" fmla="*/ 8566 w 8566"/>
                <a:gd name="connsiteY6" fmla="*/ 10000 h 10000"/>
                <a:gd name="connsiteX0" fmla="*/ 0 w 8338"/>
                <a:gd name="connsiteY0" fmla="*/ 0 h 10000"/>
                <a:gd name="connsiteX1" fmla="*/ 1673 w 8338"/>
                <a:gd name="connsiteY1" fmla="*/ 10000 h 10000"/>
                <a:gd name="connsiteX2" fmla="*/ 3338 w 8338"/>
                <a:gd name="connsiteY2" fmla="*/ 0 h 10000"/>
                <a:gd name="connsiteX3" fmla="*/ 5011 w 8338"/>
                <a:gd name="connsiteY3" fmla="*/ 10000 h 10000"/>
                <a:gd name="connsiteX4" fmla="*/ 6674 w 8338"/>
                <a:gd name="connsiteY4" fmla="*/ 0 h 10000"/>
                <a:gd name="connsiteX5" fmla="*/ 8338 w 8338"/>
                <a:gd name="connsiteY5" fmla="*/ 10000 h 10000"/>
                <a:gd name="connsiteX0" fmla="*/ 0 w 10385"/>
                <a:gd name="connsiteY0" fmla="*/ 3554 h 10035"/>
                <a:gd name="connsiteX1" fmla="*/ 2391 w 10385"/>
                <a:gd name="connsiteY1" fmla="*/ 10000 h 10035"/>
                <a:gd name="connsiteX2" fmla="*/ 4388 w 10385"/>
                <a:gd name="connsiteY2" fmla="*/ 0 h 10035"/>
                <a:gd name="connsiteX3" fmla="*/ 6395 w 10385"/>
                <a:gd name="connsiteY3" fmla="*/ 10000 h 10035"/>
                <a:gd name="connsiteX4" fmla="*/ 8389 w 10385"/>
                <a:gd name="connsiteY4" fmla="*/ 0 h 10035"/>
                <a:gd name="connsiteX5" fmla="*/ 10385 w 10385"/>
                <a:gd name="connsiteY5" fmla="*/ 10000 h 1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85" h="10035">
                  <a:moveTo>
                    <a:pt x="0" y="3554"/>
                  </a:moveTo>
                  <a:cubicBezTo>
                    <a:pt x="663" y="3554"/>
                    <a:pt x="1660" y="10592"/>
                    <a:pt x="2391" y="10000"/>
                  </a:cubicBezTo>
                  <a:cubicBezTo>
                    <a:pt x="3122" y="9408"/>
                    <a:pt x="3726" y="0"/>
                    <a:pt x="4388" y="0"/>
                  </a:cubicBezTo>
                  <a:cubicBezTo>
                    <a:pt x="5049" y="0"/>
                    <a:pt x="5734" y="10000"/>
                    <a:pt x="6395" y="10000"/>
                  </a:cubicBezTo>
                  <a:cubicBezTo>
                    <a:pt x="7057" y="10000"/>
                    <a:pt x="7727" y="0"/>
                    <a:pt x="8389" y="0"/>
                  </a:cubicBezTo>
                  <a:cubicBezTo>
                    <a:pt x="9050" y="0"/>
                    <a:pt x="9713" y="4945"/>
                    <a:pt x="10385" y="1000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 type="oval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767406" y="1229836"/>
              <a:ext cx="524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FF00"/>
                  </a:solidFill>
                  <a:latin typeface="Symbol" pitchFamily="18" charset="2"/>
                </a:rPr>
                <a:t>p</a:t>
              </a:r>
              <a:r>
                <a:rPr kumimoji="1" lang="en-US" altLang="ja-JP" sz="2400" b="1" baseline="30000" dirty="0" smtClean="0">
                  <a:solidFill>
                    <a:srgbClr val="FFFF00"/>
                  </a:solidFill>
                </a:rPr>
                <a:t>+</a:t>
              </a:r>
              <a:endParaRPr kumimoji="1" lang="ja-JP" altLang="en-US" sz="24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5275761" y="1268760"/>
              <a:ext cx="3195355" cy="54006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  <a:alpha val="52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proton</a:t>
              </a:r>
              <a:endParaRPr kumimoji="1" lang="ja-JP" altLang="en-US" dirty="0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H="1">
              <a:off x="3761910" y="1943835"/>
              <a:ext cx="765085" cy="101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4037879" y="1887215"/>
              <a:ext cx="534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atin typeface="Symbol" pitchFamily="18" charset="2"/>
                </a:rPr>
                <a:t>m</a:t>
              </a:r>
              <a:r>
                <a:rPr kumimoji="1" lang="en-US" altLang="ja-JP" sz="2400" b="1" baseline="30000" dirty="0" smtClean="0"/>
                <a:t>+</a:t>
              </a:r>
              <a:endParaRPr kumimoji="1" lang="ja-JP" altLang="en-US" b="1" baseline="300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444891" y="1898830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stop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H="1">
              <a:off x="3446875" y="1691501"/>
              <a:ext cx="450050" cy="3030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3536885" y="2190294"/>
              <a:ext cx="630070" cy="133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フリーフォーム 24"/>
            <p:cNvSpPr/>
            <p:nvPr/>
          </p:nvSpPr>
          <p:spPr>
            <a:xfrm>
              <a:off x="2908300" y="2114550"/>
              <a:ext cx="673100" cy="431800"/>
            </a:xfrm>
            <a:custGeom>
              <a:avLst/>
              <a:gdLst>
                <a:gd name="connsiteX0" fmla="*/ 673100 w 673100"/>
                <a:gd name="connsiteY0" fmla="*/ 0 h 431800"/>
                <a:gd name="connsiteX1" fmla="*/ 133350 w 673100"/>
                <a:gd name="connsiteY1" fmla="*/ 196850 h 431800"/>
                <a:gd name="connsiteX2" fmla="*/ 0 w 673100"/>
                <a:gd name="connsiteY2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 h="431800">
                  <a:moveTo>
                    <a:pt x="673100" y="0"/>
                  </a:moveTo>
                  <a:cubicBezTo>
                    <a:pt x="459316" y="62441"/>
                    <a:pt x="245533" y="124883"/>
                    <a:pt x="133350" y="196850"/>
                  </a:cubicBezTo>
                  <a:cubicBezTo>
                    <a:pt x="21167" y="268817"/>
                    <a:pt x="10583" y="350308"/>
                    <a:pt x="0" y="43180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235399" y="953725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mtClean="0"/>
                <a:t>生成</a:t>
              </a:r>
              <a:r>
                <a:rPr lang="ja-JP" altLang="en-US"/>
                <a:t>ターゲット</a:t>
              </a:r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856762" y="1867128"/>
              <a:ext cx="1250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</a:t>
              </a:r>
              <a:r>
                <a:rPr kumimoji="1" lang="ja-JP" altLang="en-US" dirty="0" smtClean="0"/>
                <a:t>次ビーム</a:t>
              </a:r>
              <a:r>
                <a:rPr lang="en-US" altLang="ja-JP" dirty="0"/>
                <a:t/>
              </a:r>
              <a:br>
                <a:rPr lang="en-US" altLang="ja-JP" dirty="0"/>
              </a:br>
              <a:r>
                <a:rPr kumimoji="1" lang="ja-JP" altLang="en-US" dirty="0" smtClean="0"/>
                <a:t>ラインへ</a:t>
              </a:r>
              <a:endParaRPr kumimoji="1" lang="ja-JP" altLang="en-US" dirty="0"/>
            </a:p>
          </p:txBody>
        </p:sp>
        <p:cxnSp>
          <p:nvCxnSpPr>
            <p:cNvPr id="4097" name="直線コネクタ 4096"/>
            <p:cNvCxnSpPr/>
            <p:nvPr/>
          </p:nvCxnSpPr>
          <p:spPr>
            <a:xfrm>
              <a:off x="5697125" y="1769896"/>
              <a:ext cx="1787834" cy="173939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線コネクタ 36"/>
          <p:cNvCxnSpPr/>
          <p:nvPr/>
        </p:nvCxnSpPr>
        <p:spPr>
          <a:xfrm>
            <a:off x="5472100" y="2257113"/>
            <a:ext cx="2110946" cy="1576932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57200" y="2546351"/>
            <a:ext cx="7265150" cy="362795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Surface </a:t>
            </a:r>
            <a:r>
              <a:rPr kumimoji="1" lang="en-US" altLang="ja-JP" dirty="0" err="1" smtClean="0"/>
              <a:t>muon</a:t>
            </a:r>
            <a:endParaRPr kumimoji="1" lang="en-US" altLang="ja-JP" dirty="0" smtClean="0"/>
          </a:p>
          <a:p>
            <a:pPr lvl="1"/>
            <a:r>
              <a:rPr lang="ja-JP" altLang="en-US" sz="2400" dirty="0" smtClean="0"/>
              <a:t>ターゲット表面で静止したパイオン崩壊</a:t>
            </a:r>
            <a:endParaRPr kumimoji="1" lang="en-US" altLang="ja-JP" sz="2400" dirty="0" smtClean="0"/>
          </a:p>
          <a:p>
            <a:pPr lvl="2"/>
            <a:r>
              <a:rPr lang="en-US" altLang="ja-JP" b="1" u="sng" dirty="0" smtClean="0">
                <a:solidFill>
                  <a:srgbClr val="589212"/>
                </a:solidFill>
              </a:rPr>
              <a:t>28</a:t>
            </a:r>
            <a:r>
              <a:rPr lang="ja-JP" altLang="en-US" b="1" u="sng" dirty="0">
                <a:solidFill>
                  <a:srgbClr val="589212"/>
                </a:solidFill>
              </a:rPr>
              <a:t> </a:t>
            </a:r>
            <a:r>
              <a:rPr lang="en-US" altLang="ja-JP" b="1" u="sng" dirty="0" smtClean="0">
                <a:solidFill>
                  <a:srgbClr val="589212"/>
                </a:solidFill>
              </a:rPr>
              <a:t>MeV/c</a:t>
            </a:r>
            <a:r>
              <a:rPr lang="en-US" altLang="ja-JP" u="sng" dirty="0" smtClean="0"/>
              <a:t> </a:t>
            </a:r>
            <a:r>
              <a:rPr lang="ja-JP" altLang="en-US" u="sng" dirty="0" smtClean="0"/>
              <a:t>に</a:t>
            </a:r>
            <a:r>
              <a:rPr lang="ja-JP" altLang="en-US" u="sng" dirty="0" smtClean="0">
                <a:solidFill>
                  <a:schemeClr val="accent5"/>
                </a:solidFill>
              </a:rPr>
              <a:t>揃った</a:t>
            </a:r>
            <a:r>
              <a:rPr lang="ja-JP" altLang="en-US" u="sng" dirty="0" smtClean="0">
                <a:solidFill>
                  <a:schemeClr val="accent1"/>
                </a:solidFill>
              </a:rPr>
              <a:t>大強度</a:t>
            </a:r>
            <a:r>
              <a:rPr lang="en-US" altLang="ja-JP" u="sng" dirty="0" smtClean="0">
                <a:solidFill>
                  <a:schemeClr val="accent1"/>
                </a:solidFill>
              </a:rPr>
              <a:t>μ</a:t>
            </a:r>
            <a:r>
              <a:rPr lang="en-US" altLang="ja-JP" u="sng" baseline="30000" dirty="0" smtClean="0">
                <a:solidFill>
                  <a:schemeClr val="accent1"/>
                </a:solidFill>
              </a:rPr>
              <a:t>+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~100</a:t>
            </a:r>
            <a:r>
              <a:rPr kumimoji="1" lang="ja-JP" altLang="en-US" dirty="0" smtClean="0"/>
              <a:t>％偏極</a:t>
            </a:r>
            <a:endParaRPr kumimoji="1" lang="en-US" altLang="ja-JP" dirty="0" smtClean="0"/>
          </a:p>
          <a:p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dirty="0" smtClean="0"/>
              <a:t>E5</a:t>
            </a:r>
            <a:r>
              <a:rPr kumimoji="1" lang="ja-JP" altLang="en-US" dirty="0" smtClean="0"/>
              <a:t>ビームライン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世界最大強度の</a:t>
            </a:r>
            <a:r>
              <a:rPr lang="en-US" altLang="ja-JP" dirty="0"/>
              <a:t>surface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μ</a:t>
            </a:r>
            <a:r>
              <a:rPr lang="en-US" altLang="ja-JP" baseline="30000" dirty="0" smtClean="0"/>
              <a:t>+</a:t>
            </a:r>
            <a:r>
              <a:rPr lang="ja-JP" altLang="en-US" dirty="0" smtClean="0"/>
              <a:t>ビームを供給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up to a few 10</a:t>
            </a:r>
            <a:r>
              <a:rPr kumimoji="1" lang="en-US" altLang="ja-JP" baseline="30000" dirty="0" smtClean="0"/>
              <a:t>8</a:t>
            </a:r>
            <a:r>
              <a:rPr lang="en-US" altLang="ja-JP" dirty="0" smtClean="0"/>
              <a:t>μ</a:t>
            </a:r>
            <a:r>
              <a:rPr lang="en-US" altLang="ja-JP" baseline="30000" dirty="0" smtClean="0"/>
              <a:t>+</a:t>
            </a:r>
            <a:r>
              <a:rPr kumimoji="1" lang="en-US" altLang="ja-JP" dirty="0" smtClean="0"/>
              <a:t>/sec</a:t>
            </a:r>
            <a:endParaRPr kumimoji="1" lang="ja-JP" altLang="en-US" dirty="0"/>
          </a:p>
        </p:txBody>
      </p:sp>
      <p:sp>
        <p:nvSpPr>
          <p:cNvPr id="4104" name="テキスト ボックス 4103"/>
          <p:cNvSpPr txBox="1"/>
          <p:nvPr/>
        </p:nvSpPr>
        <p:spPr>
          <a:xfrm>
            <a:off x="708680" y="6103565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accent6"/>
                </a:solidFill>
              </a:rPr>
              <a:t>現状、実験サイトは一意に決まる</a:t>
            </a:r>
            <a:endParaRPr kumimoji="1" lang="ja-JP" altLang="en-US" sz="2400" dirty="0">
              <a:solidFill>
                <a:schemeClr val="accent6"/>
              </a:solidFill>
            </a:endParaRPr>
          </a:p>
        </p:txBody>
      </p:sp>
      <p:grpSp>
        <p:nvGrpSpPr>
          <p:cNvPr id="4110" name="グループ化 4109"/>
          <p:cNvGrpSpPr/>
          <p:nvPr/>
        </p:nvGrpSpPr>
        <p:grpSpPr>
          <a:xfrm>
            <a:off x="5697125" y="4411028"/>
            <a:ext cx="2999592" cy="2263193"/>
            <a:chOff x="6035892" y="5052928"/>
            <a:chExt cx="2523496" cy="181796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892" y="5052928"/>
              <a:ext cx="2510932" cy="181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テキスト ボックス 4104"/>
            <p:cNvSpPr txBox="1"/>
            <p:nvPr/>
          </p:nvSpPr>
          <p:spPr>
            <a:xfrm>
              <a:off x="6456812" y="5058597"/>
              <a:ext cx="1989416" cy="32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Bodoni MT Condensed" pitchFamily="18" charset="0"/>
                </a:rPr>
                <a:t>enhancement from</a:t>
              </a:r>
              <a:r>
                <a:rPr lang="en-US" altLang="ja-JP" sz="2000" dirty="0" smtClean="0">
                  <a:latin typeface="Bodoni MT Condensed" pitchFamily="18" charset="0"/>
                </a:rPr>
                <a:t> surface mu</a:t>
              </a:r>
              <a:endParaRPr kumimoji="1" lang="ja-JP" altLang="en-US" sz="2000" dirty="0">
                <a:latin typeface="Bodoni MT Condensed" pitchFamily="18" charset="0"/>
              </a:endParaRPr>
            </a:p>
          </p:txBody>
        </p:sp>
        <p:sp>
          <p:nvSpPr>
            <p:cNvPr id="4106" name="右矢印 4105"/>
            <p:cNvSpPr/>
            <p:nvPr/>
          </p:nvSpPr>
          <p:spPr>
            <a:xfrm rot="7582502">
              <a:off x="6718255" y="5373507"/>
              <a:ext cx="180020" cy="1257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7037883" y="6191506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Bodoni MT Condensed" pitchFamily="18" charset="0"/>
                </a:rPr>
                <a:t>@ </a:t>
              </a:r>
              <a:r>
                <a:rPr lang="en-US" altLang="ja-JP" dirty="0" smtClean="0">
                  <a:latin typeface="Symbol" pitchFamily="18" charset="2"/>
                </a:rPr>
                <a:t>p</a:t>
              </a:r>
              <a:r>
                <a:rPr lang="en-US" altLang="ja-JP" dirty="0" smtClean="0">
                  <a:latin typeface="Bodoni MT Condensed" pitchFamily="18" charset="0"/>
                </a:rPr>
                <a:t>E5</a:t>
              </a:r>
              <a:endParaRPr kumimoji="1" lang="ja-JP" altLang="en-US" dirty="0">
                <a:latin typeface="Bodoni MT Condensed" pitchFamily="18" charset="0"/>
              </a:endParaRPr>
            </a:p>
          </p:txBody>
        </p:sp>
        <p:cxnSp>
          <p:nvCxnSpPr>
            <p:cNvPr id="4108" name="直線コネクタ 4107"/>
            <p:cNvCxnSpPr/>
            <p:nvPr/>
          </p:nvCxnSpPr>
          <p:spPr>
            <a:xfrm>
              <a:off x="6366315" y="5769260"/>
              <a:ext cx="2104801" cy="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9" name="テキスト ボックス 4108"/>
            <p:cNvSpPr txBox="1"/>
            <p:nvPr/>
          </p:nvSpPr>
          <p:spPr>
            <a:xfrm>
              <a:off x="7993207" y="5544438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10</a:t>
              </a:r>
              <a:r>
                <a:rPr kumimoji="1" lang="en-US" altLang="ja-JP" baseline="30000" dirty="0" smtClean="0"/>
                <a:t>8</a:t>
              </a:r>
              <a:endParaRPr kumimoji="1" lang="ja-JP" altLang="en-US" baseline="30000" dirty="0"/>
            </a:p>
          </p:txBody>
        </p:sp>
      </p:grpSp>
      <p:sp>
        <p:nvSpPr>
          <p:cNvPr id="4111" name="テキスト ボックス 4110"/>
          <p:cNvSpPr txBox="1"/>
          <p:nvPr/>
        </p:nvSpPr>
        <p:spPr>
          <a:xfrm>
            <a:off x="5450732" y="3451304"/>
            <a:ext cx="1929102" cy="9233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LFV</a:t>
            </a:r>
            <a:r>
              <a:rPr lang="ja-JP" altLang="en-US" dirty="0" smtClean="0">
                <a:solidFill>
                  <a:schemeClr val="accent6"/>
                </a:solidFill>
              </a:rPr>
              <a:t>実験に重要</a:t>
            </a:r>
            <a:r>
              <a:rPr lang="en-US" altLang="ja-JP" dirty="0" smtClean="0">
                <a:solidFill>
                  <a:schemeClr val="accent6"/>
                </a:solidFill>
              </a:rPr>
              <a:t/>
            </a:r>
            <a:br>
              <a:rPr lang="en-US" altLang="ja-JP" dirty="0" smtClean="0">
                <a:solidFill>
                  <a:schemeClr val="accent6"/>
                </a:solidFill>
              </a:rPr>
            </a:br>
            <a:r>
              <a:rPr lang="en-US" altLang="ja-JP" dirty="0" smtClean="0">
                <a:solidFill>
                  <a:schemeClr val="accent6"/>
                </a:solidFill>
              </a:rPr>
              <a:t>(</a:t>
            </a:r>
            <a:r>
              <a:rPr lang="ja-JP" altLang="en-US" dirty="0" smtClean="0">
                <a:solidFill>
                  <a:schemeClr val="accent6"/>
                </a:solidFill>
              </a:rPr>
              <a:t>薄いターゲットにとめる</a:t>
            </a:r>
            <a:r>
              <a:rPr lang="en-US" altLang="ja-JP" dirty="0" smtClean="0">
                <a:solidFill>
                  <a:schemeClr val="accent6"/>
                </a:solidFill>
              </a:rPr>
              <a:t>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pic>
        <p:nvPicPr>
          <p:cNvPr id="52" name="Picture 4" descr="https://encrypted-tbn2.gstatic.com/images?q=tbn:ANd9GcQ5xcAcCOHgKHg677oahmh76htfD2umHbpQdbxMZxnbBHCwSdPSU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53" y="156285"/>
            <a:ext cx="1661563" cy="696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コンテンツ プレースホルダー 25"/>
          <p:cNvSpPr>
            <a:spLocks noGrp="1"/>
          </p:cNvSpPr>
          <p:nvPr>
            <p:ph idx="1"/>
          </p:nvPr>
        </p:nvSpPr>
        <p:spPr>
          <a:xfrm>
            <a:off x="731123" y="4256479"/>
            <a:ext cx="3960000" cy="1625293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 anchorCtr="0">
            <a:normAutofit fontScale="85000" lnSpcReduction="10000"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特殊な勾配磁場を形成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468000" lvl="1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ステップ構造の超伝導コイル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68000" lvl="1">
              <a:buFont typeface="Wingdings" pitchFamily="2" charset="2"/>
              <a:buChar char="p"/>
            </a:pPr>
            <a:r>
              <a:rPr kumimoji="1" lang="en-US" altLang="ja-JP" dirty="0" smtClean="0">
                <a:solidFill>
                  <a:schemeClr val="bg1"/>
                </a:solidFill>
              </a:rPr>
              <a:t>1.3T(</a:t>
            </a:r>
            <a:r>
              <a:rPr kumimoji="1" lang="ja-JP" altLang="en-US" dirty="0" smtClean="0">
                <a:solidFill>
                  <a:schemeClr val="bg1"/>
                </a:solidFill>
              </a:rPr>
              <a:t>中心</a:t>
            </a:r>
            <a:r>
              <a:rPr kumimoji="1" lang="en-US" altLang="ja-JP" dirty="0" smtClean="0">
                <a:solidFill>
                  <a:schemeClr val="bg1"/>
                </a:solidFill>
              </a:rPr>
              <a:t>)</a:t>
            </a:r>
            <a:r>
              <a:rPr kumimoji="1" lang="ja-JP" altLang="en-US" dirty="0" smtClean="0">
                <a:solidFill>
                  <a:schemeClr val="bg1"/>
                </a:solidFill>
              </a:rPr>
              <a:t>⇒</a:t>
            </a:r>
            <a:r>
              <a:rPr kumimoji="1" lang="en-US" altLang="ja-JP" dirty="0" smtClean="0">
                <a:solidFill>
                  <a:schemeClr val="bg1"/>
                </a:solidFill>
              </a:rPr>
              <a:t>0.</a:t>
            </a:r>
            <a:r>
              <a:rPr lang="en-US" altLang="ja-JP" dirty="0">
                <a:solidFill>
                  <a:schemeClr val="bg1"/>
                </a:solidFill>
              </a:rPr>
              <a:t>5</a:t>
            </a:r>
            <a:r>
              <a:rPr kumimoji="1" lang="en-US" altLang="ja-JP" dirty="0" smtClean="0">
                <a:solidFill>
                  <a:schemeClr val="bg1"/>
                </a:solidFill>
              </a:rPr>
              <a:t>T(</a:t>
            </a:r>
            <a:r>
              <a:rPr kumimoji="1" lang="ja-JP" altLang="en-US" dirty="0" smtClean="0">
                <a:solidFill>
                  <a:schemeClr val="bg1"/>
                </a:solidFill>
              </a:rPr>
              <a:t>端</a:t>
            </a:r>
            <a:r>
              <a:rPr kumimoji="1" lang="en-US" altLang="ja-JP" dirty="0" smtClean="0">
                <a:solidFill>
                  <a:schemeClr val="bg1"/>
                </a:solidFill>
              </a:rPr>
              <a:t>) 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3" y="1223755"/>
            <a:ext cx="3960000" cy="296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50" y="1223755"/>
            <a:ext cx="4354814" cy="30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31123" y="5949280"/>
            <a:ext cx="3960000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KEK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・東大の経験</a:t>
            </a:r>
            <a:r>
              <a:rPr lang="ja-JP" altLang="en-US" dirty="0" smtClean="0">
                <a:solidFill>
                  <a:schemeClr val="accent6"/>
                </a:solidFill>
              </a:rPr>
              <a:t>・アイデア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r>
              <a:rPr kumimoji="1" lang="ja-JP" altLang="en-US" dirty="0">
                <a:solidFill>
                  <a:schemeClr val="accent6"/>
                </a:solidFill>
              </a:rPr>
              <a:t>日本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企業の超伝導技術</a:t>
            </a:r>
            <a:endParaRPr kumimoji="1" lang="en-US" altLang="ja-JP" dirty="0" smtClean="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+</a:t>
            </a:r>
            <a:r>
              <a:rPr kumimoji="1" lang="ja-JP" altLang="en-US" dirty="0" smtClean="0"/>
              <a:t>スペクトロメータ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8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24652 0.11945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17" y="1178750"/>
            <a:ext cx="5550617" cy="499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</a:t>
            </a:r>
            <a:r>
              <a:rPr lang="en-US" altLang="ja-JP" baseline="30000" dirty="0"/>
              <a:t>+</a:t>
            </a:r>
            <a:r>
              <a:rPr lang="ja-JP" altLang="en-US" dirty="0"/>
              <a:t>スペクトロメータ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806915" y="4509120"/>
            <a:ext cx="1650368" cy="405045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57283" y="5139190"/>
            <a:ext cx="3528000" cy="1234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kumimoji="1" lang="ja-JP" altLang="en-US" sz="1400" dirty="0" smtClean="0">
                <a:solidFill>
                  <a:schemeClr val="bg1"/>
                </a:solidFill>
              </a:rPr>
              <a:t>マグネット</a:t>
            </a:r>
            <a:endParaRPr kumimoji="1" lang="en-US" altLang="ja-JP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ja-JP" altLang="en-US" dirty="0">
                <a:solidFill>
                  <a:schemeClr val="bg1"/>
                </a:solidFill>
              </a:rPr>
              <a:t>ガンマ</a:t>
            </a:r>
            <a:r>
              <a:rPr lang="ja-JP" altLang="en-US" dirty="0" smtClean="0">
                <a:solidFill>
                  <a:schemeClr val="bg1"/>
                </a:solidFill>
              </a:rPr>
              <a:t>線を</a:t>
            </a:r>
            <a:r>
              <a:rPr lang="ja-JP" altLang="en-US" dirty="0">
                <a:solidFill>
                  <a:schemeClr val="bg1"/>
                </a:solidFill>
              </a:rPr>
              <a:t>透過</a:t>
            </a:r>
            <a:r>
              <a:rPr lang="ja-JP" altLang="en-US" dirty="0" smtClean="0">
                <a:solidFill>
                  <a:schemeClr val="bg1"/>
                </a:solidFill>
              </a:rPr>
              <a:t>させるため薄い</a:t>
            </a:r>
            <a:r>
              <a:rPr lang="en-US" altLang="ja-JP" dirty="0" smtClean="0">
                <a:solidFill>
                  <a:schemeClr val="bg1"/>
                </a:solidFill>
              </a:rPr>
              <a:t>(0.2X</a:t>
            </a:r>
            <a:r>
              <a:rPr lang="en-US" altLang="ja-JP" baseline="-25000" dirty="0" smtClean="0">
                <a:solidFill>
                  <a:schemeClr val="bg1"/>
                </a:solidFill>
              </a:rPr>
              <a:t>0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r>
              <a:rPr lang="ja-JP" altLang="en-US" dirty="0" smtClean="0">
                <a:solidFill>
                  <a:schemeClr val="bg1"/>
                </a:solidFill>
              </a:rPr>
              <a:t>超伝導コイルを使用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" y="1902531"/>
            <a:ext cx="3968934" cy="367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 flipH="1">
            <a:off x="3131840" y="1268760"/>
            <a:ext cx="2340260" cy="2160240"/>
          </a:xfrm>
          <a:prstGeom prst="straightConnector1">
            <a:avLst/>
          </a:prstGeom>
          <a:ln w="28575">
            <a:solidFill>
              <a:srgbClr val="BD13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4031940" y="2753925"/>
            <a:ext cx="1425343" cy="117013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457283" y="1045043"/>
            <a:ext cx="3528000" cy="1292662"/>
          </a:xfrm>
          <a:prstGeom prst="rect">
            <a:avLst/>
          </a:prstGeom>
          <a:solidFill>
            <a:srgbClr val="BD13B5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1400" dirty="0" smtClean="0">
                <a:solidFill>
                  <a:schemeClr val="bg1"/>
                </a:solidFill>
              </a:rPr>
              <a:t>静止</a:t>
            </a:r>
            <a:r>
              <a:rPr lang="ja-JP" altLang="en-US" sz="1400" dirty="0">
                <a:solidFill>
                  <a:schemeClr val="bg1"/>
                </a:solidFill>
              </a:rPr>
              <a:t>ターゲット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en-US" altLang="ja-JP" b="1" dirty="0" smtClean="0">
                <a:solidFill>
                  <a:schemeClr val="bg1"/>
                </a:solidFill>
              </a:rPr>
              <a:t>3×10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7</a:t>
            </a:r>
            <a:r>
              <a:rPr lang="en-US" altLang="ja-JP" dirty="0" smtClean="0">
                <a:solidFill>
                  <a:schemeClr val="bg1"/>
                </a:solidFill>
              </a:rPr>
              <a:t>μ</a:t>
            </a:r>
            <a:r>
              <a:rPr lang="en-US" altLang="ja-JP" baseline="30000" dirty="0">
                <a:solidFill>
                  <a:schemeClr val="bg1"/>
                </a:solidFill>
              </a:rPr>
              <a:t>+</a:t>
            </a:r>
            <a:r>
              <a:rPr lang="en-US" altLang="ja-JP" dirty="0">
                <a:solidFill>
                  <a:schemeClr val="bg1"/>
                </a:solidFill>
              </a:rPr>
              <a:t>/sec</a:t>
            </a:r>
            <a:r>
              <a:rPr lang="ja-JP" altLang="en-US" dirty="0">
                <a:solidFill>
                  <a:schemeClr val="bg1"/>
                </a:solidFill>
              </a:rPr>
              <a:t>を薄いターゲットに</a:t>
            </a:r>
            <a:r>
              <a:rPr lang="ja-JP" altLang="en-US" dirty="0" smtClean="0">
                <a:solidFill>
                  <a:schemeClr val="bg1"/>
                </a:solidFill>
              </a:rPr>
              <a:t>止める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en-US" altLang="ja-JP" dirty="0" smtClean="0">
                <a:solidFill>
                  <a:schemeClr val="bg1"/>
                </a:solidFill>
              </a:rPr>
              <a:t>205μm</a:t>
            </a:r>
            <a:r>
              <a:rPr lang="ja-JP" altLang="en-US" dirty="0" smtClean="0">
                <a:solidFill>
                  <a:schemeClr val="bg1"/>
                </a:solidFill>
              </a:rPr>
              <a:t>厚</a:t>
            </a:r>
            <a:r>
              <a:rPr lang="ja-JP" altLang="en-US" dirty="0">
                <a:solidFill>
                  <a:schemeClr val="bg1"/>
                </a:solidFill>
              </a:rPr>
              <a:t>ポリエチレン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457283" y="2399500"/>
            <a:ext cx="3528000" cy="1877437"/>
          </a:xfrm>
          <a:prstGeom prst="rect">
            <a:avLst/>
          </a:prstGeom>
          <a:solidFill>
            <a:srgbClr val="C46B12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1400" dirty="0">
                <a:solidFill>
                  <a:schemeClr val="bg1"/>
                </a:solidFill>
              </a:rPr>
              <a:t>軽量</a:t>
            </a:r>
            <a:r>
              <a:rPr lang="ja-JP" altLang="en-US" sz="1400" dirty="0" smtClean="0">
                <a:solidFill>
                  <a:schemeClr val="bg1"/>
                </a:solidFill>
              </a:rPr>
              <a:t>ドリフトチェンバー</a:t>
            </a:r>
            <a:endParaRPr lang="en-US" altLang="ja-JP" sz="1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en-US" altLang="ja-JP" dirty="0" smtClean="0">
                <a:solidFill>
                  <a:schemeClr val="bg1"/>
                </a:solidFill>
              </a:rPr>
              <a:t>16</a:t>
            </a:r>
            <a:r>
              <a:rPr lang="ja-JP" altLang="en-US" dirty="0" smtClean="0">
                <a:solidFill>
                  <a:schemeClr val="bg1"/>
                </a:solidFill>
              </a:rPr>
              <a:t>枚のモジュール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en-US" altLang="ja-JP" dirty="0" smtClean="0">
                <a:solidFill>
                  <a:schemeClr val="bg1"/>
                </a:solidFill>
              </a:rPr>
              <a:t>12.5μm</a:t>
            </a:r>
            <a:r>
              <a:rPr lang="ja-JP" altLang="en-US" dirty="0" smtClean="0">
                <a:solidFill>
                  <a:schemeClr val="bg1"/>
                </a:solidFill>
              </a:rPr>
              <a:t>厚</a:t>
            </a:r>
            <a:r>
              <a:rPr lang="ja-JP" altLang="en-US" dirty="0">
                <a:solidFill>
                  <a:schemeClr val="bg1"/>
                </a:solidFill>
              </a:rPr>
              <a:t>カソードフォイル</a:t>
            </a:r>
            <a:endParaRPr lang="en-US" altLang="ja-JP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en-US" altLang="ja-JP" dirty="0" err="1">
                <a:solidFill>
                  <a:schemeClr val="bg1"/>
                </a:solidFill>
              </a:rPr>
              <a:t>He:ethane</a:t>
            </a:r>
            <a:r>
              <a:rPr lang="en-US" altLang="ja-JP" dirty="0">
                <a:solidFill>
                  <a:schemeClr val="bg1"/>
                </a:solidFill>
              </a:rPr>
              <a:t>=50:50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ja-JP" altLang="en-US" dirty="0">
                <a:solidFill>
                  <a:schemeClr val="bg1"/>
                </a:solidFill>
              </a:rPr>
              <a:t>全体はヘリウムガス</a:t>
            </a:r>
            <a:endParaRPr lang="en-US" altLang="ja-JP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en-US" altLang="ja-JP" dirty="0">
                <a:solidFill>
                  <a:schemeClr val="bg1"/>
                </a:solidFill>
              </a:rPr>
              <a:t>~2x10</a:t>
            </a:r>
            <a:r>
              <a:rPr lang="en-US" altLang="ja-JP" baseline="30000" dirty="0">
                <a:solidFill>
                  <a:schemeClr val="bg1"/>
                </a:solidFill>
              </a:rPr>
              <a:t>-3</a:t>
            </a:r>
            <a:r>
              <a:rPr lang="en-US" altLang="ja-JP" dirty="0">
                <a:solidFill>
                  <a:schemeClr val="bg1"/>
                </a:solidFill>
              </a:rPr>
              <a:t>X</a:t>
            </a:r>
            <a:r>
              <a:rPr lang="en-US" altLang="ja-JP" baseline="-25000" dirty="0">
                <a:solidFill>
                  <a:schemeClr val="bg1"/>
                </a:solidFill>
              </a:rPr>
              <a:t>0 </a:t>
            </a:r>
            <a:r>
              <a:rPr lang="en-US" altLang="ja-JP" dirty="0">
                <a:solidFill>
                  <a:schemeClr val="bg1"/>
                </a:solidFill>
              </a:rPr>
              <a:t>for e</a:t>
            </a:r>
            <a:r>
              <a:rPr lang="en-US" altLang="ja-JP" baseline="30000" dirty="0">
                <a:solidFill>
                  <a:schemeClr val="bg1"/>
                </a:solidFill>
              </a:rPr>
              <a:t>+</a:t>
            </a:r>
            <a:r>
              <a:rPr lang="en-US" altLang="ja-JP" dirty="0">
                <a:solidFill>
                  <a:schemeClr val="bg1"/>
                </a:solidFill>
              </a:rPr>
              <a:t> trajectory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457283" y="4338732"/>
            <a:ext cx="3529041" cy="738664"/>
          </a:xfrm>
          <a:prstGeom prst="rect">
            <a:avLst/>
          </a:prstGeom>
          <a:solidFill>
            <a:srgbClr val="70B917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1400" dirty="0" smtClean="0">
                <a:solidFill>
                  <a:schemeClr val="bg1"/>
                </a:solidFill>
              </a:rPr>
              <a:t>タイミングカウンタ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プラスチックシンチレータ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053457" y="257390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solidFill>
                  <a:schemeClr val="bg1"/>
                </a:solidFill>
              </a:rPr>
              <a:t>極薄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4526996" y="5364215"/>
            <a:ext cx="930287" cy="9001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4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304281" y="881244"/>
            <a:ext cx="3703959" cy="5561745"/>
            <a:chOff x="5955280" y="912250"/>
            <a:chExt cx="4042160" cy="606957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280" y="912250"/>
              <a:ext cx="4042160" cy="6069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955280" y="912250"/>
              <a:ext cx="277915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Active volume ~800</a:t>
              </a:r>
              <a:r>
                <a:rPr kumimoji="1" lang="en-US" altLang="ja-JP" sz="2000" i="1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l</a:t>
              </a:r>
            </a:p>
            <a:p>
              <a:r>
                <a:rPr lang="en-US" altLang="ja-JP" sz="20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Ω/4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Symbol" pitchFamily="18" charset="2"/>
                  <a:ea typeface="メイリオ" pitchFamily="50" charset="-128"/>
                  <a:cs typeface="メイリオ" pitchFamily="50" charset="-128"/>
                </a:rPr>
                <a:t>p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= 11%</a:t>
              </a:r>
            </a:p>
            <a:p>
              <a:r>
                <a:rPr kumimoji="1" lang="en-US" altLang="ja-JP" sz="20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846 PMTs</a:t>
              </a:r>
              <a:endParaRPr kumimoji="1" lang="ja-JP" altLang="en-US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6291072" y="6766560"/>
              <a:ext cx="10972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6297168" y="6629400"/>
              <a:ext cx="0" cy="2743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7400544" y="6644640"/>
              <a:ext cx="0" cy="2743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6435594" y="6397228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50cm</a:t>
              </a:r>
              <a:endParaRPr kumimoji="1" lang="ja-JP" altLang="en-US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125679" y="429385"/>
            <a:ext cx="4043550" cy="6040824"/>
            <a:chOff x="5125679" y="429385"/>
            <a:chExt cx="4043550" cy="6040824"/>
          </a:xfrm>
        </p:grpSpPr>
        <p:pic>
          <p:nvPicPr>
            <p:cNvPr id="3078" name="Picture 6" descr="http://www.icepp.s.u-tokyo.ac.jp/~uchiyama/tmp/tmp/PhD/figure/MEGApparatus/MEGXECDetecto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51"/>
            <a:stretch/>
          </p:blipFill>
          <p:spPr bwMode="auto">
            <a:xfrm>
              <a:off x="5125679" y="429385"/>
              <a:ext cx="4043550" cy="6040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202070" y="2348880"/>
              <a:ext cx="3856628" cy="92333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rgbClr val="FFFF00"/>
                  </a:solidFill>
                </a:rPr>
                <a:t>世界</a:t>
              </a:r>
              <a:r>
                <a:rPr lang="ja-JP" altLang="en-US" b="1" dirty="0" smtClean="0">
                  <a:solidFill>
                    <a:srgbClr val="FFFF00"/>
                  </a:solidFill>
                </a:rPr>
                <a:t>初・トンスケール</a:t>
              </a:r>
              <a:r>
                <a:rPr lang="en-US" altLang="ja-JP" b="1" dirty="0" err="1" smtClean="0">
                  <a:solidFill>
                    <a:srgbClr val="FFFF00"/>
                  </a:solidFill>
                </a:rPr>
                <a:t>LXe</a:t>
              </a:r>
              <a:r>
                <a:rPr lang="ja-JP" altLang="en-US" b="1" dirty="0" smtClean="0">
                  <a:solidFill>
                    <a:srgbClr val="FFFF00"/>
                  </a:solidFill>
                </a:rPr>
                <a:t>検出器の実用化に成功</a:t>
              </a:r>
              <a:endParaRPr lang="en-US" altLang="ja-JP" b="1" dirty="0" smtClean="0">
                <a:solidFill>
                  <a:srgbClr val="FFFF00"/>
                </a:solidFill>
              </a:endParaRPr>
            </a:p>
            <a:p>
              <a:r>
                <a:rPr kumimoji="1" lang="en-US" altLang="ja-JP" b="1" dirty="0" smtClean="0">
                  <a:solidFill>
                    <a:srgbClr val="FFFF00"/>
                  </a:solidFill>
                </a:rPr>
                <a:t>(</a:t>
              </a:r>
              <a:r>
                <a:rPr kumimoji="1" lang="ja-JP" altLang="en-US" b="1" dirty="0" smtClean="0">
                  <a:solidFill>
                    <a:srgbClr val="FFFF00"/>
                  </a:solidFill>
                </a:rPr>
                <a:t>現在世界最大</a:t>
              </a:r>
              <a:r>
                <a:rPr kumimoji="1" lang="en-US" altLang="ja-JP" b="1" dirty="0" smtClean="0">
                  <a:solidFill>
                    <a:srgbClr val="FFFF00"/>
                  </a:solidFill>
                </a:rPr>
                <a:t>)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56565" y="6031736"/>
            <a:ext cx="4320000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6"/>
                </a:solidFill>
              </a:rPr>
              <a:t>東大・早稲田・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KEK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のパイオニア的研究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r>
              <a:rPr kumimoji="1" lang="ja-JP" altLang="en-US" dirty="0">
                <a:solidFill>
                  <a:schemeClr val="accent6"/>
                </a:solidFill>
              </a:rPr>
              <a:t>日本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企業の光検出器技術</a:t>
            </a:r>
            <a:endParaRPr kumimoji="1" lang="en-US" altLang="ja-JP" dirty="0" smtClean="0">
              <a:solidFill>
                <a:schemeClr val="accent6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96" y="3605529"/>
            <a:ext cx="2072362" cy="27798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ガンマ</a:t>
            </a:r>
            <a:r>
              <a:rPr lang="ja-JP" altLang="en-US" dirty="0" smtClean="0"/>
              <a:t>線</a:t>
            </a:r>
            <a:r>
              <a:rPr lang="ja-JP" altLang="en-US" dirty="0"/>
              <a:t>検出器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6565" y="1832424"/>
            <a:ext cx="4320000" cy="13920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800" dirty="0">
                <a:solidFill>
                  <a:schemeClr val="bg1"/>
                </a:solidFill>
              </a:rPr>
              <a:t>高性能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高い密度 </a:t>
            </a:r>
            <a:r>
              <a:rPr lang="en-US" altLang="ja-JP" sz="1600" dirty="0" smtClean="0">
                <a:solidFill>
                  <a:schemeClr val="bg1"/>
                </a:solidFill>
              </a:rPr>
              <a:t>(X</a:t>
            </a:r>
            <a:r>
              <a:rPr lang="en-US" altLang="ja-JP" sz="1600" baseline="-25000" dirty="0" smtClean="0">
                <a:solidFill>
                  <a:schemeClr val="bg1"/>
                </a:solidFill>
              </a:rPr>
              <a:t>0</a:t>
            </a:r>
            <a:r>
              <a:rPr lang="en-US" altLang="ja-JP" sz="1600" dirty="0" smtClean="0">
                <a:solidFill>
                  <a:schemeClr val="bg1"/>
                </a:solidFill>
              </a:rPr>
              <a:t>=2.8cm) </a:t>
            </a:r>
            <a:r>
              <a:rPr lang="ja-JP" altLang="en-US" sz="1600" dirty="0" smtClean="0">
                <a:solidFill>
                  <a:schemeClr val="bg1"/>
                </a:solidFill>
              </a:rPr>
              <a:t>⇒ 高検出効率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高発光量・早い応答 ⇒ 高分解能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一様性・純化可 ⇒ 大型化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6565" y="3280896"/>
            <a:ext cx="4320000" cy="13269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800" dirty="0">
                <a:solidFill>
                  <a:schemeClr val="bg1"/>
                </a:solidFill>
              </a:rPr>
              <a:t>挑戦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>
                <a:solidFill>
                  <a:schemeClr val="bg1"/>
                </a:solidFill>
              </a:rPr>
              <a:t>真空</a:t>
            </a:r>
            <a:r>
              <a:rPr lang="ja-JP" altLang="en-US" sz="1600" dirty="0" smtClean="0">
                <a:solidFill>
                  <a:schemeClr val="bg1"/>
                </a:solidFill>
              </a:rPr>
              <a:t>紫外光 </a:t>
            </a:r>
            <a:r>
              <a:rPr lang="en-US" altLang="ja-JP" sz="1600" dirty="0" smtClean="0">
                <a:solidFill>
                  <a:schemeClr val="bg1"/>
                </a:solidFill>
              </a:rPr>
              <a:t>(178nm)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低温 </a:t>
            </a:r>
            <a:r>
              <a:rPr lang="en-US" altLang="ja-JP" sz="1600" dirty="0" smtClean="0">
                <a:solidFill>
                  <a:schemeClr val="bg1"/>
                </a:solidFill>
              </a:rPr>
              <a:t>(165K)</a:t>
            </a: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>
                <a:solidFill>
                  <a:schemeClr val="bg1"/>
                </a:solidFill>
              </a:rPr>
              <a:t>高純度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6565" y="4664241"/>
            <a:ext cx="4320000" cy="1311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800" dirty="0" smtClean="0">
                <a:solidFill>
                  <a:schemeClr val="bg1"/>
                </a:solidFill>
              </a:rPr>
              <a:t>達成分解能 </a:t>
            </a:r>
            <a:r>
              <a:rPr lang="en-US" altLang="ja-JP" sz="1600" dirty="0" smtClean="0">
                <a:solidFill>
                  <a:schemeClr val="bg1"/>
                </a:solidFill>
              </a:rPr>
              <a:t>(@52.8MeV)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dirty="0" err="1" smtClean="0">
                <a:solidFill>
                  <a:schemeClr val="bg1"/>
                </a:solidFill>
              </a:rPr>
              <a:t>σ</a:t>
            </a:r>
            <a:r>
              <a:rPr lang="en-US" altLang="ja-JP" sz="1600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sz="1600" dirty="0" smtClean="0">
                <a:solidFill>
                  <a:schemeClr val="bg1"/>
                </a:solidFill>
              </a:rPr>
              <a:t>/E = 1.7%</a:t>
            </a: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dirty="0" err="1" smtClean="0">
                <a:solidFill>
                  <a:schemeClr val="bg1"/>
                </a:solidFill>
              </a:rPr>
              <a:t>σ</a:t>
            </a:r>
            <a:r>
              <a:rPr lang="en-US" altLang="ja-JP" sz="1600" baseline="-25000" dirty="0" err="1" smtClean="0">
                <a:solidFill>
                  <a:schemeClr val="bg1"/>
                </a:solidFill>
              </a:rPr>
              <a:t>t</a:t>
            </a:r>
            <a:r>
              <a:rPr lang="en-US" altLang="ja-JP" sz="1600" dirty="0" smtClean="0">
                <a:solidFill>
                  <a:schemeClr val="bg1"/>
                </a:solidFill>
              </a:rPr>
              <a:t> = 67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ps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dirty="0" err="1" smtClean="0">
                <a:solidFill>
                  <a:schemeClr val="bg1"/>
                </a:solidFill>
              </a:rPr>
              <a:t>σ</a:t>
            </a:r>
            <a:r>
              <a:rPr lang="en-US" altLang="ja-JP" sz="1600" baseline="-25000" dirty="0" err="1" smtClean="0">
                <a:solidFill>
                  <a:schemeClr val="bg1"/>
                </a:solidFill>
              </a:rPr>
              <a:t>x</a:t>
            </a:r>
            <a:r>
              <a:rPr lang="en-US" altLang="ja-JP" sz="1600" dirty="0" smtClean="0">
                <a:solidFill>
                  <a:schemeClr val="bg1"/>
                </a:solidFill>
              </a:rPr>
              <a:t> = 5–6 mm  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6565" y="908720"/>
            <a:ext cx="4320000" cy="8672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800" b="1" dirty="0" smtClean="0">
                <a:solidFill>
                  <a:schemeClr val="bg1"/>
                </a:solidFill>
              </a:rPr>
              <a:t>900L </a:t>
            </a:r>
            <a:r>
              <a:rPr lang="ja-JP" altLang="en-US" sz="2800" b="1" dirty="0" smtClean="0">
                <a:solidFill>
                  <a:schemeClr val="bg1"/>
                </a:solidFill>
              </a:rPr>
              <a:t>液体キセノン</a:t>
            </a:r>
            <a:r>
              <a:rPr lang="en-US" altLang="ja-JP" sz="2800" b="1" dirty="0" smtClean="0">
                <a:solidFill>
                  <a:schemeClr val="bg1"/>
                </a:solidFill>
              </a:rPr>
              <a:t/>
            </a:r>
            <a:br>
              <a:rPr lang="en-US" altLang="ja-JP" sz="2800" b="1" dirty="0" smtClean="0">
                <a:solidFill>
                  <a:schemeClr val="bg1"/>
                </a:solidFill>
              </a:rPr>
            </a:br>
            <a:r>
              <a:rPr lang="ja-JP" altLang="en-US" sz="2800" b="1" dirty="0" smtClean="0">
                <a:solidFill>
                  <a:schemeClr val="bg1"/>
                </a:solidFill>
              </a:rPr>
              <a:t>シンチレータ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0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</a:t>
            </a:r>
            <a:r>
              <a:rPr kumimoji="1" lang="ja-JP" altLang="en-US" dirty="0" smtClean="0"/>
              <a:t>の歩み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28497"/>
              </p:ext>
            </p:extLst>
          </p:nvPr>
        </p:nvGraphicFramePr>
        <p:xfrm>
          <a:off x="530171" y="1227965"/>
          <a:ext cx="5842028" cy="4754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8504"/>
                <a:gridCol w="1221156"/>
                <a:gridCol w="3722368"/>
              </a:tblGrid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1999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Proposal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spc="-60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…</a:t>
                      </a:r>
                      <a:endParaRPr kumimoji="1" lang="ja-JP" altLang="en-US" spc="-60" baseline="0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… R&amp;D …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Engineering run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2008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Sep–Dec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1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st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2009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Analysis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of 2008 data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Nov–Dec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nd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2010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Aug–Oct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3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rd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2011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Analysis of 2009&amp;2010 data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July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–Nov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4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th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2012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Aug–Dec 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5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th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2013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Analysis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of 2009–2011 data 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May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–Aug 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Final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1678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直線コネクタ 8"/>
          <p:cNvCxnSpPr/>
          <p:nvPr/>
        </p:nvCxnSpPr>
        <p:spPr>
          <a:xfrm>
            <a:off x="521550" y="1202433"/>
            <a:ext cx="6108891" cy="0"/>
          </a:xfrm>
          <a:prstGeom prst="line">
            <a:avLst/>
          </a:prstGeom>
          <a:ln w="539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四角形吹き出し 9"/>
          <p:cNvSpPr/>
          <p:nvPr/>
        </p:nvSpPr>
        <p:spPr>
          <a:xfrm>
            <a:off x="6059734" y="1268760"/>
            <a:ext cx="2991567" cy="835885"/>
          </a:xfrm>
          <a:prstGeom prst="wedgeRectCallout">
            <a:avLst>
              <a:gd name="adj1" fmla="val -42210"/>
              <a:gd name="adj2" fmla="val 13302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u="sng" dirty="0" smtClean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First</a:t>
            </a:r>
            <a:r>
              <a:rPr kumimoji="1" lang="en-US" altLang="ja-JP" sz="1600" u="sng" dirty="0" smtClean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result (2008 data)</a:t>
            </a:r>
            <a:r>
              <a:rPr kumimoji="1"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(Nucl.Phys.B834 1)</a:t>
            </a:r>
          </a:p>
          <a:p>
            <a:pPr algn="ctr"/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90% UL : </a:t>
            </a:r>
            <a:r>
              <a:rPr kumimoji="1" lang="en-US" altLang="ja-JP" sz="14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2.8×10</a:t>
            </a:r>
            <a:r>
              <a:rPr kumimoji="1" lang="en-US" altLang="ja-JP" sz="1400" b="1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endParaRPr kumimoji="1" lang="ja-JP" altLang="en-US" sz="1200" b="1" baseline="30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6025086" y="2843935"/>
            <a:ext cx="2991567" cy="1015905"/>
          </a:xfrm>
          <a:prstGeom prst="wedgeRectCallout">
            <a:avLst>
              <a:gd name="adj1" fmla="val -39779"/>
              <a:gd name="adj2" fmla="val 6142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1600" u="sng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nd</a:t>
            </a:r>
            <a:r>
              <a:rPr lang="en-US" altLang="ja-JP" sz="1600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1600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result (2009–10 data)</a:t>
            </a:r>
            <a:r>
              <a:rPr kumimoji="1"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en-US" altLang="ja-JP" sz="12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Phys</a:t>
            </a:r>
            <a:r>
              <a:rPr kumimoji="1" lang="en-US" altLang="ja-JP" sz="12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.Rev.Lett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107 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171801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 algn="ctr"/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90% UL : </a:t>
            </a:r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2.4×10</a:t>
            </a:r>
            <a:r>
              <a:rPr kumimoji="1" lang="en-US" altLang="ja-JP" b="1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-12</a:t>
            </a:r>
            <a:endParaRPr kumimoji="1" lang="ja-JP" altLang="en-US" sz="1200" b="1" baseline="30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781050" y="1181100"/>
            <a:ext cx="7581900" cy="4495800"/>
            <a:chOff x="781050" y="1181100"/>
            <a:chExt cx="7581900" cy="4495800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" y="1181100"/>
              <a:ext cx="7581900" cy="449580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3259024" y="1527985"/>
              <a:ext cx="3256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/>
                <a:t>現在</a:t>
              </a:r>
              <a:r>
                <a:rPr lang="ja-JP" altLang="en-US" dirty="0" smtClean="0"/>
                <a:t>までの取得データ量</a:t>
              </a:r>
              <a:endParaRPr lang="en-US" altLang="ja-JP" dirty="0" smtClean="0"/>
            </a:p>
            <a:p>
              <a:pPr algn="ctr"/>
              <a:r>
                <a:rPr kumimoji="1" lang="en-US" altLang="ja-JP" dirty="0" smtClean="0"/>
                <a:t>(</a:t>
              </a:r>
              <a:r>
                <a:rPr kumimoji="1" lang="ja-JP" altLang="en-US" dirty="0" smtClean="0"/>
                <a:t>ターゲット上での</a:t>
              </a:r>
              <a:r>
                <a:rPr kumimoji="1" lang="en-US" altLang="ja-JP" dirty="0" smtClean="0"/>
                <a:t>μ</a:t>
              </a:r>
              <a:r>
                <a:rPr kumimoji="1" lang="en-US" altLang="ja-JP" baseline="30000" dirty="0" smtClean="0"/>
                <a:t>+</a:t>
              </a:r>
              <a:r>
                <a:rPr kumimoji="1" lang="ja-JP" altLang="en-US" dirty="0" smtClean="0"/>
                <a:t>崩壊数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736685" y="4454823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2009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041830" y="3874281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2010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597265" y="2982555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2011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338380" y="211004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2012</a:t>
              </a:r>
              <a:endParaRPr kumimoji="1" lang="ja-JP" altLang="en-US" dirty="0"/>
            </a:p>
          </p:txBody>
        </p:sp>
        <p:sp>
          <p:nvSpPr>
            <p:cNvPr id="23" name="左矢印 22"/>
            <p:cNvSpPr/>
            <p:nvPr/>
          </p:nvSpPr>
          <p:spPr>
            <a:xfrm rot="4213439">
              <a:off x="5229504" y="3639173"/>
              <a:ext cx="1668064" cy="425663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527935" y="463948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ここ</a:t>
              </a:r>
              <a:r>
                <a:rPr lang="ja-JP" altLang="en-US" dirty="0" smtClean="0"/>
                <a:t>まで解析完了</a:t>
              </a:r>
              <a:endParaRPr kumimoji="1" lang="ja-JP" altLang="en-US" dirty="0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4887035" y="5063842"/>
            <a:ext cx="3977148" cy="1740533"/>
            <a:chOff x="4887035" y="5063842"/>
            <a:chExt cx="3977148" cy="1740533"/>
          </a:xfrm>
        </p:grpSpPr>
        <p:sp>
          <p:nvSpPr>
            <p:cNvPr id="13" name="角丸四角形吹き出し 17"/>
            <p:cNvSpPr/>
            <p:nvPr/>
          </p:nvSpPr>
          <p:spPr>
            <a:xfrm>
              <a:off x="4887035" y="5063842"/>
              <a:ext cx="3977148" cy="1740533"/>
            </a:xfrm>
            <a:custGeom>
              <a:avLst/>
              <a:gdLst>
                <a:gd name="connsiteX0" fmla="*/ 0 w 3977148"/>
                <a:gd name="connsiteY0" fmla="*/ 178623 h 1071716"/>
                <a:gd name="connsiteX1" fmla="*/ 178623 w 3977148"/>
                <a:gd name="connsiteY1" fmla="*/ 0 h 1071716"/>
                <a:gd name="connsiteX2" fmla="*/ 2320003 w 3977148"/>
                <a:gd name="connsiteY2" fmla="*/ 0 h 1071716"/>
                <a:gd name="connsiteX3" fmla="*/ 2575879 w 3977148"/>
                <a:gd name="connsiteY3" fmla="*/ -1281880 h 1071716"/>
                <a:gd name="connsiteX4" fmla="*/ 3314290 w 3977148"/>
                <a:gd name="connsiteY4" fmla="*/ 0 h 1071716"/>
                <a:gd name="connsiteX5" fmla="*/ 3798525 w 3977148"/>
                <a:gd name="connsiteY5" fmla="*/ 0 h 1071716"/>
                <a:gd name="connsiteX6" fmla="*/ 3977148 w 3977148"/>
                <a:gd name="connsiteY6" fmla="*/ 178623 h 1071716"/>
                <a:gd name="connsiteX7" fmla="*/ 3977148 w 3977148"/>
                <a:gd name="connsiteY7" fmla="*/ 178619 h 1071716"/>
                <a:gd name="connsiteX8" fmla="*/ 3977148 w 3977148"/>
                <a:gd name="connsiteY8" fmla="*/ 178619 h 1071716"/>
                <a:gd name="connsiteX9" fmla="*/ 3977148 w 3977148"/>
                <a:gd name="connsiteY9" fmla="*/ 446548 h 1071716"/>
                <a:gd name="connsiteX10" fmla="*/ 3977148 w 3977148"/>
                <a:gd name="connsiteY10" fmla="*/ 893093 h 1071716"/>
                <a:gd name="connsiteX11" fmla="*/ 3798525 w 3977148"/>
                <a:gd name="connsiteY11" fmla="*/ 1071716 h 1071716"/>
                <a:gd name="connsiteX12" fmla="*/ 3314290 w 3977148"/>
                <a:gd name="connsiteY12" fmla="*/ 1071716 h 1071716"/>
                <a:gd name="connsiteX13" fmla="*/ 2320003 w 3977148"/>
                <a:gd name="connsiteY13" fmla="*/ 1071716 h 1071716"/>
                <a:gd name="connsiteX14" fmla="*/ 2320003 w 3977148"/>
                <a:gd name="connsiteY14" fmla="*/ 1071716 h 1071716"/>
                <a:gd name="connsiteX15" fmla="*/ 178623 w 3977148"/>
                <a:gd name="connsiteY15" fmla="*/ 1071716 h 1071716"/>
                <a:gd name="connsiteX16" fmla="*/ 0 w 3977148"/>
                <a:gd name="connsiteY16" fmla="*/ 893093 h 1071716"/>
                <a:gd name="connsiteX17" fmla="*/ 0 w 3977148"/>
                <a:gd name="connsiteY17" fmla="*/ 446548 h 1071716"/>
                <a:gd name="connsiteX18" fmla="*/ 0 w 3977148"/>
                <a:gd name="connsiteY18" fmla="*/ 178619 h 1071716"/>
                <a:gd name="connsiteX19" fmla="*/ 0 w 3977148"/>
                <a:gd name="connsiteY19" fmla="*/ 178619 h 1071716"/>
                <a:gd name="connsiteX20" fmla="*/ 0 w 3977148"/>
                <a:gd name="connsiteY20" fmla="*/ 178623 h 1071716"/>
                <a:gd name="connsiteX0" fmla="*/ 0 w 3977148"/>
                <a:gd name="connsiteY0" fmla="*/ 1460503 h 2353596"/>
                <a:gd name="connsiteX1" fmla="*/ 178623 w 3977148"/>
                <a:gd name="connsiteY1" fmla="*/ 1281880 h 2353596"/>
                <a:gd name="connsiteX2" fmla="*/ 2772287 w 3977148"/>
                <a:gd name="connsiteY2" fmla="*/ 1281880 h 2353596"/>
                <a:gd name="connsiteX3" fmla="*/ 2575879 w 3977148"/>
                <a:gd name="connsiteY3" fmla="*/ 0 h 2353596"/>
                <a:gd name="connsiteX4" fmla="*/ 3314290 w 3977148"/>
                <a:gd name="connsiteY4" fmla="*/ 1281880 h 2353596"/>
                <a:gd name="connsiteX5" fmla="*/ 3798525 w 3977148"/>
                <a:gd name="connsiteY5" fmla="*/ 1281880 h 2353596"/>
                <a:gd name="connsiteX6" fmla="*/ 3977148 w 3977148"/>
                <a:gd name="connsiteY6" fmla="*/ 1460503 h 2353596"/>
                <a:gd name="connsiteX7" fmla="*/ 3977148 w 3977148"/>
                <a:gd name="connsiteY7" fmla="*/ 1460499 h 2353596"/>
                <a:gd name="connsiteX8" fmla="*/ 3977148 w 3977148"/>
                <a:gd name="connsiteY8" fmla="*/ 1460499 h 2353596"/>
                <a:gd name="connsiteX9" fmla="*/ 3977148 w 3977148"/>
                <a:gd name="connsiteY9" fmla="*/ 1728428 h 2353596"/>
                <a:gd name="connsiteX10" fmla="*/ 3977148 w 3977148"/>
                <a:gd name="connsiteY10" fmla="*/ 2174973 h 2353596"/>
                <a:gd name="connsiteX11" fmla="*/ 3798525 w 3977148"/>
                <a:gd name="connsiteY11" fmla="*/ 2353596 h 2353596"/>
                <a:gd name="connsiteX12" fmla="*/ 3314290 w 3977148"/>
                <a:gd name="connsiteY12" fmla="*/ 2353596 h 2353596"/>
                <a:gd name="connsiteX13" fmla="*/ 2320003 w 3977148"/>
                <a:gd name="connsiteY13" fmla="*/ 2353596 h 2353596"/>
                <a:gd name="connsiteX14" fmla="*/ 2320003 w 3977148"/>
                <a:gd name="connsiteY14" fmla="*/ 2353596 h 2353596"/>
                <a:gd name="connsiteX15" fmla="*/ 178623 w 3977148"/>
                <a:gd name="connsiteY15" fmla="*/ 2353596 h 2353596"/>
                <a:gd name="connsiteX16" fmla="*/ 0 w 3977148"/>
                <a:gd name="connsiteY16" fmla="*/ 2174973 h 2353596"/>
                <a:gd name="connsiteX17" fmla="*/ 0 w 3977148"/>
                <a:gd name="connsiteY17" fmla="*/ 1728428 h 2353596"/>
                <a:gd name="connsiteX18" fmla="*/ 0 w 3977148"/>
                <a:gd name="connsiteY18" fmla="*/ 1460499 h 2353596"/>
                <a:gd name="connsiteX19" fmla="*/ 0 w 3977148"/>
                <a:gd name="connsiteY19" fmla="*/ 1460499 h 2353596"/>
                <a:gd name="connsiteX20" fmla="*/ 0 w 3977148"/>
                <a:gd name="connsiteY20" fmla="*/ 1460503 h 2353596"/>
                <a:gd name="connsiteX0" fmla="*/ 0 w 3977148"/>
                <a:gd name="connsiteY0" fmla="*/ 847440 h 1740533"/>
                <a:gd name="connsiteX1" fmla="*/ 178623 w 3977148"/>
                <a:gd name="connsiteY1" fmla="*/ 668817 h 1740533"/>
                <a:gd name="connsiteX2" fmla="*/ 2772287 w 3977148"/>
                <a:gd name="connsiteY2" fmla="*/ 668817 h 1740533"/>
                <a:gd name="connsiteX3" fmla="*/ 1412098 w 3977148"/>
                <a:gd name="connsiteY3" fmla="*/ 0 h 1740533"/>
                <a:gd name="connsiteX4" fmla="*/ 3314290 w 3977148"/>
                <a:gd name="connsiteY4" fmla="*/ 668817 h 1740533"/>
                <a:gd name="connsiteX5" fmla="*/ 3798525 w 3977148"/>
                <a:gd name="connsiteY5" fmla="*/ 668817 h 1740533"/>
                <a:gd name="connsiteX6" fmla="*/ 3977148 w 3977148"/>
                <a:gd name="connsiteY6" fmla="*/ 847440 h 1740533"/>
                <a:gd name="connsiteX7" fmla="*/ 3977148 w 3977148"/>
                <a:gd name="connsiteY7" fmla="*/ 847436 h 1740533"/>
                <a:gd name="connsiteX8" fmla="*/ 3977148 w 3977148"/>
                <a:gd name="connsiteY8" fmla="*/ 847436 h 1740533"/>
                <a:gd name="connsiteX9" fmla="*/ 3977148 w 3977148"/>
                <a:gd name="connsiteY9" fmla="*/ 1115365 h 1740533"/>
                <a:gd name="connsiteX10" fmla="*/ 3977148 w 3977148"/>
                <a:gd name="connsiteY10" fmla="*/ 1561910 h 1740533"/>
                <a:gd name="connsiteX11" fmla="*/ 3798525 w 3977148"/>
                <a:gd name="connsiteY11" fmla="*/ 1740533 h 1740533"/>
                <a:gd name="connsiteX12" fmla="*/ 3314290 w 3977148"/>
                <a:gd name="connsiteY12" fmla="*/ 1740533 h 1740533"/>
                <a:gd name="connsiteX13" fmla="*/ 2320003 w 3977148"/>
                <a:gd name="connsiteY13" fmla="*/ 1740533 h 1740533"/>
                <a:gd name="connsiteX14" fmla="*/ 2320003 w 3977148"/>
                <a:gd name="connsiteY14" fmla="*/ 1740533 h 1740533"/>
                <a:gd name="connsiteX15" fmla="*/ 178623 w 3977148"/>
                <a:gd name="connsiteY15" fmla="*/ 1740533 h 1740533"/>
                <a:gd name="connsiteX16" fmla="*/ 0 w 3977148"/>
                <a:gd name="connsiteY16" fmla="*/ 1561910 h 1740533"/>
                <a:gd name="connsiteX17" fmla="*/ 0 w 3977148"/>
                <a:gd name="connsiteY17" fmla="*/ 1115365 h 1740533"/>
                <a:gd name="connsiteX18" fmla="*/ 0 w 3977148"/>
                <a:gd name="connsiteY18" fmla="*/ 847436 h 1740533"/>
                <a:gd name="connsiteX19" fmla="*/ 0 w 3977148"/>
                <a:gd name="connsiteY19" fmla="*/ 847436 h 1740533"/>
                <a:gd name="connsiteX20" fmla="*/ 0 w 3977148"/>
                <a:gd name="connsiteY20" fmla="*/ 847440 h 1740533"/>
                <a:gd name="connsiteX0" fmla="*/ 0 w 3977148"/>
                <a:gd name="connsiteY0" fmla="*/ 847440 h 1740533"/>
                <a:gd name="connsiteX1" fmla="*/ 178623 w 3977148"/>
                <a:gd name="connsiteY1" fmla="*/ 668817 h 1740533"/>
                <a:gd name="connsiteX2" fmla="*/ 2211178 w 3977148"/>
                <a:gd name="connsiteY2" fmla="*/ 648035 h 1740533"/>
                <a:gd name="connsiteX3" fmla="*/ 1412098 w 3977148"/>
                <a:gd name="connsiteY3" fmla="*/ 0 h 1740533"/>
                <a:gd name="connsiteX4" fmla="*/ 3314290 w 3977148"/>
                <a:gd name="connsiteY4" fmla="*/ 668817 h 1740533"/>
                <a:gd name="connsiteX5" fmla="*/ 3798525 w 3977148"/>
                <a:gd name="connsiteY5" fmla="*/ 668817 h 1740533"/>
                <a:gd name="connsiteX6" fmla="*/ 3977148 w 3977148"/>
                <a:gd name="connsiteY6" fmla="*/ 847440 h 1740533"/>
                <a:gd name="connsiteX7" fmla="*/ 3977148 w 3977148"/>
                <a:gd name="connsiteY7" fmla="*/ 847436 h 1740533"/>
                <a:gd name="connsiteX8" fmla="*/ 3977148 w 3977148"/>
                <a:gd name="connsiteY8" fmla="*/ 847436 h 1740533"/>
                <a:gd name="connsiteX9" fmla="*/ 3977148 w 3977148"/>
                <a:gd name="connsiteY9" fmla="*/ 1115365 h 1740533"/>
                <a:gd name="connsiteX10" fmla="*/ 3977148 w 3977148"/>
                <a:gd name="connsiteY10" fmla="*/ 1561910 h 1740533"/>
                <a:gd name="connsiteX11" fmla="*/ 3798525 w 3977148"/>
                <a:gd name="connsiteY11" fmla="*/ 1740533 h 1740533"/>
                <a:gd name="connsiteX12" fmla="*/ 3314290 w 3977148"/>
                <a:gd name="connsiteY12" fmla="*/ 1740533 h 1740533"/>
                <a:gd name="connsiteX13" fmla="*/ 2320003 w 3977148"/>
                <a:gd name="connsiteY13" fmla="*/ 1740533 h 1740533"/>
                <a:gd name="connsiteX14" fmla="*/ 2320003 w 3977148"/>
                <a:gd name="connsiteY14" fmla="*/ 1740533 h 1740533"/>
                <a:gd name="connsiteX15" fmla="*/ 178623 w 3977148"/>
                <a:gd name="connsiteY15" fmla="*/ 1740533 h 1740533"/>
                <a:gd name="connsiteX16" fmla="*/ 0 w 3977148"/>
                <a:gd name="connsiteY16" fmla="*/ 1561910 h 1740533"/>
                <a:gd name="connsiteX17" fmla="*/ 0 w 3977148"/>
                <a:gd name="connsiteY17" fmla="*/ 1115365 h 1740533"/>
                <a:gd name="connsiteX18" fmla="*/ 0 w 3977148"/>
                <a:gd name="connsiteY18" fmla="*/ 847436 h 1740533"/>
                <a:gd name="connsiteX19" fmla="*/ 0 w 3977148"/>
                <a:gd name="connsiteY19" fmla="*/ 847436 h 1740533"/>
                <a:gd name="connsiteX20" fmla="*/ 0 w 3977148"/>
                <a:gd name="connsiteY20" fmla="*/ 847440 h 1740533"/>
                <a:gd name="connsiteX0" fmla="*/ 0 w 3977148"/>
                <a:gd name="connsiteY0" fmla="*/ 847440 h 1740533"/>
                <a:gd name="connsiteX1" fmla="*/ 178623 w 3977148"/>
                <a:gd name="connsiteY1" fmla="*/ 668817 h 1740533"/>
                <a:gd name="connsiteX2" fmla="*/ 2211178 w 3977148"/>
                <a:gd name="connsiteY2" fmla="*/ 648035 h 1740533"/>
                <a:gd name="connsiteX3" fmla="*/ 1412098 w 3977148"/>
                <a:gd name="connsiteY3" fmla="*/ 0 h 1740533"/>
                <a:gd name="connsiteX4" fmla="*/ 2992172 w 3977148"/>
                <a:gd name="connsiteY4" fmla="*/ 689599 h 1740533"/>
                <a:gd name="connsiteX5" fmla="*/ 3798525 w 3977148"/>
                <a:gd name="connsiteY5" fmla="*/ 668817 h 1740533"/>
                <a:gd name="connsiteX6" fmla="*/ 3977148 w 3977148"/>
                <a:gd name="connsiteY6" fmla="*/ 847440 h 1740533"/>
                <a:gd name="connsiteX7" fmla="*/ 3977148 w 3977148"/>
                <a:gd name="connsiteY7" fmla="*/ 847436 h 1740533"/>
                <a:gd name="connsiteX8" fmla="*/ 3977148 w 3977148"/>
                <a:gd name="connsiteY8" fmla="*/ 847436 h 1740533"/>
                <a:gd name="connsiteX9" fmla="*/ 3977148 w 3977148"/>
                <a:gd name="connsiteY9" fmla="*/ 1115365 h 1740533"/>
                <a:gd name="connsiteX10" fmla="*/ 3977148 w 3977148"/>
                <a:gd name="connsiteY10" fmla="*/ 1561910 h 1740533"/>
                <a:gd name="connsiteX11" fmla="*/ 3798525 w 3977148"/>
                <a:gd name="connsiteY11" fmla="*/ 1740533 h 1740533"/>
                <a:gd name="connsiteX12" fmla="*/ 3314290 w 3977148"/>
                <a:gd name="connsiteY12" fmla="*/ 1740533 h 1740533"/>
                <a:gd name="connsiteX13" fmla="*/ 2320003 w 3977148"/>
                <a:gd name="connsiteY13" fmla="*/ 1740533 h 1740533"/>
                <a:gd name="connsiteX14" fmla="*/ 2320003 w 3977148"/>
                <a:gd name="connsiteY14" fmla="*/ 1740533 h 1740533"/>
                <a:gd name="connsiteX15" fmla="*/ 178623 w 3977148"/>
                <a:gd name="connsiteY15" fmla="*/ 1740533 h 1740533"/>
                <a:gd name="connsiteX16" fmla="*/ 0 w 3977148"/>
                <a:gd name="connsiteY16" fmla="*/ 1561910 h 1740533"/>
                <a:gd name="connsiteX17" fmla="*/ 0 w 3977148"/>
                <a:gd name="connsiteY17" fmla="*/ 1115365 h 1740533"/>
                <a:gd name="connsiteX18" fmla="*/ 0 w 3977148"/>
                <a:gd name="connsiteY18" fmla="*/ 847436 h 1740533"/>
                <a:gd name="connsiteX19" fmla="*/ 0 w 3977148"/>
                <a:gd name="connsiteY19" fmla="*/ 847436 h 1740533"/>
                <a:gd name="connsiteX20" fmla="*/ 0 w 3977148"/>
                <a:gd name="connsiteY20" fmla="*/ 847440 h 1740533"/>
                <a:gd name="connsiteX0" fmla="*/ 0 w 3977148"/>
                <a:gd name="connsiteY0" fmla="*/ 847440 h 1740533"/>
                <a:gd name="connsiteX1" fmla="*/ 178623 w 3977148"/>
                <a:gd name="connsiteY1" fmla="*/ 668817 h 1740533"/>
                <a:gd name="connsiteX2" fmla="*/ 2211178 w 3977148"/>
                <a:gd name="connsiteY2" fmla="*/ 648035 h 1740533"/>
                <a:gd name="connsiteX3" fmla="*/ 1412098 w 3977148"/>
                <a:gd name="connsiteY3" fmla="*/ 0 h 1740533"/>
                <a:gd name="connsiteX4" fmla="*/ 2888263 w 3977148"/>
                <a:gd name="connsiteY4" fmla="*/ 668817 h 1740533"/>
                <a:gd name="connsiteX5" fmla="*/ 3798525 w 3977148"/>
                <a:gd name="connsiteY5" fmla="*/ 668817 h 1740533"/>
                <a:gd name="connsiteX6" fmla="*/ 3977148 w 3977148"/>
                <a:gd name="connsiteY6" fmla="*/ 847440 h 1740533"/>
                <a:gd name="connsiteX7" fmla="*/ 3977148 w 3977148"/>
                <a:gd name="connsiteY7" fmla="*/ 847436 h 1740533"/>
                <a:gd name="connsiteX8" fmla="*/ 3977148 w 3977148"/>
                <a:gd name="connsiteY8" fmla="*/ 847436 h 1740533"/>
                <a:gd name="connsiteX9" fmla="*/ 3977148 w 3977148"/>
                <a:gd name="connsiteY9" fmla="*/ 1115365 h 1740533"/>
                <a:gd name="connsiteX10" fmla="*/ 3977148 w 3977148"/>
                <a:gd name="connsiteY10" fmla="*/ 1561910 h 1740533"/>
                <a:gd name="connsiteX11" fmla="*/ 3798525 w 3977148"/>
                <a:gd name="connsiteY11" fmla="*/ 1740533 h 1740533"/>
                <a:gd name="connsiteX12" fmla="*/ 3314290 w 3977148"/>
                <a:gd name="connsiteY12" fmla="*/ 1740533 h 1740533"/>
                <a:gd name="connsiteX13" fmla="*/ 2320003 w 3977148"/>
                <a:gd name="connsiteY13" fmla="*/ 1740533 h 1740533"/>
                <a:gd name="connsiteX14" fmla="*/ 2320003 w 3977148"/>
                <a:gd name="connsiteY14" fmla="*/ 1740533 h 1740533"/>
                <a:gd name="connsiteX15" fmla="*/ 178623 w 3977148"/>
                <a:gd name="connsiteY15" fmla="*/ 1740533 h 1740533"/>
                <a:gd name="connsiteX16" fmla="*/ 0 w 3977148"/>
                <a:gd name="connsiteY16" fmla="*/ 1561910 h 1740533"/>
                <a:gd name="connsiteX17" fmla="*/ 0 w 3977148"/>
                <a:gd name="connsiteY17" fmla="*/ 1115365 h 1740533"/>
                <a:gd name="connsiteX18" fmla="*/ 0 w 3977148"/>
                <a:gd name="connsiteY18" fmla="*/ 847436 h 1740533"/>
                <a:gd name="connsiteX19" fmla="*/ 0 w 3977148"/>
                <a:gd name="connsiteY19" fmla="*/ 847436 h 1740533"/>
                <a:gd name="connsiteX20" fmla="*/ 0 w 3977148"/>
                <a:gd name="connsiteY20" fmla="*/ 847440 h 174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77148" h="1740533">
                  <a:moveTo>
                    <a:pt x="0" y="847440"/>
                  </a:moveTo>
                  <a:cubicBezTo>
                    <a:pt x="0" y="748789"/>
                    <a:pt x="79972" y="668817"/>
                    <a:pt x="178623" y="668817"/>
                  </a:cubicBezTo>
                  <a:lnTo>
                    <a:pt x="2211178" y="648035"/>
                  </a:lnTo>
                  <a:lnTo>
                    <a:pt x="1412098" y="0"/>
                  </a:lnTo>
                  <a:lnTo>
                    <a:pt x="2888263" y="668817"/>
                  </a:lnTo>
                  <a:lnTo>
                    <a:pt x="3798525" y="668817"/>
                  </a:lnTo>
                  <a:cubicBezTo>
                    <a:pt x="3897176" y="668817"/>
                    <a:pt x="3977148" y="748789"/>
                    <a:pt x="3977148" y="847440"/>
                  </a:cubicBezTo>
                  <a:lnTo>
                    <a:pt x="3977148" y="847436"/>
                  </a:lnTo>
                  <a:lnTo>
                    <a:pt x="3977148" y="847436"/>
                  </a:lnTo>
                  <a:lnTo>
                    <a:pt x="3977148" y="1115365"/>
                  </a:lnTo>
                  <a:lnTo>
                    <a:pt x="3977148" y="1561910"/>
                  </a:lnTo>
                  <a:cubicBezTo>
                    <a:pt x="3977148" y="1660561"/>
                    <a:pt x="3897176" y="1740533"/>
                    <a:pt x="3798525" y="1740533"/>
                  </a:cubicBezTo>
                  <a:lnTo>
                    <a:pt x="3314290" y="1740533"/>
                  </a:lnTo>
                  <a:lnTo>
                    <a:pt x="2320003" y="1740533"/>
                  </a:lnTo>
                  <a:lnTo>
                    <a:pt x="2320003" y="1740533"/>
                  </a:lnTo>
                  <a:lnTo>
                    <a:pt x="178623" y="1740533"/>
                  </a:lnTo>
                  <a:cubicBezTo>
                    <a:pt x="79972" y="1740533"/>
                    <a:pt x="0" y="1660561"/>
                    <a:pt x="0" y="1561910"/>
                  </a:cubicBezTo>
                  <a:lnTo>
                    <a:pt x="0" y="1115365"/>
                  </a:lnTo>
                  <a:lnTo>
                    <a:pt x="0" y="847436"/>
                  </a:lnTo>
                  <a:lnTo>
                    <a:pt x="0" y="847436"/>
                  </a:lnTo>
                  <a:lnTo>
                    <a:pt x="0" y="847440"/>
                  </a:lnTo>
                  <a:close/>
                </a:path>
              </a:pathLst>
            </a:custGeom>
            <a:solidFill>
              <a:srgbClr val="E85656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054774" y="5881045"/>
              <a:ext cx="38094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u="sng" dirty="0" smtClean="0">
                  <a:solidFill>
                    <a:schemeClr val="bg1"/>
                  </a:solidFill>
                  <a:uFill>
                    <a:solidFill>
                      <a:schemeClr val="bg1"/>
                    </a:solidFill>
                  </a:u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3</a:t>
              </a:r>
              <a:r>
                <a:rPr lang="en-US" altLang="ja-JP" sz="2000" u="sng" baseline="30000" dirty="0" smtClean="0">
                  <a:solidFill>
                    <a:schemeClr val="bg1"/>
                  </a:solidFill>
                  <a:uFill>
                    <a:solidFill>
                      <a:schemeClr val="bg1"/>
                    </a:solidFill>
                  </a:u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rd</a:t>
              </a:r>
              <a:r>
                <a:rPr lang="en-US" altLang="ja-JP" sz="2000" u="sng" dirty="0" smtClean="0">
                  <a:solidFill>
                    <a:schemeClr val="bg1"/>
                  </a:solidFill>
                  <a:uFill>
                    <a:solidFill>
                      <a:schemeClr val="bg1"/>
                    </a:solidFill>
                  </a:u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result (2009–11 data)</a:t>
              </a:r>
              <a:endParaRPr lang="en-US" altLang="ja-JP" sz="2000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</a:t>
              </a:r>
              <a:r>
                <a:rPr lang="en-US" altLang="ja-JP" sz="14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  <a:hlinkClick r:id="rId4"/>
                </a:rPr>
                <a:t>arXiv:1303.0754</a:t>
              </a:r>
              <a:r>
                <a:rPr lang="en-US" altLang="ja-JP" sz="14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)</a:t>
              </a:r>
            </a:p>
            <a:p>
              <a:pPr algn="ctr"/>
              <a:r>
                <a:rPr lang="en-US" altLang="ja-JP" sz="2000" b="1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This talk</a:t>
              </a:r>
              <a:endParaRPr lang="en-US" altLang="ja-JP" sz="20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1601670" y="5769260"/>
            <a:ext cx="1817827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tIns="108000" rtlCol="0" anchor="ctr" anchorCtr="0">
            <a:no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準備に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10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年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DAQ</a:t>
            </a:r>
            <a:r>
              <a:rPr lang="ja-JP" altLang="en-US" sz="2400" dirty="0" err="1" smtClean="0">
                <a:solidFill>
                  <a:schemeClr val="bg1"/>
                </a:solidFill>
              </a:rPr>
              <a:t>、</a:t>
            </a:r>
            <a:r>
              <a:rPr lang="en-US" altLang="ja-JP" sz="2400" dirty="0" smtClean="0">
                <a:solidFill>
                  <a:schemeClr val="bg1"/>
                </a:solidFill>
              </a:rPr>
              <a:t>5</a:t>
            </a:r>
            <a:r>
              <a:rPr lang="ja-JP" altLang="en-US" sz="2400" dirty="0" smtClean="0">
                <a:solidFill>
                  <a:schemeClr val="bg1"/>
                </a:solidFill>
              </a:rPr>
              <a:t>年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 rot="19985148">
            <a:off x="4847556" y="5776701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New!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What’s new?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186736" y="1025562"/>
            <a:ext cx="6390710" cy="1458333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 smtClean="0">
                <a:solidFill>
                  <a:schemeClr val="bg1"/>
                </a:solidFill>
              </a:rPr>
              <a:t>解析アルゴリズムの改善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b="1" dirty="0" smtClean="0">
                <a:solidFill>
                  <a:schemeClr val="bg1"/>
                </a:solidFill>
              </a:rPr>
              <a:t>e</a:t>
            </a:r>
            <a:r>
              <a:rPr lang="en-US" altLang="ja-JP" sz="1600" b="1" baseline="30000" dirty="0" smtClean="0">
                <a:solidFill>
                  <a:schemeClr val="bg1"/>
                </a:solidFill>
              </a:rPr>
              <a:t>+</a:t>
            </a:r>
            <a:r>
              <a:rPr lang="en-US" altLang="ja-JP" sz="1600" dirty="0" smtClean="0">
                <a:solidFill>
                  <a:schemeClr val="bg1"/>
                </a:solidFill>
              </a:rPr>
              <a:t> : </a:t>
            </a:r>
            <a:r>
              <a:rPr lang="ja-JP" altLang="en-US" sz="1600" dirty="0" smtClean="0">
                <a:solidFill>
                  <a:schemeClr val="bg1"/>
                </a:solidFill>
              </a:rPr>
              <a:t>トラッキングコード刷新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b="1" dirty="0" smtClean="0">
                <a:solidFill>
                  <a:schemeClr val="bg1"/>
                </a:solidFill>
              </a:rPr>
              <a:t>γ</a:t>
            </a:r>
            <a:r>
              <a:rPr lang="ja-JP" altLang="en-US" sz="1600" dirty="0">
                <a:solidFill>
                  <a:schemeClr val="bg1"/>
                </a:solidFill>
              </a:rPr>
              <a:t>  </a:t>
            </a:r>
            <a:r>
              <a:rPr lang="en-US" altLang="ja-JP" sz="1600" dirty="0" smtClean="0">
                <a:solidFill>
                  <a:schemeClr val="bg1"/>
                </a:solidFill>
              </a:rPr>
              <a:t>:  </a:t>
            </a:r>
            <a:r>
              <a:rPr lang="ja-JP" altLang="en-US" sz="1600" dirty="0" smtClean="0">
                <a:solidFill>
                  <a:schemeClr val="bg1"/>
                </a:solidFill>
              </a:rPr>
              <a:t>波形を使った</a:t>
            </a:r>
            <a:r>
              <a:rPr lang="en-US" altLang="ja-JP" sz="1600" dirty="0" smtClean="0">
                <a:solidFill>
                  <a:schemeClr val="bg1"/>
                </a:solidFill>
              </a:rPr>
              <a:t>pileup</a:t>
            </a:r>
            <a:r>
              <a:rPr lang="ja-JP" altLang="en-US" sz="1600" dirty="0" smtClean="0">
                <a:solidFill>
                  <a:schemeClr val="bg1"/>
                </a:solidFill>
              </a:rPr>
              <a:t>除去の導入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dirty="0" smtClean="0">
                <a:solidFill>
                  <a:schemeClr val="bg1"/>
                </a:solidFill>
              </a:rPr>
              <a:t>2009–2010</a:t>
            </a:r>
            <a:r>
              <a:rPr lang="ja-JP" altLang="en-US" sz="1600" dirty="0" smtClean="0">
                <a:solidFill>
                  <a:schemeClr val="bg1"/>
                </a:solidFill>
              </a:rPr>
              <a:t>データの再解析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889200" lvl="2" indent="-285750">
              <a:buFont typeface="Wingdings" pitchFamily="2" charset="2"/>
              <a:buChar char="ü"/>
            </a:pPr>
            <a:r>
              <a:rPr lang="ja-JP" altLang="en-US" sz="1600" dirty="0" smtClean="0">
                <a:solidFill>
                  <a:schemeClr val="bg1"/>
                </a:solidFill>
              </a:rPr>
              <a:t>合計、</a:t>
            </a:r>
            <a:r>
              <a:rPr lang="en-US" altLang="ja-JP" sz="1600" dirty="0" smtClean="0">
                <a:solidFill>
                  <a:schemeClr val="bg1"/>
                </a:solidFill>
              </a:rPr>
              <a:t>20%</a:t>
            </a:r>
            <a:r>
              <a:rPr lang="ja-JP" altLang="en-US" sz="1600" dirty="0" smtClean="0">
                <a:solidFill>
                  <a:schemeClr val="bg1"/>
                </a:solidFill>
              </a:rPr>
              <a:t>の</a:t>
            </a:r>
            <a:r>
              <a:rPr lang="en-US" altLang="ja-JP" sz="1600" dirty="0" smtClean="0">
                <a:solidFill>
                  <a:schemeClr val="bg1"/>
                </a:solidFill>
              </a:rPr>
              <a:t>sensitivity</a:t>
            </a:r>
            <a:r>
              <a:rPr lang="ja-JP" altLang="en-US" sz="1600" dirty="0" smtClean="0">
                <a:solidFill>
                  <a:schemeClr val="bg1"/>
                </a:solidFill>
              </a:rPr>
              <a:t>改善</a:t>
            </a:r>
            <a:r>
              <a:rPr lang="en-US" altLang="ja-JP" sz="1600" dirty="0" smtClean="0">
                <a:solidFill>
                  <a:schemeClr val="bg1"/>
                </a:solidFill>
              </a:rPr>
              <a:t> 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86736" y="2551402"/>
            <a:ext cx="6390710" cy="2655295"/>
          </a:xfrm>
          <a:prstGeom prst="rect">
            <a:avLst/>
          </a:prstGeom>
          <a:solidFill>
            <a:srgbClr val="F0628E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400" b="1" dirty="0" smtClean="0">
                <a:solidFill>
                  <a:schemeClr val="bg1"/>
                </a:solidFill>
              </a:rPr>
              <a:t>2011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データ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統計量</a:t>
            </a:r>
            <a:r>
              <a:rPr lang="en-US" altLang="ja-JP" sz="1600" dirty="0" smtClean="0">
                <a:solidFill>
                  <a:schemeClr val="bg1"/>
                </a:solidFill>
              </a:rPr>
              <a:t>2</a:t>
            </a:r>
            <a:r>
              <a:rPr lang="ja-JP" altLang="en-US" sz="1600" dirty="0" smtClean="0">
                <a:solidFill>
                  <a:schemeClr val="bg1"/>
                </a:solidFill>
              </a:rPr>
              <a:t>倍 </a:t>
            </a:r>
            <a:r>
              <a:rPr lang="en-US" altLang="ja-JP" sz="1600" dirty="0" smtClean="0">
                <a:solidFill>
                  <a:schemeClr val="bg1"/>
                </a:solidFill>
              </a:rPr>
              <a:t>: 2011 = 2009+2010</a:t>
            </a:r>
          </a:p>
          <a:p>
            <a:pPr marL="889200" lvl="2" indent="-285750"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chemeClr val="bg1"/>
                </a:solidFill>
              </a:rPr>
              <a:t>DAQ</a:t>
            </a:r>
            <a:r>
              <a:rPr lang="ja-JP" altLang="en-US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</a:rPr>
              <a:t>efficiency</a:t>
            </a:r>
            <a:r>
              <a:rPr lang="ja-JP" altLang="en-US" sz="1600" dirty="0" smtClean="0">
                <a:solidFill>
                  <a:schemeClr val="bg1"/>
                </a:solidFill>
              </a:rPr>
              <a:t>改善</a:t>
            </a:r>
            <a:r>
              <a:rPr lang="en-US" altLang="ja-JP" sz="1600" dirty="0" smtClean="0">
                <a:solidFill>
                  <a:schemeClr val="bg1"/>
                </a:solidFill>
              </a:rPr>
              <a:t>: 72</a:t>
            </a:r>
            <a:r>
              <a:rPr lang="ja-JP" altLang="en-US" sz="1600" dirty="0" smtClean="0">
                <a:solidFill>
                  <a:schemeClr val="bg1"/>
                </a:solidFill>
              </a:rPr>
              <a:t>→</a:t>
            </a:r>
            <a:r>
              <a:rPr lang="en-US" altLang="ja-JP" sz="1600" dirty="0" smtClean="0">
                <a:solidFill>
                  <a:schemeClr val="bg1"/>
                </a:solidFill>
              </a:rPr>
              <a:t>96%</a:t>
            </a: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ハードウェア改良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889200" lvl="2" indent="-285750">
              <a:buFont typeface="Wingdings" pitchFamily="2" charset="2"/>
              <a:buChar char="ü"/>
            </a:pPr>
            <a:r>
              <a:rPr lang="en-US" altLang="ja-JP" sz="1600" dirty="0" err="1" smtClean="0">
                <a:solidFill>
                  <a:schemeClr val="bg1"/>
                </a:solidFill>
              </a:rPr>
              <a:t>LXe</a:t>
            </a:r>
            <a:r>
              <a:rPr lang="ja-JP" altLang="en-US" sz="1600" dirty="0" smtClean="0">
                <a:solidFill>
                  <a:schemeClr val="bg1"/>
                </a:solidFill>
              </a:rPr>
              <a:t>検出器の較正デバイスの改良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1080000" lvl="3" indent="-216000"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schemeClr val="bg1"/>
                </a:solidFill>
              </a:rPr>
              <a:t>NaI</a:t>
            </a:r>
            <a:r>
              <a:rPr lang="ja-JP" altLang="en-US" sz="1600" dirty="0" smtClean="0">
                <a:solidFill>
                  <a:schemeClr val="bg1"/>
                </a:solidFill>
              </a:rPr>
              <a:t>→</a:t>
            </a:r>
            <a:r>
              <a:rPr lang="en-US" altLang="ja-JP" sz="1600" dirty="0" smtClean="0">
                <a:solidFill>
                  <a:schemeClr val="bg1"/>
                </a:solidFill>
              </a:rPr>
              <a:t>BGO</a:t>
            </a:r>
            <a:r>
              <a:rPr lang="ja-JP" altLang="en-US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</a:rPr>
              <a:t>for </a:t>
            </a:r>
            <a:r>
              <a:rPr lang="en-US" altLang="ja-JP" sz="160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altLang="ja-JP" sz="1600" baseline="30000" dirty="0" smtClean="0">
                <a:solidFill>
                  <a:schemeClr val="bg1"/>
                </a:solidFill>
              </a:rPr>
              <a:t>0</a:t>
            </a:r>
            <a:r>
              <a:rPr lang="ja-JP" altLang="en-US" sz="1600" dirty="0" smtClean="0">
                <a:solidFill>
                  <a:schemeClr val="bg1"/>
                </a:solidFill>
              </a:rPr>
              <a:t>→</a:t>
            </a:r>
            <a:r>
              <a:rPr lang="en-US" altLang="ja-JP" sz="1600" dirty="0" err="1" smtClean="0">
                <a:solidFill>
                  <a:schemeClr val="bg1"/>
                </a:solidFill>
                <a:latin typeface="Symbol" pitchFamily="18" charset="2"/>
              </a:rPr>
              <a:t>gg</a:t>
            </a:r>
            <a:r>
              <a:rPr lang="ja-JP" altLang="en-US" sz="1600" dirty="0" smtClean="0">
                <a:solidFill>
                  <a:schemeClr val="bg1"/>
                </a:solidFill>
              </a:rPr>
              <a:t>較正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1080000" lvl="3" indent="-216000">
              <a:buFont typeface="Arial" pitchFamily="34" charset="0"/>
              <a:buChar char="•"/>
            </a:pPr>
            <a:r>
              <a:rPr lang="ja-JP" altLang="en-US" sz="1600" dirty="0">
                <a:solidFill>
                  <a:schemeClr val="bg1"/>
                </a:solidFill>
              </a:rPr>
              <a:t>より</a:t>
            </a:r>
            <a:r>
              <a:rPr lang="ja-JP" altLang="en-US" sz="1600" dirty="0" smtClean="0">
                <a:solidFill>
                  <a:schemeClr val="bg1"/>
                </a:solidFill>
              </a:rPr>
              <a:t>良い較正、エネルギースケール・分解能の見積もり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889200" lvl="2" indent="-285750">
              <a:buFont typeface="Wingdings" pitchFamily="2" charset="2"/>
              <a:buChar char="ü"/>
            </a:pPr>
            <a:r>
              <a:rPr lang="en-US" altLang="ja-JP" sz="1600" dirty="0" smtClean="0">
                <a:solidFill>
                  <a:schemeClr val="bg1"/>
                </a:solidFill>
              </a:rPr>
              <a:t>e</a:t>
            </a:r>
            <a:r>
              <a:rPr lang="en-US" altLang="ja-JP" sz="1600" baseline="30000" dirty="0" smtClean="0">
                <a:solidFill>
                  <a:schemeClr val="bg1"/>
                </a:solidFill>
              </a:rPr>
              <a:t>+</a:t>
            </a:r>
            <a:r>
              <a:rPr lang="ja-JP" altLang="en-US" sz="1600" dirty="0" smtClean="0">
                <a:solidFill>
                  <a:schemeClr val="bg1"/>
                </a:solidFill>
              </a:rPr>
              <a:t>スペクトロメータの光学計測の改良</a:t>
            </a:r>
            <a:r>
              <a:rPr lang="en-US" altLang="ja-JP" sz="1600" dirty="0" smtClean="0">
                <a:solidFill>
                  <a:schemeClr val="bg1"/>
                </a:solidFill>
              </a:rPr>
              <a:t>(</a:t>
            </a:r>
            <a:r>
              <a:rPr lang="ja-JP" altLang="en-US" sz="1600" dirty="0" smtClean="0">
                <a:solidFill>
                  <a:schemeClr val="bg1"/>
                </a:solidFill>
              </a:rPr>
              <a:t>アライメント</a:t>
            </a:r>
            <a:r>
              <a:rPr lang="en-US" altLang="ja-JP" sz="1600" dirty="0" smtClean="0">
                <a:solidFill>
                  <a:schemeClr val="bg1"/>
                </a:solidFill>
              </a:rPr>
              <a:t>)</a:t>
            </a:r>
          </a:p>
          <a:p>
            <a:pPr marL="1080000" lvl="3" indent="-216000">
              <a:buFont typeface="Arial" pitchFamily="34" charset="0"/>
              <a:buChar char="•"/>
            </a:pPr>
            <a:r>
              <a:rPr lang="ja-JP" altLang="en-US" sz="1600" dirty="0">
                <a:solidFill>
                  <a:schemeClr val="bg1"/>
                </a:solidFill>
              </a:rPr>
              <a:t>角度</a:t>
            </a:r>
            <a:r>
              <a:rPr lang="ja-JP" altLang="en-US" sz="1600" dirty="0" smtClean="0">
                <a:solidFill>
                  <a:schemeClr val="bg1"/>
                </a:solidFill>
              </a:rPr>
              <a:t>測定の不定性軽減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86736" y="5274205"/>
            <a:ext cx="6390710" cy="11519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400" b="1" dirty="0" smtClean="0">
                <a:solidFill>
                  <a:schemeClr val="bg1"/>
                </a:solidFill>
              </a:rPr>
              <a:t>Combined analysis 2009–2011 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dirty="0" smtClean="0">
                <a:solidFill>
                  <a:schemeClr val="bg1"/>
                </a:solidFill>
              </a:rPr>
              <a:t>Sensitivity(</a:t>
            </a:r>
            <a:r>
              <a:rPr lang="ja-JP" altLang="en-US" sz="1600" dirty="0" smtClean="0">
                <a:solidFill>
                  <a:schemeClr val="bg1"/>
                </a:solidFill>
              </a:rPr>
              <a:t>期待</a:t>
            </a:r>
            <a:r>
              <a:rPr lang="en-US" altLang="ja-JP" sz="1600" dirty="0" smtClean="0">
                <a:solidFill>
                  <a:schemeClr val="bg1"/>
                </a:solidFill>
              </a:rPr>
              <a:t>90%UL): </a:t>
            </a:r>
            <a:r>
              <a:rPr lang="en-US" altLang="ja-JP" sz="2400" dirty="0" smtClean="0">
                <a:solidFill>
                  <a:schemeClr val="bg1"/>
                </a:solidFill>
              </a:rPr>
              <a:t>7.7×10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-13</a:t>
            </a:r>
            <a:r>
              <a:rPr lang="en-US" altLang="ja-JP" sz="1600" dirty="0" smtClean="0">
                <a:solidFill>
                  <a:schemeClr val="bg1"/>
                </a:solidFill>
              </a:rPr>
              <a:t> 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倍の感度で探索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38204" y="802791"/>
            <a:ext cx="1770036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詳しくは</a:t>
            </a:r>
            <a:endParaRPr kumimoji="1" lang="en-US" altLang="ja-JP" dirty="0" smtClean="0"/>
          </a:p>
          <a:p>
            <a:r>
              <a:rPr kumimoji="1" lang="en-US" altLang="ja-JP" dirty="0" smtClean="0"/>
              <a:t>29pRC02:</a:t>
            </a:r>
            <a:r>
              <a:rPr lang="ja-JP" altLang="en-US" dirty="0" smtClean="0"/>
              <a:t>藤井</a:t>
            </a:r>
            <a:endParaRPr lang="en-US" altLang="ja-JP" dirty="0" smtClean="0"/>
          </a:p>
          <a:p>
            <a:r>
              <a:rPr kumimoji="1" lang="ja-JP" altLang="en-US" dirty="0" smtClean="0"/>
              <a:t>のトークを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6575" y="1025562"/>
            <a:ext cx="1351674" cy="1458333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10800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ja-JP" altLang="en-US" sz="3600" dirty="0">
                <a:solidFill>
                  <a:schemeClr val="bg1"/>
                </a:solidFill>
              </a:rPr>
              <a:t>改良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6575" y="2551402"/>
            <a:ext cx="1351674" cy="2655295"/>
          </a:xfrm>
          <a:prstGeom prst="rect">
            <a:avLst/>
          </a:prstGeom>
          <a:solidFill>
            <a:srgbClr val="F0628E"/>
          </a:solidFill>
          <a:ln>
            <a:solidFill>
              <a:schemeClr val="bg1"/>
            </a:solidFill>
          </a:ln>
        </p:spPr>
        <p:txBody>
          <a:bodyPr wrap="square" tIns="10800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ja-JP" altLang="en-US" sz="3600" dirty="0">
                <a:solidFill>
                  <a:schemeClr val="bg1"/>
                </a:solidFill>
              </a:rPr>
              <a:t>倍増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5051" y="5274205"/>
            <a:ext cx="1351674" cy="11364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tIns="10800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ja-JP" altLang="en-US" sz="3600" dirty="0">
                <a:solidFill>
                  <a:schemeClr val="bg1"/>
                </a:solidFill>
              </a:rPr>
              <a:t>感度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623429" y="5543611"/>
            <a:ext cx="855096" cy="8369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kumimoji="1" lang="en-US" altLang="ja-JP" sz="2800" dirty="0" smtClean="0"/>
              <a:t>2</a:t>
            </a:r>
            <a:r>
              <a:rPr kumimoji="1" lang="ja-JP" altLang="en-US" sz="2800" dirty="0" smtClean="0"/>
              <a:t>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50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2009–2010 data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まず</a:t>
            </a:r>
            <a:r>
              <a:rPr lang="en-US" altLang="ja-JP" dirty="0" smtClean="0"/>
              <a:t>2009–2010</a:t>
            </a:r>
            <a:r>
              <a:rPr lang="ja-JP" altLang="en-US" dirty="0" smtClean="0"/>
              <a:t>再解析データを見た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38790"/>
            <a:ext cx="2963084" cy="284376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542791" y="1796820"/>
            <a:ext cx="21291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|</a:t>
            </a:r>
            <a:r>
              <a:rPr kumimoji="1" lang="en-US" altLang="ja-JP" sz="1000" dirty="0" err="1" smtClean="0"/>
              <a:t>t</a:t>
            </a:r>
            <a:r>
              <a:rPr kumimoji="1" lang="en-US" altLang="ja-JP" sz="1000" baseline="-25000" dirty="0" err="1" smtClean="0"/>
              <a:t>e</a:t>
            </a:r>
            <a:r>
              <a:rPr kumimoji="1" lang="en-US" altLang="ja-JP" sz="1000" baseline="-25000" dirty="0" err="1" smtClean="0">
                <a:latin typeface="Symbol" pitchFamily="18" charset="2"/>
              </a:rPr>
              <a:t>g</a:t>
            </a:r>
            <a:r>
              <a:rPr kumimoji="1" lang="en-US" altLang="ja-JP" sz="1000" dirty="0" smtClean="0"/>
              <a:t>|&lt;0.244ns; </a:t>
            </a:r>
            <a:r>
              <a:rPr kumimoji="1" lang="en-US" altLang="ja-JP" sz="1000" dirty="0" err="1" smtClean="0"/>
              <a:t>cos</a:t>
            </a:r>
            <a:r>
              <a:rPr kumimoji="1" lang="en-US" altLang="ja-JP" sz="1000" dirty="0" err="1" smtClean="0">
                <a:latin typeface="Symbol" pitchFamily="18" charset="2"/>
              </a:rPr>
              <a:t>Q</a:t>
            </a:r>
            <a:r>
              <a:rPr kumimoji="1" lang="en-US" altLang="ja-JP" sz="1000" baseline="-25000" dirty="0" err="1" smtClean="0"/>
              <a:t>e</a:t>
            </a:r>
            <a:r>
              <a:rPr kumimoji="1" lang="en-US" altLang="ja-JP" sz="1000" baseline="-25000" dirty="0" err="1" smtClean="0">
                <a:latin typeface="Symbol" pitchFamily="18" charset="2"/>
              </a:rPr>
              <a:t>g</a:t>
            </a:r>
            <a:r>
              <a:rPr kumimoji="1" lang="en-US" altLang="ja-JP" sz="1000" dirty="0" smtClean="0"/>
              <a:t>&lt;-0.9996</a:t>
            </a:r>
            <a:endParaRPr kumimoji="1" lang="ja-JP" altLang="en-US" sz="1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56" y="3847973"/>
            <a:ext cx="2951075" cy="25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6777245" y="445598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前回の結果との</a:t>
            </a:r>
            <a:endParaRPr kumimoji="1" lang="en-US" altLang="ja-JP" dirty="0" smtClean="0"/>
          </a:p>
          <a:p>
            <a:r>
              <a:rPr lang="ja-JP" altLang="en-US" dirty="0"/>
              <a:t>整合性</a:t>
            </a:r>
            <a:r>
              <a:rPr lang="ja-JP" altLang="en-US" dirty="0" smtClean="0"/>
              <a:t>試験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26595" y="4464984"/>
            <a:ext cx="2208027" cy="1754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>
                <a:solidFill>
                  <a:schemeClr val="bg1"/>
                </a:solidFill>
              </a:rPr>
              <a:t>Best fit</a:t>
            </a:r>
          </a:p>
          <a:p>
            <a:r>
              <a:rPr lang="en-US" altLang="ja-JP" sz="2000" i="1" dirty="0" err="1" smtClean="0">
                <a:solidFill>
                  <a:schemeClr val="bg1"/>
                </a:solidFill>
              </a:rPr>
              <a:t>N</a:t>
            </a:r>
            <a:r>
              <a:rPr lang="en-US" altLang="ja-JP" sz="2000" baseline="-25000" dirty="0" err="1" smtClean="0">
                <a:solidFill>
                  <a:schemeClr val="bg1"/>
                </a:solidFill>
              </a:rPr>
              <a:t>sig</a:t>
            </a:r>
            <a:r>
              <a:rPr lang="en-US" altLang="ja-JP" sz="2000" dirty="0" smtClean="0">
                <a:solidFill>
                  <a:schemeClr val="bg1"/>
                </a:solidFill>
              </a:rPr>
              <a:t> = 0.3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Script MT Bold" pitchFamily="66" charset="0"/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  <a:latin typeface="Script MT Bold" pitchFamily="66" charset="0"/>
              </a:rPr>
              <a:t> B</a:t>
            </a:r>
            <a:r>
              <a:rPr lang="en-US" altLang="ja-JP" sz="2000" dirty="0" smtClean="0">
                <a:solidFill>
                  <a:schemeClr val="bg1"/>
                </a:solidFill>
              </a:rPr>
              <a:t> = 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8.9×10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-14</a:t>
            </a:r>
            <a:r>
              <a:rPr lang="en-US" altLang="ja-JP" sz="20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altLang="ja-JP" sz="2000" dirty="0">
                <a:solidFill>
                  <a:schemeClr val="bg1"/>
                </a:solidFill>
              </a:rPr>
              <a:t>Consistent with null </a:t>
            </a:r>
            <a:r>
              <a:rPr lang="en-US" altLang="ja-JP" sz="2000" dirty="0" smtClean="0">
                <a:solidFill>
                  <a:schemeClr val="bg1"/>
                </a:solidFill>
              </a:rPr>
              <a:t>signal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221850" y="4464984"/>
            <a:ext cx="2745306" cy="1753200"/>
          </a:xfrm>
          <a:prstGeom prst="rect">
            <a:avLst/>
          </a:prstGeom>
          <a:solidFill>
            <a:srgbClr val="589212"/>
          </a:solidFill>
          <a:ln>
            <a:solidFill>
              <a:srgbClr val="589212"/>
            </a:solidFill>
          </a:ln>
        </p:spPr>
        <p:txBody>
          <a:bodyPr wrap="square">
            <a:noAutofit/>
          </a:bodyPr>
          <a:lstStyle/>
          <a:p>
            <a:pPr marL="0" lvl="1"/>
            <a:r>
              <a:rPr lang="en-US" altLang="ja-JP" u="sng" dirty="0" smtClean="0">
                <a:solidFill>
                  <a:schemeClr val="bg1"/>
                </a:solidFill>
                <a:latin typeface="+mn-ea"/>
              </a:rPr>
              <a:t>Limit</a:t>
            </a:r>
          </a:p>
          <a:p>
            <a:pPr marL="0" lvl="1"/>
            <a:r>
              <a:rPr lang="en-US" altLang="ja-JP" sz="2400" dirty="0" smtClean="0">
                <a:solidFill>
                  <a:schemeClr val="bg1"/>
                </a:solidFill>
                <a:latin typeface="Script MT Bold" pitchFamily="66" charset="0"/>
              </a:rPr>
              <a:t>B </a:t>
            </a:r>
            <a:r>
              <a:rPr lang="en-US" altLang="ja-JP" sz="2400" dirty="0">
                <a:solidFill>
                  <a:schemeClr val="bg1"/>
                </a:solidFill>
                <a:latin typeface="Script MT Bold" pitchFamily="66" charset="0"/>
              </a:rPr>
              <a:t>&lt; </a:t>
            </a:r>
            <a:r>
              <a:rPr lang="en-US" altLang="ja-JP" sz="2400" dirty="0" smtClean="0">
                <a:solidFill>
                  <a:schemeClr val="bg1"/>
                </a:solidFill>
              </a:rPr>
              <a:t>1.3×10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-12</a:t>
            </a:r>
          </a:p>
          <a:p>
            <a:pPr marL="0" lvl="1" algn="r"/>
            <a:r>
              <a:rPr lang="en-US" altLang="ja-JP" sz="1600" dirty="0" smtClean="0">
                <a:solidFill>
                  <a:schemeClr val="bg1"/>
                </a:solidFill>
              </a:rPr>
              <a:t>(@ 90%C.L.)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marL="0" lvl="1">
              <a:spcBef>
                <a:spcPts val="1200"/>
              </a:spcBef>
            </a:pPr>
            <a:r>
              <a:rPr lang="en-US" altLang="ja-JP" sz="2000" dirty="0">
                <a:solidFill>
                  <a:schemeClr val="bg1"/>
                </a:solidFill>
              </a:rPr>
              <a:t>Consistent but tighter </a:t>
            </a:r>
            <a:r>
              <a:rPr lang="en-US" altLang="ja-JP" sz="2000" dirty="0" smtClean="0">
                <a:solidFill>
                  <a:schemeClr val="bg1"/>
                </a:solidFill>
              </a:rPr>
              <a:t>UL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25" y="1538790"/>
            <a:ext cx="2963084" cy="284376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325691" y="1787623"/>
            <a:ext cx="2361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51&lt;</a:t>
            </a:r>
            <a:r>
              <a:rPr lang="en-US" altLang="ja-JP" sz="1000" dirty="0" err="1" smtClean="0"/>
              <a:t>E</a:t>
            </a:r>
            <a:r>
              <a:rPr kumimoji="1" lang="en-US" altLang="ja-JP" sz="1000" baseline="-25000" dirty="0" err="1" smtClean="0">
                <a:latin typeface="Symbol" pitchFamily="18" charset="2"/>
              </a:rPr>
              <a:t>g</a:t>
            </a:r>
            <a:r>
              <a:rPr kumimoji="1" lang="en-US" altLang="ja-JP" sz="1000" dirty="0" smtClean="0"/>
              <a:t>&lt;55.5MeV; </a:t>
            </a:r>
            <a:r>
              <a:rPr lang="en-US" altLang="ja-JP" sz="1000" dirty="0" smtClean="0"/>
              <a:t>52.4&lt;</a:t>
            </a:r>
            <a:r>
              <a:rPr kumimoji="1" lang="en-US" altLang="ja-JP" sz="1000" dirty="0" err="1" smtClean="0"/>
              <a:t>E</a:t>
            </a:r>
            <a:r>
              <a:rPr kumimoji="1" lang="en-US" altLang="ja-JP" sz="1000" baseline="-25000" dirty="0" err="1" smtClean="0"/>
              <a:t>e</a:t>
            </a:r>
            <a:r>
              <a:rPr kumimoji="1" lang="en-US" altLang="ja-JP" sz="1000" dirty="0" smtClean="0"/>
              <a:t>&lt;55MeV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5733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1640" y="2573905"/>
            <a:ext cx="7020780" cy="1842141"/>
          </a:xfrm>
          <a:solidFill>
            <a:schemeClr val="accent1"/>
          </a:solidFill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altLang="ja-JP" sz="3600" dirty="0" smtClean="0">
                <a:solidFill>
                  <a:schemeClr val="bg1"/>
                </a:solidFill>
              </a:rPr>
              <a:t>Blind</a:t>
            </a:r>
            <a:r>
              <a:rPr lang="ja-JP" altLang="en-US" sz="3600" dirty="0" smtClean="0">
                <a:solidFill>
                  <a:schemeClr val="bg1"/>
                </a:solidFill>
              </a:rPr>
              <a:t>領域をオープン</a:t>
            </a:r>
            <a:endParaRPr lang="en-US" altLang="ja-JP" sz="36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ja-JP" sz="3600" dirty="0" smtClean="0">
                <a:solidFill>
                  <a:schemeClr val="bg1"/>
                </a:solidFill>
              </a:rPr>
              <a:t>(2013/Jan./24)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521550" y="1716115"/>
            <a:ext cx="8540200" cy="4098150"/>
            <a:chOff x="521550" y="1528065"/>
            <a:chExt cx="8540200" cy="4098150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521550" y="1528065"/>
              <a:ext cx="4270100" cy="4098150"/>
              <a:chOff x="521550" y="1528065"/>
              <a:chExt cx="4270100" cy="4098150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550" y="1528065"/>
                <a:ext cx="4270100" cy="4098150"/>
              </a:xfrm>
              <a:prstGeom prst="rect">
                <a:avLst/>
              </a:prstGeom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1826695" y="1816927"/>
                <a:ext cx="26735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/>
                  <a:t>|</a:t>
                </a:r>
                <a:r>
                  <a:rPr kumimoji="1" lang="en-US" altLang="ja-JP" sz="1200" b="1" dirty="0" err="1" smtClean="0"/>
                  <a:t>t</a:t>
                </a:r>
                <a:r>
                  <a:rPr kumimoji="1" lang="en-US" altLang="ja-JP" sz="1200" b="1" baseline="-25000" dirty="0" err="1" smtClean="0"/>
                  <a:t>e</a:t>
                </a:r>
                <a:r>
                  <a:rPr kumimoji="1" lang="en-US" altLang="ja-JP" sz="1200" b="1" baseline="-25000" dirty="0" err="1" smtClean="0">
                    <a:latin typeface="Symbol" pitchFamily="18" charset="2"/>
                  </a:rPr>
                  <a:t>g</a:t>
                </a:r>
                <a:r>
                  <a:rPr kumimoji="1" lang="en-US" altLang="ja-JP" sz="1200" b="1" dirty="0" smtClean="0"/>
                  <a:t>|&lt;0.244ns; </a:t>
                </a:r>
                <a:r>
                  <a:rPr kumimoji="1" lang="en-US" altLang="ja-JP" sz="1200" b="1" dirty="0" err="1" smtClean="0"/>
                  <a:t>cos</a:t>
                </a:r>
                <a:r>
                  <a:rPr kumimoji="1" lang="en-US" altLang="ja-JP" sz="1200" b="1" dirty="0" err="1" smtClean="0">
                    <a:latin typeface="Symbol" pitchFamily="18" charset="2"/>
                  </a:rPr>
                  <a:t>Q</a:t>
                </a:r>
                <a:r>
                  <a:rPr kumimoji="1" lang="en-US" altLang="ja-JP" sz="1200" b="1" baseline="-25000" dirty="0" err="1" smtClean="0"/>
                  <a:t>e</a:t>
                </a:r>
                <a:r>
                  <a:rPr kumimoji="1" lang="en-US" altLang="ja-JP" sz="1200" b="1" baseline="-25000" dirty="0" err="1" smtClean="0">
                    <a:latin typeface="Symbol" pitchFamily="18" charset="2"/>
                  </a:rPr>
                  <a:t>g</a:t>
                </a:r>
                <a:r>
                  <a:rPr kumimoji="1" lang="en-US" altLang="ja-JP" sz="1200" b="1" dirty="0" smtClean="0"/>
                  <a:t>&lt;-0.9996</a:t>
                </a:r>
                <a:endParaRPr kumimoji="1" lang="ja-JP" altLang="en-US" sz="1200" b="1" dirty="0"/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4791650" y="1528065"/>
              <a:ext cx="4270100" cy="4098150"/>
              <a:chOff x="4791650" y="1528065"/>
              <a:chExt cx="4270100" cy="4098150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1650" y="1528065"/>
                <a:ext cx="4270100" cy="4098150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5877145" y="1796886"/>
                <a:ext cx="29566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/>
                  <a:t>51&lt;</a:t>
                </a:r>
                <a:r>
                  <a:rPr lang="en-US" altLang="ja-JP" sz="1200" b="1" dirty="0" err="1" smtClean="0"/>
                  <a:t>E</a:t>
                </a:r>
                <a:r>
                  <a:rPr kumimoji="1" lang="en-US" altLang="ja-JP" sz="1200" b="1" baseline="-25000" dirty="0" err="1" smtClean="0">
                    <a:latin typeface="Symbol" pitchFamily="18" charset="2"/>
                  </a:rPr>
                  <a:t>g</a:t>
                </a:r>
                <a:r>
                  <a:rPr kumimoji="1" lang="en-US" altLang="ja-JP" sz="1200" b="1" dirty="0" smtClean="0"/>
                  <a:t>&lt;55.5MeV; </a:t>
                </a:r>
                <a:r>
                  <a:rPr lang="en-US" altLang="ja-JP" sz="1200" b="1" dirty="0" smtClean="0"/>
                  <a:t>52.4&lt;</a:t>
                </a:r>
                <a:r>
                  <a:rPr kumimoji="1" lang="en-US" altLang="ja-JP" sz="1200" b="1" dirty="0" err="1" smtClean="0"/>
                  <a:t>E</a:t>
                </a:r>
                <a:r>
                  <a:rPr kumimoji="1" lang="en-US" altLang="ja-JP" sz="1200" b="1" baseline="-25000" dirty="0" err="1" smtClean="0"/>
                  <a:t>e</a:t>
                </a:r>
                <a:r>
                  <a:rPr kumimoji="1" lang="en-US" altLang="ja-JP" sz="1200" b="1" dirty="0" smtClean="0"/>
                  <a:t>&lt;55MeV</a:t>
                </a:r>
                <a:endParaRPr kumimoji="1" lang="ja-JP" altLang="en-US" sz="1200" b="1" dirty="0"/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2011 data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 dirty="0" smtClean="0"/>
              <a:t>目次</a:t>
            </a:r>
            <a:endParaRPr kumimoji="1" lang="ja-JP" altLang="en-US" b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81590" y="1124744"/>
            <a:ext cx="7875875" cy="5001419"/>
          </a:xfrm>
        </p:spPr>
        <p:txBody>
          <a:bodyPr/>
          <a:lstStyle/>
          <a:p>
            <a:r>
              <a:rPr kumimoji="1" lang="ja-JP" altLang="en-US" sz="3200" dirty="0" smtClean="0"/>
              <a:t>直流ビームと</a:t>
            </a:r>
            <a:r>
              <a:rPr lang="ja-JP" altLang="en-US" sz="3200" dirty="0"/>
              <a:t>その</a:t>
            </a:r>
            <a:r>
              <a:rPr kumimoji="1" lang="ja-JP" altLang="en-US" sz="3200" dirty="0" smtClean="0"/>
              <a:t>実験のポイント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現状</a:t>
            </a:r>
            <a:endParaRPr lang="en-US" altLang="ja-JP" sz="3200" dirty="0" smtClean="0"/>
          </a:p>
          <a:p>
            <a:pPr lvl="1"/>
            <a:r>
              <a:rPr lang="en-US" altLang="ja-JP" dirty="0" smtClean="0"/>
              <a:t>MEG</a:t>
            </a:r>
            <a:r>
              <a:rPr lang="ja-JP" altLang="en-US" dirty="0" smtClean="0"/>
              <a:t>の最新結果</a:t>
            </a:r>
            <a:endParaRPr lang="en-US" altLang="ja-JP" dirty="0" smtClean="0"/>
          </a:p>
          <a:p>
            <a:r>
              <a:rPr kumimoji="1" lang="ja-JP" altLang="en-US" sz="3200" dirty="0" smtClean="0"/>
              <a:t>将来計画</a:t>
            </a:r>
            <a:r>
              <a:rPr lang="ja-JP" altLang="en-US" sz="3200" dirty="0" smtClean="0"/>
              <a:t>（</a:t>
            </a:r>
            <a:r>
              <a:rPr lang="en-US" altLang="ja-JP" sz="3200" dirty="0" smtClean="0"/>
              <a:t>~</a:t>
            </a:r>
            <a:r>
              <a:rPr kumimoji="1" lang="en-US" altLang="ja-JP" sz="3200" dirty="0" smtClean="0"/>
              <a:t>5</a:t>
            </a:r>
            <a:r>
              <a:rPr kumimoji="1" lang="ja-JP" altLang="en-US" sz="3200" dirty="0" smtClean="0"/>
              <a:t>年</a:t>
            </a:r>
            <a:r>
              <a:rPr lang="ja-JP" altLang="en-US" sz="3200" dirty="0" smtClean="0"/>
              <a:t>）</a:t>
            </a:r>
            <a:endParaRPr lang="en-US" altLang="ja-JP" sz="3200" dirty="0" smtClean="0"/>
          </a:p>
          <a:p>
            <a:pPr lvl="1"/>
            <a:r>
              <a:rPr kumimoji="1" lang="en-US" altLang="ja-JP" dirty="0" smtClean="0"/>
              <a:t>MEG</a:t>
            </a:r>
            <a:r>
              <a:rPr lang="ja-JP" altLang="en-US" dirty="0"/>
              <a:t>アップグレード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Mu3e</a:t>
            </a:r>
            <a:r>
              <a:rPr kumimoji="1" lang="ja-JP" altLang="en-US" dirty="0" smtClean="0"/>
              <a:t>実験</a:t>
            </a:r>
            <a:endParaRPr kumimoji="1" lang="en-US" altLang="ja-JP" dirty="0" smtClean="0"/>
          </a:p>
          <a:p>
            <a:r>
              <a:rPr lang="ja-JP" altLang="en-US" sz="3200" dirty="0"/>
              <a:t>その</a:t>
            </a:r>
            <a:r>
              <a:rPr lang="ja-JP" altLang="en-US" sz="3200" dirty="0" smtClean="0"/>
              <a:t>先</a:t>
            </a:r>
            <a:endParaRPr lang="en-US" altLang="ja-JP" sz="3200" dirty="0" smtClean="0"/>
          </a:p>
          <a:p>
            <a:pPr marL="326250" lvl="1" indent="0">
              <a:buNone/>
            </a:pP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2013/Mar/26 JPS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2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81192"/>
              </p:ext>
            </p:extLst>
          </p:nvPr>
        </p:nvGraphicFramePr>
        <p:xfrm>
          <a:off x="956827" y="4640631"/>
          <a:ext cx="7695856" cy="6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</a:tblGrid>
              <a:tr h="315035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2010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2012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2016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2020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2022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73397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右矢印 7"/>
          <p:cNvSpPr/>
          <p:nvPr/>
        </p:nvSpPr>
        <p:spPr>
          <a:xfrm>
            <a:off x="1061610" y="5090681"/>
            <a:ext cx="1575175" cy="45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7–8 </a:t>
            </a:r>
            <a:r>
              <a:rPr kumimoji="1" lang="en-US" altLang="ja-JP" dirty="0" err="1" smtClean="0"/>
              <a:t>TeV</a:t>
            </a:r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>
            <a:off x="3717629" y="5072108"/>
            <a:ext cx="1664462" cy="558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13–14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>
            <a:off x="5922151" y="5013633"/>
            <a:ext cx="1575174" cy="707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14 </a:t>
            </a:r>
            <a:r>
              <a:rPr kumimoji="1" lang="en-US" altLang="ja-JP" dirty="0" err="1" smtClean="0"/>
              <a:t>TeV</a:t>
            </a:r>
            <a:endParaRPr kumimoji="1" lang="ja-JP" altLang="en-US" dirty="0"/>
          </a:p>
        </p:txBody>
      </p:sp>
      <p:sp>
        <p:nvSpPr>
          <p:cNvPr id="11" name="右矢印 10"/>
          <p:cNvSpPr/>
          <p:nvPr/>
        </p:nvSpPr>
        <p:spPr>
          <a:xfrm>
            <a:off x="8172400" y="4910661"/>
            <a:ext cx="971600" cy="94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HL-LHC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701570" y="5859270"/>
            <a:ext cx="2115234" cy="0"/>
          </a:xfrm>
          <a:prstGeom prst="line">
            <a:avLst/>
          </a:prstGeom>
          <a:ln w="762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3761910" y="5679250"/>
            <a:ext cx="1800200" cy="7200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6282191" y="5907779"/>
            <a:ext cx="2160240" cy="0"/>
          </a:xfrm>
          <a:prstGeom prst="line">
            <a:avLst/>
          </a:prstGeom>
          <a:ln w="1270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238919" y="590777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MEG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79997" y="5784669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MEG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upgrade</a:t>
            </a:r>
            <a:br>
              <a:rPr kumimoji="1" lang="en-US" altLang="ja-JP" sz="1600" dirty="0" smtClean="0">
                <a:solidFill>
                  <a:srgbClr val="FF0000"/>
                </a:solidFill>
              </a:rPr>
            </a:br>
            <a:r>
              <a:rPr kumimoji="1" lang="en-US" altLang="ja-JP" sz="1600" b="1" dirty="0" smtClean="0">
                <a:solidFill>
                  <a:srgbClr val="FF0000"/>
                </a:solidFill>
              </a:rPr>
              <a:t>Mu3e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phase I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66259" y="5937069"/>
            <a:ext cx="212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Mu3e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phase II</a:t>
            </a:r>
          </a:p>
          <a:p>
            <a:r>
              <a:rPr lang="ja-JP" altLang="en-US" sz="1600" dirty="0" smtClean="0">
                <a:solidFill>
                  <a:srgbClr val="FF0000"/>
                </a:solidFill>
              </a:rPr>
              <a:t>　　　　</a:t>
            </a:r>
            <a:r>
              <a:rPr lang="en-US" altLang="ja-JP" sz="1600" dirty="0" smtClean="0">
                <a:solidFill>
                  <a:srgbClr val="FF0000"/>
                </a:solidFill>
              </a:rPr>
              <a:t>new </a:t>
            </a:r>
            <a:r>
              <a:rPr lang="en-US" altLang="ja-JP" sz="16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ja-JP" altLang="en-US" sz="1600" dirty="0" smtClean="0">
                <a:solidFill>
                  <a:srgbClr val="FF0000"/>
                </a:solidFill>
              </a:rPr>
              <a:t>→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altLang="ja-JP" sz="1600" dirty="0" smtClean="0">
                <a:solidFill>
                  <a:srgbClr val="FF0000"/>
                </a:solidFill>
              </a:rPr>
              <a:t>?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771800" y="4910661"/>
            <a:ext cx="0" cy="148866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485509" y="63993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現在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67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2009–2011 data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00" y="1717465"/>
            <a:ext cx="4268694" cy="409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713865"/>
            <a:ext cx="4268694" cy="40968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26695" y="2004392"/>
            <a:ext cx="2673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|</a:t>
            </a:r>
            <a:r>
              <a:rPr kumimoji="1" lang="en-US" altLang="ja-JP" sz="1200" b="1" dirty="0" err="1" smtClean="0"/>
              <a:t>t</a:t>
            </a:r>
            <a:r>
              <a:rPr kumimoji="1" lang="en-US" altLang="ja-JP" sz="1200" b="1" baseline="-25000" dirty="0" err="1" smtClean="0"/>
              <a:t>e</a:t>
            </a:r>
            <a:r>
              <a:rPr kumimoji="1" lang="en-US" altLang="ja-JP" sz="1200" b="1" baseline="-25000" dirty="0" err="1" smtClean="0">
                <a:latin typeface="Symbol" pitchFamily="18" charset="2"/>
              </a:rPr>
              <a:t>g</a:t>
            </a:r>
            <a:r>
              <a:rPr kumimoji="1" lang="en-US" altLang="ja-JP" sz="1200" b="1" dirty="0" smtClean="0"/>
              <a:t>|&lt;0.244ns; </a:t>
            </a:r>
            <a:r>
              <a:rPr kumimoji="1" lang="en-US" altLang="ja-JP" sz="1200" b="1" dirty="0" err="1" smtClean="0"/>
              <a:t>cos</a:t>
            </a:r>
            <a:r>
              <a:rPr kumimoji="1" lang="en-US" altLang="ja-JP" sz="1200" b="1" dirty="0" err="1" smtClean="0">
                <a:latin typeface="Symbol" pitchFamily="18" charset="2"/>
              </a:rPr>
              <a:t>Q</a:t>
            </a:r>
            <a:r>
              <a:rPr kumimoji="1" lang="en-US" altLang="ja-JP" sz="1200" b="1" baseline="-25000" dirty="0" err="1" smtClean="0"/>
              <a:t>e</a:t>
            </a:r>
            <a:r>
              <a:rPr kumimoji="1" lang="en-US" altLang="ja-JP" sz="1200" b="1" baseline="-25000" dirty="0" err="1" smtClean="0">
                <a:latin typeface="Symbol" pitchFamily="18" charset="2"/>
              </a:rPr>
              <a:t>g</a:t>
            </a:r>
            <a:r>
              <a:rPr kumimoji="1" lang="en-US" altLang="ja-JP" sz="1200" b="1" dirty="0" smtClean="0"/>
              <a:t>&lt;-0.9996</a:t>
            </a:r>
            <a:endParaRPr kumimoji="1" lang="ja-JP" altLang="en-US" sz="12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77145" y="1984351"/>
            <a:ext cx="2956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51&lt;</a:t>
            </a:r>
            <a:r>
              <a:rPr lang="en-US" altLang="ja-JP" sz="1200" b="1" dirty="0" err="1" smtClean="0"/>
              <a:t>E</a:t>
            </a:r>
            <a:r>
              <a:rPr kumimoji="1" lang="en-US" altLang="ja-JP" sz="1200" b="1" baseline="-25000" dirty="0" err="1" smtClean="0">
                <a:latin typeface="Symbol" pitchFamily="18" charset="2"/>
              </a:rPr>
              <a:t>g</a:t>
            </a:r>
            <a:r>
              <a:rPr kumimoji="1" lang="en-US" altLang="ja-JP" sz="1200" b="1" dirty="0" smtClean="0"/>
              <a:t>&lt;55.5MeV; </a:t>
            </a:r>
            <a:r>
              <a:rPr lang="en-US" altLang="ja-JP" sz="1200" b="1" dirty="0" smtClean="0"/>
              <a:t>52.4&lt;</a:t>
            </a:r>
            <a:r>
              <a:rPr kumimoji="1" lang="en-US" altLang="ja-JP" sz="1200" b="1" dirty="0" err="1" smtClean="0"/>
              <a:t>E</a:t>
            </a:r>
            <a:r>
              <a:rPr kumimoji="1" lang="en-US" altLang="ja-JP" sz="1200" b="1" baseline="-25000" dirty="0" err="1" smtClean="0"/>
              <a:t>e</a:t>
            </a:r>
            <a:r>
              <a:rPr kumimoji="1" lang="en-US" altLang="ja-JP" sz="1200" b="1" dirty="0" smtClean="0"/>
              <a:t>&lt;55MeV</a:t>
            </a:r>
            <a:endParaRPr kumimoji="1" lang="ja-JP" altLang="en-US" sz="12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81890" y="113735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全部</a:t>
            </a:r>
            <a:r>
              <a:rPr lang="ja-JP" altLang="en-US" sz="2800" dirty="0"/>
              <a:t>合わせると</a:t>
            </a:r>
            <a:endParaRPr kumimoji="1" lang="ja-JP" altLang="en-US" sz="2800" dirty="0"/>
          </a:p>
        </p:txBody>
      </p:sp>
      <p:sp>
        <p:nvSpPr>
          <p:cNvPr id="3" name="正方形/長方形 2"/>
          <p:cNvSpPr/>
          <p:nvPr/>
        </p:nvSpPr>
        <p:spPr>
          <a:xfrm>
            <a:off x="3163471" y="5904275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イベントの超過はみられない。</a:t>
            </a:r>
          </a:p>
        </p:txBody>
      </p:sp>
    </p:spTree>
    <p:extLst>
      <p:ext uri="{BB962C8B-B14F-4D97-AF65-F5344CB8AC3E}">
        <p14:creationId xmlns:p14="http://schemas.microsoft.com/office/powerpoint/2010/main" val="4042859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Likelihood fit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6594" y="5634244"/>
            <a:ext cx="7760205" cy="81009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BG only</a:t>
            </a:r>
            <a:r>
              <a:rPr kumimoji="1" lang="ja-JP" altLang="en-US" dirty="0" smtClean="0"/>
              <a:t>とコンシステント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/>
          <a:stretch/>
        </p:blipFill>
        <p:spPr bwMode="auto">
          <a:xfrm>
            <a:off x="926595" y="1188720"/>
            <a:ext cx="7620000" cy="417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66855" y="1088740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Projected distribution 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191068" y="2354107"/>
            <a:ext cx="458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/>
              <a:t>E</a:t>
            </a:r>
            <a:r>
              <a:rPr lang="en-US" altLang="ja-JP" sz="2000" b="1" baseline="-25000" dirty="0" err="1"/>
              <a:t>e</a:t>
            </a:r>
            <a:endParaRPr lang="ja-JP" altLang="en-US" sz="2000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2593261" y="235410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/>
              <a:t>t</a:t>
            </a:r>
            <a:r>
              <a:rPr lang="en-US" altLang="ja-JP" sz="2000" b="1" baseline="-25000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7722350" y="2354107"/>
            <a:ext cx="423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2593261" y="4509120"/>
            <a:ext cx="494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>
                <a:latin typeface="Symbol" pitchFamily="18" charset="2"/>
              </a:rPr>
              <a:t>q</a:t>
            </a:r>
            <a:r>
              <a:rPr lang="en-US" altLang="ja-JP" sz="2000" b="1" baseline="-25000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5" name="正方形/長方形 14"/>
          <p:cNvSpPr/>
          <p:nvPr/>
        </p:nvSpPr>
        <p:spPr>
          <a:xfrm>
            <a:off x="5173435" y="4509120"/>
            <a:ext cx="494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>
                <a:latin typeface="Symbol" pitchFamily="18" charset="2"/>
              </a:rPr>
              <a:t>f</a:t>
            </a:r>
            <a:r>
              <a:rPr lang="en-US" altLang="ja-JP" sz="2000" b="1" baseline="-25000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3750" y="3383995"/>
            <a:ext cx="22201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FF"/>
                </a:solidFill>
              </a:rPr>
              <a:t>――</a:t>
            </a:r>
            <a:r>
              <a:rPr lang="en-US" altLang="ja-JP" sz="1600" dirty="0" smtClean="0"/>
              <a:t> ACC (best fit)</a:t>
            </a:r>
          </a:p>
          <a:p>
            <a:r>
              <a:rPr lang="en-US" altLang="ja-JP" sz="1600" b="1" dirty="0" smtClean="0">
                <a:solidFill>
                  <a:srgbClr val="FF0000"/>
                </a:solidFill>
              </a:rPr>
              <a:t>――</a:t>
            </a:r>
            <a:r>
              <a:rPr lang="en-US" altLang="ja-JP" sz="1600" dirty="0" smtClean="0"/>
              <a:t> RMD (best fit)</a:t>
            </a:r>
          </a:p>
          <a:p>
            <a:r>
              <a:rPr kumimoji="1" lang="en-US" altLang="ja-JP" sz="1600" b="1" dirty="0" smtClean="0">
                <a:solidFill>
                  <a:srgbClr val="00B050"/>
                </a:solidFill>
              </a:rPr>
              <a:t>――</a:t>
            </a:r>
            <a:r>
              <a:rPr kumimoji="1" lang="en-US" altLang="ja-JP" sz="1600" dirty="0" smtClean="0"/>
              <a:t> Signal (best fit)</a:t>
            </a:r>
          </a:p>
          <a:p>
            <a:r>
              <a:rPr lang="en-US" altLang="ja-JP" sz="1600" b="1" dirty="0" smtClean="0">
                <a:solidFill>
                  <a:srgbClr val="0000FF"/>
                </a:solidFill>
              </a:rPr>
              <a:t>――</a:t>
            </a:r>
            <a:r>
              <a:rPr lang="en-US" altLang="ja-JP" sz="1600" dirty="0" smtClean="0"/>
              <a:t> Total</a:t>
            </a:r>
            <a:endParaRPr kumimoji="1"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93750" y="4491991"/>
            <a:ext cx="2220160" cy="9848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>
                <a:solidFill>
                  <a:schemeClr val="bg1"/>
                </a:solidFill>
              </a:rPr>
              <a:t>Best fit</a:t>
            </a:r>
          </a:p>
          <a:p>
            <a:r>
              <a:rPr lang="en-US" altLang="ja-JP" sz="2000" i="1" dirty="0" err="1" smtClean="0">
                <a:solidFill>
                  <a:schemeClr val="bg1"/>
                </a:solidFill>
              </a:rPr>
              <a:t>N</a:t>
            </a:r>
            <a:r>
              <a:rPr lang="en-US" altLang="ja-JP" sz="2000" baseline="-25000" dirty="0" err="1" smtClean="0">
                <a:solidFill>
                  <a:schemeClr val="bg1"/>
                </a:solidFill>
              </a:rPr>
              <a:t>sig</a:t>
            </a:r>
            <a:r>
              <a:rPr lang="en-US" altLang="ja-JP" sz="2000" dirty="0" smtClean="0">
                <a:solidFill>
                  <a:schemeClr val="bg1"/>
                </a:solidFill>
              </a:rPr>
              <a:t> = -0.4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Script MT Bold" pitchFamily="66" charset="0"/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  <a:latin typeface="Script MT Bold" pitchFamily="66" charset="0"/>
              </a:rPr>
              <a:t> B</a:t>
            </a:r>
            <a:r>
              <a:rPr lang="en-US" altLang="ja-JP" sz="2000" dirty="0" smtClean="0">
                <a:solidFill>
                  <a:schemeClr val="bg1"/>
                </a:solidFill>
              </a:rPr>
              <a:t> = -5.8×10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-14</a:t>
            </a:r>
            <a:r>
              <a:rPr lang="en-US" altLang="ja-JP" sz="2000" dirty="0" smtClean="0">
                <a:solidFill>
                  <a:schemeClr val="bg1"/>
                </a:solidFill>
              </a:rPr>
              <a:t>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6000" dirty="0" smtClean="0"/>
              <a:t>結果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3859327"/>
            <a:ext cx="4114800" cy="2266836"/>
          </a:xfrm>
        </p:spPr>
        <p:txBody>
          <a:bodyPr/>
          <a:lstStyle/>
          <a:p>
            <a:r>
              <a:rPr kumimoji="1" lang="ja-JP" altLang="en-US" dirty="0" smtClean="0"/>
              <a:t>前結果よりさらに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倍厳しい上限値が導かれた。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4721990" y="3331777"/>
            <a:ext cx="4286250" cy="3400425"/>
            <a:chOff x="4572000" y="2933945"/>
            <a:chExt cx="4286250" cy="3400425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4572000" y="2933945"/>
              <a:ext cx="4286250" cy="3400425"/>
              <a:chOff x="4572000" y="2933945"/>
              <a:chExt cx="4286250" cy="3400425"/>
            </a:xfrm>
          </p:grpSpPr>
          <p:pic>
            <p:nvPicPr>
              <p:cNvPr id="9217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933945"/>
                <a:ext cx="4286250" cy="340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 rot="16200000">
                <a:off x="3748636" y="4464880"/>
                <a:ext cx="2345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/>
                  <a:t>profile likelihood ratio</a:t>
                </a:r>
                <a:endParaRPr kumimoji="1" lang="ja-JP" altLang="en-US" sz="1600" dirty="0"/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5900568" y="3341663"/>
              <a:ext cx="2000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Likelihood</a:t>
              </a:r>
              <a:r>
                <a:rPr lang="ja-JP" altLang="en-US" dirty="0" smtClean="0"/>
                <a:t>カーブ</a:t>
              </a:r>
              <a:endParaRPr kumimoji="1" lang="ja-JP" altLang="en-US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2" y="981790"/>
            <a:ext cx="6912335" cy="262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0591" y="5949280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※UL</a:t>
            </a:r>
            <a:r>
              <a:rPr kumimoji="1" lang="ja-JP" altLang="en-US" dirty="0" smtClean="0"/>
              <a:t>は</a:t>
            </a:r>
            <a:r>
              <a:rPr lang="en-US" altLang="ja-JP" dirty="0" err="1" smtClean="0"/>
              <a:t>frequentist</a:t>
            </a:r>
            <a:r>
              <a:rPr lang="ja-JP" altLang="en-US" dirty="0" smtClean="0"/>
              <a:t>的に導出。</a:t>
            </a:r>
            <a:endParaRPr lang="en-US" altLang="ja-JP" dirty="0" smtClean="0"/>
          </a:p>
          <a:p>
            <a:pPr algn="r"/>
            <a:r>
              <a:rPr kumimoji="1" lang="en-US" altLang="ja-JP" dirty="0" smtClean="0"/>
              <a:t>(likelihood curve</a:t>
            </a:r>
            <a:r>
              <a:rPr kumimoji="1" lang="ja-JP" altLang="en-US" dirty="0" smtClean="0"/>
              <a:t>は直接は使っていない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3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1" y="2013171"/>
            <a:ext cx="4684836" cy="44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4963671" y="1832760"/>
            <a:ext cx="3888642" cy="402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spc="-1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G.Ishidori et al, PRD75, 115019 (2007)</a:t>
            </a:r>
            <a:endParaRPr kumimoji="1" lang="ja-JP" altLang="en-US" sz="1200" i="1" spc="-1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7611147" y="2080619"/>
            <a:ext cx="0" cy="3804530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6346506" y="2033844"/>
            <a:ext cx="0" cy="3804530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963669" y="5662315"/>
            <a:ext cx="37578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083584" y="6218839"/>
            <a:ext cx="168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-1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g-2 deviation</a:t>
            </a:r>
          </a:p>
          <a:p>
            <a:pPr algn="r"/>
            <a:r>
              <a:rPr lang="en-US" altLang="ja-JP" sz="1200" b="1" spc="-1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(PDG2012)</a:t>
            </a:r>
            <a:endParaRPr kumimoji="1" lang="ja-JP" altLang="en-US" sz="1200" b="1" spc="-100" dirty="0" smtClean="0">
              <a:solidFill>
                <a:srgbClr val="FF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6332206" y="6218840"/>
            <a:ext cx="1300133" cy="0"/>
          </a:xfrm>
          <a:prstGeom prst="straightConnector1">
            <a:avLst/>
          </a:prstGeom>
          <a:ln w="28575" cmpd="sng">
            <a:solidFill>
              <a:srgbClr val="FF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6894086" y="6153134"/>
            <a:ext cx="132335" cy="131412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6349656" y="6038348"/>
            <a:ext cx="0" cy="360982"/>
          </a:xfrm>
          <a:prstGeom prst="straightConnector1">
            <a:avLst/>
          </a:prstGeom>
          <a:ln w="28575" cmpd="sng">
            <a:solidFill>
              <a:srgbClr val="FF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7611147" y="6038348"/>
            <a:ext cx="0" cy="360982"/>
          </a:xfrm>
          <a:prstGeom prst="straightConnector1">
            <a:avLst/>
          </a:prstGeom>
          <a:ln w="28575" cmpd="sng">
            <a:solidFill>
              <a:srgbClr val="FF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925476" y="2188091"/>
            <a:ext cx="24952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MSSM with </a:t>
            </a:r>
          </a:p>
          <a:p>
            <a:r>
              <a:rPr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large tanβ</a:t>
            </a:r>
          </a:p>
          <a:p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heavy </a:t>
            </a:r>
            <a:r>
              <a:rPr kumimoji="1" lang="en-US" altLang="ja-JP" b="1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squarks</a:t>
            </a:r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not heavy </a:t>
            </a:r>
            <a:r>
              <a:rPr kumimoji="1" lang="en-US" altLang="ja-JP" b="1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sleptons</a:t>
            </a:r>
            <a:endParaRPr kumimoji="1" lang="ja-JP" altLang="en-US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>
            <a:off x="8786106" y="2013171"/>
            <a:ext cx="357894" cy="2899471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>
            <a:off x="8792466" y="4976198"/>
            <a:ext cx="351535" cy="68611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64931" y="5136711"/>
            <a:ext cx="2018368" cy="3883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spc="-1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MEG constraint</a:t>
            </a:r>
            <a:endParaRPr kumimoji="1" lang="ja-JP" altLang="en-US" b="1" spc="-1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4973776" y="5396594"/>
            <a:ext cx="3699494" cy="265723"/>
            <a:chOff x="9432540" y="3760323"/>
            <a:chExt cx="2340260" cy="111808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9432540" y="3872131"/>
              <a:ext cx="2340260" cy="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9522550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9644542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9766534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9888526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10010518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10132510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10254502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10376494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10498486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10742470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V="1">
              <a:off x="10986454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11230438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V="1">
              <a:off x="10620478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10864462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V="1">
              <a:off x="11108446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V="1">
              <a:off x="11352430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11474422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V="1">
              <a:off x="11596422" y="3760323"/>
              <a:ext cx="135015" cy="10811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6" y="935829"/>
            <a:ext cx="1701767" cy="27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40" y="1056111"/>
            <a:ext cx="1714420" cy="26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</a:t>
            </a:r>
            <a:r>
              <a:rPr lang="ja-JP" altLang="en-US" dirty="0" err="1" smtClean="0"/>
              <a:t>ー</a:t>
            </a:r>
            <a:r>
              <a:rPr lang="en-US" altLang="ja-JP" dirty="0" smtClean="0"/>
              <a:t>2</a:t>
            </a:r>
            <a:r>
              <a:rPr lang="ja-JP" altLang="en-US" dirty="0" smtClean="0"/>
              <a:t>との関係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25476" y="1057092"/>
            <a:ext cx="4108817" cy="646331"/>
          </a:xfrm>
          <a:prstGeom prst="rect">
            <a:avLst/>
          </a:prstGeom>
          <a:solidFill>
            <a:srgbClr val="589212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似たダイアグラム。同じ物理が寄与。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一般的</a:t>
            </a:r>
            <a:r>
              <a:rPr lang="ja-JP" altLang="en-US" dirty="0" smtClean="0">
                <a:solidFill>
                  <a:schemeClr val="bg1"/>
                </a:solidFill>
              </a:rPr>
              <a:t>に強い相関。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6546" y="4225231"/>
            <a:ext cx="4140459" cy="195438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LHC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とは独立に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BSM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に強い制限。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kumimoji="1" lang="ja-JP" altLang="en-US" dirty="0" smtClean="0">
                <a:solidFill>
                  <a:schemeClr val="bg1"/>
                </a:solidFill>
              </a:rPr>
              <a:t>カラードセクターでは見えない物理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lang="en-US" altLang="ja-JP" dirty="0" smtClean="0">
                <a:solidFill>
                  <a:schemeClr val="bg1"/>
                </a:solidFill>
              </a:rPr>
              <a:t>LHC</a:t>
            </a:r>
            <a:r>
              <a:rPr lang="ja-JP" altLang="en-US" dirty="0" smtClean="0">
                <a:solidFill>
                  <a:schemeClr val="bg1"/>
                </a:solidFill>
              </a:rPr>
              <a:t>では到達できない高エネ領域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(g-2</a:t>
            </a:r>
            <a:r>
              <a:rPr lang="ja-JP" altLang="en-US" sz="2000" dirty="0" smtClean="0">
                <a:solidFill>
                  <a:schemeClr val="bg1"/>
                </a:solidFill>
              </a:rPr>
              <a:t>が</a:t>
            </a:r>
            <a:r>
              <a:rPr lang="en-US" altLang="ja-JP" sz="2000" dirty="0" smtClean="0">
                <a:solidFill>
                  <a:schemeClr val="bg1"/>
                </a:solidFill>
              </a:rPr>
              <a:t>BSM</a:t>
            </a:r>
            <a:r>
              <a:rPr lang="ja-JP" altLang="en-US" sz="2000" dirty="0" smtClean="0">
                <a:solidFill>
                  <a:schemeClr val="bg1"/>
                </a:solidFill>
              </a:rPr>
              <a:t>を見ているならば、</a:t>
            </a:r>
            <a:r>
              <a:rPr lang="en-US" altLang="ja-JP" sz="2000" dirty="0" smtClean="0">
                <a:solidFill>
                  <a:schemeClr val="bg1"/>
                </a:solidFill>
              </a:rPr>
              <a:t>)</a:t>
            </a:r>
            <a:r>
              <a:rPr lang="ja-JP" altLang="en-US" sz="2000" dirty="0" smtClean="0">
                <a:solidFill>
                  <a:schemeClr val="bg1"/>
                </a:solidFill>
              </a:rPr>
              <a:t>新物理はフレーバを強く保護する巧妙な仕組みを持つことを示唆</a:t>
            </a:r>
            <a:r>
              <a:rPr lang="en-US" altLang="ja-JP" sz="2000" dirty="0" smtClean="0">
                <a:solidFill>
                  <a:schemeClr val="bg1"/>
                </a:solidFill>
              </a:rPr>
              <a:t>!?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930392" y="3699352"/>
            <a:ext cx="1989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constraint from 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B-physics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5694601" y="4345683"/>
            <a:ext cx="406277" cy="79102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5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今後</a:t>
            </a:r>
            <a:r>
              <a:rPr lang="ja-JP" altLang="en-US" dirty="0" smtClean="0"/>
              <a:t>の</a:t>
            </a:r>
            <a:r>
              <a:rPr lang="ja-JP" altLang="en-US" dirty="0"/>
              <a:t>見込み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4924890" cy="1730057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2012</a:t>
            </a:r>
            <a:r>
              <a:rPr lang="ja-JP" altLang="en-US" dirty="0" smtClean="0"/>
              <a:t>年データ取得済み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15%</a:t>
            </a:r>
            <a:r>
              <a:rPr lang="ja-JP" altLang="en-US" dirty="0" smtClean="0"/>
              <a:t>高いビームレイト</a:t>
            </a:r>
            <a:endParaRPr lang="en-US" altLang="ja-JP" dirty="0" smtClean="0"/>
          </a:p>
          <a:p>
            <a:r>
              <a:rPr lang="ja-JP" altLang="en-US" dirty="0" smtClean="0"/>
              <a:t>今年</a:t>
            </a:r>
            <a:r>
              <a:rPr lang="en-US" altLang="ja-JP" dirty="0"/>
              <a:t>8</a:t>
            </a:r>
            <a:r>
              <a:rPr lang="ja-JP" altLang="en-US" dirty="0" smtClean="0"/>
              <a:t>月までデータ収集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データ量さらに倍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-13</a:t>
            </a:r>
            <a:r>
              <a:rPr kumimoji="1" lang="ja-JP" altLang="en-US" dirty="0" smtClean="0"/>
              <a:t>台半ばでの探索をさらに進める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感度</a:t>
            </a:r>
            <a:r>
              <a:rPr lang="ja-JP" altLang="en-US" dirty="0"/>
              <a:t>向上</a:t>
            </a:r>
            <a:r>
              <a:rPr lang="ja-JP" altLang="en-US" dirty="0" smtClean="0"/>
              <a:t>がなまる⇒</a:t>
            </a:r>
            <a:r>
              <a:rPr lang="en-US" altLang="ja-JP" dirty="0" smtClean="0"/>
              <a:t>MEG-I</a:t>
            </a:r>
            <a:r>
              <a:rPr lang="ja-JP" altLang="en-US" dirty="0" smtClean="0"/>
              <a:t>終了。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23" y="2545706"/>
            <a:ext cx="5217496" cy="405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4" y="2694296"/>
            <a:ext cx="3324419" cy="402006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517106" y="1223755"/>
            <a:ext cx="3285364" cy="923330"/>
          </a:xfrm>
          <a:prstGeom prst="rect">
            <a:avLst/>
          </a:prstGeom>
          <a:solidFill>
            <a:srgbClr val="F0628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LHC13TeV</a:t>
            </a:r>
            <a:r>
              <a:rPr kumimoji="1" lang="ja-JP" altLang="en-US" dirty="0" smtClean="0">
                <a:solidFill>
                  <a:schemeClr val="bg1"/>
                </a:solidFill>
              </a:rPr>
              <a:t>の最初の結果が出始める時点での</a:t>
            </a:r>
            <a:r>
              <a:rPr lang="ja-JP" altLang="en-US" dirty="0" smtClean="0">
                <a:solidFill>
                  <a:schemeClr val="bg1"/>
                </a:solidFill>
              </a:rPr>
              <a:t>、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cLFV</a:t>
            </a:r>
            <a:r>
              <a:rPr kumimoji="1" lang="ja-JP" altLang="en-US" dirty="0" smtClean="0">
                <a:solidFill>
                  <a:schemeClr val="bg1"/>
                </a:solidFill>
              </a:rPr>
              <a:t>からの最高のインプット</a:t>
            </a:r>
            <a:r>
              <a:rPr lang="ja-JP" altLang="en-US" dirty="0" smtClean="0">
                <a:solidFill>
                  <a:schemeClr val="bg1"/>
                </a:solidFill>
              </a:rPr>
              <a:t>となる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/>
              <a:t>2013/Mar/26 JPS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1770" y="3474005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(expected)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414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89375" y="1943835"/>
            <a:ext cx="8345270" cy="706090"/>
          </a:xfrm>
        </p:spPr>
        <p:txBody>
          <a:bodyPr/>
          <a:lstStyle/>
          <a:p>
            <a:r>
              <a:rPr kumimoji="1" lang="ja-JP" altLang="en-US" sz="5400" dirty="0" smtClean="0"/>
              <a:t>近い将来の計画</a:t>
            </a:r>
            <a:r>
              <a:rPr kumimoji="1" lang="en-US" altLang="ja-JP" sz="5400" dirty="0" smtClean="0"/>
              <a:t/>
            </a:r>
            <a:br>
              <a:rPr kumimoji="1" lang="en-US" altLang="ja-JP" sz="5400" dirty="0" smtClean="0"/>
            </a:br>
            <a:r>
              <a:rPr kumimoji="1" lang="en-US" altLang="ja-JP" sz="5400" dirty="0" smtClean="0"/>
              <a:t>(</a:t>
            </a:r>
            <a:r>
              <a:rPr kumimoji="1" lang="ja-JP" altLang="en-US" sz="5400" dirty="0" smtClean="0"/>
              <a:t>～</a:t>
            </a:r>
            <a:r>
              <a:rPr kumimoji="1" lang="en-US" altLang="ja-JP" sz="5400" dirty="0" smtClean="0"/>
              <a:t>5</a:t>
            </a:r>
            <a:r>
              <a:rPr kumimoji="1" lang="ja-JP" altLang="en-US" sz="5400" dirty="0" smtClean="0"/>
              <a:t>年</a:t>
            </a:r>
            <a:r>
              <a:rPr kumimoji="1" lang="en-US" altLang="ja-JP" sz="5400" dirty="0" smtClean="0"/>
              <a:t>)</a:t>
            </a:r>
            <a:endParaRPr kumimoji="1" lang="ja-JP" altLang="en-US" sz="5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01373"/>
              </p:ext>
            </p:extLst>
          </p:nvPr>
        </p:nvGraphicFramePr>
        <p:xfrm>
          <a:off x="945300" y="3685672"/>
          <a:ext cx="7695856" cy="6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</a:tblGrid>
              <a:tr h="315035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2010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2012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2016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2020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2022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73397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右矢印 11"/>
          <p:cNvSpPr/>
          <p:nvPr/>
        </p:nvSpPr>
        <p:spPr>
          <a:xfrm>
            <a:off x="1050083" y="4135722"/>
            <a:ext cx="1575175" cy="45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7–8 </a:t>
            </a:r>
            <a:r>
              <a:rPr kumimoji="1" lang="en-US" altLang="ja-JP" dirty="0" err="1" smtClean="0"/>
              <a:t>TeV</a:t>
            </a:r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>
            <a:off x="3706102" y="4117149"/>
            <a:ext cx="1664462" cy="558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13–14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4" name="右矢印 13"/>
          <p:cNvSpPr/>
          <p:nvPr/>
        </p:nvSpPr>
        <p:spPr>
          <a:xfrm>
            <a:off x="5910624" y="4058674"/>
            <a:ext cx="1575174" cy="707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14 </a:t>
            </a:r>
            <a:r>
              <a:rPr kumimoji="1" lang="en-US" altLang="ja-JP" dirty="0" err="1" smtClean="0"/>
              <a:t>TeV</a:t>
            </a:r>
            <a:endParaRPr kumimoji="1" lang="ja-JP" altLang="en-US" dirty="0"/>
          </a:p>
        </p:txBody>
      </p:sp>
      <p:sp>
        <p:nvSpPr>
          <p:cNvPr id="15" name="右矢印 14"/>
          <p:cNvSpPr/>
          <p:nvPr/>
        </p:nvSpPr>
        <p:spPr>
          <a:xfrm>
            <a:off x="8160873" y="3955702"/>
            <a:ext cx="971600" cy="94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HL-LHC</a:t>
            </a:r>
            <a:endParaRPr kumimoji="1"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690043" y="4904311"/>
            <a:ext cx="2115234" cy="0"/>
          </a:xfrm>
          <a:prstGeom prst="line">
            <a:avLst/>
          </a:prstGeom>
          <a:ln w="762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270664" y="5049180"/>
            <a:ext cx="2160240" cy="0"/>
          </a:xfrm>
          <a:prstGeom prst="line">
            <a:avLst/>
          </a:prstGeom>
          <a:ln w="1270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227392" y="495282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MEG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12160" y="5139480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Mu3e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phase II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           new </a:t>
            </a:r>
            <a:r>
              <a:rPr lang="en-US" altLang="ja-JP" sz="16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ja-JP" altLang="en-US" sz="1600" dirty="0" smtClean="0">
                <a:solidFill>
                  <a:srgbClr val="FF0000"/>
                </a:solidFill>
              </a:rPr>
              <a:t>→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16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altLang="ja-JP" sz="1600" dirty="0" smtClean="0">
                <a:solidFill>
                  <a:srgbClr val="FF0000"/>
                </a:solidFill>
              </a:rPr>
              <a:t>?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2760273" y="3955702"/>
            <a:ext cx="0" cy="148866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4301970" y="6174305"/>
            <a:ext cx="4344703" cy="0"/>
          </a:xfrm>
          <a:prstGeom prst="line">
            <a:avLst/>
          </a:prstGeom>
          <a:ln w="76200">
            <a:gradFill flip="none" rotWithShape="1">
              <a:gsLst>
                <a:gs pos="40000">
                  <a:schemeClr val="accent1">
                    <a:tint val="66000"/>
                    <a:satMod val="160000"/>
                  </a:schemeClr>
                </a:gs>
                <a:gs pos="7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348482" y="615078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1"/>
                </a:solidFill>
              </a:rPr>
              <a:t>Belle II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3850361" y="5634245"/>
            <a:ext cx="687972" cy="0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82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707661" y="5634245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accent1"/>
                </a:solidFill>
              </a:rPr>
              <a:t>DeeMe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4538333" y="5882789"/>
            <a:ext cx="528722" cy="0"/>
          </a:xfrm>
          <a:prstGeom prst="line">
            <a:avLst/>
          </a:prstGeom>
          <a:ln w="76200">
            <a:gradFill flip="none" rotWithShape="1">
              <a:gsLst>
                <a:gs pos="40000">
                  <a:schemeClr val="accent1">
                    <a:tint val="66000"/>
                    <a:satMod val="160000"/>
                  </a:schemeClr>
                </a:gs>
                <a:gs pos="58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4048019" y="5859270"/>
            <a:ext cx="1649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accent1"/>
                </a:solidFill>
              </a:rPr>
              <a:t>COMET </a:t>
            </a:r>
            <a:r>
              <a:rPr lang="en-US" altLang="ja-JP" sz="1600" dirty="0" err="1" smtClean="0">
                <a:solidFill>
                  <a:schemeClr val="accent1"/>
                </a:solidFill>
              </a:rPr>
              <a:t>phaseI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437107" y="56638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現在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420014" y="3419146"/>
            <a:ext cx="2756832" cy="2994411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4139830" y="4904311"/>
            <a:ext cx="1757988" cy="0"/>
          </a:xfrm>
          <a:prstGeom prst="line">
            <a:avLst/>
          </a:prstGeom>
          <a:ln w="82550">
            <a:gradFill flip="none" rotWithShape="1">
              <a:gsLst>
                <a:gs pos="0">
                  <a:schemeClr val="accent6"/>
                </a:gs>
                <a:gs pos="76000">
                  <a:schemeClr val="accent6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4256965" y="4914165"/>
            <a:ext cx="155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MEG</a:t>
            </a:r>
            <a:r>
              <a:rPr lang="en-US" altLang="ja-JP" sz="1600" dirty="0">
                <a:solidFill>
                  <a:srgbClr val="FF0000"/>
                </a:solidFill>
              </a:rPr>
              <a:t> upgrade</a:t>
            </a:r>
            <a:endParaRPr lang="ja-JP" altLang="en-US" sz="1600" dirty="0"/>
          </a:p>
        </p:txBody>
      </p:sp>
      <p:cxnSp>
        <p:nvCxnSpPr>
          <p:cNvPr id="50" name="直線コネクタ 49"/>
          <p:cNvCxnSpPr/>
          <p:nvPr/>
        </p:nvCxnSpPr>
        <p:spPr>
          <a:xfrm>
            <a:off x="3948366" y="5252719"/>
            <a:ext cx="308599" cy="0"/>
          </a:xfrm>
          <a:prstGeom prst="line">
            <a:avLst/>
          </a:prstGeom>
          <a:ln w="82550">
            <a:gradFill flip="none" rotWithShape="1">
              <a:gsLst>
                <a:gs pos="0">
                  <a:schemeClr val="accent6"/>
                </a:gs>
                <a:gs pos="4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4554976" y="5252719"/>
            <a:ext cx="878994" cy="0"/>
          </a:xfrm>
          <a:prstGeom prst="line">
            <a:avLst/>
          </a:prstGeom>
          <a:ln w="82550">
            <a:gradFill flip="none" rotWithShape="1">
              <a:gsLst>
                <a:gs pos="11000">
                  <a:schemeClr val="accent6"/>
                </a:gs>
                <a:gs pos="58000">
                  <a:schemeClr val="accent6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3948366" y="5287670"/>
            <a:ext cx="1592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Mu3e</a:t>
            </a:r>
            <a:r>
              <a:rPr lang="en-US" altLang="ja-JP" sz="1600" dirty="0">
                <a:solidFill>
                  <a:srgbClr val="FF0000"/>
                </a:solidFill>
              </a:rPr>
              <a:t> phase I</a:t>
            </a:r>
            <a:endParaRPr lang="ja-JP" altLang="en-US" sz="1600" dirty="0"/>
          </a:p>
        </p:txBody>
      </p:sp>
      <p:sp>
        <p:nvSpPr>
          <p:cNvPr id="25" name="正方形/長方形 24"/>
          <p:cNvSpPr/>
          <p:nvPr/>
        </p:nvSpPr>
        <p:spPr>
          <a:xfrm>
            <a:off x="5910624" y="3419144"/>
            <a:ext cx="3221848" cy="2994413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1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85230" cy="706090"/>
          </a:xfrm>
        </p:spPr>
        <p:txBody>
          <a:bodyPr/>
          <a:lstStyle/>
          <a:p>
            <a:r>
              <a:rPr lang="en-US" altLang="ja-JP" smtClean="0"/>
              <a:t>MEG</a:t>
            </a:r>
            <a:r>
              <a:rPr lang="ja-JP" altLang="en-US" smtClean="0"/>
              <a:t>アップグレード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46575" y="3725862"/>
            <a:ext cx="7830871" cy="2763478"/>
            <a:chOff x="746575" y="3725862"/>
            <a:chExt cx="7830871" cy="2763478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2186736" y="5256032"/>
              <a:ext cx="6390710" cy="1233308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108000" rtlCol="0">
              <a:noAutofit/>
            </a:bodyPr>
            <a:lstStyle/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既存装置の活用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684000" lvl="2" indent="-324000">
                <a:buFont typeface="Wingdings" pitchFamily="2" charset="2"/>
                <a:buChar char="ü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beam line, </a:t>
              </a:r>
              <a:r>
                <a:rPr lang="en-US" altLang="ja-JP" sz="2000" dirty="0" err="1" smtClean="0">
                  <a:solidFill>
                    <a:schemeClr val="bg1"/>
                  </a:solidFill>
                </a:rPr>
                <a:t>LXe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, magnet, </a:t>
              </a:r>
              <a:r>
                <a:rPr lang="en-US" altLang="ja-JP" sz="2000" dirty="0" err="1" smtClean="0">
                  <a:solidFill>
                    <a:schemeClr val="bg1"/>
                  </a:solidFill>
                </a:rPr>
                <a:t>etc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32000" lvl="1" indent="-285750">
                <a:buFont typeface="Wingdings" pitchFamily="2" charset="2"/>
                <a:buChar char="p"/>
              </a:pPr>
              <a:r>
                <a:rPr lang="ja-JP" altLang="en-US" sz="2000" dirty="0">
                  <a:solidFill>
                    <a:schemeClr val="bg1"/>
                  </a:solidFill>
                </a:rPr>
                <a:t>協力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体制・信頼関係の築かれたチーム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46575" y="5256032"/>
              <a:ext cx="1351674" cy="1233308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108000" rtlCol="0" anchor="t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ja-JP" altLang="en-US" sz="2400" dirty="0" smtClean="0">
                  <a:solidFill>
                    <a:schemeClr val="bg1"/>
                  </a:solidFill>
                </a:rPr>
                <a:t>低予算</a:t>
              </a:r>
              <a:r>
                <a:rPr lang="en-US" altLang="ja-JP" sz="2400" dirty="0" smtClean="0">
                  <a:solidFill>
                    <a:schemeClr val="bg1"/>
                  </a:solidFill>
                </a:rPr>
                <a:t/>
              </a:r>
              <a:br>
                <a:rPr lang="en-US" altLang="ja-JP" sz="2400" dirty="0" smtClean="0">
                  <a:solidFill>
                    <a:schemeClr val="bg1"/>
                  </a:solidFill>
                </a:rPr>
              </a:br>
              <a:r>
                <a:rPr lang="ja-JP" altLang="en-US" sz="2400" dirty="0" smtClean="0">
                  <a:solidFill>
                    <a:schemeClr val="bg1"/>
                  </a:solidFill>
                </a:rPr>
                <a:t>・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/>
              </a:r>
              <a:br>
                <a:rPr lang="en-US" altLang="ja-JP" sz="2000" dirty="0" smtClean="0">
                  <a:solidFill>
                    <a:schemeClr val="bg1"/>
                  </a:solidFill>
                </a:rPr>
              </a:br>
              <a:r>
                <a:rPr lang="ja-JP" altLang="en-US" sz="2000" dirty="0" smtClean="0">
                  <a:solidFill>
                    <a:schemeClr val="bg1"/>
                  </a:solidFill>
                </a:rPr>
                <a:t>早期実現</a:t>
              </a:r>
              <a:endParaRPr lang="en-US" altLang="ja-JP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186736" y="3725862"/>
              <a:ext cx="6390710" cy="1458333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108000" rtlCol="0">
              <a:noAutofit/>
            </a:bodyPr>
            <a:lstStyle/>
            <a:p>
              <a:pPr marL="489150" lvl="1" indent="-342900">
                <a:buFont typeface="Wingdings" pitchFamily="2" charset="2"/>
                <a:buChar char="p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MEG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の経験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MEG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の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Concept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はそのまま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全く新しい技術・実験原理ではなく、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>
                  <a:solidFill>
                    <a:schemeClr val="bg1"/>
                  </a:solidFill>
                </a:rPr>
                <a:t>確立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した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(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でも新しい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)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技術の応用で立ち向かう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46575" y="3725862"/>
              <a:ext cx="1351674" cy="1458333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108000" rtlCol="0" anchor="t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ja-JP" altLang="en-US" sz="2800" dirty="0" smtClean="0">
                  <a:solidFill>
                    <a:schemeClr val="bg1"/>
                  </a:solidFill>
                </a:rPr>
                <a:t>堅実に</a:t>
              </a:r>
              <a:endParaRPr lang="en-US" altLang="ja-JP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746575" y="1048010"/>
            <a:ext cx="7849741" cy="2538453"/>
            <a:chOff x="790816" y="1048010"/>
            <a:chExt cx="7849741" cy="2538453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2249847" y="1048010"/>
              <a:ext cx="6390710" cy="1278313"/>
            </a:xfrm>
            <a:prstGeom prst="rect">
              <a:avLst/>
            </a:prstGeom>
            <a:solidFill>
              <a:srgbClr val="F49E02"/>
            </a:solidFill>
            <a:ln>
              <a:solidFill>
                <a:schemeClr val="bg1"/>
              </a:solidFill>
            </a:ln>
          </p:spPr>
          <p:txBody>
            <a:bodyPr wrap="square" tIns="108000" rtlCol="0">
              <a:noAutofit/>
            </a:bodyPr>
            <a:lstStyle/>
            <a:p>
              <a:pPr marL="108000">
                <a:spcBef>
                  <a:spcPts val="1200"/>
                </a:spcBef>
              </a:pPr>
              <a:r>
                <a:rPr lang="ja-JP" altLang="en-US" sz="2000" b="1" dirty="0" smtClean="0">
                  <a:solidFill>
                    <a:schemeClr val="bg1"/>
                  </a:solidFill>
                </a:rPr>
                <a:t>一桁</a:t>
              </a:r>
              <a:r>
                <a:rPr lang="ja-JP" altLang="en-US" sz="2000" b="1" dirty="0">
                  <a:solidFill>
                    <a:schemeClr val="bg1"/>
                  </a:solidFill>
                </a:rPr>
                <a:t>感度を伸ばすことは</a:t>
              </a:r>
              <a:r>
                <a:rPr lang="ja-JP" altLang="en-US" sz="2000" b="1" dirty="0" smtClean="0">
                  <a:solidFill>
                    <a:schemeClr val="bg1"/>
                  </a:solidFill>
                </a:rPr>
                <a:t>重要   ⇒   目標感度</a:t>
              </a:r>
              <a:endParaRPr lang="en-US" altLang="ja-JP" sz="2000" b="1" dirty="0">
                <a:solidFill>
                  <a:schemeClr val="bg1"/>
                </a:solidFill>
              </a:endParaRPr>
            </a:p>
            <a:p>
              <a:pPr marL="432000" lvl="1" indent="-28575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超対称大統一理論などで興味深い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32000" lvl="1" indent="-285750">
                <a:buFont typeface="Wingdings" pitchFamily="2" charset="2"/>
                <a:buChar char="p"/>
              </a:pPr>
              <a:r>
                <a:rPr lang="ja-JP" altLang="en-US" sz="2000" dirty="0">
                  <a:solidFill>
                    <a:schemeClr val="bg1"/>
                  </a:solidFill>
                </a:rPr>
                <a:t>次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世代実験に匹敵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</a:t>
              </a:r>
              <a:endParaRPr lang="en-US" altLang="ja-JP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09686" y="1048010"/>
              <a:ext cx="1351674" cy="1278313"/>
            </a:xfrm>
            <a:prstGeom prst="rect">
              <a:avLst/>
            </a:prstGeom>
            <a:solidFill>
              <a:srgbClr val="F49E02"/>
            </a:solidFill>
            <a:ln>
              <a:solidFill>
                <a:schemeClr val="bg1"/>
              </a:solidFill>
            </a:ln>
          </p:spPr>
          <p:txBody>
            <a:bodyPr wrap="square" tIns="108000" rtlCol="0" anchor="t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ja-JP" altLang="en-US" sz="3600" dirty="0" smtClean="0">
                  <a:solidFill>
                    <a:schemeClr val="bg1"/>
                  </a:solidFill>
                </a:rPr>
                <a:t>目標設定</a:t>
              </a:r>
              <a:endParaRPr lang="en-US" altLang="ja-JP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230977" y="2416333"/>
              <a:ext cx="6390710" cy="1170130"/>
            </a:xfrm>
            <a:prstGeom prst="rect">
              <a:avLst/>
            </a:prstGeom>
            <a:solidFill>
              <a:srgbClr val="F49E02"/>
            </a:solidFill>
            <a:ln>
              <a:solidFill>
                <a:schemeClr val="bg1"/>
              </a:solidFill>
            </a:ln>
          </p:spPr>
          <p:txBody>
            <a:bodyPr wrap="square" tIns="72000" rtlCol="0">
              <a:noAutofit/>
            </a:bodyPr>
            <a:lstStyle/>
            <a:p>
              <a:pPr marL="108000">
                <a:spcBef>
                  <a:spcPts val="1200"/>
                </a:spcBef>
              </a:pPr>
              <a:r>
                <a:rPr lang="en-US" altLang="ja-JP" sz="2000" b="1" dirty="0" smtClean="0">
                  <a:solidFill>
                    <a:schemeClr val="bg1"/>
                  </a:solidFill>
                </a:rPr>
                <a:t>5</a:t>
              </a:r>
              <a:r>
                <a:rPr lang="ja-JP" altLang="en-US" sz="2000" b="1" dirty="0" smtClean="0">
                  <a:solidFill>
                    <a:schemeClr val="bg1"/>
                  </a:solidFill>
                </a:rPr>
                <a:t>年程度の時間スケール</a:t>
              </a:r>
              <a:endParaRPr lang="en-US" altLang="ja-JP" sz="2000" b="1" dirty="0">
                <a:solidFill>
                  <a:schemeClr val="bg1"/>
                </a:solidFill>
              </a:endParaRPr>
            </a:p>
            <a:p>
              <a:pPr marL="432000" lvl="1" indent="-285750">
                <a:buFont typeface="Wingdings" pitchFamily="2" charset="2"/>
                <a:buChar char="p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LHC</a:t>
              </a:r>
              <a:r>
                <a:rPr lang="ja-JP" altLang="en-US" sz="2000" dirty="0" err="1" smtClean="0">
                  <a:solidFill>
                    <a:schemeClr val="bg1"/>
                  </a:solidFill>
                </a:rPr>
                <a:t>での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革新に遅れをとらない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32000" lvl="1" indent="-285750">
                <a:buFont typeface="Wingdings" pitchFamily="2" charset="2"/>
                <a:buChar char="p"/>
              </a:pPr>
              <a:r>
                <a:rPr lang="ja-JP" altLang="en-US" sz="2000" dirty="0">
                  <a:solidFill>
                    <a:schemeClr val="bg1"/>
                  </a:solidFill>
                </a:rPr>
                <a:t>次世代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実験より</a:t>
              </a:r>
              <a:r>
                <a:rPr lang="ja-JP" altLang="en-US" sz="2000" dirty="0">
                  <a:solidFill>
                    <a:schemeClr val="bg1"/>
                  </a:solidFill>
                </a:rPr>
                <a:t>早く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90816" y="2416333"/>
              <a:ext cx="1351674" cy="1170130"/>
            </a:xfrm>
            <a:prstGeom prst="rect">
              <a:avLst/>
            </a:prstGeom>
            <a:solidFill>
              <a:srgbClr val="F49E02"/>
            </a:solidFill>
            <a:ln>
              <a:solidFill>
                <a:schemeClr val="bg1"/>
              </a:solidFill>
            </a:ln>
          </p:spPr>
          <p:txBody>
            <a:bodyPr wrap="square" tIns="108000" rtlCol="0" anchor="t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ja-JP" altLang="en-US" sz="3600" dirty="0" smtClean="0">
                  <a:solidFill>
                    <a:schemeClr val="bg1"/>
                  </a:solidFill>
                </a:rPr>
                <a:t>時間</a:t>
              </a:r>
              <a:endParaRPr lang="en-US" altLang="ja-JP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6840356" y="1426223"/>
              <a:ext cx="1665185" cy="81009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~</a:t>
              </a:r>
              <a:r>
                <a:rPr lang="en-US" altLang="ja-JP" sz="2800" b="1" dirty="0">
                  <a:solidFill>
                    <a:schemeClr val="bg1"/>
                  </a:solidFill>
                </a:rPr>
                <a:t>5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×</a:t>
              </a:r>
              <a:r>
                <a:rPr lang="en-US" altLang="ja-JP" sz="2800" b="1" dirty="0">
                  <a:solidFill>
                    <a:schemeClr val="bg1"/>
                  </a:solidFill>
                </a:rPr>
                <a:t>10</a:t>
              </a:r>
              <a:r>
                <a:rPr lang="en-US" altLang="ja-JP" sz="2800" b="1" baseline="30000" dirty="0">
                  <a:solidFill>
                    <a:schemeClr val="bg1"/>
                  </a:solidFill>
                </a:rPr>
                <a:t>-14</a:t>
              </a:r>
              <a:endParaRPr lang="ja-JP" alt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4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2215" y="274638"/>
            <a:ext cx="8345270" cy="706090"/>
          </a:xfrm>
        </p:spPr>
        <p:txBody>
          <a:bodyPr/>
          <a:lstStyle/>
          <a:p>
            <a:pPr algn="l"/>
            <a:r>
              <a:rPr lang="en-US" altLang="ja-JP" sz="5400" dirty="0" smtClean="0"/>
              <a:t>MEG</a:t>
            </a:r>
            <a:r>
              <a:rPr lang="ja-JP" altLang="en-US" sz="5400" dirty="0" smtClean="0"/>
              <a:t>アップグレード</a:t>
            </a:r>
            <a:endParaRPr kumimoji="1" lang="ja-JP" altLang="en-US" sz="5400" dirty="0"/>
          </a:p>
        </p:txBody>
      </p:sp>
      <p:sp>
        <p:nvSpPr>
          <p:cNvPr id="19" name="コンテンツ プレースホルダー 18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774086"/>
          </a:xfrm>
        </p:spPr>
        <p:txBody>
          <a:bodyPr/>
          <a:lstStyle/>
          <a:p>
            <a:r>
              <a:rPr kumimoji="1" lang="ja-JP" altLang="en-US" dirty="0" smtClean="0"/>
              <a:t>どうやって？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611560" y="1714809"/>
            <a:ext cx="8325925" cy="1710190"/>
            <a:chOff x="611560" y="1714809"/>
            <a:chExt cx="8325925" cy="1710190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611560" y="1714809"/>
              <a:ext cx="8325925" cy="1710190"/>
              <a:chOff x="611560" y="1714809"/>
              <a:chExt cx="8325925" cy="1710190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2051720" y="1714809"/>
                <a:ext cx="6885765" cy="1710190"/>
              </a:xfrm>
              <a:prstGeom prst="rect">
                <a:avLst/>
              </a:prstGeom>
              <a:solidFill>
                <a:srgbClr val="70B917"/>
              </a:solidFill>
              <a:ln>
                <a:solidFill>
                  <a:schemeClr val="bg1"/>
                </a:solidFill>
              </a:ln>
            </p:spPr>
            <p:txBody>
              <a:bodyPr wrap="square" tIns="108000" rtlCol="0">
                <a:noAutofit/>
              </a:bodyPr>
              <a:lstStyle/>
              <a:p>
                <a:pPr marL="489150" lvl="1" indent="-342900">
                  <a:buFont typeface="Wingdings" pitchFamily="2" charset="2"/>
                  <a:buChar char="p"/>
                </a:pPr>
                <a:r>
                  <a:rPr lang="en-US" altLang="ja-JP" sz="2000" dirty="0" smtClean="0">
                    <a:solidFill>
                      <a:schemeClr val="bg1"/>
                    </a:solidFill>
                  </a:rPr>
                  <a:t>2–3</a:t>
                </a:r>
                <a:r>
                  <a:rPr lang="ja-JP" altLang="en-US" sz="2000" dirty="0" smtClean="0">
                    <a:solidFill>
                      <a:schemeClr val="bg1"/>
                    </a:solidFill>
                  </a:rPr>
                  <a:t>倍のビームレイト</a:t>
                </a:r>
                <a:endParaRPr lang="en-US" altLang="ja-JP" sz="2000" dirty="0" smtClean="0">
                  <a:solidFill>
                    <a:schemeClr val="bg1"/>
                  </a:solidFill>
                </a:endParaRPr>
              </a:p>
              <a:p>
                <a:pPr marL="946350" lvl="2" indent="-342900">
                  <a:buFont typeface="Wingdings" pitchFamily="2" charset="2"/>
                  <a:buChar char="ü"/>
                </a:pPr>
                <a:r>
                  <a:rPr lang="ja-JP" altLang="en-US" sz="2000" dirty="0" smtClean="0">
                    <a:solidFill>
                      <a:schemeClr val="bg1"/>
                    </a:solidFill>
                  </a:rPr>
                  <a:t>現ビームライン</a:t>
                </a:r>
                <a:r>
                  <a:rPr lang="en-US" altLang="ja-JP" sz="20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  <a:r>
                  <a:rPr lang="en-US" altLang="ja-JP" sz="2000" dirty="0" smtClean="0">
                    <a:solidFill>
                      <a:schemeClr val="bg1"/>
                    </a:solidFill>
                  </a:rPr>
                  <a:t>E5</a:t>
                </a:r>
                <a:r>
                  <a:rPr lang="ja-JP" altLang="en-US" sz="2000" dirty="0" smtClean="0">
                    <a:solidFill>
                      <a:schemeClr val="bg1"/>
                    </a:solidFill>
                  </a:rPr>
                  <a:t>で可能</a:t>
                </a:r>
                <a:endParaRPr lang="en-US" altLang="ja-JP" sz="2000" dirty="0" smtClean="0">
                  <a:solidFill>
                    <a:schemeClr val="bg1"/>
                  </a:solidFill>
                </a:endParaRPr>
              </a:p>
              <a:p>
                <a:pPr marL="489150" lvl="1" indent="-342900">
                  <a:buFont typeface="Wingdings" pitchFamily="2" charset="2"/>
                  <a:buChar char="p"/>
                </a:pPr>
                <a:r>
                  <a:rPr lang="en-US" altLang="ja-JP" sz="2000" dirty="0">
                    <a:solidFill>
                      <a:schemeClr val="bg1"/>
                    </a:solidFill>
                  </a:rPr>
                  <a:t>2</a:t>
                </a:r>
                <a:r>
                  <a:rPr lang="ja-JP" altLang="en-US" sz="2000" dirty="0" smtClean="0">
                    <a:solidFill>
                      <a:schemeClr val="bg1"/>
                    </a:solidFill>
                  </a:rPr>
                  <a:t>倍の検出効率</a:t>
                </a:r>
                <a:endParaRPr lang="en-US" altLang="ja-JP" sz="2000" dirty="0" smtClean="0">
                  <a:solidFill>
                    <a:schemeClr val="bg1"/>
                  </a:solidFill>
                </a:endParaRPr>
              </a:p>
              <a:p>
                <a:pPr marL="946350" lvl="2" indent="-342900">
                  <a:buFont typeface="Wingdings" pitchFamily="2" charset="2"/>
                  <a:buChar char="ü"/>
                </a:pPr>
                <a:r>
                  <a:rPr lang="ja-JP" altLang="en-US" sz="2000" dirty="0" smtClean="0">
                    <a:solidFill>
                      <a:schemeClr val="bg1"/>
                    </a:solidFill>
                  </a:rPr>
                  <a:t>現検出器</a:t>
                </a:r>
                <a:r>
                  <a:rPr lang="en-US" altLang="ja-JP" sz="2000" dirty="0" smtClean="0">
                    <a:solidFill>
                      <a:schemeClr val="bg1"/>
                    </a:solidFill>
                  </a:rPr>
                  <a:t>(</a:t>
                </a:r>
                <a:r>
                  <a:rPr lang="ja-JP" altLang="en-US" sz="2000" dirty="0" smtClean="0">
                    <a:solidFill>
                      <a:schemeClr val="bg1"/>
                    </a:solidFill>
                  </a:rPr>
                  <a:t>特に</a:t>
                </a:r>
                <a:r>
                  <a:rPr lang="en-US" altLang="ja-JP" sz="2000" dirty="0" smtClean="0">
                    <a:solidFill>
                      <a:schemeClr val="bg1"/>
                    </a:solidFill>
                  </a:rPr>
                  <a:t>e</a:t>
                </a:r>
                <a:r>
                  <a:rPr lang="en-US" altLang="ja-JP" sz="2000" baseline="30000" dirty="0" smtClean="0">
                    <a:solidFill>
                      <a:schemeClr val="bg1"/>
                    </a:solidFill>
                  </a:rPr>
                  <a:t>+</a:t>
                </a:r>
                <a:r>
                  <a:rPr lang="ja-JP" altLang="en-US" sz="2000" dirty="0" smtClean="0">
                    <a:solidFill>
                      <a:schemeClr val="bg1"/>
                    </a:solidFill>
                  </a:rPr>
                  <a:t>サイド</a:t>
                </a:r>
                <a:r>
                  <a:rPr lang="en-US" altLang="ja-JP" sz="2000" dirty="0" smtClean="0">
                    <a:solidFill>
                      <a:schemeClr val="bg1"/>
                    </a:solidFill>
                  </a:rPr>
                  <a:t>)</a:t>
                </a:r>
                <a:r>
                  <a:rPr lang="ja-JP" altLang="en-US" sz="2000" dirty="0" smtClean="0">
                    <a:solidFill>
                      <a:schemeClr val="bg1"/>
                    </a:solidFill>
                  </a:rPr>
                  <a:t>の大幅な損失を改善</a:t>
                </a:r>
                <a:endParaRPr lang="en-US" altLang="ja-JP" sz="2000" dirty="0" smtClean="0">
                  <a:solidFill>
                    <a:schemeClr val="bg1"/>
                  </a:solidFill>
                </a:endParaRPr>
              </a:p>
              <a:p>
                <a:pPr marL="489150" lvl="1" indent="-342900">
                  <a:buFont typeface="Wingdings" pitchFamily="2" charset="2"/>
                  <a:buChar char="p"/>
                </a:pPr>
                <a:r>
                  <a:rPr lang="ja-JP" altLang="en-US" sz="2000" dirty="0" smtClean="0">
                    <a:solidFill>
                      <a:schemeClr val="bg1"/>
                    </a:solidFill>
                  </a:rPr>
                  <a:t>ビームタイムの効率使用</a:t>
                </a:r>
                <a:endParaRPr lang="en-US" altLang="ja-JP" sz="20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611560" y="1714809"/>
                <a:ext cx="1351674" cy="1710190"/>
              </a:xfrm>
              <a:prstGeom prst="rect">
                <a:avLst/>
              </a:prstGeom>
              <a:solidFill>
                <a:srgbClr val="70B917"/>
              </a:solidFill>
              <a:ln>
                <a:solidFill>
                  <a:schemeClr val="bg1"/>
                </a:solidFill>
              </a:ln>
            </p:spPr>
            <p:txBody>
              <a:bodyPr wrap="square" tIns="108000" rtlCol="0" anchor="ctr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ja-JP" altLang="en-US" sz="2800" dirty="0" smtClean="0">
                    <a:solidFill>
                      <a:schemeClr val="bg1"/>
                    </a:solidFill>
                  </a:rPr>
                  <a:t>統計</a:t>
                </a:r>
                <a:r>
                  <a:rPr lang="en-US" altLang="ja-JP" sz="2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altLang="ja-JP" sz="2800" dirty="0" smtClean="0">
                    <a:solidFill>
                      <a:schemeClr val="bg1"/>
                    </a:solidFill>
                  </a:rPr>
                </a:br>
                <a:r>
                  <a:rPr lang="en-US" altLang="ja-JP" sz="2800" dirty="0" smtClean="0">
                    <a:solidFill>
                      <a:schemeClr val="bg1"/>
                    </a:solidFill>
                  </a:rPr>
                  <a:t>&gt;10</a:t>
                </a:r>
                <a:r>
                  <a:rPr lang="ja-JP" altLang="en-US" sz="2800" dirty="0" smtClean="0">
                    <a:solidFill>
                      <a:schemeClr val="bg1"/>
                    </a:solidFill>
                  </a:rPr>
                  <a:t>倍</a:t>
                </a:r>
                <a:endParaRPr lang="en-US" altLang="ja-JP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円/楕円 16"/>
            <p:cNvSpPr/>
            <p:nvPr/>
          </p:nvSpPr>
          <p:spPr>
            <a:xfrm>
              <a:off x="8172400" y="1853824"/>
              <a:ext cx="677504" cy="71607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ctr"/>
            <a:lstStyle/>
            <a:p>
              <a:pPr algn="ctr"/>
              <a:r>
                <a:rPr lang="ja-JP" altLang="en-US" sz="3600" dirty="0"/>
                <a:t>可</a:t>
              </a:r>
              <a:endParaRPr kumimoji="1" lang="ja-JP" altLang="en-US" sz="2000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11560" y="3577398"/>
            <a:ext cx="8325925" cy="2281872"/>
            <a:chOff x="611560" y="3577398"/>
            <a:chExt cx="8325925" cy="2281872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051720" y="3577400"/>
              <a:ext cx="6885765" cy="5292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txBody>
            <a:bodyPr wrap="square" tIns="108000" rtlCol="0">
              <a:noAutofit/>
            </a:bodyPr>
            <a:lstStyle/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高レイトで安定に動く検出器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11560" y="3577398"/>
              <a:ext cx="1351674" cy="228187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txBody>
            <a:bodyPr wrap="square" tIns="108000" rtlCol="0" anchor="ctr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ja-JP" altLang="en-US" sz="2800" dirty="0" smtClean="0">
                  <a:solidFill>
                    <a:schemeClr val="bg1"/>
                  </a:solidFill>
                </a:rPr>
                <a:t>必須</a:t>
              </a:r>
              <a:r>
                <a:rPr lang="en-US" altLang="ja-JP" sz="2800" dirty="0" smtClean="0">
                  <a:solidFill>
                    <a:schemeClr val="bg1"/>
                  </a:solidFill>
                </a:rPr>
                <a:t/>
              </a:r>
              <a:br>
                <a:rPr lang="en-US" altLang="ja-JP" sz="2800" dirty="0" smtClean="0">
                  <a:solidFill>
                    <a:schemeClr val="bg1"/>
                  </a:solidFill>
                </a:rPr>
              </a:br>
              <a:r>
                <a:rPr lang="ja-JP" altLang="en-US" sz="2800" dirty="0" smtClean="0">
                  <a:solidFill>
                    <a:schemeClr val="bg1"/>
                  </a:solidFill>
                </a:rPr>
                <a:t>要件</a:t>
              </a:r>
              <a:endParaRPr lang="en-US" altLang="ja-JP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051720" y="4149080"/>
              <a:ext cx="6885765" cy="171019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txBody>
            <a:bodyPr wrap="square" tIns="108000" rtlCol="0">
              <a:noAutofit/>
            </a:bodyPr>
            <a:lstStyle/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増倍する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BG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の抑制　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10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倍統計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×3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倍レイト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=30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倍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BG</a:t>
              </a:r>
            </a:p>
            <a:p>
              <a:pPr marL="946350" lvl="2" indent="-342900">
                <a:buFont typeface="Wingdings" pitchFamily="2" charset="2"/>
                <a:buChar char="p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(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e</a:t>
              </a:r>
              <a:r>
                <a:rPr lang="en-US" altLang="ja-JP" sz="1600" baseline="30000" dirty="0" smtClean="0">
                  <a:solidFill>
                    <a:schemeClr val="bg1"/>
                  </a:solidFill>
                </a:rPr>
                <a:t>+</a:t>
              </a:r>
              <a:r>
                <a:rPr lang="ja-JP" altLang="en-US" sz="1600" dirty="0" smtClean="0">
                  <a:solidFill>
                    <a:schemeClr val="bg1"/>
                  </a:solidFill>
                </a:rPr>
                <a:t>運動量で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2)x(γ</a:t>
              </a:r>
              <a:r>
                <a:rPr lang="ja-JP" altLang="en-US" sz="1600" dirty="0" smtClean="0">
                  <a:solidFill>
                    <a:schemeClr val="bg1"/>
                  </a:solidFill>
                </a:rPr>
                <a:t>エネルギーで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2)x(</a:t>
              </a:r>
              <a:r>
                <a:rPr lang="ja-JP" altLang="en-US" sz="1600" dirty="0" smtClean="0">
                  <a:solidFill>
                    <a:schemeClr val="bg1"/>
                  </a:solidFill>
                </a:rPr>
                <a:t>角度で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2)</a:t>
              </a:r>
              <a:r>
                <a:rPr lang="en-US" altLang="ja-JP" sz="16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x(</a:t>
              </a:r>
              <a:r>
                <a:rPr lang="ja-JP" altLang="en-US" sz="1600" dirty="0" smtClean="0">
                  <a:solidFill>
                    <a:schemeClr val="bg1"/>
                  </a:solidFill>
                </a:rPr>
                <a:t>時間で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2)=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32</a:t>
              </a:r>
            </a:p>
            <a:p>
              <a:pPr marL="946350" lvl="2" indent="-342900">
                <a:buFont typeface="Wingdings" pitchFamily="2" charset="2"/>
                <a:buChar char="p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BG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生成自身を減らす。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1403550" lvl="3" indent="-342900">
                <a:buFont typeface="Wingdings" pitchFamily="2" charset="2"/>
                <a:buChar char="ü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より薄いターゲット・トラッカー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946350" lvl="2" indent="-342900">
                <a:buFont typeface="Wingdings" pitchFamily="2" charset="2"/>
                <a:buChar char="p"/>
              </a:pPr>
              <a:r>
                <a:rPr lang="ja-JP" altLang="en-US" sz="2000" dirty="0">
                  <a:solidFill>
                    <a:schemeClr val="bg1"/>
                  </a:solidFill>
                </a:rPr>
                <a:t>放射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崩壊や対消滅事象の積極的ヴェト法を考える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603450" lvl="2"/>
              <a:endParaRPr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285730" y="5124856"/>
              <a:ext cx="677504" cy="71607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ctr"/>
            <a:lstStyle/>
            <a:p>
              <a:pPr algn="ctr"/>
              <a:r>
                <a:rPr lang="ja-JP" altLang="en-US" sz="3600" dirty="0" smtClean="0"/>
                <a:t>挑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550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grpSp>
        <p:nvGrpSpPr>
          <p:cNvPr id="9" name="グループ化 8"/>
          <p:cNvGrpSpPr>
            <a:grpSpLocks noChangeAspect="1"/>
          </p:cNvGrpSpPr>
          <p:nvPr/>
        </p:nvGrpSpPr>
        <p:grpSpPr>
          <a:xfrm>
            <a:off x="428241" y="818710"/>
            <a:ext cx="8163784" cy="5838164"/>
            <a:chOff x="263417" y="863715"/>
            <a:chExt cx="8266915" cy="5911916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949" y="863715"/>
              <a:ext cx="7215383" cy="5676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263417" y="6129300"/>
              <a:ext cx="4659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MEG Upgrade Proposal</a:t>
              </a:r>
            </a:p>
            <a:p>
              <a:r>
                <a:rPr lang="en-US" altLang="ja-JP" dirty="0"/>
                <a:t>(</a:t>
              </a:r>
              <a:r>
                <a:rPr lang="en-US" altLang="ja-JP" dirty="0">
                  <a:hlinkClick r:id="rId4"/>
                </a:rPr>
                <a:t>http://arxiv.org/abs/arXiv:1301.7225</a:t>
              </a:r>
              <a:r>
                <a:rPr lang="en-US" altLang="ja-JP" dirty="0"/>
                <a:t>)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001417" cy="706090"/>
          </a:xfrm>
        </p:spPr>
        <p:txBody>
          <a:bodyPr/>
          <a:lstStyle/>
          <a:p>
            <a:r>
              <a:rPr lang="en-US" altLang="ja-JP" sz="5400" dirty="0" smtClean="0"/>
              <a:t>MEG</a:t>
            </a:r>
            <a:r>
              <a:rPr lang="ja-JP" altLang="en-US" sz="5400" dirty="0" smtClean="0"/>
              <a:t>アップグレード</a:t>
            </a:r>
            <a:endParaRPr kumimoji="1" lang="ja-JP" altLang="en-US" sz="5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0026" y="3113965"/>
            <a:ext cx="1351674" cy="720080"/>
          </a:xfrm>
          <a:prstGeom prst="rect">
            <a:avLst/>
          </a:prstGeom>
          <a:solidFill>
            <a:srgbClr val="70B917"/>
          </a:solidFill>
          <a:ln>
            <a:solidFill>
              <a:schemeClr val="bg1"/>
            </a:solidFill>
          </a:ln>
        </p:spPr>
        <p:txBody>
          <a:bodyPr wrap="square" tIns="108000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2800" dirty="0">
                <a:solidFill>
                  <a:schemeClr val="bg1"/>
                </a:solidFill>
              </a:rPr>
              <a:t>全体像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236955" y="0"/>
            <a:ext cx="8928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670" y="1195675"/>
            <a:ext cx="9164385" cy="5682683"/>
            <a:chOff x="-416622" y="545888"/>
            <a:chExt cx="10238133" cy="6348497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" t="7585" r="4774" b="12492"/>
            <a:stretch/>
          </p:blipFill>
          <p:spPr>
            <a:xfrm>
              <a:off x="-152653" y="545888"/>
              <a:ext cx="9974164" cy="6348497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-416622" y="3413024"/>
              <a:ext cx="5261610" cy="2690599"/>
              <a:chOff x="-437675" y="2881584"/>
              <a:chExt cx="5261610" cy="2690599"/>
            </a:xfrm>
          </p:grpSpPr>
          <p:sp>
            <p:nvSpPr>
              <p:cNvPr id="11" name="フリーフォーム 10"/>
              <p:cNvSpPr/>
              <p:nvPr/>
            </p:nvSpPr>
            <p:spPr>
              <a:xfrm>
                <a:off x="3840955" y="2881584"/>
                <a:ext cx="982980" cy="614566"/>
              </a:xfrm>
              <a:custGeom>
                <a:avLst/>
                <a:gdLst>
                  <a:gd name="connsiteX0" fmla="*/ 769620 w 769620"/>
                  <a:gd name="connsiteY0" fmla="*/ 72691 h 507031"/>
                  <a:gd name="connsiteX1" fmla="*/ 320040 w 769620"/>
                  <a:gd name="connsiteY1" fmla="*/ 34591 h 507031"/>
                  <a:gd name="connsiteX2" fmla="*/ 0 w 769620"/>
                  <a:gd name="connsiteY2" fmla="*/ 507031 h 507031"/>
                  <a:gd name="connsiteX0" fmla="*/ 769620 w 769620"/>
                  <a:gd name="connsiteY0" fmla="*/ 67247 h 501587"/>
                  <a:gd name="connsiteX1" fmla="*/ 289560 w 769620"/>
                  <a:gd name="connsiteY1" fmla="*/ 36767 h 501587"/>
                  <a:gd name="connsiteX2" fmla="*/ 0 w 769620"/>
                  <a:gd name="connsiteY2" fmla="*/ 501587 h 501587"/>
                  <a:gd name="connsiteX0" fmla="*/ 769620 w 769620"/>
                  <a:gd name="connsiteY0" fmla="*/ 78296 h 512636"/>
                  <a:gd name="connsiteX1" fmla="*/ 289560 w 769620"/>
                  <a:gd name="connsiteY1" fmla="*/ 47816 h 512636"/>
                  <a:gd name="connsiteX2" fmla="*/ 0 w 769620"/>
                  <a:gd name="connsiteY2" fmla="*/ 512636 h 512636"/>
                  <a:gd name="connsiteX0" fmla="*/ 769620 w 769620"/>
                  <a:gd name="connsiteY0" fmla="*/ 78296 h 512636"/>
                  <a:gd name="connsiteX1" fmla="*/ 289560 w 769620"/>
                  <a:gd name="connsiteY1" fmla="*/ 47816 h 512636"/>
                  <a:gd name="connsiteX2" fmla="*/ 0 w 769620"/>
                  <a:gd name="connsiteY2" fmla="*/ 512636 h 512636"/>
                  <a:gd name="connsiteX0" fmla="*/ 769620 w 769620"/>
                  <a:gd name="connsiteY0" fmla="*/ 81468 h 515808"/>
                  <a:gd name="connsiteX1" fmla="*/ 289560 w 769620"/>
                  <a:gd name="connsiteY1" fmla="*/ 50988 h 515808"/>
                  <a:gd name="connsiteX2" fmla="*/ 0 w 769620"/>
                  <a:gd name="connsiteY2" fmla="*/ 515808 h 515808"/>
                  <a:gd name="connsiteX0" fmla="*/ 762000 w 762000"/>
                  <a:gd name="connsiteY0" fmla="*/ 77247 h 496347"/>
                  <a:gd name="connsiteX1" fmla="*/ 281940 w 762000"/>
                  <a:gd name="connsiteY1" fmla="*/ 46767 h 496347"/>
                  <a:gd name="connsiteX2" fmla="*/ 0 w 762000"/>
                  <a:gd name="connsiteY2" fmla="*/ 496347 h 496347"/>
                  <a:gd name="connsiteX0" fmla="*/ 762000 w 762000"/>
                  <a:gd name="connsiteY0" fmla="*/ 77247 h 496347"/>
                  <a:gd name="connsiteX1" fmla="*/ 281940 w 762000"/>
                  <a:gd name="connsiteY1" fmla="*/ 46767 h 496347"/>
                  <a:gd name="connsiteX2" fmla="*/ 0 w 762000"/>
                  <a:gd name="connsiteY2" fmla="*/ 496347 h 496347"/>
                  <a:gd name="connsiteX0" fmla="*/ 762000 w 762000"/>
                  <a:gd name="connsiteY0" fmla="*/ 83598 h 502698"/>
                  <a:gd name="connsiteX1" fmla="*/ 281940 w 762000"/>
                  <a:gd name="connsiteY1" fmla="*/ 53118 h 502698"/>
                  <a:gd name="connsiteX2" fmla="*/ 0 w 762000"/>
                  <a:gd name="connsiteY2" fmla="*/ 502698 h 502698"/>
                  <a:gd name="connsiteX0" fmla="*/ 762000 w 762000"/>
                  <a:gd name="connsiteY0" fmla="*/ 80408 h 499508"/>
                  <a:gd name="connsiteX1" fmla="*/ 281940 w 762000"/>
                  <a:gd name="connsiteY1" fmla="*/ 49928 h 499508"/>
                  <a:gd name="connsiteX2" fmla="*/ 0 w 762000"/>
                  <a:gd name="connsiteY2" fmla="*/ 499508 h 499508"/>
                  <a:gd name="connsiteX0" fmla="*/ 762000 w 762000"/>
                  <a:gd name="connsiteY0" fmla="*/ 73535 h 492635"/>
                  <a:gd name="connsiteX1" fmla="*/ 281940 w 762000"/>
                  <a:gd name="connsiteY1" fmla="*/ 43055 h 492635"/>
                  <a:gd name="connsiteX2" fmla="*/ 0 w 762000"/>
                  <a:gd name="connsiteY2" fmla="*/ 492635 h 492635"/>
                  <a:gd name="connsiteX0" fmla="*/ 762000 w 762000"/>
                  <a:gd name="connsiteY0" fmla="*/ 80407 h 499507"/>
                  <a:gd name="connsiteX1" fmla="*/ 281940 w 762000"/>
                  <a:gd name="connsiteY1" fmla="*/ 49927 h 499507"/>
                  <a:gd name="connsiteX2" fmla="*/ 0 w 762000"/>
                  <a:gd name="connsiteY2" fmla="*/ 499507 h 499507"/>
                  <a:gd name="connsiteX0" fmla="*/ 723900 w 723900"/>
                  <a:gd name="connsiteY0" fmla="*/ 76723 h 488203"/>
                  <a:gd name="connsiteX1" fmla="*/ 243840 w 723900"/>
                  <a:gd name="connsiteY1" fmla="*/ 46243 h 488203"/>
                  <a:gd name="connsiteX2" fmla="*/ 0 w 723900"/>
                  <a:gd name="connsiteY2" fmla="*/ 488203 h 488203"/>
                  <a:gd name="connsiteX0" fmla="*/ 739140 w 739140"/>
                  <a:gd name="connsiteY0" fmla="*/ 76723 h 488203"/>
                  <a:gd name="connsiteX1" fmla="*/ 259080 w 739140"/>
                  <a:gd name="connsiteY1" fmla="*/ 46243 h 488203"/>
                  <a:gd name="connsiteX2" fmla="*/ 0 w 739140"/>
                  <a:gd name="connsiteY2" fmla="*/ 488203 h 488203"/>
                  <a:gd name="connsiteX0" fmla="*/ 758190 w 758190"/>
                  <a:gd name="connsiteY0" fmla="*/ 80231 h 542511"/>
                  <a:gd name="connsiteX1" fmla="*/ 278130 w 758190"/>
                  <a:gd name="connsiteY1" fmla="*/ 49751 h 542511"/>
                  <a:gd name="connsiteX2" fmla="*/ 0 w 758190"/>
                  <a:gd name="connsiteY2" fmla="*/ 542511 h 542511"/>
                  <a:gd name="connsiteX0" fmla="*/ 843915 w 843915"/>
                  <a:gd name="connsiteY0" fmla="*/ 80231 h 542511"/>
                  <a:gd name="connsiteX1" fmla="*/ 278130 w 843915"/>
                  <a:gd name="connsiteY1" fmla="*/ 49751 h 542511"/>
                  <a:gd name="connsiteX2" fmla="*/ 0 w 843915"/>
                  <a:gd name="connsiteY2" fmla="*/ 542511 h 542511"/>
                  <a:gd name="connsiteX0" fmla="*/ 920115 w 920115"/>
                  <a:gd name="connsiteY0" fmla="*/ 109416 h 524071"/>
                  <a:gd name="connsiteX1" fmla="*/ 278130 w 920115"/>
                  <a:gd name="connsiteY1" fmla="*/ 31311 h 524071"/>
                  <a:gd name="connsiteX2" fmla="*/ 0 w 920115"/>
                  <a:gd name="connsiteY2" fmla="*/ 524071 h 524071"/>
                  <a:gd name="connsiteX0" fmla="*/ 920115 w 920115"/>
                  <a:gd name="connsiteY0" fmla="*/ 115940 h 530595"/>
                  <a:gd name="connsiteX1" fmla="*/ 278130 w 920115"/>
                  <a:gd name="connsiteY1" fmla="*/ 37835 h 530595"/>
                  <a:gd name="connsiteX2" fmla="*/ 0 w 920115"/>
                  <a:gd name="connsiteY2" fmla="*/ 530595 h 530595"/>
                  <a:gd name="connsiteX0" fmla="*/ 1005840 w 1005840"/>
                  <a:gd name="connsiteY0" fmla="*/ 122957 h 632862"/>
                  <a:gd name="connsiteX1" fmla="*/ 363855 w 1005840"/>
                  <a:gd name="connsiteY1" fmla="*/ 44852 h 632862"/>
                  <a:gd name="connsiteX2" fmla="*/ 0 w 1005840"/>
                  <a:gd name="connsiteY2" fmla="*/ 632862 h 632862"/>
                  <a:gd name="connsiteX0" fmla="*/ 1005840 w 1005840"/>
                  <a:gd name="connsiteY0" fmla="*/ 131389 h 641294"/>
                  <a:gd name="connsiteX1" fmla="*/ 363855 w 1005840"/>
                  <a:gd name="connsiteY1" fmla="*/ 53284 h 641294"/>
                  <a:gd name="connsiteX2" fmla="*/ 0 w 1005840"/>
                  <a:gd name="connsiteY2" fmla="*/ 641294 h 641294"/>
                  <a:gd name="connsiteX0" fmla="*/ 1005840 w 1005840"/>
                  <a:gd name="connsiteY0" fmla="*/ 131389 h 641294"/>
                  <a:gd name="connsiteX1" fmla="*/ 363855 w 1005840"/>
                  <a:gd name="connsiteY1" fmla="*/ 53284 h 641294"/>
                  <a:gd name="connsiteX2" fmla="*/ 0 w 1005840"/>
                  <a:gd name="connsiteY2" fmla="*/ 641294 h 641294"/>
                  <a:gd name="connsiteX0" fmla="*/ 982980 w 982980"/>
                  <a:gd name="connsiteY0" fmla="*/ 122396 h 624681"/>
                  <a:gd name="connsiteX1" fmla="*/ 340995 w 982980"/>
                  <a:gd name="connsiteY1" fmla="*/ 44291 h 624681"/>
                  <a:gd name="connsiteX2" fmla="*/ 0 w 982980"/>
                  <a:gd name="connsiteY2" fmla="*/ 624681 h 624681"/>
                  <a:gd name="connsiteX0" fmla="*/ 982980 w 982980"/>
                  <a:gd name="connsiteY0" fmla="*/ 133448 h 635733"/>
                  <a:gd name="connsiteX1" fmla="*/ 363855 w 982980"/>
                  <a:gd name="connsiteY1" fmla="*/ 40103 h 635733"/>
                  <a:gd name="connsiteX2" fmla="*/ 0 w 982980"/>
                  <a:gd name="connsiteY2" fmla="*/ 635733 h 635733"/>
                  <a:gd name="connsiteX0" fmla="*/ 982980 w 982980"/>
                  <a:gd name="connsiteY0" fmla="*/ 133448 h 635733"/>
                  <a:gd name="connsiteX1" fmla="*/ 363855 w 982980"/>
                  <a:gd name="connsiteY1" fmla="*/ 40103 h 635733"/>
                  <a:gd name="connsiteX2" fmla="*/ 0 w 982980"/>
                  <a:gd name="connsiteY2" fmla="*/ 635733 h 635733"/>
                  <a:gd name="connsiteX0" fmla="*/ 982980 w 982980"/>
                  <a:gd name="connsiteY0" fmla="*/ 131756 h 611181"/>
                  <a:gd name="connsiteX1" fmla="*/ 363855 w 982980"/>
                  <a:gd name="connsiteY1" fmla="*/ 38411 h 611181"/>
                  <a:gd name="connsiteX2" fmla="*/ 0 w 982980"/>
                  <a:gd name="connsiteY2" fmla="*/ 611181 h 611181"/>
                  <a:gd name="connsiteX0" fmla="*/ 982980 w 982980"/>
                  <a:gd name="connsiteY0" fmla="*/ 135141 h 614566"/>
                  <a:gd name="connsiteX1" fmla="*/ 363855 w 982980"/>
                  <a:gd name="connsiteY1" fmla="*/ 41796 h 614566"/>
                  <a:gd name="connsiteX2" fmla="*/ 0 w 982980"/>
                  <a:gd name="connsiteY2" fmla="*/ 614566 h 61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2980" h="614566">
                    <a:moveTo>
                      <a:pt x="982980" y="135141"/>
                    </a:moveTo>
                    <a:cubicBezTo>
                      <a:pt x="786130" y="13221"/>
                      <a:pt x="558165" y="-45728"/>
                      <a:pt x="363855" y="41796"/>
                    </a:cubicBezTo>
                    <a:cubicBezTo>
                      <a:pt x="169545" y="129320"/>
                      <a:pt x="103505" y="246901"/>
                      <a:pt x="0" y="614566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フリーフォーム 11"/>
              <p:cNvSpPr/>
              <p:nvPr/>
            </p:nvSpPr>
            <p:spPr>
              <a:xfrm>
                <a:off x="1672431" y="3674694"/>
                <a:ext cx="1276996" cy="315557"/>
              </a:xfrm>
              <a:custGeom>
                <a:avLst/>
                <a:gdLst>
                  <a:gd name="connsiteX0" fmla="*/ 1529681 w 1529681"/>
                  <a:gd name="connsiteY0" fmla="*/ 23947 h 593569"/>
                  <a:gd name="connsiteX1" fmla="*/ 564481 w 1529681"/>
                  <a:gd name="connsiteY1" fmla="*/ 62047 h 593569"/>
                  <a:gd name="connsiteX2" fmla="*/ 37431 w 1529681"/>
                  <a:gd name="connsiteY2" fmla="*/ 557347 h 593569"/>
                  <a:gd name="connsiteX3" fmla="*/ 43781 w 1529681"/>
                  <a:gd name="connsiteY3" fmla="*/ 557347 h 593569"/>
                  <a:gd name="connsiteX4" fmla="*/ 50131 w 1529681"/>
                  <a:gd name="connsiteY4" fmla="*/ 570047 h 593569"/>
                  <a:gd name="connsiteX5" fmla="*/ 43781 w 1529681"/>
                  <a:gd name="connsiteY5" fmla="*/ 570047 h 593569"/>
                  <a:gd name="connsiteX0" fmla="*/ 1532971 w 1532971"/>
                  <a:gd name="connsiteY0" fmla="*/ 33843 h 604876"/>
                  <a:gd name="connsiteX1" fmla="*/ 612221 w 1532971"/>
                  <a:gd name="connsiteY1" fmla="*/ 52893 h 604876"/>
                  <a:gd name="connsiteX2" fmla="*/ 40721 w 1532971"/>
                  <a:gd name="connsiteY2" fmla="*/ 567243 h 604876"/>
                  <a:gd name="connsiteX3" fmla="*/ 47071 w 1532971"/>
                  <a:gd name="connsiteY3" fmla="*/ 567243 h 604876"/>
                  <a:gd name="connsiteX4" fmla="*/ 53421 w 1532971"/>
                  <a:gd name="connsiteY4" fmla="*/ 579943 h 604876"/>
                  <a:gd name="connsiteX5" fmla="*/ 47071 w 1532971"/>
                  <a:gd name="connsiteY5" fmla="*/ 579943 h 604876"/>
                  <a:gd name="connsiteX0" fmla="*/ 1532971 w 1532971"/>
                  <a:gd name="connsiteY0" fmla="*/ 65814 h 636847"/>
                  <a:gd name="connsiteX1" fmla="*/ 612221 w 1532971"/>
                  <a:gd name="connsiteY1" fmla="*/ 84864 h 636847"/>
                  <a:gd name="connsiteX2" fmla="*/ 40721 w 1532971"/>
                  <a:gd name="connsiteY2" fmla="*/ 599214 h 636847"/>
                  <a:gd name="connsiteX3" fmla="*/ 47071 w 1532971"/>
                  <a:gd name="connsiteY3" fmla="*/ 599214 h 636847"/>
                  <a:gd name="connsiteX4" fmla="*/ 53421 w 1532971"/>
                  <a:gd name="connsiteY4" fmla="*/ 611914 h 636847"/>
                  <a:gd name="connsiteX5" fmla="*/ 47071 w 1532971"/>
                  <a:gd name="connsiteY5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4" fmla="*/ 46849 w 1532749"/>
                  <a:gd name="connsiteY4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72064 h 605464"/>
                  <a:gd name="connsiteX1" fmla="*/ 571500 w 1492250"/>
                  <a:gd name="connsiteY1" fmla="*/ 91114 h 605464"/>
                  <a:gd name="connsiteX2" fmla="*/ 0 w 1492250"/>
                  <a:gd name="connsiteY2" fmla="*/ 605464 h 605464"/>
                  <a:gd name="connsiteX0" fmla="*/ 1621790 w 1621790"/>
                  <a:gd name="connsiteY0" fmla="*/ 58956 h 455196"/>
                  <a:gd name="connsiteX1" fmla="*/ 701040 w 1621790"/>
                  <a:gd name="connsiteY1" fmla="*/ 78006 h 455196"/>
                  <a:gd name="connsiteX2" fmla="*/ 0 w 1621790"/>
                  <a:gd name="connsiteY2" fmla="*/ 455196 h 455196"/>
                  <a:gd name="connsiteX0" fmla="*/ 1438910 w 1438910"/>
                  <a:gd name="connsiteY0" fmla="*/ 145454 h 389294"/>
                  <a:gd name="connsiteX1" fmla="*/ 701040 w 1438910"/>
                  <a:gd name="connsiteY1" fmla="*/ 12104 h 389294"/>
                  <a:gd name="connsiteX2" fmla="*/ 0 w 1438910"/>
                  <a:gd name="connsiteY2" fmla="*/ 389294 h 389294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1276996 w 1276996"/>
                  <a:gd name="connsiteY0" fmla="*/ 90523 h 341848"/>
                  <a:gd name="connsiteX1" fmla="*/ 693420 w 1276996"/>
                  <a:gd name="connsiteY1" fmla="*/ 10378 h 341848"/>
                  <a:gd name="connsiteX2" fmla="*/ 0 w 1276996"/>
                  <a:gd name="connsiteY2" fmla="*/ 341848 h 341848"/>
                  <a:gd name="connsiteX0" fmla="*/ 1276996 w 1276996"/>
                  <a:gd name="connsiteY0" fmla="*/ 64232 h 315557"/>
                  <a:gd name="connsiteX1" fmla="*/ 688099 w 1276996"/>
                  <a:gd name="connsiteY1" fmla="*/ 16010 h 315557"/>
                  <a:gd name="connsiteX2" fmla="*/ 0 w 1276996"/>
                  <a:gd name="connsiteY2" fmla="*/ 315557 h 31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6996" h="315557">
                    <a:moveTo>
                      <a:pt x="1276996" y="64232"/>
                    </a:moveTo>
                    <a:cubicBezTo>
                      <a:pt x="1132110" y="2002"/>
                      <a:pt x="926647" y="-17010"/>
                      <a:pt x="688099" y="16010"/>
                    </a:cubicBezTo>
                    <a:cubicBezTo>
                      <a:pt x="449551" y="49030"/>
                      <a:pt x="188172" y="172682"/>
                      <a:pt x="0" y="315557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フリーフォーム 12"/>
              <p:cNvSpPr/>
              <p:nvPr/>
            </p:nvSpPr>
            <p:spPr>
              <a:xfrm>
                <a:off x="-437675" y="5413394"/>
                <a:ext cx="1212850" cy="158789"/>
              </a:xfrm>
              <a:custGeom>
                <a:avLst/>
                <a:gdLst>
                  <a:gd name="connsiteX0" fmla="*/ 1212850 w 1214797"/>
                  <a:gd name="connsiteY0" fmla="*/ 25400 h 146253"/>
                  <a:gd name="connsiteX1" fmla="*/ 1022350 w 1214797"/>
                  <a:gd name="connsiteY1" fmla="*/ 146050 h 146253"/>
                  <a:gd name="connsiteX2" fmla="*/ 0 w 1214797"/>
                  <a:gd name="connsiteY2" fmla="*/ 0 h 146253"/>
                  <a:gd name="connsiteX0" fmla="*/ 1212850 w 1212850"/>
                  <a:gd name="connsiteY0" fmla="*/ 25400 h 146502"/>
                  <a:gd name="connsiteX1" fmla="*/ 1022350 w 1212850"/>
                  <a:gd name="connsiteY1" fmla="*/ 146050 h 146502"/>
                  <a:gd name="connsiteX2" fmla="*/ 0 w 1212850"/>
                  <a:gd name="connsiteY2" fmla="*/ 0 h 146502"/>
                  <a:gd name="connsiteX0" fmla="*/ 1212850 w 1212850"/>
                  <a:gd name="connsiteY0" fmla="*/ 25400 h 159072"/>
                  <a:gd name="connsiteX1" fmla="*/ 825500 w 1212850"/>
                  <a:gd name="connsiteY1" fmla="*/ 158750 h 159072"/>
                  <a:gd name="connsiteX2" fmla="*/ 0 w 1212850"/>
                  <a:gd name="connsiteY2" fmla="*/ 0 h 159072"/>
                  <a:gd name="connsiteX0" fmla="*/ 1212850 w 1212850"/>
                  <a:gd name="connsiteY0" fmla="*/ 25400 h 159072"/>
                  <a:gd name="connsiteX1" fmla="*/ 825500 w 1212850"/>
                  <a:gd name="connsiteY1" fmla="*/ 158750 h 159072"/>
                  <a:gd name="connsiteX2" fmla="*/ 0 w 1212850"/>
                  <a:gd name="connsiteY2" fmla="*/ 0 h 159072"/>
                  <a:gd name="connsiteX0" fmla="*/ 1212850 w 1212850"/>
                  <a:gd name="connsiteY0" fmla="*/ 25400 h 159072"/>
                  <a:gd name="connsiteX1" fmla="*/ 825500 w 1212850"/>
                  <a:gd name="connsiteY1" fmla="*/ 158750 h 159072"/>
                  <a:gd name="connsiteX2" fmla="*/ 0 w 1212850"/>
                  <a:gd name="connsiteY2" fmla="*/ 0 h 159072"/>
                  <a:gd name="connsiteX0" fmla="*/ 1212850 w 1212850"/>
                  <a:gd name="connsiteY0" fmla="*/ 25400 h 158789"/>
                  <a:gd name="connsiteX1" fmla="*/ 825500 w 1212850"/>
                  <a:gd name="connsiteY1" fmla="*/ 158750 h 158789"/>
                  <a:gd name="connsiteX2" fmla="*/ 0 w 1212850"/>
                  <a:gd name="connsiteY2" fmla="*/ 0 h 15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2850" h="158789">
                    <a:moveTo>
                      <a:pt x="1212850" y="25400"/>
                    </a:moveTo>
                    <a:cubicBezTo>
                      <a:pt x="1129771" y="125941"/>
                      <a:pt x="1040342" y="156633"/>
                      <a:pt x="825500" y="158750"/>
                    </a:cubicBezTo>
                    <a:cubicBezTo>
                      <a:pt x="610658" y="160867"/>
                      <a:pt x="429154" y="77258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 35"/>
              <p:cNvSpPr/>
              <p:nvPr/>
            </p:nvSpPr>
            <p:spPr>
              <a:xfrm>
                <a:off x="1294194" y="4286254"/>
                <a:ext cx="99372" cy="124847"/>
              </a:xfrm>
              <a:custGeom>
                <a:avLst/>
                <a:gdLst>
                  <a:gd name="connsiteX0" fmla="*/ 1529681 w 1529681"/>
                  <a:gd name="connsiteY0" fmla="*/ 23947 h 593569"/>
                  <a:gd name="connsiteX1" fmla="*/ 564481 w 1529681"/>
                  <a:gd name="connsiteY1" fmla="*/ 62047 h 593569"/>
                  <a:gd name="connsiteX2" fmla="*/ 37431 w 1529681"/>
                  <a:gd name="connsiteY2" fmla="*/ 557347 h 593569"/>
                  <a:gd name="connsiteX3" fmla="*/ 43781 w 1529681"/>
                  <a:gd name="connsiteY3" fmla="*/ 557347 h 593569"/>
                  <a:gd name="connsiteX4" fmla="*/ 50131 w 1529681"/>
                  <a:gd name="connsiteY4" fmla="*/ 570047 h 593569"/>
                  <a:gd name="connsiteX5" fmla="*/ 43781 w 1529681"/>
                  <a:gd name="connsiteY5" fmla="*/ 570047 h 593569"/>
                  <a:gd name="connsiteX0" fmla="*/ 1532971 w 1532971"/>
                  <a:gd name="connsiteY0" fmla="*/ 33843 h 604876"/>
                  <a:gd name="connsiteX1" fmla="*/ 612221 w 1532971"/>
                  <a:gd name="connsiteY1" fmla="*/ 52893 h 604876"/>
                  <a:gd name="connsiteX2" fmla="*/ 40721 w 1532971"/>
                  <a:gd name="connsiteY2" fmla="*/ 567243 h 604876"/>
                  <a:gd name="connsiteX3" fmla="*/ 47071 w 1532971"/>
                  <a:gd name="connsiteY3" fmla="*/ 567243 h 604876"/>
                  <a:gd name="connsiteX4" fmla="*/ 53421 w 1532971"/>
                  <a:gd name="connsiteY4" fmla="*/ 579943 h 604876"/>
                  <a:gd name="connsiteX5" fmla="*/ 47071 w 1532971"/>
                  <a:gd name="connsiteY5" fmla="*/ 579943 h 604876"/>
                  <a:gd name="connsiteX0" fmla="*/ 1532971 w 1532971"/>
                  <a:gd name="connsiteY0" fmla="*/ 65814 h 636847"/>
                  <a:gd name="connsiteX1" fmla="*/ 612221 w 1532971"/>
                  <a:gd name="connsiteY1" fmla="*/ 84864 h 636847"/>
                  <a:gd name="connsiteX2" fmla="*/ 40721 w 1532971"/>
                  <a:gd name="connsiteY2" fmla="*/ 599214 h 636847"/>
                  <a:gd name="connsiteX3" fmla="*/ 47071 w 1532971"/>
                  <a:gd name="connsiteY3" fmla="*/ 599214 h 636847"/>
                  <a:gd name="connsiteX4" fmla="*/ 53421 w 1532971"/>
                  <a:gd name="connsiteY4" fmla="*/ 611914 h 636847"/>
                  <a:gd name="connsiteX5" fmla="*/ 47071 w 1532971"/>
                  <a:gd name="connsiteY5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4" fmla="*/ 46849 w 1532749"/>
                  <a:gd name="connsiteY4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72064 h 605464"/>
                  <a:gd name="connsiteX1" fmla="*/ 571500 w 1492250"/>
                  <a:gd name="connsiteY1" fmla="*/ 91114 h 605464"/>
                  <a:gd name="connsiteX2" fmla="*/ 0 w 1492250"/>
                  <a:gd name="connsiteY2" fmla="*/ 605464 h 605464"/>
                  <a:gd name="connsiteX0" fmla="*/ 1621790 w 1621790"/>
                  <a:gd name="connsiteY0" fmla="*/ 58956 h 455196"/>
                  <a:gd name="connsiteX1" fmla="*/ 701040 w 1621790"/>
                  <a:gd name="connsiteY1" fmla="*/ 78006 h 455196"/>
                  <a:gd name="connsiteX2" fmla="*/ 0 w 1621790"/>
                  <a:gd name="connsiteY2" fmla="*/ 455196 h 455196"/>
                  <a:gd name="connsiteX0" fmla="*/ 1438910 w 1438910"/>
                  <a:gd name="connsiteY0" fmla="*/ 145454 h 389294"/>
                  <a:gd name="connsiteX1" fmla="*/ 701040 w 1438910"/>
                  <a:gd name="connsiteY1" fmla="*/ 12104 h 389294"/>
                  <a:gd name="connsiteX2" fmla="*/ 0 w 1438910"/>
                  <a:gd name="connsiteY2" fmla="*/ 389294 h 389294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693420 w 693420"/>
                  <a:gd name="connsiteY0" fmla="*/ 0 h 331470"/>
                  <a:gd name="connsiteX1" fmla="*/ 0 w 693420"/>
                  <a:gd name="connsiteY1" fmla="*/ 331470 h 33147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99372 w 99372"/>
                  <a:gd name="connsiteY0" fmla="*/ 0 h 124846"/>
                  <a:gd name="connsiteX1" fmla="*/ 0 w 99372"/>
                  <a:gd name="connsiteY1" fmla="*/ 124846 h 12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372" h="124846">
                    <a:moveTo>
                      <a:pt x="99372" y="0"/>
                    </a:moveTo>
                    <a:cubicBezTo>
                      <a:pt x="59897" y="43974"/>
                      <a:pt x="28629" y="84365"/>
                      <a:pt x="0" y="124846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フリーフォーム 36"/>
              <p:cNvSpPr/>
              <p:nvPr/>
            </p:nvSpPr>
            <p:spPr>
              <a:xfrm>
                <a:off x="1035655" y="4772300"/>
                <a:ext cx="55244" cy="106204"/>
              </a:xfrm>
              <a:custGeom>
                <a:avLst/>
                <a:gdLst>
                  <a:gd name="connsiteX0" fmla="*/ 1529681 w 1529681"/>
                  <a:gd name="connsiteY0" fmla="*/ 23947 h 593569"/>
                  <a:gd name="connsiteX1" fmla="*/ 564481 w 1529681"/>
                  <a:gd name="connsiteY1" fmla="*/ 62047 h 593569"/>
                  <a:gd name="connsiteX2" fmla="*/ 37431 w 1529681"/>
                  <a:gd name="connsiteY2" fmla="*/ 557347 h 593569"/>
                  <a:gd name="connsiteX3" fmla="*/ 43781 w 1529681"/>
                  <a:gd name="connsiteY3" fmla="*/ 557347 h 593569"/>
                  <a:gd name="connsiteX4" fmla="*/ 50131 w 1529681"/>
                  <a:gd name="connsiteY4" fmla="*/ 570047 h 593569"/>
                  <a:gd name="connsiteX5" fmla="*/ 43781 w 1529681"/>
                  <a:gd name="connsiteY5" fmla="*/ 570047 h 593569"/>
                  <a:gd name="connsiteX0" fmla="*/ 1532971 w 1532971"/>
                  <a:gd name="connsiteY0" fmla="*/ 33843 h 604876"/>
                  <a:gd name="connsiteX1" fmla="*/ 612221 w 1532971"/>
                  <a:gd name="connsiteY1" fmla="*/ 52893 h 604876"/>
                  <a:gd name="connsiteX2" fmla="*/ 40721 w 1532971"/>
                  <a:gd name="connsiteY2" fmla="*/ 567243 h 604876"/>
                  <a:gd name="connsiteX3" fmla="*/ 47071 w 1532971"/>
                  <a:gd name="connsiteY3" fmla="*/ 567243 h 604876"/>
                  <a:gd name="connsiteX4" fmla="*/ 53421 w 1532971"/>
                  <a:gd name="connsiteY4" fmla="*/ 579943 h 604876"/>
                  <a:gd name="connsiteX5" fmla="*/ 47071 w 1532971"/>
                  <a:gd name="connsiteY5" fmla="*/ 579943 h 604876"/>
                  <a:gd name="connsiteX0" fmla="*/ 1532971 w 1532971"/>
                  <a:gd name="connsiteY0" fmla="*/ 65814 h 636847"/>
                  <a:gd name="connsiteX1" fmla="*/ 612221 w 1532971"/>
                  <a:gd name="connsiteY1" fmla="*/ 84864 h 636847"/>
                  <a:gd name="connsiteX2" fmla="*/ 40721 w 1532971"/>
                  <a:gd name="connsiteY2" fmla="*/ 599214 h 636847"/>
                  <a:gd name="connsiteX3" fmla="*/ 47071 w 1532971"/>
                  <a:gd name="connsiteY3" fmla="*/ 599214 h 636847"/>
                  <a:gd name="connsiteX4" fmla="*/ 53421 w 1532971"/>
                  <a:gd name="connsiteY4" fmla="*/ 611914 h 636847"/>
                  <a:gd name="connsiteX5" fmla="*/ 47071 w 1532971"/>
                  <a:gd name="connsiteY5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4" fmla="*/ 46849 w 1532749"/>
                  <a:gd name="connsiteY4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72064 h 605464"/>
                  <a:gd name="connsiteX1" fmla="*/ 571500 w 1492250"/>
                  <a:gd name="connsiteY1" fmla="*/ 91114 h 605464"/>
                  <a:gd name="connsiteX2" fmla="*/ 0 w 1492250"/>
                  <a:gd name="connsiteY2" fmla="*/ 605464 h 605464"/>
                  <a:gd name="connsiteX0" fmla="*/ 1621790 w 1621790"/>
                  <a:gd name="connsiteY0" fmla="*/ 58956 h 455196"/>
                  <a:gd name="connsiteX1" fmla="*/ 701040 w 1621790"/>
                  <a:gd name="connsiteY1" fmla="*/ 78006 h 455196"/>
                  <a:gd name="connsiteX2" fmla="*/ 0 w 1621790"/>
                  <a:gd name="connsiteY2" fmla="*/ 455196 h 455196"/>
                  <a:gd name="connsiteX0" fmla="*/ 1438910 w 1438910"/>
                  <a:gd name="connsiteY0" fmla="*/ 145454 h 389294"/>
                  <a:gd name="connsiteX1" fmla="*/ 701040 w 1438910"/>
                  <a:gd name="connsiteY1" fmla="*/ 12104 h 389294"/>
                  <a:gd name="connsiteX2" fmla="*/ 0 w 1438910"/>
                  <a:gd name="connsiteY2" fmla="*/ 389294 h 389294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693420 w 693420"/>
                  <a:gd name="connsiteY0" fmla="*/ 0 h 331470"/>
                  <a:gd name="connsiteX1" fmla="*/ 0 w 693420"/>
                  <a:gd name="connsiteY1" fmla="*/ 331470 h 33147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74294 w 74294"/>
                  <a:gd name="connsiteY0" fmla="*/ 0 h 132398"/>
                  <a:gd name="connsiteX1" fmla="*/ 0 w 74294"/>
                  <a:gd name="connsiteY1" fmla="*/ 132398 h 132398"/>
                  <a:gd name="connsiteX0" fmla="*/ 74294 w 74294"/>
                  <a:gd name="connsiteY0" fmla="*/ 0 h 132398"/>
                  <a:gd name="connsiteX1" fmla="*/ 0 w 74294"/>
                  <a:gd name="connsiteY1" fmla="*/ 132398 h 132398"/>
                  <a:gd name="connsiteX0" fmla="*/ 55244 w 55244"/>
                  <a:gd name="connsiteY0" fmla="*/ 0 h 106204"/>
                  <a:gd name="connsiteX1" fmla="*/ 0 w 55244"/>
                  <a:gd name="connsiteY1" fmla="*/ 106204 h 106204"/>
                  <a:gd name="connsiteX0" fmla="*/ 55244 w 55244"/>
                  <a:gd name="connsiteY0" fmla="*/ 0 h 106204"/>
                  <a:gd name="connsiteX1" fmla="*/ 0 w 55244"/>
                  <a:gd name="connsiteY1" fmla="*/ 106204 h 10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244" h="106204">
                    <a:moveTo>
                      <a:pt x="55244" y="0"/>
                    </a:moveTo>
                    <a:cubicBezTo>
                      <a:pt x="30056" y="48737"/>
                      <a:pt x="28629" y="58579"/>
                      <a:pt x="0" y="106204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フリーフォーム 37"/>
              <p:cNvSpPr/>
              <p:nvPr/>
            </p:nvSpPr>
            <p:spPr>
              <a:xfrm>
                <a:off x="917069" y="5046180"/>
                <a:ext cx="57625" cy="110967"/>
              </a:xfrm>
              <a:custGeom>
                <a:avLst/>
                <a:gdLst>
                  <a:gd name="connsiteX0" fmla="*/ 1529681 w 1529681"/>
                  <a:gd name="connsiteY0" fmla="*/ 23947 h 593569"/>
                  <a:gd name="connsiteX1" fmla="*/ 564481 w 1529681"/>
                  <a:gd name="connsiteY1" fmla="*/ 62047 h 593569"/>
                  <a:gd name="connsiteX2" fmla="*/ 37431 w 1529681"/>
                  <a:gd name="connsiteY2" fmla="*/ 557347 h 593569"/>
                  <a:gd name="connsiteX3" fmla="*/ 43781 w 1529681"/>
                  <a:gd name="connsiteY3" fmla="*/ 557347 h 593569"/>
                  <a:gd name="connsiteX4" fmla="*/ 50131 w 1529681"/>
                  <a:gd name="connsiteY4" fmla="*/ 570047 h 593569"/>
                  <a:gd name="connsiteX5" fmla="*/ 43781 w 1529681"/>
                  <a:gd name="connsiteY5" fmla="*/ 570047 h 593569"/>
                  <a:gd name="connsiteX0" fmla="*/ 1532971 w 1532971"/>
                  <a:gd name="connsiteY0" fmla="*/ 33843 h 604876"/>
                  <a:gd name="connsiteX1" fmla="*/ 612221 w 1532971"/>
                  <a:gd name="connsiteY1" fmla="*/ 52893 h 604876"/>
                  <a:gd name="connsiteX2" fmla="*/ 40721 w 1532971"/>
                  <a:gd name="connsiteY2" fmla="*/ 567243 h 604876"/>
                  <a:gd name="connsiteX3" fmla="*/ 47071 w 1532971"/>
                  <a:gd name="connsiteY3" fmla="*/ 567243 h 604876"/>
                  <a:gd name="connsiteX4" fmla="*/ 53421 w 1532971"/>
                  <a:gd name="connsiteY4" fmla="*/ 579943 h 604876"/>
                  <a:gd name="connsiteX5" fmla="*/ 47071 w 1532971"/>
                  <a:gd name="connsiteY5" fmla="*/ 579943 h 604876"/>
                  <a:gd name="connsiteX0" fmla="*/ 1532971 w 1532971"/>
                  <a:gd name="connsiteY0" fmla="*/ 65814 h 636847"/>
                  <a:gd name="connsiteX1" fmla="*/ 612221 w 1532971"/>
                  <a:gd name="connsiteY1" fmla="*/ 84864 h 636847"/>
                  <a:gd name="connsiteX2" fmla="*/ 40721 w 1532971"/>
                  <a:gd name="connsiteY2" fmla="*/ 599214 h 636847"/>
                  <a:gd name="connsiteX3" fmla="*/ 47071 w 1532971"/>
                  <a:gd name="connsiteY3" fmla="*/ 599214 h 636847"/>
                  <a:gd name="connsiteX4" fmla="*/ 53421 w 1532971"/>
                  <a:gd name="connsiteY4" fmla="*/ 611914 h 636847"/>
                  <a:gd name="connsiteX5" fmla="*/ 47071 w 1532971"/>
                  <a:gd name="connsiteY5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4" fmla="*/ 46849 w 1532749"/>
                  <a:gd name="connsiteY4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72064 h 605464"/>
                  <a:gd name="connsiteX1" fmla="*/ 571500 w 1492250"/>
                  <a:gd name="connsiteY1" fmla="*/ 91114 h 605464"/>
                  <a:gd name="connsiteX2" fmla="*/ 0 w 1492250"/>
                  <a:gd name="connsiteY2" fmla="*/ 605464 h 605464"/>
                  <a:gd name="connsiteX0" fmla="*/ 1621790 w 1621790"/>
                  <a:gd name="connsiteY0" fmla="*/ 58956 h 455196"/>
                  <a:gd name="connsiteX1" fmla="*/ 701040 w 1621790"/>
                  <a:gd name="connsiteY1" fmla="*/ 78006 h 455196"/>
                  <a:gd name="connsiteX2" fmla="*/ 0 w 1621790"/>
                  <a:gd name="connsiteY2" fmla="*/ 455196 h 455196"/>
                  <a:gd name="connsiteX0" fmla="*/ 1438910 w 1438910"/>
                  <a:gd name="connsiteY0" fmla="*/ 145454 h 389294"/>
                  <a:gd name="connsiteX1" fmla="*/ 701040 w 1438910"/>
                  <a:gd name="connsiteY1" fmla="*/ 12104 h 389294"/>
                  <a:gd name="connsiteX2" fmla="*/ 0 w 1438910"/>
                  <a:gd name="connsiteY2" fmla="*/ 389294 h 389294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693420 w 693420"/>
                  <a:gd name="connsiteY0" fmla="*/ 0 h 331470"/>
                  <a:gd name="connsiteX1" fmla="*/ 0 w 693420"/>
                  <a:gd name="connsiteY1" fmla="*/ 331470 h 33147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74294 w 74294"/>
                  <a:gd name="connsiteY0" fmla="*/ 0 h 132398"/>
                  <a:gd name="connsiteX1" fmla="*/ 0 w 74294"/>
                  <a:gd name="connsiteY1" fmla="*/ 132398 h 132398"/>
                  <a:gd name="connsiteX0" fmla="*/ 74294 w 74294"/>
                  <a:gd name="connsiteY0" fmla="*/ 0 h 132398"/>
                  <a:gd name="connsiteX1" fmla="*/ 0 w 74294"/>
                  <a:gd name="connsiteY1" fmla="*/ 132398 h 132398"/>
                  <a:gd name="connsiteX0" fmla="*/ 55244 w 55244"/>
                  <a:gd name="connsiteY0" fmla="*/ 0 h 106204"/>
                  <a:gd name="connsiteX1" fmla="*/ 0 w 55244"/>
                  <a:gd name="connsiteY1" fmla="*/ 106204 h 106204"/>
                  <a:gd name="connsiteX0" fmla="*/ 55244 w 55244"/>
                  <a:gd name="connsiteY0" fmla="*/ 0 h 106204"/>
                  <a:gd name="connsiteX1" fmla="*/ 0 w 55244"/>
                  <a:gd name="connsiteY1" fmla="*/ 106204 h 106204"/>
                  <a:gd name="connsiteX0" fmla="*/ 64769 w 64769"/>
                  <a:gd name="connsiteY0" fmla="*/ 0 h 125254"/>
                  <a:gd name="connsiteX1" fmla="*/ 0 w 64769"/>
                  <a:gd name="connsiteY1" fmla="*/ 125254 h 125254"/>
                  <a:gd name="connsiteX0" fmla="*/ 57625 w 57625"/>
                  <a:gd name="connsiteY0" fmla="*/ 0 h 110967"/>
                  <a:gd name="connsiteX1" fmla="*/ 0 w 57625"/>
                  <a:gd name="connsiteY1" fmla="*/ 110967 h 11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25" h="110967">
                    <a:moveTo>
                      <a:pt x="57625" y="0"/>
                    </a:moveTo>
                    <a:cubicBezTo>
                      <a:pt x="32437" y="48737"/>
                      <a:pt x="28629" y="63342"/>
                      <a:pt x="0" y="110967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フリーフォーム 38"/>
              <p:cNvSpPr/>
              <p:nvPr/>
            </p:nvSpPr>
            <p:spPr>
              <a:xfrm>
                <a:off x="1164053" y="4544838"/>
                <a:ext cx="40957" cy="70485"/>
              </a:xfrm>
              <a:custGeom>
                <a:avLst/>
                <a:gdLst>
                  <a:gd name="connsiteX0" fmla="*/ 1529681 w 1529681"/>
                  <a:gd name="connsiteY0" fmla="*/ 23947 h 593569"/>
                  <a:gd name="connsiteX1" fmla="*/ 564481 w 1529681"/>
                  <a:gd name="connsiteY1" fmla="*/ 62047 h 593569"/>
                  <a:gd name="connsiteX2" fmla="*/ 37431 w 1529681"/>
                  <a:gd name="connsiteY2" fmla="*/ 557347 h 593569"/>
                  <a:gd name="connsiteX3" fmla="*/ 43781 w 1529681"/>
                  <a:gd name="connsiteY3" fmla="*/ 557347 h 593569"/>
                  <a:gd name="connsiteX4" fmla="*/ 50131 w 1529681"/>
                  <a:gd name="connsiteY4" fmla="*/ 570047 h 593569"/>
                  <a:gd name="connsiteX5" fmla="*/ 43781 w 1529681"/>
                  <a:gd name="connsiteY5" fmla="*/ 570047 h 593569"/>
                  <a:gd name="connsiteX0" fmla="*/ 1532971 w 1532971"/>
                  <a:gd name="connsiteY0" fmla="*/ 33843 h 604876"/>
                  <a:gd name="connsiteX1" fmla="*/ 612221 w 1532971"/>
                  <a:gd name="connsiteY1" fmla="*/ 52893 h 604876"/>
                  <a:gd name="connsiteX2" fmla="*/ 40721 w 1532971"/>
                  <a:gd name="connsiteY2" fmla="*/ 567243 h 604876"/>
                  <a:gd name="connsiteX3" fmla="*/ 47071 w 1532971"/>
                  <a:gd name="connsiteY3" fmla="*/ 567243 h 604876"/>
                  <a:gd name="connsiteX4" fmla="*/ 53421 w 1532971"/>
                  <a:gd name="connsiteY4" fmla="*/ 579943 h 604876"/>
                  <a:gd name="connsiteX5" fmla="*/ 47071 w 1532971"/>
                  <a:gd name="connsiteY5" fmla="*/ 579943 h 604876"/>
                  <a:gd name="connsiteX0" fmla="*/ 1532971 w 1532971"/>
                  <a:gd name="connsiteY0" fmla="*/ 65814 h 636847"/>
                  <a:gd name="connsiteX1" fmla="*/ 612221 w 1532971"/>
                  <a:gd name="connsiteY1" fmla="*/ 84864 h 636847"/>
                  <a:gd name="connsiteX2" fmla="*/ 40721 w 1532971"/>
                  <a:gd name="connsiteY2" fmla="*/ 599214 h 636847"/>
                  <a:gd name="connsiteX3" fmla="*/ 47071 w 1532971"/>
                  <a:gd name="connsiteY3" fmla="*/ 599214 h 636847"/>
                  <a:gd name="connsiteX4" fmla="*/ 53421 w 1532971"/>
                  <a:gd name="connsiteY4" fmla="*/ 611914 h 636847"/>
                  <a:gd name="connsiteX5" fmla="*/ 47071 w 1532971"/>
                  <a:gd name="connsiteY5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4" fmla="*/ 46849 w 1532749"/>
                  <a:gd name="connsiteY4" fmla="*/ 611914 h 636847"/>
                  <a:gd name="connsiteX0" fmla="*/ 1532749 w 1532749"/>
                  <a:gd name="connsiteY0" fmla="*/ 65814 h 636847"/>
                  <a:gd name="connsiteX1" fmla="*/ 611999 w 1532749"/>
                  <a:gd name="connsiteY1" fmla="*/ 84864 h 636847"/>
                  <a:gd name="connsiteX2" fmla="*/ 40499 w 1532749"/>
                  <a:gd name="connsiteY2" fmla="*/ 599214 h 636847"/>
                  <a:gd name="connsiteX3" fmla="*/ 46849 w 1532749"/>
                  <a:gd name="connsiteY3" fmla="*/ 599214 h 636847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65814 h 599214"/>
                  <a:gd name="connsiteX1" fmla="*/ 571500 w 1492250"/>
                  <a:gd name="connsiteY1" fmla="*/ 84864 h 599214"/>
                  <a:gd name="connsiteX2" fmla="*/ 0 w 1492250"/>
                  <a:gd name="connsiteY2" fmla="*/ 599214 h 599214"/>
                  <a:gd name="connsiteX0" fmla="*/ 1492250 w 1492250"/>
                  <a:gd name="connsiteY0" fmla="*/ 72064 h 605464"/>
                  <a:gd name="connsiteX1" fmla="*/ 571500 w 1492250"/>
                  <a:gd name="connsiteY1" fmla="*/ 91114 h 605464"/>
                  <a:gd name="connsiteX2" fmla="*/ 0 w 1492250"/>
                  <a:gd name="connsiteY2" fmla="*/ 605464 h 605464"/>
                  <a:gd name="connsiteX0" fmla="*/ 1621790 w 1621790"/>
                  <a:gd name="connsiteY0" fmla="*/ 58956 h 455196"/>
                  <a:gd name="connsiteX1" fmla="*/ 701040 w 1621790"/>
                  <a:gd name="connsiteY1" fmla="*/ 78006 h 455196"/>
                  <a:gd name="connsiteX2" fmla="*/ 0 w 1621790"/>
                  <a:gd name="connsiteY2" fmla="*/ 455196 h 455196"/>
                  <a:gd name="connsiteX0" fmla="*/ 1438910 w 1438910"/>
                  <a:gd name="connsiteY0" fmla="*/ 145454 h 389294"/>
                  <a:gd name="connsiteX1" fmla="*/ 701040 w 1438910"/>
                  <a:gd name="connsiteY1" fmla="*/ 12104 h 389294"/>
                  <a:gd name="connsiteX2" fmla="*/ 0 w 1438910"/>
                  <a:gd name="connsiteY2" fmla="*/ 389294 h 389294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3992 h 364972"/>
                  <a:gd name="connsiteX1" fmla="*/ 701040 w 1438910"/>
                  <a:gd name="connsiteY1" fmla="*/ 10642 h 364972"/>
                  <a:gd name="connsiteX2" fmla="*/ 0 w 1438910"/>
                  <a:gd name="connsiteY2" fmla="*/ 364972 h 364972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8910 w 1438910"/>
                  <a:gd name="connsiteY0" fmla="*/ 140829 h 361809"/>
                  <a:gd name="connsiteX1" fmla="*/ 701040 w 1438910"/>
                  <a:gd name="connsiteY1" fmla="*/ 7479 h 361809"/>
                  <a:gd name="connsiteX2" fmla="*/ 0 w 1438910"/>
                  <a:gd name="connsiteY2" fmla="*/ 361809 h 36180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1431290 w 1431290"/>
                  <a:gd name="connsiteY0" fmla="*/ 139669 h 337789"/>
                  <a:gd name="connsiteX1" fmla="*/ 693420 w 1431290"/>
                  <a:gd name="connsiteY1" fmla="*/ 6319 h 337789"/>
                  <a:gd name="connsiteX2" fmla="*/ 0 w 1431290"/>
                  <a:gd name="connsiteY2" fmla="*/ 337789 h 337789"/>
                  <a:gd name="connsiteX0" fmla="*/ 693420 w 693420"/>
                  <a:gd name="connsiteY0" fmla="*/ 0 h 331470"/>
                  <a:gd name="connsiteX1" fmla="*/ 0 w 693420"/>
                  <a:gd name="connsiteY1" fmla="*/ 331470 h 33147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21920 w 121920"/>
                  <a:gd name="connsiteY0" fmla="*/ 0 h 156210"/>
                  <a:gd name="connsiteX1" fmla="*/ 0 w 121920"/>
                  <a:gd name="connsiteY1" fmla="*/ 156210 h 156210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110013 w 110013"/>
                  <a:gd name="connsiteY0" fmla="*/ 0 h 151448"/>
                  <a:gd name="connsiteX1" fmla="*/ 0 w 110013"/>
                  <a:gd name="connsiteY1" fmla="*/ 151448 h 151448"/>
                  <a:gd name="connsiteX0" fmla="*/ 74294 w 74294"/>
                  <a:gd name="connsiteY0" fmla="*/ 0 h 132398"/>
                  <a:gd name="connsiteX1" fmla="*/ 0 w 74294"/>
                  <a:gd name="connsiteY1" fmla="*/ 132398 h 132398"/>
                  <a:gd name="connsiteX0" fmla="*/ 74294 w 74294"/>
                  <a:gd name="connsiteY0" fmla="*/ 0 h 132398"/>
                  <a:gd name="connsiteX1" fmla="*/ 0 w 74294"/>
                  <a:gd name="connsiteY1" fmla="*/ 132398 h 132398"/>
                  <a:gd name="connsiteX0" fmla="*/ 55244 w 55244"/>
                  <a:gd name="connsiteY0" fmla="*/ 0 h 106204"/>
                  <a:gd name="connsiteX1" fmla="*/ 0 w 55244"/>
                  <a:gd name="connsiteY1" fmla="*/ 106204 h 106204"/>
                  <a:gd name="connsiteX0" fmla="*/ 55244 w 55244"/>
                  <a:gd name="connsiteY0" fmla="*/ 0 h 106204"/>
                  <a:gd name="connsiteX1" fmla="*/ 0 w 55244"/>
                  <a:gd name="connsiteY1" fmla="*/ 106204 h 106204"/>
                  <a:gd name="connsiteX0" fmla="*/ 33813 w 33813"/>
                  <a:gd name="connsiteY0" fmla="*/ 0 h 68104"/>
                  <a:gd name="connsiteX1" fmla="*/ 0 w 33813"/>
                  <a:gd name="connsiteY1" fmla="*/ 68104 h 68104"/>
                  <a:gd name="connsiteX0" fmla="*/ 40957 w 40957"/>
                  <a:gd name="connsiteY0" fmla="*/ 0 h 70485"/>
                  <a:gd name="connsiteX1" fmla="*/ 0 w 40957"/>
                  <a:gd name="connsiteY1" fmla="*/ 70485 h 70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57" h="70485">
                    <a:moveTo>
                      <a:pt x="40957" y="0"/>
                    </a:moveTo>
                    <a:cubicBezTo>
                      <a:pt x="15769" y="48737"/>
                      <a:pt x="28629" y="22860"/>
                      <a:pt x="0" y="70485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n w="13970"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New </a:t>
            </a:r>
            <a:r>
              <a:rPr kumimoji="1" lang="ja-JP" altLang="en-US" dirty="0" smtClean="0">
                <a:ln w="13970"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トラッカー</a:t>
            </a:r>
            <a:endParaRPr kumimoji="1" lang="ja-JP" altLang="en-US" dirty="0">
              <a:ln w="13970"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35" y="4351694"/>
            <a:ext cx="2341144" cy="175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8" y="1124745"/>
            <a:ext cx="8228353" cy="504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 smtClean="0">
                <a:solidFill>
                  <a:schemeClr val="bg1"/>
                </a:solidFill>
              </a:rPr>
              <a:t>単一ボリュームステレオワイヤー</a:t>
            </a:r>
            <a:r>
              <a:rPr lang="ja-JP" altLang="en-US" sz="2400" dirty="0">
                <a:solidFill>
                  <a:schemeClr val="bg1"/>
                </a:solidFill>
              </a:rPr>
              <a:t>・</a:t>
            </a:r>
            <a:r>
              <a:rPr lang="ja-JP" altLang="en-US" sz="2400" dirty="0" smtClean="0">
                <a:solidFill>
                  <a:schemeClr val="bg1"/>
                </a:solidFill>
              </a:rPr>
              <a:t>ドリフトチェンバー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3951" y="1605864"/>
            <a:ext cx="42400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itchFamily="34" charset="0"/>
              <a:buChar char="•"/>
            </a:pPr>
            <a:r>
              <a:rPr kumimoji="1" lang="ja-JP" altLang="en-US" b="1" dirty="0" smtClean="0">
                <a:solidFill>
                  <a:schemeClr val="bg1"/>
                </a:solidFill>
              </a:rPr>
              <a:t>高レイト耐性・持久性</a:t>
            </a:r>
            <a:endParaRPr kumimoji="1" lang="en-US" altLang="ja-JP" b="1" dirty="0" smtClean="0">
              <a:solidFill>
                <a:schemeClr val="bg1"/>
              </a:solidFill>
            </a:endParaRPr>
          </a:p>
          <a:p>
            <a:pPr marL="180000" indent="-180000">
              <a:buFont typeface="Arial" pitchFamily="34" charset="0"/>
              <a:buChar char="•"/>
            </a:pPr>
            <a:r>
              <a:rPr kumimoji="1" lang="ja-JP" altLang="en-US" b="1" dirty="0" smtClean="0">
                <a:solidFill>
                  <a:schemeClr val="bg1"/>
                </a:solidFill>
              </a:rPr>
              <a:t>小さなセルでヒット数・分解能向上</a:t>
            </a:r>
            <a:endParaRPr kumimoji="1" lang="en-US" altLang="ja-JP" b="1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b="1" dirty="0" smtClean="0">
                <a:solidFill>
                  <a:schemeClr val="bg1"/>
                </a:solidFill>
              </a:rPr>
              <a:t>1200</a:t>
            </a:r>
            <a:r>
              <a:rPr lang="ja-JP" altLang="en-US" b="1" dirty="0" smtClean="0">
                <a:solidFill>
                  <a:schemeClr val="bg1"/>
                </a:solidFill>
              </a:rPr>
              <a:t>センスワイヤー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kumimoji="1" lang="en-US" altLang="ja-JP" b="1" dirty="0" smtClean="0">
                <a:solidFill>
                  <a:schemeClr val="bg1"/>
                </a:solidFill>
              </a:rPr>
              <a:t>130</a:t>
            </a:r>
            <a:r>
              <a:rPr kumimoji="1" lang="en-US" altLang="ja-JP" b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m hit resolution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ja-JP" altLang="en-US" b="1" dirty="0" smtClean="0">
                <a:solidFill>
                  <a:schemeClr val="bg1"/>
                </a:solidFill>
              </a:rPr>
              <a:t>長く単一ボリュームで</a:t>
            </a:r>
            <a:r>
              <a:rPr lang="en-US" altLang="ja-JP" b="1" dirty="0" smtClean="0">
                <a:solidFill>
                  <a:schemeClr val="bg1"/>
                </a:solidFill>
              </a:rPr>
              <a:t>TC</a:t>
            </a:r>
            <a:r>
              <a:rPr lang="ja-JP" altLang="en-US" b="1" dirty="0" err="1" smtClean="0">
                <a:solidFill>
                  <a:schemeClr val="bg1"/>
                </a:solidFill>
              </a:rPr>
              <a:t>への</a:t>
            </a:r>
            <a:r>
              <a:rPr lang="ja-JP" altLang="en-US" b="1" dirty="0" smtClean="0">
                <a:solidFill>
                  <a:schemeClr val="bg1"/>
                </a:solidFill>
              </a:rPr>
              <a:t>透過性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b="1" dirty="0" smtClean="0">
                <a:solidFill>
                  <a:schemeClr val="bg1"/>
                </a:solidFill>
              </a:rPr>
              <a:t>検出効率</a:t>
            </a:r>
            <a:r>
              <a:rPr lang="en-US" altLang="ja-JP" b="1" dirty="0" smtClean="0">
                <a:solidFill>
                  <a:schemeClr val="bg1"/>
                </a:solidFill>
              </a:rPr>
              <a:t>2</a:t>
            </a:r>
            <a:r>
              <a:rPr lang="ja-JP" altLang="en-US" b="1" dirty="0" smtClean="0">
                <a:solidFill>
                  <a:schemeClr val="bg1"/>
                </a:solidFill>
              </a:rPr>
              <a:t>倍に。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b="1" dirty="0">
                <a:solidFill>
                  <a:schemeClr val="bg1"/>
                </a:solidFill>
              </a:rPr>
              <a:t>ガンマ</a:t>
            </a:r>
            <a:r>
              <a:rPr lang="ja-JP" altLang="en-US" b="1" dirty="0" smtClean="0">
                <a:solidFill>
                  <a:schemeClr val="bg1"/>
                </a:solidFill>
              </a:rPr>
              <a:t>線</a:t>
            </a:r>
            <a:r>
              <a:rPr lang="en-US" altLang="ja-JP" b="1" dirty="0" smtClean="0">
                <a:solidFill>
                  <a:schemeClr val="bg1"/>
                </a:solidFill>
              </a:rPr>
              <a:t>BG</a:t>
            </a:r>
            <a:r>
              <a:rPr lang="ja-JP" altLang="en-US" b="1" dirty="0" smtClean="0">
                <a:solidFill>
                  <a:schemeClr val="bg1"/>
                </a:solidFill>
              </a:rPr>
              <a:t>の生成を抑制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b="1" dirty="0">
                <a:solidFill>
                  <a:schemeClr val="bg1"/>
                </a:solidFill>
              </a:rPr>
              <a:t>飛行距離</a:t>
            </a:r>
            <a:r>
              <a:rPr lang="ja-JP" altLang="en-US" b="1" dirty="0" smtClean="0">
                <a:solidFill>
                  <a:schemeClr val="bg1"/>
                </a:solidFill>
              </a:rPr>
              <a:t>の精密測定</a:t>
            </a:r>
            <a:endParaRPr lang="en-US" altLang="ja-JP" b="1" dirty="0">
              <a:solidFill>
                <a:schemeClr val="bg1"/>
              </a:solidFill>
            </a:endParaRPr>
          </a:p>
          <a:p>
            <a:pPr lvl="1"/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dirty="0" smtClean="0">
                <a:solidFill>
                  <a:schemeClr val="bg1"/>
                </a:solidFill>
              </a:rPr>
              <a:t>時間分解能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5" name="右矢印 24"/>
          <p:cNvSpPr/>
          <p:nvPr/>
        </p:nvSpPr>
        <p:spPr>
          <a:xfrm rot="19865519">
            <a:off x="10413832" y="4210771"/>
            <a:ext cx="660797" cy="508522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82" name="テキスト ボックス 20481"/>
          <p:cNvSpPr txBox="1"/>
          <p:nvPr/>
        </p:nvSpPr>
        <p:spPr>
          <a:xfrm>
            <a:off x="4210527" y="1546501"/>
            <a:ext cx="226215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最もチャレンジング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0484" name="テキスト ボックス 20483"/>
          <p:cNvSpPr txBox="1"/>
          <p:nvPr/>
        </p:nvSpPr>
        <p:spPr>
          <a:xfrm>
            <a:off x="5341606" y="3223839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Helium-base gas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70512" y="41670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より薄いターゲット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90" y="6905400"/>
            <a:ext cx="9144000" cy="651389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12" y="4253504"/>
            <a:ext cx="2133250" cy="184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下矢印 30"/>
          <p:cNvSpPr/>
          <p:nvPr/>
        </p:nvSpPr>
        <p:spPr>
          <a:xfrm rot="3271049">
            <a:off x="11596529" y="5056056"/>
            <a:ext cx="504902" cy="450050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381486" y="6031568"/>
            <a:ext cx="1778051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26aHC15:</a:t>
            </a:r>
            <a:r>
              <a:rPr lang="ja-JP" altLang="en-US" dirty="0">
                <a:solidFill>
                  <a:schemeClr val="bg1"/>
                </a:solidFill>
              </a:rPr>
              <a:t>西村</a:t>
            </a:r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5542855" y="5010739"/>
            <a:ext cx="3601145" cy="1679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2800" b="1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612000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756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080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1440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/>
            <a:r>
              <a:rPr lang="ja-JP" altLang="en-US" sz="1800" dirty="0" smtClean="0">
                <a:solidFill>
                  <a:schemeClr val="bg1"/>
                </a:solidFill>
              </a:rPr>
              <a:t>小型プラスチックシンチレータを多数配列</a:t>
            </a:r>
            <a:endParaRPr lang="en-US" altLang="ja-JP" sz="1800" dirty="0" smtClean="0">
              <a:solidFill>
                <a:schemeClr val="bg1"/>
              </a:solidFill>
            </a:endParaRPr>
          </a:p>
          <a:p>
            <a:pPr marL="180000" indent="-180000"/>
            <a:r>
              <a:rPr lang="en-US" altLang="ja-JP" sz="1800" dirty="0" err="1" smtClean="0">
                <a:solidFill>
                  <a:schemeClr val="bg1"/>
                </a:solidFill>
              </a:rPr>
              <a:t>SiPM</a:t>
            </a:r>
            <a:r>
              <a:rPr lang="ja-JP" altLang="en-US" sz="1800" dirty="0" smtClean="0">
                <a:solidFill>
                  <a:schemeClr val="bg1"/>
                </a:solidFill>
              </a:rPr>
              <a:t>読み出し</a:t>
            </a:r>
            <a:endParaRPr lang="en-US" altLang="ja-JP" sz="1800" dirty="0" smtClean="0">
              <a:solidFill>
                <a:schemeClr val="bg1"/>
              </a:solidFill>
            </a:endParaRPr>
          </a:p>
          <a:p>
            <a:pPr marL="180000" indent="-180000"/>
            <a:r>
              <a:rPr lang="ja-JP" altLang="en-US" sz="1800" dirty="0" smtClean="0">
                <a:solidFill>
                  <a:schemeClr val="bg1"/>
                </a:solidFill>
              </a:rPr>
              <a:t>多重カウンタヒットで</a:t>
            </a:r>
            <a:endParaRPr lang="en-US" altLang="ja-JP" sz="1800" dirty="0" smtClean="0">
              <a:solidFill>
                <a:schemeClr val="bg1"/>
              </a:solidFill>
            </a:endParaRPr>
          </a:p>
          <a:p>
            <a:pPr marL="180000" indent="-180000"/>
            <a:r>
              <a:rPr lang="ja-JP" altLang="en-US" sz="1800" dirty="0">
                <a:solidFill>
                  <a:schemeClr val="bg1"/>
                </a:solidFill>
              </a:rPr>
              <a:t>期待分解</a:t>
            </a:r>
            <a:r>
              <a:rPr lang="ja-JP" altLang="en-US" sz="1800" dirty="0" smtClean="0">
                <a:solidFill>
                  <a:schemeClr val="bg1"/>
                </a:solidFill>
              </a:rPr>
              <a:t>能 </a:t>
            </a:r>
            <a:r>
              <a:rPr lang="en-US" altLang="ja-JP" sz="1800" dirty="0" smtClean="0">
                <a:solidFill>
                  <a:schemeClr val="bg1"/>
                </a:solidFill>
              </a:rPr>
              <a:t>30–35 </a:t>
            </a:r>
            <a:r>
              <a:rPr lang="en-US" altLang="ja-JP" sz="1800" dirty="0" err="1" smtClean="0">
                <a:solidFill>
                  <a:schemeClr val="bg1"/>
                </a:solidFill>
              </a:rPr>
              <a:t>ps</a:t>
            </a:r>
            <a:r>
              <a:rPr lang="en-US" altLang="ja-JP" sz="1800" dirty="0" smtClean="0">
                <a:solidFill>
                  <a:schemeClr val="bg1"/>
                </a:solidFill>
              </a:rPr>
              <a:t>  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5371953" y="4634869"/>
            <a:ext cx="4780667" cy="504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2800" b="1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612000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756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080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1440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>
                <a:solidFill>
                  <a:schemeClr val="bg1"/>
                </a:solidFill>
              </a:rPr>
              <a:t>細分型タイミングカウンタ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20481" name="グループ化 20480"/>
          <p:cNvGrpSpPr/>
          <p:nvPr/>
        </p:nvGrpSpPr>
        <p:grpSpPr>
          <a:xfrm>
            <a:off x="4887035" y="1619732"/>
            <a:ext cx="3790950" cy="4514850"/>
            <a:chOff x="2497095" y="1740823"/>
            <a:chExt cx="3790950" cy="4514850"/>
          </a:xfrm>
        </p:grpSpPr>
        <p:grpSp>
          <p:nvGrpSpPr>
            <p:cNvPr id="20480" name="グループ化 20479"/>
            <p:cNvGrpSpPr/>
            <p:nvPr/>
          </p:nvGrpSpPr>
          <p:grpSpPr>
            <a:xfrm>
              <a:off x="2497095" y="1740823"/>
              <a:ext cx="3790950" cy="4514850"/>
              <a:chOff x="2980497" y="1646460"/>
              <a:chExt cx="3790950" cy="4514850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497" y="1646460"/>
                <a:ext cx="3790950" cy="451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テキスト ボックス 26"/>
              <p:cNvSpPr txBox="1"/>
              <p:nvPr/>
            </p:nvSpPr>
            <p:spPr>
              <a:xfrm>
                <a:off x="5112060" y="1763815"/>
                <a:ext cx="165938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dirty="0" smtClean="0"/>
                  <a:t>フレ</a:t>
                </a:r>
                <a:r>
                  <a:rPr lang="ja-JP" altLang="en-US" sz="1400" dirty="0"/>
                  <a:t>ー</a:t>
                </a:r>
                <a:r>
                  <a:rPr kumimoji="1" lang="ja-JP" altLang="en-US" sz="1400" dirty="0" smtClean="0"/>
                  <a:t>ムやプリアンプなどに当たり飛跡が曲げられてしまう。</a:t>
                </a:r>
                <a:endParaRPr lang="en-US" altLang="ja-JP" sz="1400" dirty="0" smtClean="0"/>
              </a:p>
            </p:txBody>
          </p:sp>
          <p:cxnSp>
            <p:nvCxnSpPr>
              <p:cNvPr id="29" name="直線矢印コネクタ 28"/>
              <p:cNvCxnSpPr/>
              <p:nvPr/>
            </p:nvCxnSpPr>
            <p:spPr>
              <a:xfrm flipH="1">
                <a:off x="4720696" y="2033845"/>
                <a:ext cx="391364" cy="4950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テキスト ボックス 39"/>
            <p:cNvSpPr txBox="1"/>
            <p:nvPr/>
          </p:nvSpPr>
          <p:spPr>
            <a:xfrm>
              <a:off x="4483883" y="3889594"/>
              <a:ext cx="16593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/>
                <a:t>タイミングカウンタに当たる直前までトラッキング。余分な物質はない。</a:t>
              </a:r>
              <a:endParaRPr lang="en-US" altLang="ja-JP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3159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/>
              <a:t>DC</a:t>
            </a:r>
            <a:r>
              <a:rPr kumimoji="1" lang="ja-JP" altLang="en-US" sz="3600" dirty="0" smtClean="0"/>
              <a:t>ミューオンビームによる</a:t>
            </a:r>
            <a:r>
              <a:rPr lang="en-US" altLang="ja-JP" sz="3600" dirty="0" err="1"/>
              <a:t>c</a:t>
            </a:r>
            <a:r>
              <a:rPr kumimoji="1" lang="en-US" altLang="ja-JP" sz="3600" dirty="0" err="1" smtClean="0"/>
              <a:t>LFV</a:t>
            </a:r>
            <a:r>
              <a:rPr kumimoji="1" lang="en-US" altLang="ja-JP" sz="3600" dirty="0" smtClean="0"/>
              <a:t> </a:t>
            </a:r>
            <a:r>
              <a:rPr kumimoji="1" lang="ja-JP" altLang="en-US" sz="3600" dirty="0" smtClean="0"/>
              <a:t>探索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511660" y="1943835"/>
                <a:ext cx="6750750" cy="3960440"/>
              </a:xfrm>
            </p:spPr>
            <p:txBody>
              <a:bodyPr>
                <a:normAutofit/>
              </a:bodyPr>
              <a:lstStyle/>
              <a:p>
                <a:pPr marL="396000" indent="-900000">
                  <a:spcBef>
                    <a:spcPts val="5400"/>
                  </a:spcBef>
                  <a:spcAft>
                    <a:spcPts val="4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7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7200" b="0" i="1" smtClean="0"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ja-JP" sz="72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ja-JP" sz="7200" b="0" i="1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ja-JP" sz="7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72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sz="72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ja-JP" sz="7200" b="0" i="1" smtClean="0">
                        <a:latin typeface="Cambria Math"/>
                      </a:rPr>
                      <m:t>𝛾</m:t>
                    </m:r>
                  </m:oMath>
                </a14:m>
                <a:endParaRPr lang="en-US" altLang="ja-JP" sz="7200" b="0" dirty="0" smtClean="0"/>
              </a:p>
              <a:p>
                <a:pPr marL="396000" indent="-900000">
                  <a:spcBef>
                    <a:spcPts val="3600"/>
                  </a:spcBef>
                  <a:spcAft>
                    <a:spcPts val="4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7200" b="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7200" b="0" i="1"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ja-JP" sz="7200" b="0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ja-JP" sz="7200" b="0" i="1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altLang="ja-JP" sz="7200" b="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7200" b="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sz="7200" b="0" i="1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7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72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sz="7200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ja-JP" sz="7200" b="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7200" b="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sz="7200" b="0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ja-JP" altLang="en-US" sz="7200" b="0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1660" y="1943835"/>
                <a:ext cx="6750750" cy="396044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3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4400735" y="1004969"/>
            <a:ext cx="2623101" cy="2454738"/>
            <a:chOff x="4400735" y="1238409"/>
            <a:chExt cx="2623101" cy="245473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985" y="1238409"/>
              <a:ext cx="2586851" cy="245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 rot="16200000">
              <a:off x="4460475" y="1524055"/>
              <a:ext cx="135015" cy="25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72000" rtlCol="0" anchor="ctr" anchorCtr="0">
              <a:noAutofit/>
            </a:bodyPr>
            <a:lstStyle/>
            <a:p>
              <a:r>
                <a:rPr kumimoji="1" lang="en-US" altLang="ja-JP" b="1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1" lang="ja-JP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05" y="3599208"/>
            <a:ext cx="2569803" cy="246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409001" y="3599208"/>
            <a:ext cx="2593269" cy="2521677"/>
            <a:chOff x="4400735" y="3832648"/>
            <a:chExt cx="2593269" cy="25216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985" y="3832648"/>
              <a:ext cx="2557019" cy="246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6539638" y="6099829"/>
              <a:ext cx="102592" cy="25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108000" rtlCol="0" anchor="ctr" anchorCtr="0">
              <a:noAutofit/>
            </a:bodyPr>
            <a:lstStyle/>
            <a:p>
              <a:r>
                <a:rPr kumimoji="1" lang="en-US" altLang="ja-JP" b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  <a:endParaRPr kumimoji="1" lang="ja-JP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 rot="16200000">
              <a:off x="4460475" y="4089340"/>
              <a:ext cx="135015" cy="25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72000" rtlCol="0" anchor="ctr" anchorCtr="0">
              <a:noAutofit/>
            </a:bodyPr>
            <a:lstStyle/>
            <a:p>
              <a:r>
                <a:rPr kumimoji="1" lang="en-US" altLang="ja-JP" b="1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1" lang="ja-JP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05" y="998730"/>
            <a:ext cx="2544233" cy="2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30159" y="534742"/>
            <a:ext cx="745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/>
              <a:t>LXe</a:t>
            </a:r>
            <a:r>
              <a:rPr kumimoji="1" lang="ja-JP" altLang="en-US" b="1" dirty="0" smtClean="0"/>
              <a:t>検出器に</a:t>
            </a:r>
            <a:r>
              <a:rPr kumimoji="1" lang="en-US" altLang="ja-JP" b="1" dirty="0" smtClean="0"/>
              <a:t>20MeV</a:t>
            </a:r>
            <a:r>
              <a:rPr kumimoji="1" lang="ja-JP" altLang="en-US" b="1" dirty="0" smtClean="0"/>
              <a:t>以上エネルギーを落とすガンマ線の生成ポイント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27295" y="4230675"/>
            <a:ext cx="1845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ガスのみのトラッキングボリューム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6542" y="16958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現検出器</a:t>
            </a:r>
            <a:endParaRPr kumimoji="1" lang="ja-JP" altLang="en-US" dirty="0"/>
          </a:p>
        </p:txBody>
      </p:sp>
      <p:sp>
        <p:nvSpPr>
          <p:cNvPr id="31" name="下矢印 30"/>
          <p:cNvSpPr/>
          <p:nvPr/>
        </p:nvSpPr>
        <p:spPr>
          <a:xfrm>
            <a:off x="1016603" y="3016836"/>
            <a:ext cx="585065" cy="67239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60" name="テキスト ボックス 15359"/>
          <p:cNvSpPr txBox="1"/>
          <p:nvPr/>
        </p:nvSpPr>
        <p:spPr>
          <a:xfrm>
            <a:off x="408890" y="443383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アップグレード</a:t>
            </a:r>
            <a:endParaRPr lang="en-US" altLang="ja-JP" dirty="0" smtClean="0"/>
          </a:p>
          <a:p>
            <a:pPr algn="ctr"/>
            <a:r>
              <a:rPr kumimoji="1" lang="ja-JP" altLang="en-US" dirty="0"/>
              <a:t>検出器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675" y="1735563"/>
            <a:ext cx="2803241" cy="195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7476834" y="151115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物質中の電子</a:t>
            </a:r>
            <a:endParaRPr kumimoji="1"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 rot="2855777">
            <a:off x="7590017" y="1741454"/>
            <a:ext cx="1193956" cy="803312"/>
            <a:chOff x="5938490" y="2464414"/>
            <a:chExt cx="1193956" cy="803312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5938490" y="2474026"/>
              <a:ext cx="1193956" cy="793700"/>
              <a:chOff x="5514716" y="2263411"/>
              <a:chExt cx="1665444" cy="1160568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59307">
                <a:off x="5648001" y="2709603"/>
                <a:ext cx="904874" cy="714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24061">
                <a:off x="5514716" y="2520100"/>
                <a:ext cx="904875" cy="71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37185" y="2263411"/>
                <a:ext cx="942975" cy="704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円/楕円 21"/>
              <p:cNvSpPr/>
              <p:nvPr/>
            </p:nvSpPr>
            <p:spPr>
              <a:xfrm>
                <a:off x="6331712" y="2791716"/>
                <a:ext cx="87880" cy="90974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1" y="2464414"/>
              <a:ext cx="281465" cy="22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テキスト ボックス 8"/>
          <p:cNvSpPr txBox="1"/>
          <p:nvPr/>
        </p:nvSpPr>
        <p:spPr>
          <a:xfrm>
            <a:off x="2373997" y="6210018"/>
            <a:ext cx="4562467" cy="369332"/>
          </a:xfrm>
          <a:prstGeom prst="rect">
            <a:avLst/>
          </a:prstGeom>
          <a:solidFill>
            <a:srgbClr val="F0628E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トラッカー起源の</a:t>
            </a:r>
            <a:r>
              <a:rPr lang="en-US" altLang="ja-JP" dirty="0" smtClean="0">
                <a:solidFill>
                  <a:schemeClr val="bg1"/>
                </a:solidFill>
              </a:rPr>
              <a:t>γ</a:t>
            </a:r>
            <a:r>
              <a:rPr lang="ja-JP" altLang="en-US" dirty="0" smtClean="0">
                <a:solidFill>
                  <a:schemeClr val="bg1"/>
                </a:solidFill>
              </a:rPr>
              <a:t>線</a:t>
            </a:r>
            <a:r>
              <a:rPr lang="en-US" altLang="ja-JP" dirty="0" smtClean="0">
                <a:solidFill>
                  <a:schemeClr val="bg1"/>
                </a:solidFill>
              </a:rPr>
              <a:t>BG</a:t>
            </a:r>
            <a:r>
              <a:rPr lang="ja-JP" altLang="en-US" dirty="0" smtClean="0">
                <a:solidFill>
                  <a:schemeClr val="bg1"/>
                </a:solidFill>
              </a:rPr>
              <a:t>を半分にできる。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7087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9" y="3744035"/>
            <a:ext cx="3657553" cy="283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65050" cy="706090"/>
          </a:xfrm>
        </p:spPr>
        <p:txBody>
          <a:bodyPr/>
          <a:lstStyle/>
          <a:p>
            <a:r>
              <a:rPr lang="ja-JP" altLang="en-US" smtClean="0"/>
              <a:t>ガンマ線検出器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/>
          <a:stretch/>
        </p:blipFill>
        <p:spPr bwMode="auto">
          <a:xfrm>
            <a:off x="4166955" y="3803800"/>
            <a:ext cx="2383833" cy="23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6650307" y="3803799"/>
            <a:ext cx="2382221" cy="2378919"/>
            <a:chOff x="6886576" y="4138281"/>
            <a:chExt cx="2253530" cy="2152919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8" b="1287"/>
            <a:stretch/>
          </p:blipFill>
          <p:spPr bwMode="auto">
            <a:xfrm>
              <a:off x="6886576" y="4138281"/>
              <a:ext cx="2253530" cy="215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8549744" y="5878510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CG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465072" y="1136986"/>
            <a:ext cx="5412073" cy="1886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 smtClean="0">
                <a:solidFill>
                  <a:schemeClr val="bg1"/>
                </a:solidFill>
              </a:rPr>
              <a:t>重要な読み出し部分を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PMT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からより細かな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SiPM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に置き換える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シンチ光の収集率の一様性が上がり、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>
                <a:solidFill>
                  <a:schemeClr val="bg1"/>
                </a:solidFill>
              </a:rPr>
              <a:t>分解</a:t>
            </a:r>
            <a:r>
              <a:rPr lang="ja-JP" altLang="en-US" dirty="0" smtClean="0">
                <a:solidFill>
                  <a:schemeClr val="bg1"/>
                </a:solidFill>
              </a:rPr>
              <a:t>能が向上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パイルアップ識別能力向上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薄いデバイスにより、検出効率改善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5072" y="3068960"/>
            <a:ext cx="5412073" cy="3626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400" b="1" dirty="0" smtClean="0">
                <a:solidFill>
                  <a:schemeClr val="bg1"/>
                </a:solidFill>
              </a:rPr>
              <a:t>UV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に感度を持つ大型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SiPM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を開発中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895148" y="2505670"/>
            <a:ext cx="3222357" cy="923330"/>
            <a:chOff x="5895148" y="2423147"/>
            <a:chExt cx="3222357" cy="92333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895148" y="2423147"/>
              <a:ext cx="3222357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0000"/>
                  </a:solidFill>
                </a:rPr>
                <a:t>世界最大の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UV</a:t>
              </a:r>
              <a:r>
                <a:rPr lang="ja-JP" altLang="en-US" dirty="0">
                  <a:solidFill>
                    <a:srgbClr val="FF0000"/>
                  </a:solidFill>
                </a:rPr>
                <a:t>有感</a:t>
              </a:r>
              <a:r>
                <a:rPr kumimoji="1" lang="en-US" altLang="ja-JP" dirty="0" err="1" smtClean="0">
                  <a:solidFill>
                    <a:srgbClr val="FF0000"/>
                  </a:solidFill>
                </a:rPr>
                <a:t>SiPM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with</a:t>
              </a:r>
            </a:p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1p.e. counting, </a:t>
              </a:r>
              <a:r>
                <a:rPr lang="en-US" altLang="ja-JP" dirty="0">
                  <a:solidFill>
                    <a:srgbClr val="FF0000"/>
                  </a:solidFill>
                </a:rPr>
                <a:t>&gt;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15%PDE</a:t>
              </a:r>
            </a:p>
            <a:p>
              <a:r>
                <a:rPr lang="ja-JP" altLang="en-US" dirty="0" smtClean="0">
                  <a:solidFill>
                    <a:srgbClr val="FF0000"/>
                  </a:solidFill>
                </a:rPr>
                <a:t>開発</a:t>
              </a:r>
              <a:r>
                <a:rPr lang="ja-JP" altLang="en-US" dirty="0">
                  <a:solidFill>
                    <a:srgbClr val="FF0000"/>
                  </a:solidFill>
                </a:rPr>
                <a:t>成功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189022" y="2984341"/>
              <a:ext cx="1745991" cy="332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36000" bIns="36000" rtlCol="0">
              <a:noAutofit/>
            </a:bodyPr>
            <a:lstStyle/>
            <a:p>
              <a:r>
                <a:rPr kumimoji="1" lang="en-US" altLang="ja-JP" dirty="0" smtClean="0"/>
                <a:t>28pRF03:</a:t>
              </a:r>
              <a:r>
                <a:rPr kumimoji="1" lang="ja-JP" altLang="en-US" dirty="0" smtClean="0"/>
                <a:t>金子</a:t>
              </a:r>
              <a:endParaRPr kumimoji="1" lang="ja-JP" altLang="en-US" dirty="0"/>
            </a:p>
          </p:txBody>
        </p:sp>
      </p:grpSp>
      <p:sp>
        <p:nvSpPr>
          <p:cNvPr id="9" name="右矢印 8"/>
          <p:cNvSpPr/>
          <p:nvPr/>
        </p:nvSpPr>
        <p:spPr>
          <a:xfrm>
            <a:off x="6365387" y="4686188"/>
            <a:ext cx="569837" cy="645169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01670" y="5536389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PMT</a:t>
            </a:r>
            <a:r>
              <a:rPr kumimoji="1" lang="ja-JP" altLang="en-US" dirty="0" smtClean="0"/>
              <a:t>サイズによる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分解能の制限</a:t>
            </a:r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6725606" y="1133745"/>
            <a:ext cx="1572180" cy="1289402"/>
            <a:chOff x="6725606" y="1133745"/>
            <a:chExt cx="1572180" cy="128940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606" y="1133745"/>
              <a:ext cx="1446794" cy="128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直線矢印コネクタ 20"/>
            <p:cNvCxnSpPr/>
            <p:nvPr/>
          </p:nvCxnSpPr>
          <p:spPr>
            <a:xfrm>
              <a:off x="7677345" y="1358770"/>
              <a:ext cx="0" cy="72170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7587335" y="1581120"/>
              <a:ext cx="71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FF00"/>
                  </a:solidFill>
                </a:rPr>
                <a:t>12mm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7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1016605" y="465020"/>
            <a:ext cx="6110218" cy="5784958"/>
            <a:chOff x="1467279" y="143635"/>
            <a:chExt cx="6862958" cy="649762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279" y="143635"/>
              <a:ext cx="6862958" cy="6497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583690" y="217920"/>
              <a:ext cx="2040307" cy="725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</a:t>
              </a:r>
              <a:r>
                <a:rPr kumimoji="1" lang="ja-JP" altLang="en-US" dirty="0" smtClean="0"/>
                <a:t>インチ</a:t>
              </a:r>
              <a:r>
                <a:rPr kumimoji="1" lang="en-US" altLang="ja-JP" dirty="0" smtClean="0"/>
                <a:t>PMT</a:t>
              </a:r>
            </a:p>
            <a:p>
              <a:r>
                <a:rPr lang="ja-JP" altLang="en-US" dirty="0" smtClean="0"/>
                <a:t> </a:t>
              </a:r>
              <a:r>
                <a:rPr lang="en-US" altLang="ja-JP" dirty="0" smtClean="0"/>
                <a:t>(</a:t>
              </a:r>
              <a:r>
                <a:rPr lang="ja-JP" altLang="en-US" dirty="0" smtClean="0"/>
                <a:t>前面に</a:t>
              </a:r>
              <a:r>
                <a:rPr lang="en-US" altLang="ja-JP" dirty="0" smtClean="0"/>
                <a:t>216</a:t>
              </a:r>
              <a:r>
                <a:rPr lang="ja-JP" altLang="en-US" dirty="0" smtClean="0"/>
                <a:t>個</a:t>
              </a:r>
              <a:r>
                <a:rPr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616999" y="3517196"/>
              <a:ext cx="1973689" cy="725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12mm</a:t>
              </a:r>
              <a:r>
                <a:rPr kumimoji="1" lang="ja-JP" altLang="en-US" dirty="0" smtClean="0"/>
                <a:t>角</a:t>
              </a:r>
              <a:r>
                <a:rPr lang="en-US" altLang="ja-JP" dirty="0" err="1" smtClean="0"/>
                <a:t>SiPM</a:t>
              </a:r>
              <a:r>
                <a:rPr lang="ja-JP" altLang="en-US" dirty="0"/>
                <a:t> </a:t>
              </a:r>
              <a:endParaRPr lang="en-US" altLang="ja-JP" dirty="0" smtClean="0"/>
            </a:p>
            <a:p>
              <a:r>
                <a:rPr lang="en-US" altLang="ja-JP" dirty="0" smtClean="0"/>
                <a:t>(~4000</a:t>
              </a:r>
              <a:r>
                <a:rPr lang="ja-JP" altLang="en-US" dirty="0" smtClean="0"/>
                <a:t>個</a:t>
              </a:r>
              <a:r>
                <a:rPr lang="en-US" altLang="ja-JP" dirty="0" smtClean="0"/>
                <a:t>)</a:t>
              </a:r>
              <a:endParaRPr kumimoji="1" lang="ja-JP" altLang="en-US" dirty="0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7282593" y="531157"/>
            <a:ext cx="1861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pileup</a:t>
            </a:r>
            <a:r>
              <a:rPr kumimoji="1" lang="ja-JP" altLang="en-US" dirty="0" smtClean="0"/>
              <a:t>イベント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(28 + 25 MeV)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26823" y="4239090"/>
            <a:ext cx="201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相互</a:t>
            </a:r>
            <a:r>
              <a:rPr lang="ja-JP" altLang="en-US" dirty="0" smtClean="0"/>
              <a:t>作用のイメージング能力</a:t>
            </a:r>
            <a:r>
              <a:rPr lang="en-US" altLang="ja-JP" dirty="0" smtClean="0"/>
              <a:t>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59141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9" y="0"/>
            <a:ext cx="88613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/>
          <a:stretch/>
        </p:blipFill>
        <p:spPr bwMode="auto">
          <a:xfrm>
            <a:off x="473158" y="1128195"/>
            <a:ext cx="3918822" cy="389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円/楕円 8"/>
          <p:cNvSpPr/>
          <p:nvPr/>
        </p:nvSpPr>
        <p:spPr>
          <a:xfrm>
            <a:off x="4526995" y="773705"/>
            <a:ext cx="1485165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3200" b="1" dirty="0" smtClean="0">
                <a:solidFill>
                  <a:srgbClr val="FFFF00"/>
                </a:solidFill>
              </a:rPr>
              <a:t>10</a:t>
            </a:r>
            <a:r>
              <a:rPr kumimoji="1" lang="ja-JP" altLang="en-US" sz="3200" b="1" dirty="0" smtClean="0">
                <a:solidFill>
                  <a:srgbClr val="FFFF00"/>
                </a:solidFill>
              </a:rPr>
              <a:t>倍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19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MEG</a:t>
            </a:r>
            <a:r>
              <a:rPr lang="ja-JP" altLang="en-US" smtClean="0"/>
              <a:t>アップグレード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4924890" cy="5001419"/>
          </a:xfrm>
        </p:spPr>
        <p:txBody>
          <a:bodyPr/>
          <a:lstStyle/>
          <a:p>
            <a:r>
              <a:rPr kumimoji="1" lang="ja-JP" altLang="en-US" smtClean="0"/>
              <a:t>昨年暮れ、</a:t>
            </a:r>
            <a:r>
              <a:rPr kumimoji="1" lang="en-US" altLang="ja-JP" smtClean="0"/>
              <a:t>proposal</a:t>
            </a:r>
            <a:r>
              <a:rPr kumimoji="1" lang="ja-JP" altLang="en-US" smtClean="0"/>
              <a:t>を</a:t>
            </a:r>
            <a:r>
              <a:rPr kumimoji="1" lang="en-US" altLang="ja-JP" smtClean="0"/>
              <a:t>PSI</a:t>
            </a:r>
            <a:r>
              <a:rPr kumimoji="1" lang="ja-JP" altLang="en-US" smtClean="0"/>
              <a:t>に</a:t>
            </a:r>
            <a:r>
              <a:rPr lang="ja-JP" altLang="en-US" smtClean="0"/>
              <a:t>提出</a:t>
            </a:r>
            <a:endParaRPr lang="en-US" altLang="ja-JP" smtClean="0"/>
          </a:p>
          <a:p>
            <a:r>
              <a:rPr kumimoji="1" lang="ja-JP" altLang="en-US" smtClean="0"/>
              <a:t>今年</a:t>
            </a:r>
            <a:r>
              <a:rPr kumimoji="1" lang="en-US" altLang="ja-JP" smtClean="0"/>
              <a:t>1</a:t>
            </a:r>
            <a:r>
              <a:rPr kumimoji="1" lang="ja-JP" altLang="en-US" smtClean="0"/>
              <a:t>月、</a:t>
            </a:r>
            <a:r>
              <a:rPr kumimoji="1" lang="en-US" altLang="ja-JP" smtClean="0"/>
              <a:t>PSI</a:t>
            </a:r>
            <a:r>
              <a:rPr kumimoji="1" lang="ja-JP" altLang="en-US" smtClean="0"/>
              <a:t>評価委員会から承認を得る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15" y="1731818"/>
            <a:ext cx="373293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3" y="4239090"/>
            <a:ext cx="4808111" cy="177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593585" y="3038475"/>
            <a:ext cx="8343900" cy="781050"/>
            <a:chOff x="400050" y="3038475"/>
            <a:chExt cx="8343900" cy="781050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3038475"/>
              <a:ext cx="83439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直線コネクタ 11"/>
            <p:cNvCxnSpPr/>
            <p:nvPr/>
          </p:nvCxnSpPr>
          <p:spPr>
            <a:xfrm>
              <a:off x="2501770" y="3744035"/>
              <a:ext cx="19802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ボックス 18"/>
          <p:cNvSpPr txBox="1"/>
          <p:nvPr/>
        </p:nvSpPr>
        <p:spPr>
          <a:xfrm>
            <a:off x="2636785" y="1714600"/>
            <a:ext cx="29193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(</a:t>
            </a:r>
            <a:r>
              <a:rPr lang="en-US" altLang="ja-JP" sz="1100" dirty="0">
                <a:hlinkClick r:id="rId6"/>
              </a:rPr>
              <a:t>http://arxiv.org/abs/arXiv:1301.7225</a:t>
            </a:r>
            <a:r>
              <a:rPr lang="en-US" altLang="ja-JP" sz="1100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3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 a new μ</a:t>
            </a:r>
            <a:r>
              <a:rPr lang="ja-JP" altLang="en-US" dirty="0"/>
              <a:t>→</a:t>
            </a:r>
            <a:r>
              <a:rPr lang="en-US" altLang="ja-JP" dirty="0" err="1" smtClean="0"/>
              <a:t>eee</a:t>
            </a:r>
            <a:r>
              <a:rPr lang="ja-JP" altLang="en-US" dirty="0" smtClean="0"/>
              <a:t>実験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16704" y="1440968"/>
            <a:ext cx="6866467" cy="412857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000" b="1" dirty="0" smtClean="0">
                <a:solidFill>
                  <a:schemeClr val="bg1"/>
                </a:solidFill>
              </a:rPr>
              <a:t>MEG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の結果を考慮   ⇒   最低ライン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10</a:t>
            </a:r>
            <a:r>
              <a:rPr lang="en-US" altLang="ja-JP" sz="2400" b="1" baseline="30000" dirty="0" smtClean="0">
                <a:solidFill>
                  <a:schemeClr val="bg1"/>
                </a:solidFill>
              </a:rPr>
              <a:t>-15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6565" y="1440968"/>
            <a:ext cx="1170130" cy="1558880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108000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3200" dirty="0" smtClean="0">
                <a:solidFill>
                  <a:schemeClr val="bg1"/>
                </a:solidFill>
              </a:rPr>
              <a:t>目標設定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6565" y="936827"/>
            <a:ext cx="8126607" cy="466948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108000" rtlCol="0">
            <a:noAutofit/>
          </a:bodyPr>
          <a:lstStyle/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2000" dirty="0">
                <a:solidFill>
                  <a:schemeClr val="bg1"/>
                </a:solidFill>
              </a:rPr>
              <a:t>現在</a:t>
            </a:r>
            <a:r>
              <a:rPr lang="ja-JP" altLang="en-US" sz="2000" dirty="0" smtClean="0">
                <a:solidFill>
                  <a:schemeClr val="bg1"/>
                </a:solidFill>
              </a:rPr>
              <a:t>のリミット：</a:t>
            </a:r>
            <a:r>
              <a:rPr lang="en-US" altLang="ja-JP" sz="2000" dirty="0" smtClean="0">
                <a:solidFill>
                  <a:schemeClr val="bg1"/>
                </a:solidFill>
              </a:rPr>
              <a:t>1×10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-12</a:t>
            </a:r>
            <a:r>
              <a:rPr lang="en-US" altLang="ja-JP" sz="2000" dirty="0" smtClean="0">
                <a:solidFill>
                  <a:schemeClr val="bg1"/>
                </a:solidFill>
              </a:rPr>
              <a:t> (1988)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16704" y="1898830"/>
            <a:ext cx="6866467" cy="1101018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pPr marL="108000"/>
            <a:r>
              <a:rPr lang="en-US" altLang="ja-JP" sz="2400" b="1" dirty="0" smtClean="0">
                <a:solidFill>
                  <a:schemeClr val="bg1"/>
                </a:solidFill>
              </a:rPr>
              <a:t>1×10</a:t>
            </a:r>
            <a:r>
              <a:rPr lang="en-US" altLang="ja-JP" sz="2400" b="1" baseline="30000" dirty="0" smtClean="0">
                <a:solidFill>
                  <a:schemeClr val="bg1"/>
                </a:solidFill>
              </a:rPr>
              <a:t>-16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 </a:t>
            </a:r>
            <a:r>
              <a:rPr lang="ja-JP" altLang="en-US" sz="2000" b="1" dirty="0" err="1" smtClean="0">
                <a:solidFill>
                  <a:schemeClr val="bg1"/>
                </a:solidFill>
              </a:rPr>
              <a:t>まで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行ければ興味深い領域を広くカバー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marL="450900" indent="-342900">
              <a:buFont typeface="Wingdings" pitchFamily="2" charset="2"/>
              <a:buChar char="p"/>
            </a:pPr>
            <a:r>
              <a:rPr lang="en-US" altLang="ja-JP" sz="2000" dirty="0" smtClean="0">
                <a:solidFill>
                  <a:schemeClr val="bg1"/>
                </a:solidFill>
              </a:rPr>
              <a:t>MEG upgrade</a:t>
            </a:r>
            <a:r>
              <a:rPr lang="ja-JP" altLang="en-US" sz="2000" dirty="0" smtClean="0">
                <a:solidFill>
                  <a:schemeClr val="bg1"/>
                </a:solidFill>
              </a:rPr>
              <a:t>超え、</a:t>
            </a:r>
            <a:r>
              <a:rPr lang="en-US" altLang="ja-JP" sz="2000" dirty="0" smtClean="0">
                <a:solidFill>
                  <a:schemeClr val="bg1"/>
                </a:solidFill>
              </a:rPr>
              <a:t>COMET,Mu2e</a:t>
            </a:r>
            <a:r>
              <a:rPr lang="ja-JP" altLang="en-US" sz="2000" dirty="0" smtClean="0">
                <a:solidFill>
                  <a:schemeClr val="bg1"/>
                </a:solidFill>
              </a:rPr>
              <a:t>に匹敵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marL="450900" indent="-342900">
              <a:buFont typeface="Wingdings" pitchFamily="2" charset="2"/>
              <a:buChar char="p"/>
            </a:pPr>
            <a:r>
              <a:rPr lang="ja-JP" altLang="en-US" sz="2000" dirty="0">
                <a:solidFill>
                  <a:schemeClr val="bg1"/>
                </a:solidFill>
              </a:rPr>
              <a:t>ただし</a:t>
            </a:r>
            <a:r>
              <a:rPr lang="ja-JP" altLang="en-US" sz="2000" dirty="0" smtClean="0">
                <a:solidFill>
                  <a:schemeClr val="bg1"/>
                </a:solidFill>
              </a:rPr>
              <a:t>、</a:t>
            </a:r>
            <a:r>
              <a:rPr lang="en-US" altLang="ja-JP" sz="2000" dirty="0" smtClean="0">
                <a:solidFill>
                  <a:schemeClr val="bg1"/>
                </a:solidFill>
              </a:rPr>
              <a:t>GHz</a:t>
            </a:r>
            <a:r>
              <a:rPr lang="ja-JP" altLang="en-US" sz="2000" dirty="0" smtClean="0">
                <a:solidFill>
                  <a:schemeClr val="bg1"/>
                </a:solidFill>
              </a:rPr>
              <a:t>ビームが必須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56565" y="2753925"/>
            <a:ext cx="8562984" cy="3757538"/>
            <a:chOff x="656565" y="2753925"/>
            <a:chExt cx="8562984" cy="3757538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1909455" y="3158970"/>
              <a:ext cx="4871677" cy="1552293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72000" rtlCol="0">
              <a:noAutofit/>
            </a:bodyPr>
            <a:lstStyle/>
            <a:p>
              <a:pPr marL="146250" lvl="1"/>
              <a:r>
                <a:rPr lang="en-US" altLang="ja-JP" sz="2000" dirty="0">
                  <a:solidFill>
                    <a:schemeClr val="bg1"/>
                  </a:solidFill>
                </a:rPr>
                <a:t>3</a:t>
              </a:r>
              <a:r>
                <a:rPr lang="ja-JP" altLang="en-US" sz="2000" dirty="0">
                  <a:solidFill>
                    <a:schemeClr val="bg1"/>
                  </a:solidFill>
                </a:rPr>
                <a:t>体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崩壊 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Kinematics</a:t>
              </a: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立体角を大きく。</a:t>
              </a:r>
              <a:endParaRPr lang="en-US" altLang="ja-JP" sz="2000" baseline="-25000" dirty="0" smtClean="0">
                <a:solidFill>
                  <a:schemeClr val="bg1"/>
                </a:solidFill>
              </a:endParaRP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シグナル分布はモデル依存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&gt;10MeV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の電子を検出できる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/>
              </a:r>
              <a:br>
                <a:rPr lang="en-US" altLang="ja-JP" sz="2000" dirty="0" smtClean="0">
                  <a:solidFill>
                    <a:schemeClr val="bg1"/>
                  </a:solidFill>
                </a:rPr>
              </a:br>
              <a:r>
                <a:rPr lang="ja-JP" altLang="en-US" sz="2000" dirty="0" smtClean="0">
                  <a:solidFill>
                    <a:schemeClr val="bg1"/>
                  </a:solidFill>
                </a:rPr>
                <a:t>よう設計　  ⇒ 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50%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56565" y="3158970"/>
              <a:ext cx="1170130" cy="1552293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108000" rtlCol="0" anchor="ctr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ja-JP" altLang="en-US" dirty="0" smtClean="0">
                  <a:solidFill>
                    <a:schemeClr val="bg1"/>
                  </a:solidFill>
                </a:rPr>
                <a:t>シグナル</a:t>
              </a:r>
              <a:r>
                <a:rPr lang="en-US" altLang="ja-JP" dirty="0" smtClean="0">
                  <a:solidFill>
                    <a:schemeClr val="bg1"/>
                  </a:solidFill>
                </a:rPr>
                <a:t/>
              </a:r>
              <a:br>
                <a:rPr lang="en-US" altLang="ja-JP" dirty="0" smtClean="0">
                  <a:solidFill>
                    <a:schemeClr val="bg1"/>
                  </a:solidFill>
                </a:rPr>
              </a:br>
              <a:r>
                <a:rPr lang="ja-JP" altLang="en-US" dirty="0" smtClean="0">
                  <a:solidFill>
                    <a:schemeClr val="bg1"/>
                  </a:solidFill>
                </a:rPr>
                <a:t>アクセプタンス</a:t>
              </a:r>
              <a:endParaRPr lang="en-US" altLang="ja-JP" sz="1050" dirty="0">
                <a:solidFill>
                  <a:schemeClr val="bg1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909456" y="4790380"/>
              <a:ext cx="5113384" cy="663845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72000" rtlCol="0">
              <a:noAutofit/>
            </a:bodyPr>
            <a:lstStyle/>
            <a:p>
              <a:pPr marL="146250" lvl="1"/>
              <a:r>
                <a:rPr lang="ja-JP" altLang="en-US" sz="2000" dirty="0" smtClean="0">
                  <a:solidFill>
                    <a:schemeClr val="bg1"/>
                  </a:solidFill>
                </a:rPr>
                <a:t>アクシデンタル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BG</a:t>
              </a:r>
            </a:p>
            <a:p>
              <a:pPr marL="489150" lvl="1" indent="-342900">
                <a:buFont typeface="Wingdings" pitchFamily="2" charset="2"/>
                <a:buChar char="p"/>
              </a:pPr>
              <a:r>
                <a:rPr lang="ja-JP" altLang="en-US" sz="2000" b="1" dirty="0" smtClean="0">
                  <a:solidFill>
                    <a:schemeClr val="bg1"/>
                  </a:solidFill>
                </a:rPr>
                <a:t>崩壊点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・時間・運動量で区別</a:t>
              </a:r>
              <a:endParaRPr lang="en-US" altLang="ja-JP" sz="2000" baseline="-25000" dirty="0" smtClean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1909456" y="5499229"/>
                  <a:ext cx="5113384" cy="1012233"/>
                </a:xfrm>
                <a:prstGeom prst="rect">
                  <a:avLst/>
                </a:prstGeom>
                <a:solidFill>
                  <a:srgbClr val="70B917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tIns="72000" rtlCol="0">
                  <a:noAutofit/>
                </a:bodyPr>
                <a:lstStyle/>
                <a:p>
                  <a:pPr marL="146250" lvl="1"/>
                  <a:r>
                    <a:rPr lang="ja-JP" altLang="en-US" sz="2000" dirty="0">
                      <a:solidFill>
                        <a:schemeClr val="bg1"/>
                      </a:solidFill>
                    </a:rPr>
                    <a:t>物理</a:t>
                  </a:r>
                  <a:r>
                    <a:rPr lang="en-US" altLang="ja-JP" sz="2000" dirty="0" smtClean="0">
                      <a:solidFill>
                        <a:schemeClr val="bg1"/>
                      </a:solidFill>
                    </a:rPr>
                    <a:t>BG</a:t>
                  </a:r>
                  <a:r>
                    <a:rPr lang="ja-JP" altLang="en-US" sz="20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altLang="ja-JP" sz="2000" dirty="0" smtClean="0">
                      <a:solidFill>
                        <a:schemeClr val="bg1"/>
                      </a:solidFill>
                    </a:rPr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𝝁</m:t>
                          </m:r>
                        </m:e>
                        <m:sup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altLang="ja-JP" sz="2000" b="1" i="1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ja-JP" sz="2000" b="1" i="1">
                          <a:solidFill>
                            <a:schemeClr val="bg1"/>
                          </a:solidFill>
                          <a:latin typeface="Cambria Math"/>
                        </a:rPr>
                        <m:t>𝝂𝝂</m:t>
                      </m:r>
                    </m:oMath>
                  </a14:m>
                  <a:r>
                    <a:rPr lang="en-US" altLang="ja-JP" sz="2000" dirty="0" smtClean="0">
                      <a:solidFill>
                        <a:schemeClr val="bg1"/>
                      </a:solidFill>
                    </a:rPr>
                    <a:t>)</a:t>
                  </a:r>
                </a:p>
                <a:p>
                  <a:pPr marL="489150" lvl="1" indent="-342900">
                    <a:buFont typeface="Wingdings" pitchFamily="2" charset="2"/>
                    <a:buChar char="p"/>
                  </a:pPr>
                  <a:r>
                    <a:rPr lang="ja-JP" altLang="en-US" sz="2000" dirty="0" smtClean="0">
                      <a:solidFill>
                        <a:schemeClr val="bg1"/>
                      </a:solidFill>
                    </a:rPr>
                    <a:t>運動量</a:t>
                  </a:r>
                  <a:r>
                    <a:rPr lang="ja-JP" altLang="en-US" sz="2000" dirty="0">
                      <a:solidFill>
                        <a:schemeClr val="bg1"/>
                      </a:solidFill>
                    </a:rPr>
                    <a:t>のみ</a:t>
                  </a:r>
                  <a:r>
                    <a:rPr lang="ja-JP" altLang="en-US" sz="2000" dirty="0" smtClean="0">
                      <a:solidFill>
                        <a:schemeClr val="bg1"/>
                      </a:solidFill>
                    </a:rPr>
                    <a:t>で区別</a:t>
                  </a:r>
                  <a:endParaRPr lang="en-US" altLang="ja-JP" sz="2000" baseline="-25000" dirty="0">
                    <a:solidFill>
                      <a:schemeClr val="bg1"/>
                    </a:solidFill>
                  </a:endParaRPr>
                </a:p>
                <a:p>
                  <a:pPr marL="489150" lvl="1" indent="-342900">
                    <a:buFont typeface="Wingdings" pitchFamily="2" charset="2"/>
                    <a:buChar char="p"/>
                  </a:pPr>
                  <a:r>
                    <a:rPr lang="en-US" altLang="ja-JP" sz="2000" b="1" dirty="0" smtClean="0">
                      <a:solidFill>
                        <a:schemeClr val="bg1"/>
                      </a:solidFill>
                    </a:rPr>
                    <a:t>σ</a:t>
                  </a:r>
                  <a:r>
                    <a:rPr lang="en-US" altLang="ja-JP" sz="2000" b="1" baseline="-25000" dirty="0" smtClean="0">
                      <a:solidFill>
                        <a:schemeClr val="bg1"/>
                      </a:solidFill>
                    </a:rPr>
                    <a:t>E</a:t>
                  </a:r>
                  <a:r>
                    <a:rPr lang="en-US" altLang="ja-JP" sz="2000" b="1" baseline="-34000" dirty="0" smtClean="0">
                      <a:solidFill>
                        <a:schemeClr val="bg1"/>
                      </a:solidFill>
                    </a:rPr>
                    <a:t>mis</a:t>
                  </a:r>
                  <a:r>
                    <a:rPr lang="en-US" altLang="ja-JP" sz="2000" b="1" dirty="0" smtClean="0">
                      <a:solidFill>
                        <a:schemeClr val="bg1"/>
                      </a:solidFill>
                    </a:rPr>
                    <a:t>~0.7%</a:t>
                  </a:r>
                  <a:r>
                    <a:rPr lang="en-US" altLang="ja-JP" sz="2000" dirty="0" smtClean="0">
                      <a:solidFill>
                        <a:schemeClr val="bg1"/>
                      </a:solidFill>
                    </a:rPr>
                    <a:t> for &lt;10</a:t>
                  </a:r>
                  <a:r>
                    <a:rPr lang="en-US" altLang="ja-JP" sz="2000" baseline="30000" dirty="0" smtClean="0">
                      <a:solidFill>
                        <a:schemeClr val="bg1"/>
                      </a:solidFill>
                    </a:rPr>
                    <a:t>-15</a:t>
                  </a:r>
                  <a:r>
                    <a:rPr lang="en-US" altLang="ja-JP" sz="2000" dirty="0" smtClean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" name="テキスト ボックス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9456" y="5499229"/>
                  <a:ext cx="5113384" cy="101223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190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テキスト ボックス 23"/>
            <p:cNvSpPr txBox="1"/>
            <p:nvPr/>
          </p:nvSpPr>
          <p:spPr>
            <a:xfrm>
              <a:off x="656565" y="4801273"/>
              <a:ext cx="1170130" cy="1710190"/>
            </a:xfrm>
            <a:prstGeom prst="rect">
              <a:avLst/>
            </a:prstGeom>
            <a:solidFill>
              <a:srgbClr val="70B917"/>
            </a:solidFill>
            <a:ln>
              <a:solidFill>
                <a:schemeClr val="bg1"/>
              </a:solidFill>
            </a:ln>
          </p:spPr>
          <p:txBody>
            <a:bodyPr wrap="square" tIns="108000" rtlCol="0" anchor="ctr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ja-JP" sz="4000" dirty="0" smtClean="0">
                  <a:solidFill>
                    <a:schemeClr val="bg1"/>
                  </a:solidFill>
                </a:rPr>
                <a:t>BG</a:t>
              </a:r>
              <a:endParaRPr lang="en-US" altLang="ja-JP" sz="1100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6071302" y="2753925"/>
              <a:ext cx="3148247" cy="2036052"/>
              <a:chOff x="6026297" y="2698093"/>
              <a:chExt cx="3148247" cy="2036052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6297" y="2999848"/>
                <a:ext cx="2170990" cy="1734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2280" y="2698093"/>
                <a:ext cx="2043615" cy="1281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直線コネクタ 8"/>
              <p:cNvCxnSpPr/>
              <p:nvPr/>
            </p:nvCxnSpPr>
            <p:spPr>
              <a:xfrm>
                <a:off x="6642230" y="3113965"/>
                <a:ext cx="0" cy="13051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右矢印 9"/>
              <p:cNvSpPr/>
              <p:nvPr/>
            </p:nvSpPr>
            <p:spPr>
              <a:xfrm>
                <a:off x="6642230" y="4149080"/>
                <a:ext cx="335604" cy="1800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7445224" y="2815182"/>
                <a:ext cx="1152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最</a:t>
                </a:r>
                <a:r>
                  <a:rPr lang="ja-JP" altLang="en-US" dirty="0"/>
                  <a:t>高</a:t>
                </a:r>
                <a:r>
                  <a:rPr lang="en-US" altLang="ja-JP" dirty="0" smtClean="0"/>
                  <a:t>E</a:t>
                </a:r>
                <a:r>
                  <a:rPr lang="ja-JP" altLang="en-US" dirty="0"/>
                  <a:t>の</a:t>
                </a:r>
                <a:r>
                  <a:rPr lang="en-US" altLang="ja-JP" dirty="0"/>
                  <a:t>e</a:t>
                </a:r>
                <a:endParaRPr lang="ja-JP" altLang="en-US" dirty="0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8021664" y="4317176"/>
                <a:ext cx="1152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最低</a:t>
                </a:r>
                <a:r>
                  <a:rPr lang="en-US" altLang="ja-JP" dirty="0"/>
                  <a:t>E</a:t>
                </a:r>
                <a:r>
                  <a:rPr lang="ja-JP" altLang="en-US" dirty="0"/>
                  <a:t>の</a:t>
                </a:r>
                <a:r>
                  <a:rPr lang="en-US" altLang="ja-JP" dirty="0"/>
                  <a:t>e</a:t>
                </a:r>
                <a:endParaRPr lang="ja-JP" altLang="en-US" dirty="0"/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7275" y="5031280"/>
              <a:ext cx="2029472" cy="1474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34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5400" dirty="0" smtClean="0"/>
              <a:t>Mu3e</a:t>
            </a:r>
            <a:r>
              <a:rPr kumimoji="1" lang="ja-JP" altLang="en-US" sz="5400" dirty="0" smtClean="0"/>
              <a:t>実験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814265"/>
            <a:ext cx="8229600" cy="720080"/>
          </a:xfrm>
        </p:spPr>
        <p:txBody>
          <a:bodyPr>
            <a:normAutofit/>
          </a:bodyPr>
          <a:lstStyle/>
          <a:p>
            <a:r>
              <a:rPr kumimoji="1" lang="en-US" altLang="ja-JP" sz="2000" b="0" dirty="0" smtClean="0"/>
              <a:t>Geometrical acceptance ~70%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25" y="-104215"/>
            <a:ext cx="1510915" cy="15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グループ化 16"/>
          <p:cNvGrpSpPr/>
          <p:nvPr/>
        </p:nvGrpSpPr>
        <p:grpSpPr>
          <a:xfrm>
            <a:off x="680733" y="1420616"/>
            <a:ext cx="8446836" cy="2946267"/>
            <a:chOff x="566738" y="1832108"/>
            <a:chExt cx="8446836" cy="2946267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566738" y="1889538"/>
              <a:ext cx="8446836" cy="2888837"/>
              <a:chOff x="566738" y="1889538"/>
              <a:chExt cx="8446836" cy="2888837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738" y="2082800"/>
                <a:ext cx="8010525" cy="2695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正方形/長方形 6"/>
              <p:cNvSpPr/>
              <p:nvPr/>
            </p:nvSpPr>
            <p:spPr>
              <a:xfrm>
                <a:off x="5472100" y="2258870"/>
                <a:ext cx="2925325" cy="2025224"/>
              </a:xfrm>
              <a:prstGeom prst="rect">
                <a:avLst/>
              </a:prstGeom>
              <a:solidFill>
                <a:schemeClr val="bg1">
                  <a:lumMod val="95000"/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8335" y="2107825"/>
                <a:ext cx="2505075" cy="259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9" name="直線矢印コネクタ 8"/>
              <p:cNvCxnSpPr/>
              <p:nvPr/>
            </p:nvCxnSpPr>
            <p:spPr>
              <a:xfrm>
                <a:off x="566738" y="2139885"/>
                <a:ext cx="7686044" cy="0"/>
              </a:xfrm>
              <a:prstGeom prst="straightConnector1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テキスト ボックス 10"/>
              <p:cNvSpPr txBox="1"/>
              <p:nvPr/>
            </p:nvSpPr>
            <p:spPr>
              <a:xfrm>
                <a:off x="3851920" y="1889538"/>
                <a:ext cx="950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180cm</a:t>
                </a:r>
                <a:endParaRPr kumimoji="1" lang="ja-JP" altLang="en-US" dirty="0"/>
              </a:p>
            </p:txBody>
          </p:sp>
          <p:cxnSp>
            <p:nvCxnSpPr>
              <p:cNvPr id="13" name="直線矢印コネクタ 12"/>
              <p:cNvCxnSpPr/>
              <p:nvPr/>
            </p:nvCxnSpPr>
            <p:spPr>
              <a:xfrm>
                <a:off x="8397425" y="2618910"/>
                <a:ext cx="0" cy="1530170"/>
              </a:xfrm>
              <a:prstGeom prst="straightConnector1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/>
              <p:cNvSpPr txBox="1"/>
              <p:nvPr/>
            </p:nvSpPr>
            <p:spPr>
              <a:xfrm>
                <a:off x="8019391" y="3260495"/>
                <a:ext cx="99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~15cm</a:t>
                </a:r>
                <a:endParaRPr kumimoji="1" lang="ja-JP" altLang="en-US" dirty="0"/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6843795" y="1832108"/>
              <a:ext cx="1553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※</a:t>
              </a:r>
              <a:r>
                <a:rPr lang="ja-JP" altLang="en-US" sz="1400" dirty="0" smtClean="0"/>
                <a:t>縦横比</a:t>
              </a:r>
              <a:r>
                <a:rPr lang="en-US" altLang="ja-JP" sz="1400" dirty="0" smtClean="0"/>
                <a:t>1</a:t>
              </a:r>
              <a:r>
                <a:rPr lang="ja-JP" altLang="en-US" sz="1400" dirty="0" smtClean="0"/>
                <a:t>でない</a:t>
              </a:r>
              <a:endParaRPr kumimoji="1" lang="ja-JP" altLang="en-US" sz="14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5709821" y="4342699"/>
            <a:ext cx="3002639" cy="1381556"/>
            <a:chOff x="5099903" y="4182907"/>
            <a:chExt cx="3002639" cy="1381556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903" y="4182907"/>
              <a:ext cx="3002639" cy="138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5117457" y="4213498"/>
              <a:ext cx="162095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/>
                <a:t>HV-MAPS</a:t>
              </a:r>
            </a:p>
            <a:p>
              <a:r>
                <a:rPr lang="ja-JP" altLang="en-US" sz="1400" dirty="0" smtClean="0"/>
                <a:t>極薄シリコン</a:t>
              </a:r>
              <a:r>
                <a:rPr lang="en-US" altLang="ja-JP" sz="1400" dirty="0" smtClean="0"/>
                <a:t/>
              </a:r>
              <a:br>
                <a:rPr lang="en-US" altLang="ja-JP" sz="1400" dirty="0" smtClean="0"/>
              </a:br>
              <a:r>
                <a:rPr lang="ja-JP" altLang="en-US" sz="1400" dirty="0" smtClean="0"/>
                <a:t>ピクセルセンサー</a:t>
              </a:r>
              <a:endParaRPr kumimoji="1" lang="ja-JP" altLang="en-US" sz="1400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701570" y="4429287"/>
            <a:ext cx="2773685" cy="1074859"/>
            <a:chOff x="5905353" y="4277431"/>
            <a:chExt cx="2773685" cy="1074859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353" y="4277431"/>
              <a:ext cx="2773685" cy="105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905353" y="4305340"/>
              <a:ext cx="2698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bg1"/>
                  </a:solidFill>
                </a:rPr>
                <a:t>シンチレー</a:t>
              </a:r>
              <a:r>
                <a:rPr lang="ja-JP" altLang="en-US" sz="1400" b="1" dirty="0">
                  <a:solidFill>
                    <a:schemeClr val="bg1"/>
                  </a:solidFill>
                </a:rPr>
                <a:t>ティング</a:t>
              </a:r>
              <a:r>
                <a:rPr lang="ja-JP" altLang="en-US" sz="1400" b="1" dirty="0" smtClean="0">
                  <a:solidFill>
                    <a:schemeClr val="bg1"/>
                  </a:solidFill>
                </a:rPr>
                <a:t>ファイバー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514934" y="5013736"/>
              <a:ext cx="1547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chemeClr val="bg1"/>
                  </a:solidFill>
                </a:rPr>
                <a:t>σ</a:t>
              </a:r>
              <a:r>
                <a:rPr lang="ja-JP" altLang="en-US" sz="1600" baseline="-25000" dirty="0" err="1" smtClean="0">
                  <a:solidFill>
                    <a:schemeClr val="bg1"/>
                  </a:solidFill>
                </a:rPr>
                <a:t>ｔ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~</a:t>
              </a:r>
              <a:r>
                <a:rPr lang="ja-JP" altLang="en-US" sz="1600" dirty="0" smtClean="0">
                  <a:solidFill>
                    <a:schemeClr val="bg1"/>
                  </a:solidFill>
                </a:rPr>
                <a:t>数百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> </a:t>
              </a:r>
              <a:r>
                <a:rPr lang="en-US" altLang="ja-JP" sz="1600" dirty="0" err="1" smtClean="0">
                  <a:solidFill>
                    <a:schemeClr val="bg1"/>
                  </a:solidFill>
                </a:rPr>
                <a:t>psec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671900" y="4429287"/>
            <a:ext cx="2008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コーン型の静止ターゲット</a:t>
            </a:r>
            <a:endParaRPr kumimoji="1" lang="en-US" altLang="ja-JP" sz="1400" b="1" dirty="0" smtClean="0"/>
          </a:p>
          <a:p>
            <a:r>
              <a:rPr lang="ja-JP" altLang="en-US" sz="1400" dirty="0"/>
              <a:t>表</a:t>
            </a:r>
            <a:r>
              <a:rPr lang="ja-JP" altLang="en-US" sz="1400" dirty="0" smtClean="0"/>
              <a:t>面積を稼ぎ崩壊点を分散させる</a:t>
            </a:r>
            <a:endParaRPr kumimoji="1" lang="en-US" altLang="ja-JP" sz="1400" dirty="0" smtClean="0"/>
          </a:p>
        </p:txBody>
      </p:sp>
      <p:cxnSp>
        <p:nvCxnSpPr>
          <p:cNvPr id="29" name="直線矢印コネクタ 28"/>
          <p:cNvCxnSpPr>
            <a:endCxn id="7170" idx="2"/>
          </p:cNvCxnSpPr>
          <p:nvPr/>
        </p:nvCxnSpPr>
        <p:spPr>
          <a:xfrm flipH="1">
            <a:off x="4685996" y="3033669"/>
            <a:ext cx="80128" cy="1333214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2546775" y="3535851"/>
            <a:ext cx="852970" cy="798282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5427095" y="3700276"/>
            <a:ext cx="900100" cy="729011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470911" y="6013158"/>
            <a:ext cx="21595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ハイデルベルク大が中心</a:t>
            </a:r>
            <a:endParaRPr kumimoji="1" lang="ja-JP" altLang="en-US" sz="1400" dirty="0"/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6479595" y="3218335"/>
            <a:ext cx="207640" cy="1115798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84781" y="1057787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新しいテクノロジーで立ち向かう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79932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Silicon pixel tracker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5"/>
            <a:ext cx="5464950" cy="2929680"/>
          </a:xfrm>
        </p:spPr>
        <p:txBody>
          <a:bodyPr>
            <a:normAutofit fontScale="92500"/>
          </a:bodyPr>
          <a:lstStyle/>
          <a:p>
            <a:r>
              <a:rPr lang="ja-JP" altLang="en-US" dirty="0" smtClean="0"/>
              <a:t>クーロン多重散乱を極限まで抑えるために極薄のデバイスが必要。</a:t>
            </a:r>
            <a:endParaRPr lang="en-US" altLang="ja-JP" dirty="0" smtClean="0"/>
          </a:p>
          <a:p>
            <a:r>
              <a:rPr kumimoji="1" lang="en-US" altLang="ja-JP" dirty="0" smtClean="0"/>
              <a:t>HV-MAPS</a:t>
            </a:r>
          </a:p>
          <a:p>
            <a:pPr lvl="1"/>
            <a:r>
              <a:rPr lang="en-US" altLang="ja-JP" sz="2600" dirty="0" smtClean="0"/>
              <a:t>3</a:t>
            </a:r>
            <a:r>
              <a:rPr kumimoji="1" lang="en-US" altLang="ja-JP" sz="2600" dirty="0" smtClean="0"/>
              <a:t>0–50</a:t>
            </a:r>
            <a:r>
              <a:rPr lang="en-US" altLang="ja-JP" sz="2600" dirty="0" smtClean="0"/>
              <a:t>μm</a:t>
            </a:r>
            <a:r>
              <a:rPr lang="ja-JP" altLang="en-US" sz="2600" dirty="0" smtClean="0"/>
              <a:t>まで</a:t>
            </a:r>
            <a:r>
              <a:rPr kumimoji="1" lang="en-US" altLang="ja-JP" sz="2600" dirty="0" smtClean="0"/>
              <a:t> </a:t>
            </a:r>
            <a:r>
              <a:rPr kumimoji="1" lang="ja-JP" altLang="en-US" sz="2600" dirty="0" smtClean="0"/>
              <a:t>薄くできる</a:t>
            </a:r>
            <a:endParaRPr kumimoji="1" lang="en-US" altLang="ja-JP" sz="2600" dirty="0" smtClean="0"/>
          </a:p>
          <a:p>
            <a:pPr lvl="1"/>
            <a:r>
              <a:rPr lang="en-US" altLang="ja-JP" sz="2600" dirty="0" smtClean="0"/>
              <a:t>amp, digitization on chip</a:t>
            </a:r>
          </a:p>
          <a:p>
            <a:pPr lvl="1"/>
            <a:r>
              <a:rPr lang="ja-JP" altLang="en-US" sz="2600" dirty="0" smtClean="0"/>
              <a:t>早い</a:t>
            </a:r>
            <a:r>
              <a:rPr lang="ja-JP" altLang="en-US" sz="2600" dirty="0"/>
              <a:t>読み出し</a:t>
            </a:r>
            <a:r>
              <a:rPr lang="en-US" altLang="ja-JP" sz="2600" dirty="0" smtClean="0"/>
              <a:t>:50ns timestamp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25" y="-104215"/>
            <a:ext cx="1510915" cy="15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44" y="1418397"/>
            <a:ext cx="3002639" cy="138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35" y="5274205"/>
            <a:ext cx="4682248" cy="1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4559454"/>
            <a:ext cx="2796298" cy="182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グループ化 13"/>
          <p:cNvGrpSpPr/>
          <p:nvPr/>
        </p:nvGrpSpPr>
        <p:grpSpPr>
          <a:xfrm>
            <a:off x="5857825" y="3158207"/>
            <a:ext cx="2809630" cy="2011834"/>
            <a:chOff x="5677805" y="3158207"/>
            <a:chExt cx="2809630" cy="201183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805" y="3158207"/>
              <a:ext cx="2809630" cy="201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5722834" y="3174736"/>
              <a:ext cx="2488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50μm</a:t>
              </a:r>
              <a:r>
                <a:rPr kumimoji="1" lang="ja-JP" altLang="en-US" sz="1400" dirty="0" smtClean="0">
                  <a:solidFill>
                    <a:schemeClr val="bg1"/>
                  </a:solidFill>
                </a:rPr>
                <a:t>厚のシリコンウェハー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5726834" y="1241297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読み出し回路をチップ上に搭載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16605" y="458412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モックアップ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26595" y="4054424"/>
            <a:ext cx="43843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2013:Extensive beam test campaign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36855" y="6079649"/>
            <a:ext cx="219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&lt;1‰ X</a:t>
            </a:r>
            <a:r>
              <a:rPr kumimoji="1" lang="en-US" altLang="ja-JP" baseline="-25000" dirty="0" smtClean="0"/>
              <a:t>0</a:t>
            </a:r>
            <a:r>
              <a:rPr kumimoji="1" lang="en-US" altLang="ja-JP" dirty="0" smtClean="0"/>
              <a:t> per layer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203517" y="2701951"/>
            <a:ext cx="4103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1200" dirty="0" smtClean="0"/>
              <a:t>(High voltage monolithic active pixel sensors)</a:t>
            </a:r>
            <a:endParaRPr lang="en-US" altLang="ja-JP" sz="2600" dirty="0"/>
          </a:p>
        </p:txBody>
      </p:sp>
    </p:spTree>
    <p:extLst>
      <p:ext uri="{BB962C8B-B14F-4D97-AF65-F5344CB8AC3E}">
        <p14:creationId xmlns:p14="http://schemas.microsoft.com/office/powerpoint/2010/main" val="39799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Tracking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100 μ</a:t>
            </a:r>
            <a:r>
              <a:rPr kumimoji="1" lang="ja-JP" altLang="en-US" dirty="0" smtClean="0"/>
              <a:t>崩壊 </a:t>
            </a:r>
            <a:r>
              <a:rPr lang="en-US" altLang="ja-JP" dirty="0" smtClean="0"/>
              <a:t>@2×10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/s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25" y="-104215"/>
            <a:ext cx="1510915" cy="15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41" y="1664280"/>
            <a:ext cx="74771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87441" y="1732689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20MHz readout (50ns</a:t>
            </a:r>
            <a:r>
              <a:rPr kumimoji="1" lang="ja-JP" altLang="en-US" sz="2000" b="1" dirty="0" smtClean="0"/>
              <a:t>スナップ</a:t>
            </a:r>
            <a:r>
              <a:rPr kumimoji="1" lang="en-US" altLang="ja-JP" sz="2000" b="1" dirty="0" smtClean="0"/>
              <a:t>)</a:t>
            </a:r>
            <a:endParaRPr kumimoji="1" lang="ja-JP" altLang="en-US" sz="2000" b="1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881590" y="1673805"/>
            <a:ext cx="7410450" cy="3895725"/>
            <a:chOff x="881590" y="1673805"/>
            <a:chExt cx="7410450" cy="389572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590" y="1673805"/>
              <a:ext cx="7410450" cy="389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116188" y="1923672"/>
              <a:ext cx="4021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a few×100 </a:t>
              </a:r>
              <a:r>
                <a:rPr kumimoji="1" lang="en-US" altLang="ja-JP" b="1" dirty="0" err="1" smtClean="0"/>
                <a:t>ps</a:t>
              </a:r>
              <a:r>
                <a:rPr lang="ja-JP" altLang="en-US" b="1" dirty="0"/>
                <a:t> </a:t>
              </a:r>
              <a:r>
                <a:rPr lang="ja-JP" altLang="en-US" b="1" dirty="0" smtClean="0"/>
                <a:t>時間情報</a:t>
              </a:r>
              <a:r>
                <a:rPr lang="en-US" altLang="ja-JP" b="1" dirty="0"/>
                <a:t> </a:t>
              </a:r>
              <a:r>
                <a:rPr lang="en-US" altLang="ja-JP" b="1" dirty="0" smtClean="0"/>
                <a:t>from </a:t>
              </a:r>
              <a:r>
                <a:rPr lang="en-US" altLang="ja-JP" b="1" dirty="0" err="1" smtClean="0"/>
                <a:t>ToF</a:t>
              </a:r>
              <a:endParaRPr kumimoji="1" lang="ja-JP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99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Staging approach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81689" y="2466101"/>
            <a:ext cx="7295829" cy="1737401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 smtClean="0">
                <a:solidFill>
                  <a:schemeClr val="bg1"/>
                </a:solidFill>
              </a:rPr>
              <a:t>第一サイドステーションと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ToF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導入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dirty="0" smtClean="0">
                <a:solidFill>
                  <a:schemeClr val="bg1"/>
                </a:solidFill>
              </a:rPr>
              <a:t>~10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8</a:t>
            </a:r>
            <a:r>
              <a:rPr lang="en-US" altLang="ja-JP" dirty="0" smtClean="0">
                <a:solidFill>
                  <a:schemeClr val="bg1"/>
                </a:solidFill>
              </a:rPr>
              <a:t>μ/s @</a:t>
            </a:r>
            <a:r>
              <a:rPr lang="en-US" altLang="ja-JP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altLang="ja-JP" dirty="0" smtClean="0">
                <a:solidFill>
                  <a:schemeClr val="bg1"/>
                </a:solidFill>
              </a:rPr>
              <a:t>E5</a:t>
            </a:r>
            <a:r>
              <a:rPr lang="ja-JP" altLang="en-US" dirty="0" smtClean="0">
                <a:solidFill>
                  <a:schemeClr val="bg1"/>
                </a:solidFill>
              </a:rPr>
              <a:t>の最大強度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感度 </a:t>
            </a:r>
            <a:r>
              <a:rPr lang="en-US" altLang="ja-JP" dirty="0" smtClean="0">
                <a:solidFill>
                  <a:schemeClr val="bg1"/>
                </a:solidFill>
              </a:rPr>
              <a:t>O(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10</a:t>
            </a:r>
            <a:r>
              <a:rPr lang="en-US" altLang="ja-JP" sz="2400" b="1" baseline="30000" dirty="0" smtClean="0">
                <a:solidFill>
                  <a:schemeClr val="bg1"/>
                </a:solidFill>
              </a:rPr>
              <a:t>-15</a:t>
            </a:r>
            <a:r>
              <a:rPr lang="en-US" altLang="ja-JP" dirty="0" smtClean="0">
                <a:solidFill>
                  <a:schemeClr val="bg1"/>
                </a:solidFill>
              </a:rPr>
              <a:t>) </a:t>
            </a:r>
            <a:endParaRPr lang="en-US" altLang="ja-JP" dirty="0">
              <a:solidFill>
                <a:schemeClr val="bg1"/>
              </a:solidFill>
            </a:endParaRPr>
          </a:p>
          <a:p>
            <a:pPr marL="889200" lvl="2" indent="-285750">
              <a:buFont typeface="Wingdings" pitchFamily="2" charset="2"/>
              <a:buChar char="ü"/>
            </a:pPr>
            <a:r>
              <a:rPr lang="ja-JP" altLang="en-US" dirty="0">
                <a:solidFill>
                  <a:schemeClr val="bg1"/>
                </a:solidFill>
              </a:rPr>
              <a:t>統計リミット</a:t>
            </a:r>
            <a:endParaRPr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1541" y="2466101"/>
            <a:ext cx="1260140" cy="1737401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lIns="0" rtlCol="0" anchor="ctr">
            <a:noAutofit/>
          </a:bodyPr>
          <a:lstStyle/>
          <a:p>
            <a:pPr marL="108000" algn="ctr">
              <a:spcBef>
                <a:spcPts val="12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Phase </a:t>
            </a:r>
            <a:br>
              <a:rPr lang="en-US" altLang="ja-JP" sz="2000" dirty="0" smtClean="0">
                <a:solidFill>
                  <a:schemeClr val="bg1"/>
                </a:solidFill>
              </a:rPr>
            </a:br>
            <a:r>
              <a:rPr lang="en-US" altLang="ja-JP" sz="3200" b="1" dirty="0" smtClean="0">
                <a:solidFill>
                  <a:schemeClr val="bg1"/>
                </a:solidFill>
              </a:rPr>
              <a:t>IB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marL="108000" algn="ctr">
              <a:spcBef>
                <a:spcPts val="12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2016~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81690" y="4319684"/>
            <a:ext cx="7295829" cy="214244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400" b="1" dirty="0" smtClean="0">
                <a:solidFill>
                  <a:schemeClr val="bg1"/>
                </a:solidFill>
              </a:rPr>
              <a:t>Full configuration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b="1" dirty="0" smtClean="0">
                <a:solidFill>
                  <a:schemeClr val="bg1"/>
                </a:solidFill>
              </a:rPr>
              <a:t>~2×10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9</a:t>
            </a:r>
            <a:r>
              <a:rPr lang="en-US" altLang="ja-JP" b="1" dirty="0" smtClean="0">
                <a:solidFill>
                  <a:schemeClr val="bg1"/>
                </a:solidFill>
              </a:rPr>
              <a:t>μ/s @</a:t>
            </a:r>
            <a:r>
              <a:rPr lang="ja-JP" altLang="en-US" b="1" u="sng" dirty="0" smtClean="0">
                <a:solidFill>
                  <a:schemeClr val="bg1"/>
                </a:solidFill>
                <a:latin typeface="Symbol" pitchFamily="18" charset="2"/>
              </a:rPr>
              <a:t>新しい</a:t>
            </a:r>
            <a:r>
              <a:rPr lang="ja-JP" altLang="en-US" b="1" u="sng" dirty="0">
                <a:solidFill>
                  <a:schemeClr val="bg1"/>
                </a:solidFill>
                <a:latin typeface="Symbol" pitchFamily="18" charset="2"/>
              </a:rPr>
              <a:t>ビームライン</a:t>
            </a:r>
            <a:endParaRPr lang="en-US" altLang="ja-JP" b="1" u="sng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感度</a:t>
            </a:r>
            <a:r>
              <a:rPr lang="en-US" altLang="ja-JP" dirty="0" smtClean="0">
                <a:solidFill>
                  <a:schemeClr val="bg1"/>
                </a:solidFill>
              </a:rPr>
              <a:t/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O(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10</a:t>
            </a:r>
            <a:r>
              <a:rPr lang="en-US" altLang="ja-JP" sz="2000" b="1" baseline="30000" dirty="0" smtClean="0">
                <a:solidFill>
                  <a:schemeClr val="bg1"/>
                </a:solidFill>
              </a:rPr>
              <a:t>-16</a:t>
            </a:r>
            <a:r>
              <a:rPr lang="en-US" altLang="ja-JP" dirty="0" smtClean="0">
                <a:solidFill>
                  <a:schemeClr val="bg1"/>
                </a:solidFill>
              </a:rPr>
              <a:t>) </a:t>
            </a:r>
            <a:endParaRPr lang="en-US" altLang="ja-JP" dirty="0">
              <a:solidFill>
                <a:schemeClr val="bg1"/>
              </a:solidFill>
            </a:endParaRPr>
          </a:p>
          <a:p>
            <a:pPr marL="603450" lvl="2"/>
            <a:endParaRPr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1541" y="4319684"/>
            <a:ext cx="1260139" cy="214244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lIns="0" rtlCol="0" anchor="ctr">
            <a:noAutofit/>
          </a:bodyPr>
          <a:lstStyle/>
          <a:p>
            <a:pPr marL="108000" algn="ctr">
              <a:spcBef>
                <a:spcPts val="12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Phase </a:t>
            </a:r>
            <a:br>
              <a:rPr lang="en-US" altLang="ja-JP" sz="2000" dirty="0" smtClean="0">
                <a:solidFill>
                  <a:schemeClr val="bg1"/>
                </a:solidFill>
              </a:rPr>
            </a:br>
            <a:r>
              <a:rPr lang="en-US" altLang="ja-JP" sz="3200" b="1" dirty="0" smtClean="0">
                <a:solidFill>
                  <a:schemeClr val="bg1"/>
                </a:solidFill>
              </a:rPr>
              <a:t>II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marL="108000" algn="ctr">
              <a:spcBef>
                <a:spcPts val="12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2017</a:t>
            </a:r>
            <a:r>
              <a:rPr lang="ja-JP" altLang="en-US" sz="2000" dirty="0" smtClean="0">
                <a:solidFill>
                  <a:schemeClr val="bg1"/>
                </a:solidFill>
              </a:rPr>
              <a:t>以降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81690" y="1043735"/>
            <a:ext cx="7295829" cy="1377362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>
                <a:solidFill>
                  <a:schemeClr val="bg1"/>
                </a:solidFill>
              </a:rPr>
              <a:t>中央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シリコン</a:t>
            </a:r>
            <a:r>
              <a:rPr lang="ja-JP" altLang="en-US" sz="2400" b="1" dirty="0">
                <a:solidFill>
                  <a:schemeClr val="bg1"/>
                </a:solidFill>
              </a:rPr>
              <a:t>のみ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で早期実現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≦</a:t>
            </a:r>
            <a:r>
              <a:rPr lang="en-US" altLang="ja-JP" dirty="0" smtClean="0">
                <a:solidFill>
                  <a:schemeClr val="bg1"/>
                </a:solidFill>
              </a:rPr>
              <a:t>10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7</a:t>
            </a:r>
            <a:r>
              <a:rPr lang="en-US" altLang="ja-JP" dirty="0" smtClean="0">
                <a:solidFill>
                  <a:schemeClr val="bg1"/>
                </a:solidFill>
              </a:rPr>
              <a:t>μ/s @</a:t>
            </a:r>
            <a:r>
              <a:rPr lang="en-US" altLang="ja-JP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altLang="ja-JP" dirty="0" smtClean="0">
                <a:solidFill>
                  <a:schemeClr val="bg1"/>
                </a:solidFill>
              </a:rPr>
              <a:t>E5</a:t>
            </a:r>
            <a:endParaRPr lang="en-US" altLang="ja-JP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新しい</a:t>
            </a:r>
            <a:r>
              <a:rPr lang="ja-JP" altLang="en-US" dirty="0">
                <a:solidFill>
                  <a:schemeClr val="bg1"/>
                </a:solidFill>
              </a:rPr>
              <a:t>技術</a:t>
            </a:r>
            <a:r>
              <a:rPr lang="ja-JP" altLang="en-US" dirty="0" smtClean="0">
                <a:solidFill>
                  <a:schemeClr val="bg1"/>
                </a:solidFill>
              </a:rPr>
              <a:t>の経験・実験原理の実証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dirty="0" smtClean="0">
                <a:solidFill>
                  <a:schemeClr val="bg1"/>
                </a:solidFill>
              </a:rPr>
              <a:t>感度 </a:t>
            </a:r>
            <a:r>
              <a:rPr lang="en-US" altLang="ja-JP" dirty="0" smtClean="0">
                <a:solidFill>
                  <a:schemeClr val="bg1"/>
                </a:solidFill>
              </a:rPr>
              <a:t>O(</a:t>
            </a:r>
            <a:r>
              <a:rPr lang="en-US" altLang="ja-JP" b="1" dirty="0" smtClean="0">
                <a:solidFill>
                  <a:schemeClr val="bg1"/>
                </a:solidFill>
              </a:rPr>
              <a:t>10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-14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1542" y="1043735"/>
            <a:ext cx="1260140" cy="1377362"/>
          </a:xfrm>
          <a:prstGeom prst="rect">
            <a:avLst/>
          </a:prstGeom>
          <a:solidFill>
            <a:srgbClr val="F49E02"/>
          </a:solidFill>
          <a:ln>
            <a:solidFill>
              <a:schemeClr val="bg1"/>
            </a:solidFill>
          </a:ln>
        </p:spPr>
        <p:txBody>
          <a:bodyPr wrap="square" lIns="0" tIns="108000" rtlCol="0" anchor="ctr">
            <a:noAutofit/>
          </a:bodyPr>
          <a:lstStyle/>
          <a:p>
            <a:pPr marL="108000" algn="ctr">
              <a:spcBef>
                <a:spcPts val="12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Phase </a:t>
            </a:r>
            <a:br>
              <a:rPr lang="en-US" altLang="ja-JP" sz="2000" dirty="0" smtClean="0">
                <a:solidFill>
                  <a:schemeClr val="bg1"/>
                </a:solidFill>
              </a:rPr>
            </a:br>
            <a:r>
              <a:rPr lang="en-US" altLang="ja-JP" sz="3200" b="1" dirty="0" smtClean="0">
                <a:solidFill>
                  <a:schemeClr val="bg1"/>
                </a:solidFill>
              </a:rPr>
              <a:t>IA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marL="108000" algn="ctr">
              <a:spcBef>
                <a:spcPts val="1200"/>
              </a:spcBef>
            </a:pPr>
            <a:r>
              <a:rPr lang="en-US" altLang="ja-JP" sz="2000" dirty="0" smtClean="0">
                <a:solidFill>
                  <a:schemeClr val="bg1"/>
                </a:solidFill>
              </a:rPr>
              <a:t>2015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/>
          <a:stretch/>
        </p:blipFill>
        <p:spPr bwMode="auto">
          <a:xfrm>
            <a:off x="6650043" y="1132236"/>
            <a:ext cx="2377452" cy="12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" b="3550"/>
          <a:stretch/>
        </p:blipFill>
        <p:spPr bwMode="auto">
          <a:xfrm>
            <a:off x="5202071" y="2941077"/>
            <a:ext cx="3825424" cy="117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5788"/>
          <a:stretch/>
        </p:blipFill>
        <p:spPr bwMode="auto">
          <a:xfrm>
            <a:off x="3353234" y="5139191"/>
            <a:ext cx="5674261" cy="12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25" y="-104215"/>
            <a:ext cx="1510915" cy="15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2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/>
        </p:nvGrpSpPr>
        <p:grpSpPr>
          <a:xfrm>
            <a:off x="1601670" y="1043735"/>
            <a:ext cx="6165109" cy="5249966"/>
            <a:chOff x="1601670" y="1043735"/>
            <a:chExt cx="6165109" cy="453292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1601670" y="1043735"/>
              <a:ext cx="6165109" cy="4532920"/>
              <a:chOff x="1601670" y="1043735"/>
              <a:chExt cx="6165109" cy="4532920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1601670" y="1043735"/>
                <a:ext cx="6165109" cy="4532920"/>
                <a:chOff x="1601670" y="1043735"/>
                <a:chExt cx="6165109" cy="453292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1670" y="1043735"/>
                  <a:ext cx="6165109" cy="4532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5988" y="4487723"/>
                  <a:ext cx="238125" cy="238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円/楕円 7"/>
              <p:cNvSpPr/>
              <p:nvPr/>
            </p:nvSpPr>
            <p:spPr>
              <a:xfrm>
                <a:off x="6822250" y="4430194"/>
                <a:ext cx="345600" cy="344728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6389160" y="4381120"/>
                <a:ext cx="345600" cy="344728"/>
              </a:xfrm>
              <a:prstGeom prst="ellipse">
                <a:avLst/>
              </a:prstGeom>
              <a:noFill/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5247075" y="4339705"/>
                <a:ext cx="345600" cy="344728"/>
              </a:xfrm>
              <a:prstGeom prst="ellipse">
                <a:avLst/>
              </a:prstGeom>
              <a:noFill/>
              <a:ln w="38100">
                <a:solidFill>
                  <a:srgbClr val="BD13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6" name="テキスト ボックス 25"/>
            <p:cNvSpPr txBox="1"/>
            <p:nvPr/>
          </p:nvSpPr>
          <p:spPr>
            <a:xfrm>
              <a:off x="3544282" y="4122573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次のトーク</a:t>
              </a:r>
              <a:endParaRPr kumimoji="1" lang="ja-JP" altLang="en-US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536907" y="451374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err="1" smtClean="0"/>
                <a:t>次の次の</a:t>
              </a:r>
              <a:r>
                <a:rPr kumimoji="1" lang="ja-JP" altLang="en-US" dirty="0" smtClean="0"/>
                <a:t>トーク</a:t>
              </a:r>
              <a:endParaRPr kumimoji="1" lang="ja-JP" altLang="en-US" dirty="0"/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2491805" y="3623505"/>
              <a:ext cx="1000075" cy="5255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544282" y="374313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accent6"/>
                  </a:solidFill>
                </a:rPr>
                <a:t>本トーク</a:t>
              </a:r>
              <a:endParaRPr kumimoji="1" lang="ja-JP" alt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History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30341" y="5094185"/>
            <a:ext cx="2354439" cy="1508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4400" dirty="0" smtClean="0">
                <a:solidFill>
                  <a:schemeClr val="bg1"/>
                </a:solidFill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</a:rPr>
              <a:t>μLFV</a:t>
            </a:r>
            <a:r>
              <a:rPr lang="ja-JP" altLang="en-US" sz="3200" dirty="0" smtClean="0">
                <a:solidFill>
                  <a:schemeClr val="bg1"/>
                </a:solidFill>
              </a:rPr>
              <a:t>は</a:t>
            </a:r>
            <a:r>
              <a:rPr lang="en-US" altLang="ja-JP" sz="6000" dirty="0" smtClean="0">
                <a:solidFill>
                  <a:schemeClr val="bg1"/>
                </a:solidFill>
              </a:rPr>
              <a:t/>
            </a:r>
            <a:br>
              <a:rPr lang="en-US" altLang="ja-JP" sz="6000" dirty="0" smtClean="0">
                <a:solidFill>
                  <a:schemeClr val="bg1"/>
                </a:solidFill>
              </a:rPr>
            </a:br>
            <a:r>
              <a:rPr kumimoji="1" lang="en-US" altLang="ja-JP" sz="6000" dirty="0" smtClean="0">
                <a:solidFill>
                  <a:schemeClr val="bg1"/>
                </a:solidFill>
              </a:rPr>
              <a:t>PSI!?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349564" y="1898830"/>
            <a:ext cx="5091608" cy="3124970"/>
            <a:chOff x="473830" y="2030534"/>
            <a:chExt cx="5091608" cy="3124970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73830" y="2030534"/>
              <a:ext cx="4508267" cy="2744388"/>
              <a:chOff x="341529" y="2356429"/>
              <a:chExt cx="4508267" cy="2744388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341529" y="2356429"/>
                <a:ext cx="4508267" cy="2744388"/>
                <a:chOff x="431540" y="3115529"/>
                <a:chExt cx="4508267" cy="2744388"/>
              </a:xfrm>
            </p:grpSpPr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540" y="3115529"/>
                  <a:ext cx="4508267" cy="2744388"/>
                </a:xfrm>
                <a:prstGeom prst="rect">
                  <a:avLst/>
                </a:prstGeom>
                <a:noFill/>
                <a:ln w="38100">
                  <a:solidFill>
                    <a:srgbClr val="9900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621650" y="3240953"/>
                  <a:ext cx="1702815" cy="1631216"/>
                </a:xfrm>
                <a:prstGeom prst="rect">
                  <a:avLst/>
                </a:prstGeom>
                <a:solidFill>
                  <a:srgbClr val="945FA9">
                    <a:alpha val="67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 smtClean="0"/>
                    <a:t>SINDRUM</a:t>
                  </a:r>
                </a:p>
                <a:p>
                  <a:r>
                    <a:rPr lang="en-US" altLang="ja-JP" sz="2000" dirty="0" smtClean="0"/>
                    <a:t>1983–1986</a:t>
                  </a:r>
                </a:p>
                <a:p>
                  <a:r>
                    <a:rPr lang="en-US" altLang="ja-JP" sz="2000" dirty="0" smtClean="0"/>
                    <a:t>@SIN(PSI)</a:t>
                  </a:r>
                  <a:br>
                    <a:rPr lang="en-US" altLang="ja-JP" sz="2000" dirty="0" smtClean="0"/>
                  </a:br>
                  <a:r>
                    <a:rPr lang="en-US" altLang="ja-JP" sz="2000" b="1" dirty="0" smtClean="0">
                      <a:solidFill>
                        <a:schemeClr val="bg2"/>
                      </a:solidFill>
                    </a:rPr>
                    <a:t>B(μ</a:t>
                  </a:r>
                  <a:r>
                    <a:rPr lang="ja-JP" altLang="en-US" sz="2000" b="1" dirty="0" smtClean="0">
                      <a:solidFill>
                        <a:schemeClr val="bg2"/>
                      </a:solidFill>
                    </a:rPr>
                    <a:t>→</a:t>
                  </a:r>
                  <a:r>
                    <a:rPr lang="en-US" altLang="ja-JP" sz="2000" b="1" dirty="0" err="1" smtClean="0">
                      <a:solidFill>
                        <a:schemeClr val="bg2"/>
                      </a:solidFill>
                    </a:rPr>
                    <a:t>eee</a:t>
                  </a:r>
                  <a:r>
                    <a:rPr lang="en-US" altLang="ja-JP" sz="2000" b="1" dirty="0" smtClean="0">
                      <a:solidFill>
                        <a:schemeClr val="bg2"/>
                      </a:solidFill>
                    </a:rPr>
                    <a:t>)</a:t>
                  </a:r>
                  <a:br>
                    <a:rPr lang="en-US" altLang="ja-JP" sz="2000" b="1" dirty="0" smtClean="0">
                      <a:solidFill>
                        <a:schemeClr val="bg2"/>
                      </a:solidFill>
                    </a:rPr>
                  </a:br>
                  <a:r>
                    <a:rPr lang="en-US" altLang="ja-JP" sz="2000" b="1" dirty="0" smtClean="0">
                      <a:solidFill>
                        <a:schemeClr val="bg2"/>
                      </a:solidFill>
                    </a:rPr>
                    <a:t>&lt;1.0×10</a:t>
                  </a:r>
                  <a:r>
                    <a:rPr lang="en-US" altLang="ja-JP" sz="2000" b="1" baseline="30000" dirty="0" smtClean="0">
                      <a:solidFill>
                        <a:schemeClr val="bg2"/>
                      </a:solidFill>
                    </a:rPr>
                    <a:t>-12</a:t>
                  </a:r>
                  <a:r>
                    <a:rPr lang="en-US" altLang="ja-JP" dirty="0" smtClean="0"/>
                    <a:t> </a:t>
                  </a:r>
                  <a:endParaRPr kumimoji="1" lang="ja-JP" altLang="en-US" dirty="0"/>
                </a:p>
              </p:txBody>
            </p:sp>
          </p:grpSp>
          <p:sp>
            <p:nvSpPr>
              <p:cNvPr id="16" name="テキスト ボックス 15"/>
              <p:cNvSpPr txBox="1"/>
              <p:nvPr/>
            </p:nvSpPr>
            <p:spPr>
              <a:xfrm>
                <a:off x="3205344" y="4725848"/>
                <a:ext cx="1624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25</a:t>
                </a:r>
                <a:r>
                  <a:rPr kumimoji="1" lang="ja-JP" altLang="en-US" dirty="0" smtClean="0"/>
                  <a:t>年前の実験</a:t>
                </a:r>
                <a:endParaRPr kumimoji="1" lang="ja-JP" altLang="en-US" dirty="0"/>
              </a:p>
            </p:txBody>
          </p:sp>
        </p:grpSp>
        <p:sp>
          <p:nvSpPr>
            <p:cNvPr id="23" name="左矢印 22"/>
            <p:cNvSpPr/>
            <p:nvPr/>
          </p:nvSpPr>
          <p:spPr>
            <a:xfrm rot="2440223">
              <a:off x="4785951" y="4685304"/>
              <a:ext cx="779487" cy="470200"/>
            </a:xfrm>
            <a:custGeom>
              <a:avLst/>
              <a:gdLst>
                <a:gd name="connsiteX0" fmla="*/ 0 w 285267"/>
                <a:gd name="connsiteY0" fmla="*/ 133540 h 267080"/>
                <a:gd name="connsiteX1" fmla="*/ 133540 w 285267"/>
                <a:gd name="connsiteY1" fmla="*/ 0 h 267080"/>
                <a:gd name="connsiteX2" fmla="*/ 133540 w 285267"/>
                <a:gd name="connsiteY2" fmla="*/ 76295 h 267080"/>
                <a:gd name="connsiteX3" fmla="*/ 285267 w 285267"/>
                <a:gd name="connsiteY3" fmla="*/ 76295 h 267080"/>
                <a:gd name="connsiteX4" fmla="*/ 285267 w 285267"/>
                <a:gd name="connsiteY4" fmla="*/ 190785 h 267080"/>
                <a:gd name="connsiteX5" fmla="*/ 133540 w 285267"/>
                <a:gd name="connsiteY5" fmla="*/ 190785 h 267080"/>
                <a:gd name="connsiteX6" fmla="*/ 133540 w 285267"/>
                <a:gd name="connsiteY6" fmla="*/ 267080 h 267080"/>
                <a:gd name="connsiteX7" fmla="*/ 0 w 285267"/>
                <a:gd name="connsiteY7" fmla="*/ 133540 h 267080"/>
                <a:gd name="connsiteX0" fmla="*/ 0 w 285267"/>
                <a:gd name="connsiteY0" fmla="*/ 133540 h 267080"/>
                <a:gd name="connsiteX1" fmla="*/ 133540 w 285267"/>
                <a:gd name="connsiteY1" fmla="*/ 0 h 267080"/>
                <a:gd name="connsiteX2" fmla="*/ 133540 w 285267"/>
                <a:gd name="connsiteY2" fmla="*/ 76295 h 267080"/>
                <a:gd name="connsiteX3" fmla="*/ 285267 w 285267"/>
                <a:gd name="connsiteY3" fmla="*/ 76295 h 267080"/>
                <a:gd name="connsiteX4" fmla="*/ 282886 w 285267"/>
                <a:gd name="connsiteY4" fmla="*/ 169354 h 267080"/>
                <a:gd name="connsiteX5" fmla="*/ 133540 w 285267"/>
                <a:gd name="connsiteY5" fmla="*/ 190785 h 267080"/>
                <a:gd name="connsiteX6" fmla="*/ 133540 w 285267"/>
                <a:gd name="connsiteY6" fmla="*/ 267080 h 267080"/>
                <a:gd name="connsiteX7" fmla="*/ 0 w 285267"/>
                <a:gd name="connsiteY7" fmla="*/ 133540 h 267080"/>
                <a:gd name="connsiteX0" fmla="*/ 0 w 285267"/>
                <a:gd name="connsiteY0" fmla="*/ 133540 h 267080"/>
                <a:gd name="connsiteX1" fmla="*/ 133540 w 285267"/>
                <a:gd name="connsiteY1" fmla="*/ 0 h 267080"/>
                <a:gd name="connsiteX2" fmla="*/ 133540 w 285267"/>
                <a:gd name="connsiteY2" fmla="*/ 76295 h 267080"/>
                <a:gd name="connsiteX3" fmla="*/ 285267 w 285267"/>
                <a:gd name="connsiteY3" fmla="*/ 107251 h 267080"/>
                <a:gd name="connsiteX4" fmla="*/ 282886 w 285267"/>
                <a:gd name="connsiteY4" fmla="*/ 169354 h 267080"/>
                <a:gd name="connsiteX5" fmla="*/ 133540 w 285267"/>
                <a:gd name="connsiteY5" fmla="*/ 190785 h 267080"/>
                <a:gd name="connsiteX6" fmla="*/ 133540 w 285267"/>
                <a:gd name="connsiteY6" fmla="*/ 267080 h 267080"/>
                <a:gd name="connsiteX7" fmla="*/ 0 w 285267"/>
                <a:gd name="connsiteY7" fmla="*/ 133540 h 267080"/>
                <a:gd name="connsiteX0" fmla="*/ 0 w 285496"/>
                <a:gd name="connsiteY0" fmla="*/ 133540 h 267080"/>
                <a:gd name="connsiteX1" fmla="*/ 133540 w 285496"/>
                <a:gd name="connsiteY1" fmla="*/ 0 h 267080"/>
                <a:gd name="connsiteX2" fmla="*/ 133540 w 285496"/>
                <a:gd name="connsiteY2" fmla="*/ 76295 h 267080"/>
                <a:gd name="connsiteX3" fmla="*/ 285267 w 285496"/>
                <a:gd name="connsiteY3" fmla="*/ 107251 h 267080"/>
                <a:gd name="connsiteX4" fmla="*/ 285267 w 285496"/>
                <a:gd name="connsiteY4" fmla="*/ 152686 h 267080"/>
                <a:gd name="connsiteX5" fmla="*/ 133540 w 285496"/>
                <a:gd name="connsiteY5" fmla="*/ 190785 h 267080"/>
                <a:gd name="connsiteX6" fmla="*/ 133540 w 285496"/>
                <a:gd name="connsiteY6" fmla="*/ 267080 h 267080"/>
                <a:gd name="connsiteX7" fmla="*/ 0 w 285496"/>
                <a:gd name="connsiteY7" fmla="*/ 133540 h 2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496" h="267080">
                  <a:moveTo>
                    <a:pt x="0" y="133540"/>
                  </a:moveTo>
                  <a:lnTo>
                    <a:pt x="133540" y="0"/>
                  </a:lnTo>
                  <a:lnTo>
                    <a:pt x="133540" y="76295"/>
                  </a:lnTo>
                  <a:lnTo>
                    <a:pt x="285267" y="107251"/>
                  </a:lnTo>
                  <a:cubicBezTo>
                    <a:pt x="284473" y="138271"/>
                    <a:pt x="286061" y="121666"/>
                    <a:pt x="285267" y="152686"/>
                  </a:cubicBezTo>
                  <a:lnTo>
                    <a:pt x="133540" y="190785"/>
                  </a:lnTo>
                  <a:lnTo>
                    <a:pt x="133540" y="267080"/>
                  </a:lnTo>
                  <a:lnTo>
                    <a:pt x="0" y="133540"/>
                  </a:lnTo>
                  <a:close/>
                </a:path>
              </a:pathLst>
            </a:custGeom>
            <a:solidFill>
              <a:srgbClr val="990099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4684224" y="933752"/>
            <a:ext cx="4269820" cy="3975296"/>
            <a:chOff x="4684224" y="933752"/>
            <a:chExt cx="4269820" cy="3975296"/>
          </a:xfrm>
        </p:grpSpPr>
        <p:grpSp>
          <p:nvGrpSpPr>
            <p:cNvPr id="15" name="グループ化 14"/>
            <p:cNvGrpSpPr>
              <a:grpSpLocks noChangeAspect="1"/>
            </p:cNvGrpSpPr>
            <p:nvPr/>
          </p:nvGrpSpPr>
          <p:grpSpPr>
            <a:xfrm>
              <a:off x="4684224" y="933752"/>
              <a:ext cx="4269820" cy="2663246"/>
              <a:chOff x="5247075" y="1178750"/>
              <a:chExt cx="3872774" cy="2415594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7075" y="1178750"/>
                <a:ext cx="3872774" cy="2415594"/>
              </a:xfrm>
              <a:prstGeom prst="rect">
                <a:avLst/>
              </a:prstGeom>
              <a:noFill/>
              <a:ln w="38100">
                <a:solidFill>
                  <a:schemeClr val="accent3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0" name="テキスト ボックス 19"/>
              <p:cNvSpPr txBox="1"/>
              <p:nvPr/>
            </p:nvSpPr>
            <p:spPr>
              <a:xfrm>
                <a:off x="5331031" y="1268760"/>
                <a:ext cx="1775903" cy="1479531"/>
              </a:xfrm>
              <a:prstGeom prst="rect">
                <a:avLst/>
              </a:prstGeom>
              <a:solidFill>
                <a:schemeClr val="accent3">
                  <a:lumMod val="7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 smtClean="0"/>
                  <a:t>SINDRUM II</a:t>
                </a:r>
              </a:p>
              <a:p>
                <a:r>
                  <a:rPr lang="en-US" altLang="ja-JP" sz="2000" dirty="0" smtClean="0"/>
                  <a:t>1989–2000</a:t>
                </a:r>
              </a:p>
              <a:p>
                <a:r>
                  <a:rPr lang="en-US" altLang="ja-JP" sz="2000" dirty="0" smtClean="0"/>
                  <a:t>@PSI</a:t>
                </a:r>
                <a:br>
                  <a:rPr lang="en-US" altLang="ja-JP" sz="2000" dirty="0" smtClean="0"/>
                </a:br>
                <a:r>
                  <a:rPr lang="en-US" altLang="ja-JP" sz="20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R(</a:t>
                </a:r>
                <a:r>
                  <a:rPr lang="en-US" altLang="ja-JP" sz="2000" b="1" dirty="0" err="1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μAu</a:t>
                </a:r>
                <a:r>
                  <a:rPr lang="ja-JP" altLang="en-US" sz="20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→</a:t>
                </a:r>
                <a:r>
                  <a:rPr lang="en-US" altLang="ja-JP" sz="2000" b="1" dirty="0" err="1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eAu</a:t>
                </a:r>
                <a:r>
                  <a:rPr lang="en-US" altLang="ja-JP" sz="20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)</a:t>
                </a:r>
                <a:br>
                  <a:rPr lang="en-US" altLang="ja-JP" sz="20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</a:br>
                <a:r>
                  <a:rPr lang="en-US" altLang="ja-JP" sz="20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&lt;7.0×10</a:t>
                </a:r>
                <a:r>
                  <a:rPr lang="en-US" altLang="ja-JP" sz="2000" b="1" baseline="30000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-13</a:t>
                </a:r>
                <a:r>
                  <a:rPr lang="en-US" altLang="ja-JP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endParaRPr kumimoji="1" lang="ja-JP" alt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31" name="左矢印 22"/>
            <p:cNvSpPr/>
            <p:nvPr/>
          </p:nvSpPr>
          <p:spPr>
            <a:xfrm rot="5400000">
              <a:off x="5889444" y="4001433"/>
              <a:ext cx="1345031" cy="470200"/>
            </a:xfrm>
            <a:custGeom>
              <a:avLst/>
              <a:gdLst>
                <a:gd name="connsiteX0" fmla="*/ 0 w 285267"/>
                <a:gd name="connsiteY0" fmla="*/ 133540 h 267080"/>
                <a:gd name="connsiteX1" fmla="*/ 133540 w 285267"/>
                <a:gd name="connsiteY1" fmla="*/ 0 h 267080"/>
                <a:gd name="connsiteX2" fmla="*/ 133540 w 285267"/>
                <a:gd name="connsiteY2" fmla="*/ 76295 h 267080"/>
                <a:gd name="connsiteX3" fmla="*/ 285267 w 285267"/>
                <a:gd name="connsiteY3" fmla="*/ 76295 h 267080"/>
                <a:gd name="connsiteX4" fmla="*/ 285267 w 285267"/>
                <a:gd name="connsiteY4" fmla="*/ 190785 h 267080"/>
                <a:gd name="connsiteX5" fmla="*/ 133540 w 285267"/>
                <a:gd name="connsiteY5" fmla="*/ 190785 h 267080"/>
                <a:gd name="connsiteX6" fmla="*/ 133540 w 285267"/>
                <a:gd name="connsiteY6" fmla="*/ 267080 h 267080"/>
                <a:gd name="connsiteX7" fmla="*/ 0 w 285267"/>
                <a:gd name="connsiteY7" fmla="*/ 133540 h 267080"/>
                <a:gd name="connsiteX0" fmla="*/ 0 w 285267"/>
                <a:gd name="connsiteY0" fmla="*/ 133540 h 267080"/>
                <a:gd name="connsiteX1" fmla="*/ 133540 w 285267"/>
                <a:gd name="connsiteY1" fmla="*/ 0 h 267080"/>
                <a:gd name="connsiteX2" fmla="*/ 133540 w 285267"/>
                <a:gd name="connsiteY2" fmla="*/ 76295 h 267080"/>
                <a:gd name="connsiteX3" fmla="*/ 285267 w 285267"/>
                <a:gd name="connsiteY3" fmla="*/ 76295 h 267080"/>
                <a:gd name="connsiteX4" fmla="*/ 282886 w 285267"/>
                <a:gd name="connsiteY4" fmla="*/ 169354 h 267080"/>
                <a:gd name="connsiteX5" fmla="*/ 133540 w 285267"/>
                <a:gd name="connsiteY5" fmla="*/ 190785 h 267080"/>
                <a:gd name="connsiteX6" fmla="*/ 133540 w 285267"/>
                <a:gd name="connsiteY6" fmla="*/ 267080 h 267080"/>
                <a:gd name="connsiteX7" fmla="*/ 0 w 285267"/>
                <a:gd name="connsiteY7" fmla="*/ 133540 h 267080"/>
                <a:gd name="connsiteX0" fmla="*/ 0 w 285267"/>
                <a:gd name="connsiteY0" fmla="*/ 133540 h 267080"/>
                <a:gd name="connsiteX1" fmla="*/ 133540 w 285267"/>
                <a:gd name="connsiteY1" fmla="*/ 0 h 267080"/>
                <a:gd name="connsiteX2" fmla="*/ 133540 w 285267"/>
                <a:gd name="connsiteY2" fmla="*/ 76295 h 267080"/>
                <a:gd name="connsiteX3" fmla="*/ 285267 w 285267"/>
                <a:gd name="connsiteY3" fmla="*/ 107251 h 267080"/>
                <a:gd name="connsiteX4" fmla="*/ 282886 w 285267"/>
                <a:gd name="connsiteY4" fmla="*/ 169354 h 267080"/>
                <a:gd name="connsiteX5" fmla="*/ 133540 w 285267"/>
                <a:gd name="connsiteY5" fmla="*/ 190785 h 267080"/>
                <a:gd name="connsiteX6" fmla="*/ 133540 w 285267"/>
                <a:gd name="connsiteY6" fmla="*/ 267080 h 267080"/>
                <a:gd name="connsiteX7" fmla="*/ 0 w 285267"/>
                <a:gd name="connsiteY7" fmla="*/ 133540 h 267080"/>
                <a:gd name="connsiteX0" fmla="*/ 0 w 285496"/>
                <a:gd name="connsiteY0" fmla="*/ 133540 h 267080"/>
                <a:gd name="connsiteX1" fmla="*/ 133540 w 285496"/>
                <a:gd name="connsiteY1" fmla="*/ 0 h 267080"/>
                <a:gd name="connsiteX2" fmla="*/ 133540 w 285496"/>
                <a:gd name="connsiteY2" fmla="*/ 76295 h 267080"/>
                <a:gd name="connsiteX3" fmla="*/ 285267 w 285496"/>
                <a:gd name="connsiteY3" fmla="*/ 107251 h 267080"/>
                <a:gd name="connsiteX4" fmla="*/ 285267 w 285496"/>
                <a:gd name="connsiteY4" fmla="*/ 152686 h 267080"/>
                <a:gd name="connsiteX5" fmla="*/ 133540 w 285496"/>
                <a:gd name="connsiteY5" fmla="*/ 190785 h 267080"/>
                <a:gd name="connsiteX6" fmla="*/ 133540 w 285496"/>
                <a:gd name="connsiteY6" fmla="*/ 267080 h 267080"/>
                <a:gd name="connsiteX7" fmla="*/ 0 w 285496"/>
                <a:gd name="connsiteY7" fmla="*/ 133540 h 2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496" h="267080">
                  <a:moveTo>
                    <a:pt x="0" y="133540"/>
                  </a:moveTo>
                  <a:lnTo>
                    <a:pt x="133540" y="0"/>
                  </a:lnTo>
                  <a:lnTo>
                    <a:pt x="133540" y="76295"/>
                  </a:lnTo>
                  <a:lnTo>
                    <a:pt x="285267" y="107251"/>
                  </a:lnTo>
                  <a:cubicBezTo>
                    <a:pt x="284473" y="138271"/>
                    <a:pt x="286061" y="121666"/>
                    <a:pt x="285267" y="152686"/>
                  </a:cubicBezTo>
                  <a:lnTo>
                    <a:pt x="133540" y="190785"/>
                  </a:lnTo>
                  <a:lnTo>
                    <a:pt x="133540" y="267080"/>
                  </a:lnTo>
                  <a:lnTo>
                    <a:pt x="0" y="1335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4525736" y="3743139"/>
            <a:ext cx="4456754" cy="3036261"/>
            <a:chOff x="4525736" y="3743139"/>
            <a:chExt cx="4456754" cy="3036261"/>
          </a:xfrm>
        </p:grpSpPr>
        <p:sp>
          <p:nvSpPr>
            <p:cNvPr id="22" name="正方形/長方形 21"/>
            <p:cNvSpPr/>
            <p:nvPr/>
          </p:nvSpPr>
          <p:spPr>
            <a:xfrm>
              <a:off x="4664742" y="3743139"/>
              <a:ext cx="4317748" cy="27011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736" y="3787173"/>
              <a:ext cx="3601659" cy="2992227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7167850" y="4662485"/>
              <a:ext cx="1706458" cy="1631216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MEG</a:t>
              </a:r>
              <a:endParaRPr kumimoji="1" lang="en-US" altLang="ja-JP" sz="2000" b="1" dirty="0" smtClean="0"/>
            </a:p>
            <a:p>
              <a:r>
                <a:rPr lang="en-US" altLang="ja-JP" sz="2000" dirty="0" smtClean="0"/>
                <a:t>2008–2013</a:t>
              </a:r>
              <a:br>
                <a:rPr lang="en-US" altLang="ja-JP" sz="2000" dirty="0" smtClean="0"/>
              </a:br>
              <a:r>
                <a:rPr lang="en-US" altLang="ja-JP" sz="2000" dirty="0" smtClean="0"/>
                <a:t>@PSI</a:t>
              </a:r>
              <a:br>
                <a:rPr lang="en-US" altLang="ja-JP" sz="2000" dirty="0" smtClean="0"/>
              </a:br>
              <a:r>
                <a:rPr lang="en-US" altLang="ja-JP" sz="2000" b="1" dirty="0" smtClean="0">
                  <a:solidFill>
                    <a:schemeClr val="accent6"/>
                  </a:solidFill>
                </a:rPr>
                <a:t>B(μ</a:t>
              </a:r>
              <a:r>
                <a:rPr lang="ja-JP" altLang="en-US" sz="2000" b="1" dirty="0" smtClean="0">
                  <a:solidFill>
                    <a:schemeClr val="accent6"/>
                  </a:solidFill>
                </a:rPr>
                <a:t>→</a:t>
              </a:r>
              <a:r>
                <a:rPr lang="en-US" altLang="ja-JP" sz="2000" b="1" dirty="0" err="1" smtClean="0">
                  <a:solidFill>
                    <a:schemeClr val="accent6"/>
                  </a:solidFill>
                </a:rPr>
                <a:t>eγ</a:t>
              </a:r>
              <a:r>
                <a:rPr lang="en-US" altLang="ja-JP" sz="2000" b="1" dirty="0" smtClean="0">
                  <a:solidFill>
                    <a:schemeClr val="accent6"/>
                  </a:solidFill>
                </a:rPr>
                <a:t>)</a:t>
              </a:r>
              <a:br>
                <a:rPr lang="en-US" altLang="ja-JP" sz="2000" b="1" dirty="0" smtClean="0">
                  <a:solidFill>
                    <a:schemeClr val="accent6"/>
                  </a:solidFill>
                </a:rPr>
              </a:br>
              <a:r>
                <a:rPr lang="en-US" altLang="ja-JP" sz="2000" b="1" dirty="0" smtClean="0">
                  <a:solidFill>
                    <a:schemeClr val="accent6"/>
                  </a:solidFill>
                </a:rPr>
                <a:t>&lt;5.7×10</a:t>
              </a:r>
              <a:r>
                <a:rPr lang="en-US" altLang="ja-JP" sz="2000" b="1" baseline="30000" dirty="0" smtClean="0">
                  <a:solidFill>
                    <a:schemeClr val="accent6"/>
                  </a:solidFill>
                </a:rPr>
                <a:t>-13</a:t>
              </a:r>
              <a:r>
                <a:rPr lang="en-US" altLang="ja-JP" sz="2000" dirty="0" smtClean="0">
                  <a:solidFill>
                    <a:schemeClr val="accent6"/>
                  </a:solidFill>
                </a:rPr>
                <a:t> </a:t>
              </a:r>
              <a:endParaRPr kumimoji="1" lang="ja-JP" altLang="en-US" sz="2000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Mu3e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66855" y="1673805"/>
            <a:ext cx="2509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(</a:t>
            </a:r>
            <a:r>
              <a:rPr lang="en-US" altLang="ja-JP" sz="1100" dirty="0">
                <a:hlinkClick r:id="rId2"/>
              </a:rPr>
              <a:t>http://arxiv.org/abs/1301.6113</a:t>
            </a:r>
            <a:r>
              <a:rPr lang="en-US" altLang="ja-JP" sz="1100" dirty="0"/>
              <a:t>)</a:t>
            </a:r>
            <a:endParaRPr kumimoji="1" lang="ja-JP" alt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25" y="-104215"/>
            <a:ext cx="1510915" cy="15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91" y="2573905"/>
            <a:ext cx="48387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24745"/>
            <a:ext cx="6140025" cy="2304256"/>
          </a:xfrm>
        </p:spPr>
        <p:txBody>
          <a:bodyPr/>
          <a:lstStyle/>
          <a:p>
            <a:r>
              <a:rPr kumimoji="1" lang="ja-JP" altLang="en-US" dirty="0" smtClean="0"/>
              <a:t>昨年暮れ、</a:t>
            </a:r>
            <a:r>
              <a:rPr kumimoji="1" lang="en-US" altLang="ja-JP" dirty="0" smtClean="0"/>
              <a:t>proposal (phase I)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>PSI</a:t>
            </a:r>
            <a:r>
              <a:rPr kumimoji="1" lang="ja-JP" altLang="en-US" dirty="0" err="1" smtClean="0"/>
              <a:t>に</a:t>
            </a:r>
            <a:r>
              <a:rPr lang="ja-JP" altLang="en-US" dirty="0" err="1"/>
              <a:t>提</a:t>
            </a:r>
            <a:r>
              <a:rPr lang="ja-JP" altLang="en-US" dirty="0" smtClean="0"/>
              <a:t>出</a:t>
            </a:r>
            <a:endParaRPr lang="en-US" altLang="ja-JP" dirty="0" smtClean="0"/>
          </a:p>
          <a:p>
            <a:r>
              <a:rPr kumimoji="1" lang="ja-JP" altLang="en-US" dirty="0" smtClean="0"/>
              <a:t>今年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月、</a:t>
            </a:r>
            <a:r>
              <a:rPr kumimoji="1" lang="en-US" altLang="ja-JP" dirty="0" smtClean="0"/>
              <a:t>PSI</a:t>
            </a:r>
            <a:r>
              <a:rPr kumimoji="1" lang="ja-JP" altLang="en-US" dirty="0" smtClean="0"/>
              <a:t>評価委員会から承認を得る</a:t>
            </a:r>
            <a:endParaRPr kumimoji="1" lang="en-US" altLang="ja-JP" dirty="0" smtClean="0"/>
          </a:p>
          <a:p>
            <a:pPr lvl="1"/>
            <a:r>
              <a:rPr lang="ja-JP" altLang="en-US" sz="2400" dirty="0" smtClean="0"/>
              <a:t>今後テクニカルレビュー</a:t>
            </a:r>
            <a:endParaRPr kumimoji="1" lang="en-US" altLang="ja-JP" sz="2400" dirty="0" smtClean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574334" y="3436590"/>
            <a:ext cx="8433906" cy="2152650"/>
            <a:chOff x="574334" y="3488305"/>
            <a:chExt cx="8433906" cy="215265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34" y="3488305"/>
              <a:ext cx="8362950" cy="21526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直線コネクタ 19"/>
            <p:cNvCxnSpPr/>
            <p:nvPr/>
          </p:nvCxnSpPr>
          <p:spPr>
            <a:xfrm>
              <a:off x="656565" y="4509120"/>
              <a:ext cx="19802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8396680" y="4284095"/>
              <a:ext cx="61156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531021" y="4779150"/>
              <a:ext cx="310131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656565" y="5364215"/>
              <a:ext cx="234026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6914448" y="5139190"/>
              <a:ext cx="19802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34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18709"/>
            <a:ext cx="8229600" cy="211523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dirty="0" smtClean="0"/>
              <a:t>E5</a:t>
            </a:r>
            <a:r>
              <a:rPr kumimoji="1" lang="ja-JP" altLang="en-US" dirty="0" smtClean="0"/>
              <a:t>エリアの共有</a:t>
            </a:r>
            <a:endParaRPr kumimoji="1" lang="en-US" altLang="ja-JP" dirty="0" smtClean="0"/>
          </a:p>
          <a:p>
            <a:r>
              <a:rPr kumimoji="1" lang="ja-JP" altLang="en-US" dirty="0" smtClean="0"/>
              <a:t>実験準備は並行して進められるように。</a:t>
            </a:r>
            <a:endParaRPr kumimoji="1" lang="en-US" altLang="ja-JP" dirty="0" smtClean="0"/>
          </a:p>
          <a:p>
            <a:r>
              <a:rPr lang="ja-JP" altLang="en-US" dirty="0" smtClean="0"/>
              <a:t>ビームライン上流の設備も共有。</a:t>
            </a:r>
            <a:endParaRPr kumimoji="1" lang="en-US" altLang="ja-JP" dirty="0" smtClean="0"/>
          </a:p>
          <a:p>
            <a:r>
              <a:rPr lang="ja-JP" altLang="en-US" dirty="0" smtClean="0"/>
              <a:t>ビームを切り替える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同時にビーム共有は無理。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966272" y="2801348"/>
            <a:ext cx="7733211" cy="3741367"/>
            <a:chOff x="656565" y="2168860"/>
            <a:chExt cx="7733211" cy="374136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656565" y="2168860"/>
              <a:ext cx="7733211" cy="3741367"/>
              <a:chOff x="48427" y="1178750"/>
              <a:chExt cx="7733211" cy="3741367"/>
            </a:xfrm>
          </p:grpSpPr>
          <p:pic>
            <p:nvPicPr>
              <p:cNvPr id="1229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7" y="1178750"/>
                <a:ext cx="6009528" cy="36167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960" y="2664000"/>
                <a:ext cx="3569678" cy="22561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テキスト ボックス 7"/>
            <p:cNvSpPr txBox="1"/>
            <p:nvPr/>
          </p:nvSpPr>
          <p:spPr>
            <a:xfrm>
              <a:off x="4301970" y="2753925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Mu3e</a:t>
              </a:r>
              <a:endParaRPr kumimoji="1" lang="ja-JP" altLang="en-US" b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317305" y="3792580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MEG</a:t>
              </a:r>
              <a:endParaRPr kumimoji="1" lang="ja-JP" altLang="en-US" b="1" dirty="0"/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5974989" y="4842186"/>
            <a:ext cx="315035" cy="115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247075" y="5094185"/>
            <a:ext cx="630070" cy="63007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endCxn id="12" idx="7"/>
          </p:cNvCxnSpPr>
          <p:nvPr/>
        </p:nvCxnSpPr>
        <p:spPr>
          <a:xfrm flipH="1">
            <a:off x="5784873" y="3474005"/>
            <a:ext cx="722342" cy="1712452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418952" y="3247913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ここ</a:t>
            </a:r>
            <a:r>
              <a:rPr lang="ja-JP" altLang="en-US" dirty="0" smtClean="0"/>
              <a:t>はコンフリクト</a:t>
            </a:r>
            <a:endParaRPr lang="en-US" altLang="ja-JP" dirty="0" smtClean="0"/>
          </a:p>
          <a:p>
            <a:r>
              <a:rPr kumimoji="1" lang="ja-JP" altLang="en-US" dirty="0"/>
              <a:t>どちら</a:t>
            </a:r>
            <a:r>
              <a:rPr kumimoji="1" lang="ja-JP" altLang="en-US" dirty="0" smtClean="0"/>
              <a:t>か片方は取り外す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533702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571782" y="1358770"/>
            <a:ext cx="8345270" cy="1921225"/>
          </a:xfrm>
        </p:spPr>
        <p:txBody>
          <a:bodyPr/>
          <a:lstStyle/>
          <a:p>
            <a:r>
              <a:rPr lang="ja-JP" altLang="en-US" sz="5400" dirty="0"/>
              <a:t>その先</a:t>
            </a:r>
            <a:r>
              <a:rPr kumimoji="1" lang="en-US" altLang="ja-JP" sz="5400" dirty="0" smtClean="0"/>
              <a:t/>
            </a:r>
            <a:br>
              <a:rPr kumimoji="1" lang="en-US" altLang="ja-JP" sz="5400" dirty="0" smtClean="0"/>
            </a:br>
            <a:r>
              <a:rPr kumimoji="1" lang="en-US" altLang="ja-JP" sz="5400" dirty="0" smtClean="0"/>
              <a:t>(5–10, </a:t>
            </a:r>
            <a:r>
              <a:rPr lang="en-US" altLang="ja-JP" sz="5400" dirty="0"/>
              <a:t>&gt;</a:t>
            </a:r>
            <a:r>
              <a:rPr lang="en-US" altLang="ja-JP" sz="5400" dirty="0" smtClean="0"/>
              <a:t>10</a:t>
            </a:r>
            <a:r>
              <a:rPr kumimoji="1" lang="ja-JP" altLang="en-US" sz="5400" dirty="0" smtClean="0"/>
              <a:t>年</a:t>
            </a:r>
            <a:r>
              <a:rPr kumimoji="1" lang="en-US" altLang="ja-JP" sz="5400" dirty="0" smtClean="0"/>
              <a:t>)</a:t>
            </a:r>
            <a:endParaRPr kumimoji="1" lang="ja-JP" altLang="en-US" sz="5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graphicFrame>
        <p:nvGraphicFramePr>
          <p:cNvPr id="25" name="表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97752"/>
              </p:ext>
            </p:extLst>
          </p:nvPr>
        </p:nvGraphicFramePr>
        <p:xfrm>
          <a:off x="945300" y="3685672"/>
          <a:ext cx="7695856" cy="6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  <a:gridCol w="549704"/>
              </a:tblGrid>
              <a:tr h="315035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2010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2012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2016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2020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2022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73397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6" name="右矢印 25"/>
          <p:cNvSpPr/>
          <p:nvPr/>
        </p:nvSpPr>
        <p:spPr>
          <a:xfrm>
            <a:off x="1050083" y="4135722"/>
            <a:ext cx="1575175" cy="45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7–8 </a:t>
            </a:r>
            <a:r>
              <a:rPr kumimoji="1" lang="en-US" altLang="ja-JP" dirty="0" err="1" smtClean="0"/>
              <a:t>TeV</a:t>
            </a:r>
            <a:endParaRPr kumimoji="1" lang="ja-JP" altLang="en-US" dirty="0"/>
          </a:p>
        </p:txBody>
      </p:sp>
      <p:sp>
        <p:nvSpPr>
          <p:cNvPr id="27" name="右矢印 26"/>
          <p:cNvSpPr/>
          <p:nvPr/>
        </p:nvSpPr>
        <p:spPr>
          <a:xfrm>
            <a:off x="3706102" y="4117149"/>
            <a:ext cx="1664462" cy="558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13–14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8" name="右矢印 27"/>
          <p:cNvSpPr/>
          <p:nvPr/>
        </p:nvSpPr>
        <p:spPr>
          <a:xfrm>
            <a:off x="5910624" y="4058674"/>
            <a:ext cx="1575174" cy="707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14 </a:t>
            </a:r>
            <a:r>
              <a:rPr kumimoji="1" lang="en-US" altLang="ja-JP" dirty="0" err="1" smtClean="0"/>
              <a:t>TeV</a:t>
            </a:r>
            <a:endParaRPr kumimoji="1" lang="ja-JP" altLang="en-US" dirty="0"/>
          </a:p>
        </p:txBody>
      </p:sp>
      <p:sp>
        <p:nvSpPr>
          <p:cNvPr id="29" name="右矢印 28"/>
          <p:cNvSpPr/>
          <p:nvPr/>
        </p:nvSpPr>
        <p:spPr>
          <a:xfrm>
            <a:off x="8160873" y="3955702"/>
            <a:ext cx="971600" cy="94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HL-LHC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690043" y="4904311"/>
            <a:ext cx="2115234" cy="0"/>
          </a:xfrm>
          <a:prstGeom prst="line">
            <a:avLst/>
          </a:prstGeom>
          <a:ln w="762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227392" y="495282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MEG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847408" y="5122097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Mu3e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phase II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       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2760273" y="3955702"/>
            <a:ext cx="0" cy="148866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4301970" y="6309320"/>
            <a:ext cx="4344703" cy="0"/>
          </a:xfrm>
          <a:prstGeom prst="line">
            <a:avLst/>
          </a:prstGeom>
          <a:ln w="76200">
            <a:gradFill flip="none" rotWithShape="1">
              <a:gsLst>
                <a:gs pos="40000">
                  <a:schemeClr val="accent1">
                    <a:tint val="66000"/>
                    <a:satMod val="160000"/>
                  </a:schemeClr>
                </a:gs>
                <a:gs pos="7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4348482" y="6285801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1"/>
                </a:solidFill>
              </a:rPr>
              <a:t>Belle II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3850361" y="5769260"/>
            <a:ext cx="687972" cy="0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82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707661" y="5769260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accent1"/>
                </a:solidFill>
              </a:rPr>
              <a:t>DeeMe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>
            <a:off x="4538333" y="6017804"/>
            <a:ext cx="528722" cy="0"/>
          </a:xfrm>
          <a:prstGeom prst="line">
            <a:avLst/>
          </a:prstGeom>
          <a:ln w="76200">
            <a:gradFill flip="none" rotWithShape="1">
              <a:gsLst>
                <a:gs pos="40000">
                  <a:schemeClr val="accent1">
                    <a:tint val="66000"/>
                    <a:satMod val="160000"/>
                  </a:schemeClr>
                </a:gs>
                <a:gs pos="58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4048019" y="5994285"/>
            <a:ext cx="1649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accent1"/>
                </a:solidFill>
              </a:rPr>
              <a:t>COMET </a:t>
            </a:r>
            <a:r>
              <a:rPr lang="en-US" altLang="ja-JP" sz="1600" dirty="0" err="1" smtClean="0">
                <a:solidFill>
                  <a:schemeClr val="accent1"/>
                </a:solidFill>
              </a:rPr>
              <a:t>phaseI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437107" y="56638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現在</a:t>
            </a:r>
            <a:endParaRPr kumimoji="1" lang="ja-JP" altLang="en-US" dirty="0"/>
          </a:p>
        </p:txBody>
      </p:sp>
      <p:cxnSp>
        <p:nvCxnSpPr>
          <p:cNvPr id="43" name="直線コネクタ 42"/>
          <p:cNvCxnSpPr/>
          <p:nvPr/>
        </p:nvCxnSpPr>
        <p:spPr>
          <a:xfrm>
            <a:off x="4139830" y="4904311"/>
            <a:ext cx="1757988" cy="0"/>
          </a:xfrm>
          <a:prstGeom prst="line">
            <a:avLst/>
          </a:prstGeom>
          <a:ln w="82550">
            <a:gradFill flip="none" rotWithShape="1">
              <a:gsLst>
                <a:gs pos="0">
                  <a:schemeClr val="accent6"/>
                </a:gs>
                <a:gs pos="76000">
                  <a:schemeClr val="accent6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4256965" y="4914165"/>
            <a:ext cx="155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MEG</a:t>
            </a:r>
            <a:r>
              <a:rPr lang="en-US" altLang="ja-JP" sz="1600" dirty="0">
                <a:solidFill>
                  <a:srgbClr val="FF0000"/>
                </a:solidFill>
              </a:rPr>
              <a:t> upgrade</a:t>
            </a:r>
            <a:endParaRPr lang="ja-JP" altLang="en-US" sz="1600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3948366" y="5252719"/>
            <a:ext cx="308599" cy="0"/>
          </a:xfrm>
          <a:prstGeom prst="line">
            <a:avLst/>
          </a:prstGeom>
          <a:ln w="82550">
            <a:gradFill flip="none" rotWithShape="1">
              <a:gsLst>
                <a:gs pos="0">
                  <a:schemeClr val="accent6"/>
                </a:gs>
                <a:gs pos="4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4554976" y="5252719"/>
            <a:ext cx="878994" cy="0"/>
          </a:xfrm>
          <a:prstGeom prst="line">
            <a:avLst/>
          </a:prstGeom>
          <a:ln w="82550">
            <a:gradFill flip="none" rotWithShape="1">
              <a:gsLst>
                <a:gs pos="11000">
                  <a:schemeClr val="accent6"/>
                </a:gs>
                <a:gs pos="58000">
                  <a:schemeClr val="accent6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/>
          <p:nvPr/>
        </p:nvSpPr>
        <p:spPr>
          <a:xfrm>
            <a:off x="3948366" y="5287670"/>
            <a:ext cx="1592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Mu3e</a:t>
            </a:r>
            <a:r>
              <a:rPr lang="en-US" altLang="ja-JP" sz="1600" dirty="0">
                <a:solidFill>
                  <a:srgbClr val="FF0000"/>
                </a:solidFill>
              </a:rPr>
              <a:t> phase I</a:t>
            </a:r>
            <a:endParaRPr lang="ja-JP" altLang="en-US" sz="1600" dirty="0"/>
          </a:p>
        </p:txBody>
      </p:sp>
      <p:sp>
        <p:nvSpPr>
          <p:cNvPr id="42" name="正方形/長方形 41"/>
          <p:cNvSpPr/>
          <p:nvPr/>
        </p:nvSpPr>
        <p:spPr>
          <a:xfrm>
            <a:off x="420013" y="3419146"/>
            <a:ext cx="5477805" cy="3160204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5784282" y="5062546"/>
            <a:ext cx="1757988" cy="0"/>
          </a:xfrm>
          <a:prstGeom prst="line">
            <a:avLst/>
          </a:prstGeom>
          <a:ln w="82550">
            <a:gradFill flip="none" rotWithShape="1">
              <a:gsLst>
                <a:gs pos="0">
                  <a:schemeClr val="accent6"/>
                </a:gs>
                <a:gs pos="76000">
                  <a:schemeClr val="accent6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5370564" y="4765792"/>
            <a:ext cx="3750353" cy="9873"/>
          </a:xfrm>
          <a:prstGeom prst="line">
            <a:avLst/>
          </a:prstGeom>
          <a:ln w="127000">
            <a:gradFill flip="none" rotWithShape="1">
              <a:gsLst>
                <a:gs pos="0">
                  <a:schemeClr val="tx1"/>
                </a:gs>
                <a:gs pos="76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7485794" y="5229200"/>
            <a:ext cx="1646675" cy="0"/>
          </a:xfrm>
          <a:prstGeom prst="line">
            <a:avLst/>
          </a:prstGeom>
          <a:ln w="127000">
            <a:gradFill flip="none" rotWithShape="1">
              <a:gsLst>
                <a:gs pos="0">
                  <a:schemeClr val="tx1"/>
                </a:gs>
                <a:gs pos="76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6223812" y="5972799"/>
            <a:ext cx="1732462" cy="10743"/>
          </a:xfrm>
          <a:prstGeom prst="line">
            <a:avLst/>
          </a:prstGeom>
          <a:ln w="76200">
            <a:gradFill flip="none" rotWithShape="1">
              <a:gsLst>
                <a:gs pos="45000">
                  <a:schemeClr val="accent1">
                    <a:tint val="66000"/>
                    <a:satMod val="160000"/>
                  </a:schemeClr>
                </a:gs>
                <a:gs pos="81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6210879" y="5994285"/>
            <a:ext cx="1732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accent1"/>
                </a:solidFill>
              </a:rPr>
              <a:t>COMET </a:t>
            </a:r>
            <a:r>
              <a:rPr lang="en-US" altLang="ja-JP" sz="1600" dirty="0" err="1" smtClean="0">
                <a:solidFill>
                  <a:schemeClr val="accent1"/>
                </a:solidFill>
              </a:rPr>
              <a:t>phaseII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7733999" y="5479195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new </a:t>
            </a:r>
            <a:r>
              <a:rPr lang="en-US" altLang="ja-JP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ja-JP" altLang="en-US" sz="1600" dirty="0">
                <a:solidFill>
                  <a:srgbClr val="FF0000"/>
                </a:solidFill>
              </a:rPr>
              <a:t>→</a:t>
            </a:r>
            <a:r>
              <a:rPr lang="en-US" altLang="ja-JP" sz="1600" dirty="0" err="1">
                <a:solidFill>
                  <a:srgbClr val="FF0000"/>
                </a:solidFill>
              </a:rPr>
              <a:t>e</a:t>
            </a:r>
            <a:r>
              <a:rPr lang="en-US" altLang="ja-JP" sz="16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altLang="ja-JP" sz="1600" dirty="0">
                <a:solidFill>
                  <a:srgbClr val="FF0000"/>
                </a:solidFill>
              </a:rPr>
              <a:t>?</a:t>
            </a:r>
            <a:endParaRPr lang="ja-JP" altLang="en-US" sz="16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160575" y="4775665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PSI/</a:t>
            </a:r>
            <a:r>
              <a:rPr kumimoji="1" lang="en-US" altLang="ja-JP" sz="1400" dirty="0" err="1" smtClean="0"/>
              <a:t>HiMB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594331" y="5274205"/>
            <a:ext cx="152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ProjectX</a:t>
            </a:r>
            <a:r>
              <a:rPr kumimoji="1" lang="en-US" altLang="ja-JP" sz="1400" dirty="0" smtClean="0"/>
              <a:t> </a:t>
            </a:r>
            <a:r>
              <a:rPr kumimoji="1" lang="en-US" altLang="ja-JP" sz="1400" dirty="0" err="1" smtClean="0"/>
              <a:t>stageI</a:t>
            </a:r>
            <a:endParaRPr kumimoji="1" lang="ja-JP" altLang="en-US" dirty="0"/>
          </a:p>
        </p:txBody>
      </p:sp>
      <p:cxnSp>
        <p:nvCxnSpPr>
          <p:cNvPr id="65" name="直線コネクタ 64"/>
          <p:cNvCxnSpPr/>
          <p:nvPr/>
        </p:nvCxnSpPr>
        <p:spPr>
          <a:xfrm>
            <a:off x="6223812" y="5753871"/>
            <a:ext cx="1732462" cy="10743"/>
          </a:xfrm>
          <a:prstGeom prst="line">
            <a:avLst/>
          </a:prstGeom>
          <a:ln w="76200">
            <a:gradFill flip="none" rotWithShape="1">
              <a:gsLst>
                <a:gs pos="40000">
                  <a:schemeClr val="accent1">
                    <a:tint val="66000"/>
                    <a:satMod val="160000"/>
                  </a:schemeClr>
                </a:gs>
                <a:gs pos="58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6299747" y="5756931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accent1"/>
                </a:solidFill>
              </a:rPr>
              <a:t>Mu2e</a:t>
            </a:r>
            <a:endParaRPr kumimoji="1" lang="ja-JP" alt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HiMB</a:t>
            </a:r>
            <a:r>
              <a:rPr kumimoji="1" lang="ja-JP" altLang="en-US" dirty="0" smtClean="0"/>
              <a:t>＠</a:t>
            </a:r>
            <a:r>
              <a:rPr kumimoji="1" lang="en-US" altLang="ja-JP" dirty="0" smtClean="0"/>
              <a:t>PSI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043735"/>
            <a:ext cx="6937685" cy="2806124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PSI</a:t>
            </a:r>
            <a:r>
              <a:rPr lang="ja-JP" altLang="en-US" dirty="0" smtClean="0"/>
              <a:t>次世代 </a:t>
            </a:r>
            <a:r>
              <a:rPr lang="en-US" altLang="ja-JP" sz="3800" dirty="0" smtClean="0">
                <a:solidFill>
                  <a:schemeClr val="accent6"/>
                </a:solidFill>
              </a:rPr>
              <a:t>H</a:t>
            </a:r>
            <a:r>
              <a:rPr lang="en-US" altLang="ja-JP" dirty="0" smtClean="0"/>
              <a:t>igh </a:t>
            </a:r>
            <a:r>
              <a:rPr lang="en-US" altLang="ja-JP" sz="3800" dirty="0" smtClean="0">
                <a:solidFill>
                  <a:schemeClr val="accent6"/>
                </a:solidFill>
              </a:rPr>
              <a:t>i</a:t>
            </a:r>
            <a:r>
              <a:rPr lang="en-US" altLang="ja-JP" dirty="0" smtClean="0"/>
              <a:t>ntensity </a:t>
            </a:r>
            <a:r>
              <a:rPr lang="en-US" altLang="ja-JP" sz="3800" dirty="0" err="1" smtClean="0">
                <a:solidFill>
                  <a:schemeClr val="accent6"/>
                </a:solidFill>
              </a:rPr>
              <a:t>M</a:t>
            </a:r>
            <a:r>
              <a:rPr lang="en-US" altLang="ja-JP" dirty="0" err="1" smtClean="0"/>
              <a:t>uon</a:t>
            </a:r>
            <a:r>
              <a:rPr lang="en-US" altLang="ja-JP" dirty="0" smtClean="0"/>
              <a:t> </a:t>
            </a:r>
            <a:r>
              <a:rPr lang="en-US" altLang="ja-JP" sz="3800" dirty="0" smtClean="0">
                <a:solidFill>
                  <a:schemeClr val="accent6"/>
                </a:solidFill>
              </a:rPr>
              <a:t>B</a:t>
            </a:r>
            <a:r>
              <a:rPr lang="en-US" altLang="ja-JP" dirty="0" smtClean="0"/>
              <a:t>eam</a:t>
            </a:r>
            <a:r>
              <a:rPr lang="ja-JP" altLang="en-US" dirty="0" smtClean="0"/>
              <a:t>プロジェクト</a:t>
            </a:r>
            <a:endParaRPr lang="en-US" altLang="ja-JP" dirty="0" smtClean="0"/>
          </a:p>
          <a:p>
            <a:r>
              <a:rPr lang="en-US" altLang="ja-JP" dirty="0"/>
              <a:t>S</a:t>
            </a:r>
            <a:r>
              <a:rPr lang="en-US" altLang="ja-JP" dirty="0" smtClean="0"/>
              <a:t>pallation neutron(SINQ)</a:t>
            </a:r>
            <a:r>
              <a:rPr lang="ja-JP" altLang="en-US" dirty="0" smtClean="0"/>
              <a:t>ターゲット窓で生成されるミューオンを取り出す</a:t>
            </a:r>
            <a:endParaRPr lang="en-US" altLang="ja-JP" dirty="0" smtClean="0"/>
          </a:p>
          <a:p>
            <a:pPr lvl="1"/>
            <a:r>
              <a:rPr kumimoji="1" lang="ja-JP" altLang="en-US" sz="2000" dirty="0" smtClean="0"/>
              <a:t>大強度</a:t>
            </a:r>
            <a:r>
              <a:rPr kumimoji="1" lang="en-US" altLang="ja-JP" sz="2000" dirty="0" smtClean="0"/>
              <a:t>proton (</a:t>
            </a:r>
            <a:r>
              <a:rPr lang="en-US" altLang="ja-JP" sz="2000" dirty="0"/>
              <a:t>1</a:t>
            </a:r>
            <a:r>
              <a:rPr lang="ja-JP" altLang="en-US" sz="2000" dirty="0"/>
              <a:t>次</a:t>
            </a:r>
            <a:r>
              <a:rPr lang="ja-JP" altLang="en-US" sz="2000" dirty="0" smtClean="0"/>
              <a:t>ビームの</a:t>
            </a:r>
            <a:r>
              <a:rPr lang="en-US" altLang="ja-JP" sz="2000" dirty="0" smtClean="0"/>
              <a:t>70%</a:t>
            </a:r>
            <a:r>
              <a:rPr lang="ja-JP" altLang="en-US" sz="2000" dirty="0" smtClean="0"/>
              <a:t>が止まる</a:t>
            </a:r>
            <a:r>
              <a:rPr kumimoji="1" lang="en-US" altLang="ja-JP" sz="2000" dirty="0" smtClean="0"/>
              <a:t>)</a:t>
            </a:r>
          </a:p>
          <a:p>
            <a:pPr lvl="1"/>
            <a:r>
              <a:rPr lang="ja-JP" altLang="en-US" sz="2000" dirty="0" smtClean="0"/>
              <a:t>広いパイオンレンジ</a:t>
            </a:r>
            <a:r>
              <a:rPr lang="en-US" altLang="ja-JP" sz="2000" dirty="0" smtClean="0"/>
              <a:t>(&lt;150MeV)</a:t>
            </a:r>
          </a:p>
          <a:p>
            <a:pPr lvl="1"/>
            <a:r>
              <a:rPr kumimoji="1" lang="ja-JP" altLang="en-US" sz="2000" dirty="0" smtClean="0"/>
              <a:t>広いボリューム</a:t>
            </a:r>
            <a:r>
              <a:rPr kumimoji="1" lang="en-US" altLang="ja-JP" sz="2000" dirty="0" smtClean="0"/>
              <a:t>(9000</a:t>
            </a:r>
            <a:r>
              <a:rPr kumimoji="1" lang="ja-JP" altLang="en-US" sz="2000" dirty="0" smtClean="0"/>
              <a:t>倍</a:t>
            </a:r>
            <a:r>
              <a:rPr kumimoji="1" lang="en-US" altLang="ja-JP" sz="2000" dirty="0" smtClean="0"/>
              <a:t>)</a:t>
            </a:r>
          </a:p>
          <a:p>
            <a:pPr lvl="1"/>
            <a:r>
              <a:rPr lang="ja-JP" altLang="en-US" sz="2000" dirty="0" smtClean="0"/>
              <a:t>高い断面積</a:t>
            </a:r>
            <a:endParaRPr kumimoji="1" lang="ja-JP" altLang="en-US" sz="2000" dirty="0" smtClean="0"/>
          </a:p>
          <a:p>
            <a:r>
              <a:rPr kumimoji="1" lang="en-US" altLang="ja-JP" sz="3800" dirty="0" smtClean="0">
                <a:solidFill>
                  <a:srgbClr val="FF0000"/>
                </a:solidFill>
              </a:rPr>
              <a:t>~3×10</a:t>
            </a:r>
            <a:r>
              <a:rPr kumimoji="1" lang="en-US" altLang="ja-JP" sz="3800" baseline="30000" dirty="0" smtClean="0">
                <a:solidFill>
                  <a:srgbClr val="FF0000"/>
                </a:solidFill>
              </a:rPr>
              <a:t>10</a:t>
            </a:r>
            <a:r>
              <a:rPr kumimoji="1" lang="en-US" altLang="ja-JP" dirty="0" smtClean="0"/>
              <a:t> surface μ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/sec</a:t>
            </a:r>
            <a:r>
              <a:rPr lang="ja-JP" altLang="en-US" dirty="0"/>
              <a:t>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見積もり</a:t>
            </a:r>
            <a:r>
              <a:rPr kumimoji="1" lang="en-US" altLang="ja-JP" dirty="0" smtClean="0"/>
              <a:t>)</a:t>
            </a:r>
          </a:p>
          <a:p>
            <a:r>
              <a:rPr lang="ja-JP" altLang="en-US" dirty="0" smtClean="0"/>
              <a:t>本格的な研究を今年開始</a:t>
            </a:r>
            <a:endParaRPr lang="en-US" altLang="ja-JP" dirty="0" smtClean="0"/>
          </a:p>
          <a:p>
            <a:pPr lvl="1"/>
            <a:r>
              <a:rPr kumimoji="1" lang="ja-JP" altLang="en-US" sz="2000" dirty="0"/>
              <a:t>来年まで</a:t>
            </a:r>
            <a:r>
              <a:rPr kumimoji="1" lang="ja-JP" altLang="en-US" sz="2000" dirty="0" smtClean="0"/>
              <a:t>に実現可能性を見極める</a:t>
            </a:r>
            <a:endParaRPr kumimoji="1" lang="en-US" altLang="ja-JP" sz="2000" dirty="0" smtClean="0"/>
          </a:p>
          <a:p>
            <a:r>
              <a:rPr kumimoji="1" lang="en-US" altLang="ja-JP" dirty="0" smtClean="0"/>
              <a:t>2016–2017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SINQ</a:t>
            </a:r>
            <a:r>
              <a:rPr kumimoji="1" lang="ja-JP" altLang="en-US" dirty="0" smtClean="0"/>
              <a:t>長期停止に合わせて建設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pic>
        <p:nvPicPr>
          <p:cNvPr id="7" name="Picture 4" descr="https://encrypted-tbn2.gstatic.com/images?q=tbn:ANd9GcQ5xcAcCOHgKHg677oahmh76htfD2umHbpQdbxMZxnbBHCwSdPSU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53" y="156285"/>
            <a:ext cx="1661563" cy="696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947375" y="180882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70%</a:t>
            </a:r>
          </a:p>
          <a:p>
            <a:r>
              <a:rPr lang="ja-JP" altLang="en-US" sz="1400" dirty="0" smtClean="0"/>
              <a:t>中性子源へ</a:t>
            </a:r>
            <a:endParaRPr kumimoji="1" lang="ja-JP" altLang="en-US" sz="1400" dirty="0"/>
          </a:p>
        </p:txBody>
      </p:sp>
      <p:grpSp>
        <p:nvGrpSpPr>
          <p:cNvPr id="18444" name="グループ化 18443"/>
          <p:cNvGrpSpPr>
            <a:grpSpLocks noChangeAspect="1"/>
          </p:cNvGrpSpPr>
          <p:nvPr/>
        </p:nvGrpSpPr>
        <p:grpSpPr>
          <a:xfrm>
            <a:off x="4325222" y="3659155"/>
            <a:ext cx="3069662" cy="2830185"/>
            <a:chOff x="3989017" y="3286225"/>
            <a:chExt cx="3405867" cy="3140161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017" y="3286225"/>
              <a:ext cx="3405867" cy="314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フリーフォーム 8"/>
            <p:cNvSpPr/>
            <p:nvPr/>
          </p:nvSpPr>
          <p:spPr>
            <a:xfrm>
              <a:off x="4320925" y="5149639"/>
              <a:ext cx="1267691" cy="768927"/>
            </a:xfrm>
            <a:custGeom>
              <a:avLst/>
              <a:gdLst>
                <a:gd name="connsiteX0" fmla="*/ 0 w 1163782"/>
                <a:gd name="connsiteY0" fmla="*/ 768927 h 773545"/>
                <a:gd name="connsiteX1" fmla="*/ 301336 w 1163782"/>
                <a:gd name="connsiteY1" fmla="*/ 727364 h 773545"/>
                <a:gd name="connsiteX2" fmla="*/ 1007918 w 1163782"/>
                <a:gd name="connsiteY2" fmla="*/ 436418 h 773545"/>
                <a:gd name="connsiteX3" fmla="*/ 1163782 w 1163782"/>
                <a:gd name="connsiteY3" fmla="*/ 0 h 773545"/>
                <a:gd name="connsiteX0" fmla="*/ 0 w 1267691"/>
                <a:gd name="connsiteY0" fmla="*/ 768927 h 773545"/>
                <a:gd name="connsiteX1" fmla="*/ 405245 w 1267691"/>
                <a:gd name="connsiteY1" fmla="*/ 727364 h 773545"/>
                <a:gd name="connsiteX2" fmla="*/ 1111827 w 1267691"/>
                <a:gd name="connsiteY2" fmla="*/ 436418 h 773545"/>
                <a:gd name="connsiteX3" fmla="*/ 1267691 w 1267691"/>
                <a:gd name="connsiteY3" fmla="*/ 0 h 773545"/>
                <a:gd name="connsiteX0" fmla="*/ 0 w 1267691"/>
                <a:gd name="connsiteY0" fmla="*/ 768927 h 768927"/>
                <a:gd name="connsiteX1" fmla="*/ 405245 w 1267691"/>
                <a:gd name="connsiteY1" fmla="*/ 727364 h 768927"/>
                <a:gd name="connsiteX2" fmla="*/ 1111827 w 1267691"/>
                <a:gd name="connsiteY2" fmla="*/ 436418 h 768927"/>
                <a:gd name="connsiteX3" fmla="*/ 1267691 w 1267691"/>
                <a:gd name="connsiteY3" fmla="*/ 0 h 768927"/>
                <a:gd name="connsiteX0" fmla="*/ 0 w 1267691"/>
                <a:gd name="connsiteY0" fmla="*/ 768927 h 768927"/>
                <a:gd name="connsiteX1" fmla="*/ 405245 w 1267691"/>
                <a:gd name="connsiteY1" fmla="*/ 727364 h 768927"/>
                <a:gd name="connsiteX2" fmla="*/ 1101436 w 1267691"/>
                <a:gd name="connsiteY2" fmla="*/ 394855 h 768927"/>
                <a:gd name="connsiteX3" fmla="*/ 1267691 w 1267691"/>
                <a:gd name="connsiteY3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7691" h="768927">
                  <a:moveTo>
                    <a:pt x="0" y="768927"/>
                  </a:moveTo>
                  <a:cubicBezTo>
                    <a:pt x="326448" y="744682"/>
                    <a:pt x="221672" y="789709"/>
                    <a:pt x="405245" y="727364"/>
                  </a:cubicBezTo>
                  <a:cubicBezTo>
                    <a:pt x="588818" y="665019"/>
                    <a:pt x="957695" y="516082"/>
                    <a:pt x="1101436" y="394855"/>
                  </a:cubicBezTo>
                  <a:cubicBezTo>
                    <a:pt x="1245177" y="273628"/>
                    <a:pt x="1261629" y="157595"/>
                    <a:pt x="1267691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>
              <a:off x="5714051" y="5435671"/>
              <a:ext cx="495055" cy="315035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4320924" y="5409326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proton</a:t>
              </a:r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714051" y="5733900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muon</a:t>
              </a:r>
              <a:endParaRPr kumimoji="1" lang="ja-JP" altLang="en-US" dirty="0"/>
            </a:p>
          </p:txBody>
        </p:sp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041" y="3843993"/>
              <a:ext cx="1798637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441" y="3996393"/>
              <a:ext cx="1798637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35" y="1535815"/>
            <a:ext cx="2984996" cy="79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7" name="左矢印 18446"/>
          <p:cNvSpPr/>
          <p:nvPr/>
        </p:nvSpPr>
        <p:spPr>
          <a:xfrm>
            <a:off x="4006850" y="3930869"/>
            <a:ext cx="1760069" cy="781056"/>
          </a:xfrm>
          <a:custGeom>
            <a:avLst/>
            <a:gdLst>
              <a:gd name="connsiteX0" fmla="*/ 0 w 1480103"/>
              <a:gd name="connsiteY0" fmla="*/ 336133 h 672265"/>
              <a:gd name="connsiteX1" fmla="*/ 336133 w 1480103"/>
              <a:gd name="connsiteY1" fmla="*/ 0 h 672265"/>
              <a:gd name="connsiteX2" fmla="*/ 336133 w 1480103"/>
              <a:gd name="connsiteY2" fmla="*/ 168066 h 672265"/>
              <a:gd name="connsiteX3" fmla="*/ 1480103 w 1480103"/>
              <a:gd name="connsiteY3" fmla="*/ 168066 h 672265"/>
              <a:gd name="connsiteX4" fmla="*/ 1480103 w 1480103"/>
              <a:gd name="connsiteY4" fmla="*/ 504199 h 672265"/>
              <a:gd name="connsiteX5" fmla="*/ 336133 w 1480103"/>
              <a:gd name="connsiteY5" fmla="*/ 504199 h 672265"/>
              <a:gd name="connsiteX6" fmla="*/ 336133 w 1480103"/>
              <a:gd name="connsiteY6" fmla="*/ 672265 h 672265"/>
              <a:gd name="connsiteX7" fmla="*/ 0 w 1480103"/>
              <a:gd name="connsiteY7" fmla="*/ 336133 h 672265"/>
              <a:gd name="connsiteX0" fmla="*/ 0 w 1480103"/>
              <a:gd name="connsiteY0" fmla="*/ 336133 h 672265"/>
              <a:gd name="connsiteX1" fmla="*/ 336133 w 1480103"/>
              <a:gd name="connsiteY1" fmla="*/ 0 h 672265"/>
              <a:gd name="connsiteX2" fmla="*/ 336133 w 1480103"/>
              <a:gd name="connsiteY2" fmla="*/ 168066 h 672265"/>
              <a:gd name="connsiteX3" fmla="*/ 1480103 w 1480103"/>
              <a:gd name="connsiteY3" fmla="*/ 168066 h 672265"/>
              <a:gd name="connsiteX4" fmla="*/ 1480103 w 1480103"/>
              <a:gd name="connsiteY4" fmla="*/ 358149 h 672265"/>
              <a:gd name="connsiteX5" fmla="*/ 336133 w 1480103"/>
              <a:gd name="connsiteY5" fmla="*/ 504199 h 672265"/>
              <a:gd name="connsiteX6" fmla="*/ 336133 w 1480103"/>
              <a:gd name="connsiteY6" fmla="*/ 672265 h 672265"/>
              <a:gd name="connsiteX7" fmla="*/ 0 w 1480103"/>
              <a:gd name="connsiteY7" fmla="*/ 336133 h 672265"/>
              <a:gd name="connsiteX0" fmla="*/ 0 w 1480103"/>
              <a:gd name="connsiteY0" fmla="*/ 336133 h 672265"/>
              <a:gd name="connsiteX1" fmla="*/ 336133 w 1480103"/>
              <a:gd name="connsiteY1" fmla="*/ 0 h 672265"/>
              <a:gd name="connsiteX2" fmla="*/ 336133 w 1480103"/>
              <a:gd name="connsiteY2" fmla="*/ 168066 h 672265"/>
              <a:gd name="connsiteX3" fmla="*/ 1480103 w 1480103"/>
              <a:gd name="connsiteY3" fmla="*/ 199816 h 672265"/>
              <a:gd name="connsiteX4" fmla="*/ 1480103 w 1480103"/>
              <a:gd name="connsiteY4" fmla="*/ 358149 h 672265"/>
              <a:gd name="connsiteX5" fmla="*/ 336133 w 1480103"/>
              <a:gd name="connsiteY5" fmla="*/ 504199 h 672265"/>
              <a:gd name="connsiteX6" fmla="*/ 336133 w 1480103"/>
              <a:gd name="connsiteY6" fmla="*/ 672265 h 672265"/>
              <a:gd name="connsiteX7" fmla="*/ 0 w 1480103"/>
              <a:gd name="connsiteY7" fmla="*/ 336133 h 672265"/>
              <a:gd name="connsiteX0" fmla="*/ 0 w 1480103"/>
              <a:gd name="connsiteY0" fmla="*/ 336133 h 672265"/>
              <a:gd name="connsiteX1" fmla="*/ 336133 w 1480103"/>
              <a:gd name="connsiteY1" fmla="*/ 0 h 672265"/>
              <a:gd name="connsiteX2" fmla="*/ 336133 w 1480103"/>
              <a:gd name="connsiteY2" fmla="*/ 168066 h 672265"/>
              <a:gd name="connsiteX3" fmla="*/ 1480103 w 1480103"/>
              <a:gd name="connsiteY3" fmla="*/ 199816 h 672265"/>
              <a:gd name="connsiteX4" fmla="*/ 1480103 w 1480103"/>
              <a:gd name="connsiteY4" fmla="*/ 294649 h 672265"/>
              <a:gd name="connsiteX5" fmla="*/ 336133 w 1480103"/>
              <a:gd name="connsiteY5" fmla="*/ 504199 h 672265"/>
              <a:gd name="connsiteX6" fmla="*/ 336133 w 1480103"/>
              <a:gd name="connsiteY6" fmla="*/ 672265 h 672265"/>
              <a:gd name="connsiteX7" fmla="*/ 0 w 1480103"/>
              <a:gd name="connsiteY7" fmla="*/ 336133 h 67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0103" h="672265">
                <a:moveTo>
                  <a:pt x="0" y="336133"/>
                </a:moveTo>
                <a:lnTo>
                  <a:pt x="336133" y="0"/>
                </a:lnTo>
                <a:lnTo>
                  <a:pt x="336133" y="168066"/>
                </a:lnTo>
                <a:lnTo>
                  <a:pt x="1480103" y="199816"/>
                </a:lnTo>
                <a:lnTo>
                  <a:pt x="1480103" y="294649"/>
                </a:lnTo>
                <a:lnTo>
                  <a:pt x="336133" y="504199"/>
                </a:lnTo>
                <a:lnTo>
                  <a:pt x="336133" y="672265"/>
                </a:lnTo>
                <a:lnTo>
                  <a:pt x="0" y="33613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44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0" y="3708246"/>
            <a:ext cx="765849" cy="90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テキスト ボックス 18448"/>
          <p:cNvSpPr txBox="1"/>
          <p:nvPr/>
        </p:nvSpPr>
        <p:spPr>
          <a:xfrm>
            <a:off x="6147175" y="2737664"/>
            <a:ext cx="2959465" cy="672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72000" rtlCol="0">
            <a:spAutoFit/>
          </a:bodyPr>
          <a:lstStyle/>
          <a:p>
            <a:r>
              <a:rPr kumimoji="1" lang="en-US" altLang="ja-JP" dirty="0" smtClean="0"/>
              <a:t>Mu3e phase II</a:t>
            </a:r>
            <a:r>
              <a:rPr kumimoji="1" lang="ja-JP" altLang="en-US" dirty="0" err="1" smtClean="0"/>
              <a:t>には</a:t>
            </a:r>
            <a:r>
              <a:rPr kumimoji="1" lang="ja-JP" altLang="en-US" dirty="0" smtClean="0"/>
              <a:t>十分。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他の利用も模索し始める。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830275" y="3678103"/>
            <a:ext cx="3425416" cy="2991257"/>
            <a:chOff x="830275" y="3678103"/>
            <a:chExt cx="3425416" cy="2991257"/>
          </a:xfrm>
        </p:grpSpPr>
        <p:grpSp>
          <p:nvGrpSpPr>
            <p:cNvPr id="18443" name="グループ化 18442"/>
            <p:cNvGrpSpPr>
              <a:grpSpLocks noChangeAspect="1"/>
            </p:cNvGrpSpPr>
            <p:nvPr/>
          </p:nvGrpSpPr>
          <p:grpSpPr>
            <a:xfrm>
              <a:off x="830275" y="3678103"/>
              <a:ext cx="2985725" cy="2991257"/>
              <a:chOff x="6762731" y="2712387"/>
              <a:chExt cx="3260725" cy="3266767"/>
            </a:xfrm>
          </p:grpSpPr>
          <p:pic>
            <p:nvPicPr>
              <p:cNvPr id="82" name="Picture 7" descr="DETAIL-BEAM-ENTRANCE-WINDO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2731" y="2712387"/>
                <a:ext cx="3260725" cy="309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Rectangle 8"/>
              <p:cNvSpPr/>
              <p:nvPr/>
            </p:nvSpPr>
            <p:spPr>
              <a:xfrm>
                <a:off x="7554893" y="5222225"/>
                <a:ext cx="1657350" cy="73025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e-CH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GB" sz="1800">
                  <a:solidFill>
                    <a:srgbClr val="FFFFFF"/>
                  </a:solidFill>
                  <a:latin typeface="Calibri" pitchFamily="34" charset="0"/>
                  <a:ea typeface="ヒラギノ角ゴ Pro W3" charset="-128"/>
                </a:endParaRPr>
              </a:p>
            </p:txBody>
          </p:sp>
          <p:sp>
            <p:nvSpPr>
              <p:cNvPr id="84" name="Right Arrow 9"/>
              <p:cNvSpPr>
                <a:spLocks noChangeArrowheads="1"/>
              </p:cNvSpPr>
              <p:nvPr/>
            </p:nvSpPr>
            <p:spPr bwMode="auto">
              <a:xfrm rot="16200000">
                <a:off x="8059719" y="4645961"/>
                <a:ext cx="647700" cy="5048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0795" algn="ctr">
                <a:solidFill>
                  <a:srgbClr val="5B6E7E"/>
                </a:solidFill>
                <a:miter lim="800000"/>
                <a:headEnd/>
                <a:tailEnd/>
              </a:ln>
            </p:spPr>
            <p:txBody>
              <a:bodyPr vert="eaVert" anchor="ctr"/>
              <a:lstStyle>
                <a:defPPr>
                  <a:defRPr lang="de-CH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9pPr>
              </a:lstStyle>
              <a:p>
                <a:pPr algn="ctr" eaLnBrk="1" hangingPunct="1"/>
                <a:endParaRPr lang="en-GB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85" name="Straight Arrow Connector 12"/>
              <p:cNvCxnSpPr/>
              <p:nvPr/>
            </p:nvCxnSpPr>
            <p:spPr>
              <a:xfrm>
                <a:off x="7062768" y="4272716"/>
                <a:ext cx="0" cy="1453986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arrow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13"/>
              <p:cNvCxnSpPr/>
              <p:nvPr/>
            </p:nvCxnSpPr>
            <p:spPr>
              <a:xfrm>
                <a:off x="7356456" y="4183158"/>
                <a:ext cx="0" cy="1543544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arrow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14"/>
              <p:cNvCxnSpPr/>
              <p:nvPr/>
            </p:nvCxnSpPr>
            <p:spPr>
              <a:xfrm>
                <a:off x="7569181" y="4128700"/>
                <a:ext cx="0" cy="1598002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arrow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15"/>
              <p:cNvCxnSpPr/>
              <p:nvPr/>
            </p:nvCxnSpPr>
            <p:spPr>
              <a:xfrm>
                <a:off x="8393093" y="4189585"/>
                <a:ext cx="0" cy="1537117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arrow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16"/>
              <p:cNvCxnSpPr/>
              <p:nvPr/>
            </p:nvCxnSpPr>
            <p:spPr>
              <a:xfrm>
                <a:off x="8607406" y="4234475"/>
                <a:ext cx="0" cy="1492227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arrow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10"/>
              <p:cNvSpPr txBox="1"/>
              <p:nvPr/>
            </p:nvSpPr>
            <p:spPr>
              <a:xfrm>
                <a:off x="7945418" y="4296712"/>
                <a:ext cx="749300" cy="304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de-CH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9pPr>
              </a:lstStyle>
              <a:p>
                <a:pPr eaLnBrk="1" hangingPunct="1"/>
                <a:r>
                  <a:rPr lang="de-CH" altLang="ja-JP" sz="140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Protons</a:t>
                </a:r>
                <a:endParaRPr lang="en-GB" sz="140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91" name="TextBox 22"/>
              <p:cNvSpPr txBox="1"/>
              <p:nvPr/>
            </p:nvSpPr>
            <p:spPr>
              <a:xfrm>
                <a:off x="7272616" y="5579044"/>
                <a:ext cx="1729769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de-CH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  <a:cs typeface="+mn-cs"/>
                  </a:defRPr>
                </a:lvl9pPr>
              </a:lstStyle>
              <a:p>
                <a:pPr eaLnBrk="1" hangingPunct="1"/>
                <a:r>
                  <a:rPr lang="de-CH" altLang="ja-JP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</a:rPr>
                  <a:t>Surface muons</a:t>
                </a:r>
                <a:endParaRPr lang="en-GB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92" name="Rectangle 23"/>
              <p:cNvSpPr/>
              <p:nvPr/>
            </p:nvSpPr>
            <p:spPr>
              <a:xfrm>
                <a:off x="7123093" y="5438125"/>
                <a:ext cx="2566988" cy="4603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e-CH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GB" sz="1800">
                  <a:solidFill>
                    <a:srgbClr val="FFFFFF"/>
                  </a:solidFill>
                  <a:latin typeface="Calibri" pitchFamily="34" charset="0"/>
                  <a:ea typeface="ヒラギノ角ゴ Pro W3" charset="-128"/>
                </a:endParaRPr>
              </a:p>
            </p:txBody>
          </p:sp>
          <p:cxnSp>
            <p:nvCxnSpPr>
              <p:cNvPr id="93" name="Straight Arrow Connector 27"/>
              <p:cNvCxnSpPr/>
              <p:nvPr/>
            </p:nvCxnSpPr>
            <p:spPr>
              <a:xfrm>
                <a:off x="9786918" y="4290362"/>
                <a:ext cx="0" cy="121285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8"/>
              <p:cNvSpPr txBox="1"/>
              <p:nvPr/>
            </p:nvSpPr>
            <p:spPr>
              <a:xfrm>
                <a:off x="7894959" y="3297715"/>
                <a:ext cx="13172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 smtClean="0">
                    <a:solidFill>
                      <a:schemeClr val="bg1"/>
                    </a:solidFill>
                  </a:rPr>
                  <a:t>Pb+Zy+D</a:t>
                </a:r>
                <a:r>
                  <a:rPr kumimoji="1" lang="en-US" altLang="ja-JP" sz="1400" b="1" baseline="-25000" dirty="0" smtClean="0">
                    <a:solidFill>
                      <a:schemeClr val="bg1"/>
                    </a:solidFill>
                  </a:rPr>
                  <a:t>2</a:t>
                </a:r>
                <a:r>
                  <a:rPr kumimoji="1" lang="en-US" altLang="ja-JP" sz="1400" b="1" dirty="0" smtClean="0">
                    <a:solidFill>
                      <a:schemeClr val="bg1"/>
                    </a:solidFill>
                  </a:rPr>
                  <a:t>O</a:t>
                </a:r>
                <a:endParaRPr kumimoji="1" lang="ja-JP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テキスト ボックス 96"/>
              <p:cNvSpPr txBox="1"/>
              <p:nvPr/>
            </p:nvSpPr>
            <p:spPr>
              <a:xfrm>
                <a:off x="7037731" y="3964939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 smtClean="0">
                    <a:solidFill>
                      <a:schemeClr val="bg1"/>
                    </a:solidFill>
                  </a:rPr>
                  <a:t>Al</a:t>
                </a:r>
                <a:endParaRPr kumimoji="1" lang="ja-JP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28"/>
            <p:cNvSpPr txBox="1"/>
            <p:nvPr/>
          </p:nvSpPr>
          <p:spPr>
            <a:xfrm>
              <a:off x="3507979" y="5407904"/>
              <a:ext cx="747712" cy="366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de-CH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  <a:cs typeface="+mn-cs"/>
                </a:defRPr>
              </a:lvl9pPr>
            </a:lstStyle>
            <a:p>
              <a:pPr eaLnBrk="1" hangingPunct="1"/>
              <a:r>
                <a:rPr lang="de-CH" altLang="ja-JP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25 cm</a:t>
              </a:r>
              <a:endPara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8445" name="テキスト ボックス 18444"/>
          <p:cNvSpPr txBox="1"/>
          <p:nvPr/>
        </p:nvSpPr>
        <p:spPr>
          <a:xfrm>
            <a:off x="7182290" y="4229675"/>
            <a:ext cx="1894938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今後も</a:t>
            </a:r>
            <a:r>
              <a:rPr kumimoji="1" lang="en-US" altLang="ja-JP" dirty="0" smtClean="0">
                <a:solidFill>
                  <a:srgbClr val="FF0000"/>
                </a:solidFill>
              </a:rPr>
              <a:t>PSI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が素粒子実験</a:t>
            </a:r>
            <a:r>
              <a:rPr kumimoji="1" lang="en-US" altLang="ja-JP" dirty="0" smtClean="0">
                <a:solidFill>
                  <a:srgbClr val="FF0000"/>
                </a:solidFill>
              </a:rPr>
              <a:t>High intensity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フロンティア</a:t>
            </a:r>
            <a:r>
              <a:rPr lang="ja-JP" altLang="en-US" dirty="0" smtClean="0">
                <a:solidFill>
                  <a:srgbClr val="FF0000"/>
                </a:solidFill>
              </a:rPr>
              <a:t>を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リード</a:t>
            </a:r>
            <a:r>
              <a:rPr lang="ja-JP" altLang="en-US" dirty="0">
                <a:solidFill>
                  <a:srgbClr val="FF0000"/>
                </a:solidFill>
              </a:rPr>
              <a:t>していける</a:t>
            </a:r>
            <a:r>
              <a:rPr lang="ja-JP" altLang="en-US" dirty="0" smtClean="0">
                <a:solidFill>
                  <a:srgbClr val="FF0000"/>
                </a:solidFill>
              </a:rPr>
              <a:t>かかかっている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7767355" y="1808820"/>
            <a:ext cx="1262368" cy="5232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6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Project X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165250" cy="5001419"/>
          </a:xfrm>
        </p:spPr>
        <p:txBody>
          <a:bodyPr/>
          <a:lstStyle/>
          <a:p>
            <a:r>
              <a:rPr kumimoji="1" lang="ja-JP" altLang="en-US" dirty="0" smtClean="0"/>
              <a:t>次世代</a:t>
            </a:r>
            <a:r>
              <a:rPr kumimoji="1" lang="en-US" altLang="ja-JP" dirty="0" smtClean="0"/>
              <a:t>MW</a:t>
            </a:r>
            <a:r>
              <a:rPr lang="ja-JP" altLang="en-US" dirty="0" smtClean="0"/>
              <a:t>陽子加速器</a:t>
            </a:r>
            <a:r>
              <a:rPr lang="ja-JP" altLang="en-US" dirty="0"/>
              <a:t>施設</a:t>
            </a:r>
            <a:r>
              <a:rPr lang="en-US" altLang="ja-JP" dirty="0" smtClean="0"/>
              <a:t>@</a:t>
            </a:r>
            <a:r>
              <a:rPr lang="en-US" altLang="ja-JP" dirty="0" err="1" smtClean="0"/>
              <a:t>Fermilab</a:t>
            </a:r>
            <a:r>
              <a:rPr lang="en-US" altLang="ja-JP" dirty="0" smtClean="0"/>
              <a:t> </a:t>
            </a:r>
          </a:p>
          <a:p>
            <a:pPr lvl="1"/>
            <a:r>
              <a:rPr kumimoji="1" lang="en-US" altLang="ja-JP" sz="2400" dirty="0" smtClean="0"/>
              <a:t>3MW@3GeV, continuous wave </a:t>
            </a:r>
            <a:r>
              <a:rPr kumimoji="1" lang="en-US" altLang="ja-JP" sz="2400" dirty="0" err="1" smtClean="0"/>
              <a:t>linac</a:t>
            </a:r>
            <a:endParaRPr kumimoji="1" lang="en-US" altLang="ja-JP" sz="2400" dirty="0" smtClean="0"/>
          </a:p>
          <a:p>
            <a:pPr lvl="1"/>
            <a:r>
              <a:rPr lang="ja-JP" altLang="en-US" sz="2400" dirty="0" smtClean="0"/>
              <a:t>パルス構造を柔軟に調整可 </a:t>
            </a:r>
            <a:r>
              <a:rPr lang="en-US" altLang="ja-JP" sz="2400" dirty="0" smtClean="0"/>
              <a:t>(1–160MHz) </a:t>
            </a:r>
          </a:p>
          <a:p>
            <a:pPr lvl="2"/>
            <a:r>
              <a:rPr kumimoji="1" lang="ja-JP" altLang="en-US" dirty="0" smtClean="0"/>
              <a:t>パルスモード</a:t>
            </a:r>
            <a:r>
              <a:rPr lang="en-US" altLang="ja-JP" dirty="0"/>
              <a:t>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μ–e conversion </a:t>
            </a:r>
          </a:p>
          <a:p>
            <a:pPr lvl="2"/>
            <a:r>
              <a:rPr lang="ja-JP" altLang="en-US" dirty="0" smtClean="0"/>
              <a:t>高周波モード →</a:t>
            </a:r>
            <a:r>
              <a:rPr lang="en-US" altLang="ja-JP" dirty="0" smtClean="0"/>
              <a:t> </a:t>
            </a:r>
            <a:br>
              <a:rPr lang="en-US" altLang="ja-JP" dirty="0" smtClean="0"/>
            </a:br>
            <a:r>
              <a:rPr lang="ja-JP" altLang="en-US" dirty="0" smtClean="0"/>
              <a:t>次世代</a:t>
            </a:r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lang="en-US" altLang="ja-JP" dirty="0" err="1" smtClean="0"/>
              <a:t>eγ,eee</a:t>
            </a:r>
            <a:r>
              <a:rPr lang="en-US" altLang="ja-JP" dirty="0" smtClean="0"/>
              <a:t> 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01" y="2611922"/>
            <a:ext cx="5291199" cy="396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771705" y="2195727"/>
            <a:ext cx="229235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US</a:t>
            </a:r>
            <a:r>
              <a:rPr lang="ja-JP" altLang="en-US" dirty="0" smtClean="0">
                <a:solidFill>
                  <a:schemeClr val="accent6"/>
                </a:solidFill>
              </a:rPr>
              <a:t>高エネ戦略の</a:t>
            </a:r>
            <a:r>
              <a:rPr lang="en-US" altLang="ja-JP" dirty="0" smtClean="0">
                <a:solidFill>
                  <a:schemeClr val="accent6"/>
                </a:solidFill>
              </a:rPr>
              <a:t>Key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1640" y="5544235"/>
            <a:ext cx="217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早くて</a:t>
            </a:r>
            <a:r>
              <a:rPr lang="en-US" altLang="ja-JP" dirty="0" smtClean="0"/>
              <a:t>2017</a:t>
            </a:r>
            <a:r>
              <a:rPr lang="ja-JP" altLang="en-US" dirty="0" smtClean="0"/>
              <a:t>年から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5</a:t>
            </a:r>
            <a:r>
              <a:rPr lang="ja-JP" altLang="en-US" dirty="0" smtClean="0"/>
              <a:t>年かけて建設？</a:t>
            </a:r>
            <a:endParaRPr kumimoji="1" lang="ja-JP" altLang="en-US" dirty="0"/>
          </a:p>
        </p:txBody>
      </p:sp>
      <p:pic>
        <p:nvPicPr>
          <p:cNvPr id="5124" name="Picture 4" descr="Fermilab">
            <a:hlinkClick r:id="rId3" tooltip="Fermilab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10" y="198438"/>
            <a:ext cx="1581150" cy="381001"/>
          </a:xfrm>
          <a:prstGeom prst="rect">
            <a:avLst/>
          </a:prstGeom>
          <a:solidFill>
            <a:schemeClr val="tx2"/>
          </a:solidFill>
          <a:extLst/>
        </p:spPr>
      </p:pic>
      <p:sp>
        <p:nvSpPr>
          <p:cNvPr id="10" name="テキスト ボックス 9"/>
          <p:cNvSpPr txBox="1"/>
          <p:nvPr/>
        </p:nvSpPr>
        <p:spPr>
          <a:xfrm>
            <a:off x="431540" y="3935123"/>
            <a:ext cx="333037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今夏の</a:t>
            </a:r>
            <a:r>
              <a:rPr lang="en-US" altLang="ja-JP" dirty="0"/>
              <a:t>S</a:t>
            </a:r>
            <a:r>
              <a:rPr kumimoji="1" lang="en-US" altLang="ja-JP" dirty="0" smtClean="0"/>
              <a:t>nowmass</a:t>
            </a:r>
            <a:r>
              <a:rPr kumimoji="1" lang="ja-JP" altLang="en-US" dirty="0" smtClean="0"/>
              <a:t>にむけて</a:t>
            </a:r>
            <a:endParaRPr kumimoji="1" lang="en-US" altLang="ja-JP" dirty="0" smtClean="0"/>
          </a:p>
          <a:p>
            <a:r>
              <a:rPr lang="en-US" altLang="ja-JP" dirty="0" smtClean="0"/>
              <a:t>PX</a:t>
            </a:r>
            <a:r>
              <a:rPr lang="ja-JP" altLang="en-US" dirty="0" smtClean="0"/>
              <a:t>で可能な物理プログラムが</a:t>
            </a:r>
            <a:endParaRPr lang="en-US" altLang="ja-JP" dirty="0" smtClean="0"/>
          </a:p>
          <a:p>
            <a:r>
              <a:rPr kumimoji="1" lang="ja-JP" altLang="en-US" dirty="0" smtClean="0"/>
              <a:t>検討中。</a:t>
            </a:r>
            <a:endParaRPr kumimoji="1" lang="en-US" altLang="ja-JP" dirty="0" smtClean="0"/>
          </a:p>
          <a:p>
            <a:r>
              <a:rPr lang="ja-JP" altLang="en-US" dirty="0"/>
              <a:t>次世代</a:t>
            </a:r>
            <a:r>
              <a:rPr lang="en-US" altLang="ja-JP" dirty="0"/>
              <a:t>μ</a:t>
            </a:r>
            <a:r>
              <a:rPr lang="ja-JP" altLang="en-US" dirty="0"/>
              <a:t>→</a:t>
            </a:r>
            <a:r>
              <a:rPr lang="en-US" altLang="ja-JP" dirty="0" err="1" smtClean="0"/>
              <a:t>eγ,eee</a:t>
            </a:r>
            <a:r>
              <a:rPr lang="ja-JP" altLang="en-US" dirty="0" smtClean="0"/>
              <a:t>も含まれている。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89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RCNP/</a:t>
            </a:r>
            <a:r>
              <a:rPr kumimoji="1" lang="en-US" altLang="ja-JP" dirty="0" err="1" smtClean="0"/>
              <a:t>MuSIC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188640"/>
            <a:ext cx="925592" cy="105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 rot="19842838">
            <a:off x="434926" y="390923"/>
            <a:ext cx="1713931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6"/>
                </a:solidFill>
              </a:rPr>
              <a:t>日本</a:t>
            </a:r>
            <a:r>
              <a:rPr lang="ja-JP" altLang="en-US" sz="2400" dirty="0" smtClean="0">
                <a:solidFill>
                  <a:schemeClr val="accent6"/>
                </a:solidFill>
              </a:rPr>
              <a:t>でも</a:t>
            </a:r>
            <a:r>
              <a:rPr lang="en-US" altLang="ja-JP" sz="2400" dirty="0" smtClean="0">
                <a:solidFill>
                  <a:schemeClr val="accent6"/>
                </a:solidFill>
              </a:rPr>
              <a:t>!?</a:t>
            </a:r>
            <a:endParaRPr kumimoji="1" lang="ja-JP" altLang="en-US" sz="2400" dirty="0">
              <a:solidFill>
                <a:schemeClr val="accent6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040" y="6399330"/>
            <a:ext cx="378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kumimoji="1" lang="en-US" altLang="ja-JP" dirty="0" err="1" smtClean="0"/>
              <a:t>A.Sato</a:t>
            </a:r>
            <a:r>
              <a:rPr kumimoji="1" lang="en-US" altLang="ja-JP" dirty="0" smtClean="0"/>
              <a:t> (Osaka Uni.)</a:t>
            </a:r>
            <a:endParaRPr kumimoji="1" lang="ja-JP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3142166"/>
            <a:ext cx="3088662" cy="34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989221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b="0" dirty="0"/>
              <a:t>大阪大学</a:t>
            </a:r>
            <a:r>
              <a:rPr lang="en-US" altLang="ja-JP" b="0" dirty="0"/>
              <a:t>RCNP</a:t>
            </a:r>
            <a:r>
              <a:rPr lang="ja-JP" altLang="en-US" b="0" dirty="0"/>
              <a:t>で大強度</a:t>
            </a:r>
            <a:r>
              <a:rPr lang="en-US" altLang="ja-JP" b="0" dirty="0"/>
              <a:t>DC</a:t>
            </a:r>
            <a:r>
              <a:rPr lang="ja-JP" altLang="en-US" b="0" dirty="0"/>
              <a:t>ミューオン源</a:t>
            </a:r>
            <a:r>
              <a:rPr lang="en-US" altLang="ja-JP" b="0" dirty="0" err="1"/>
              <a:t>MuSIC</a:t>
            </a:r>
            <a:r>
              <a:rPr lang="ja-JP" altLang="en-US" b="0" dirty="0"/>
              <a:t>を</a:t>
            </a:r>
            <a:r>
              <a:rPr lang="ja-JP" altLang="en-US" b="0" dirty="0" smtClean="0"/>
              <a:t>建設中</a:t>
            </a:r>
            <a:endParaRPr lang="en-US" altLang="ja-JP" b="0" dirty="0" smtClean="0"/>
          </a:p>
          <a:p>
            <a:r>
              <a:rPr lang="ja-JP" altLang="en-US" b="0" dirty="0"/>
              <a:t>世界初の超伝導パイオン捕獲</a:t>
            </a:r>
            <a:r>
              <a:rPr lang="ja-JP" altLang="en-US" b="0" dirty="0" smtClean="0"/>
              <a:t>システム</a:t>
            </a:r>
            <a:endParaRPr lang="en-US" altLang="ja-JP" b="0" dirty="0" smtClean="0"/>
          </a:p>
          <a:p>
            <a:pPr lvl="1"/>
            <a:r>
              <a:rPr lang="en-US" altLang="ja-JP" dirty="0" smtClean="0"/>
              <a:t>1μA</a:t>
            </a:r>
            <a:r>
              <a:rPr lang="ja-JP" altLang="en-US" dirty="0" smtClean="0"/>
              <a:t>陽子ビームで</a:t>
            </a:r>
            <a:r>
              <a:rPr lang="en-US" altLang="ja-JP" b="1" dirty="0" smtClean="0"/>
              <a:t>~1×10</a:t>
            </a:r>
            <a:r>
              <a:rPr lang="en-US" altLang="ja-JP" b="1" baseline="30000" dirty="0" smtClean="0"/>
              <a:t>8</a:t>
            </a:r>
            <a:r>
              <a:rPr lang="en-US" altLang="ja-JP" b="1" dirty="0" smtClean="0"/>
              <a:t>μ</a:t>
            </a:r>
            <a:r>
              <a:rPr lang="en-US" altLang="ja-JP" b="1" baseline="30000" dirty="0" smtClean="0"/>
              <a:t>+</a:t>
            </a:r>
            <a:r>
              <a:rPr lang="en-US" altLang="ja-JP" b="1" dirty="0" smtClean="0"/>
              <a:t>/sec</a:t>
            </a:r>
          </a:p>
          <a:p>
            <a:r>
              <a:rPr lang="en-US" altLang="ja-JP" b="0" dirty="0" smtClean="0"/>
              <a:t>RCNP</a:t>
            </a:r>
            <a:r>
              <a:rPr lang="ja-JP" altLang="en-US" b="0" dirty="0" smtClean="0"/>
              <a:t>サイクロトロン施設のアップグレードも検討中</a:t>
            </a:r>
            <a:endParaRPr lang="en-US" altLang="ja-JP" b="0" dirty="0" smtClean="0"/>
          </a:p>
          <a:p>
            <a:pPr lvl="1"/>
            <a:r>
              <a:rPr lang="en-US" altLang="ja-JP" dirty="0" smtClean="0"/>
              <a:t>MW</a:t>
            </a:r>
            <a:r>
              <a:rPr lang="ja-JP" altLang="en-US" dirty="0" smtClean="0"/>
              <a:t>級陽子ビーム</a:t>
            </a:r>
            <a:r>
              <a:rPr lang="en-US" altLang="ja-JP" dirty="0" smtClean="0"/>
              <a:t>×</a:t>
            </a:r>
            <a:r>
              <a:rPr lang="en-US" altLang="ja-JP" dirty="0" err="1" smtClean="0"/>
              <a:t>MuSIC</a:t>
            </a:r>
            <a:r>
              <a:rPr lang="ja-JP" altLang="en-US" dirty="0" smtClean="0"/>
              <a:t> ⇒ </a:t>
            </a:r>
            <a:r>
              <a:rPr lang="en-US" altLang="ja-JP" b="1" dirty="0" smtClean="0"/>
              <a:t>&gt;10</a:t>
            </a:r>
            <a:r>
              <a:rPr lang="en-US" altLang="ja-JP" b="1" baseline="30000" dirty="0" smtClean="0"/>
              <a:t>11</a:t>
            </a:r>
            <a:r>
              <a:rPr lang="en-US" altLang="ja-JP" b="1" dirty="0" smtClean="0"/>
              <a:t>μ</a:t>
            </a:r>
            <a:r>
              <a:rPr lang="en-US" altLang="ja-JP" b="1" baseline="30000" dirty="0"/>
              <a:t>+</a:t>
            </a:r>
            <a:r>
              <a:rPr lang="en-US" altLang="ja-JP" b="1" dirty="0"/>
              <a:t>/</a:t>
            </a:r>
            <a:r>
              <a:rPr lang="en-US" altLang="ja-JP" b="1" dirty="0" smtClean="0"/>
              <a:t>sec </a:t>
            </a:r>
            <a:r>
              <a:rPr lang="en-US" altLang="ja-JP" dirty="0" smtClean="0"/>
              <a:t>!!</a:t>
            </a:r>
          </a:p>
          <a:p>
            <a:pPr lvl="1"/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095274" y="3142166"/>
            <a:ext cx="3237325" cy="2495144"/>
            <a:chOff x="5158431" y="3699030"/>
            <a:chExt cx="3237325" cy="249514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431" y="3699030"/>
              <a:ext cx="3237325" cy="249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6552220" y="5184195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@400W</a:t>
              </a:r>
              <a:endParaRPr kumimoji="1" lang="ja-JP" altLang="en-US" dirty="0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6438590" y="1551154"/>
            <a:ext cx="240482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今年</a:t>
            </a:r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ja-JP" altLang="en-US" dirty="0" smtClean="0">
                <a:solidFill>
                  <a:schemeClr val="bg1"/>
                </a:solidFill>
              </a:rPr>
              <a:t>月から運転開始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32040" y="5752999"/>
            <a:ext cx="40543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ja-JP" altLang="en-US" dirty="0"/>
              <a:t>位相空間</a:t>
            </a:r>
            <a:r>
              <a:rPr lang="ja-JP" altLang="en-US" dirty="0" smtClean="0"/>
              <a:t>回転</a:t>
            </a:r>
            <a:r>
              <a:rPr lang="en-US" altLang="ja-JP" dirty="0" smtClean="0"/>
              <a:t>(</a:t>
            </a:r>
            <a:r>
              <a:rPr lang="ja-JP" altLang="en-US" dirty="0" smtClean="0"/>
              <a:t>⇒究極</a:t>
            </a:r>
            <a:r>
              <a:rPr lang="en-US" altLang="ja-JP" dirty="0" smtClean="0"/>
              <a:t>μ-e</a:t>
            </a:r>
            <a:r>
              <a:rPr lang="ja-JP" altLang="en-US" dirty="0" smtClean="0"/>
              <a:t>転換実験</a:t>
            </a:r>
            <a:r>
              <a:rPr lang="en-US" altLang="ja-JP" dirty="0" smtClean="0"/>
              <a:t>)</a:t>
            </a: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ja-JP" dirty="0" smtClean="0"/>
              <a:t>μ</a:t>
            </a:r>
            <a:r>
              <a:rPr kumimoji="1" lang="ja-JP" altLang="en-US" dirty="0" smtClean="0"/>
              <a:t>→</a:t>
            </a:r>
            <a:r>
              <a:rPr kumimoji="1" lang="en-US" altLang="ja-JP" dirty="0" err="1" smtClean="0"/>
              <a:t>eee</a:t>
            </a:r>
            <a:r>
              <a:rPr kumimoji="1" lang="ja-JP" altLang="en-US" dirty="0" smtClean="0"/>
              <a:t>実験　     を目指す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85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345270" cy="706090"/>
          </a:xfrm>
        </p:spPr>
        <p:txBody>
          <a:bodyPr/>
          <a:lstStyle/>
          <a:p>
            <a:r>
              <a:rPr lang="en-US" altLang="ja-JP" dirty="0" smtClean="0"/>
              <a:t>‘</a:t>
            </a:r>
            <a:r>
              <a:rPr kumimoji="1" lang="en-US" altLang="ja-JP" dirty="0" smtClean="0"/>
              <a:t>HL-LHC</a:t>
            </a:r>
            <a:r>
              <a:rPr kumimoji="1" lang="ja-JP" altLang="en-US" dirty="0" smtClean="0"/>
              <a:t>時代</a:t>
            </a:r>
            <a:r>
              <a:rPr kumimoji="1" lang="en-US" altLang="ja-JP" dirty="0" smtClean="0"/>
              <a:t>’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DC</a:t>
            </a:r>
            <a:r>
              <a:rPr kumimoji="1" lang="ja-JP" altLang="en-US" dirty="0" smtClean="0"/>
              <a:t>ミューオンビームによる</a:t>
            </a:r>
            <a:r>
              <a:rPr kumimoji="1" lang="en-US" altLang="ja-JP" dirty="0" err="1" smtClean="0"/>
              <a:t>cLFV</a:t>
            </a:r>
            <a:r>
              <a:rPr kumimoji="1" lang="ja-JP" altLang="en-US" dirty="0" smtClean="0"/>
              <a:t>探索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1923226" y="4500023"/>
            <a:ext cx="6699224" cy="2079327"/>
            <a:chOff x="2443431" y="4650462"/>
            <a:chExt cx="6699224" cy="207932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667806" y="5252461"/>
              <a:ext cx="647484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p"/>
              </a:pPr>
              <a:r>
                <a:rPr kumimoji="1" lang="ja-JP" altLang="en-US" dirty="0" smtClean="0"/>
                <a:t>堅実に一歩一歩改善していく。</a:t>
              </a:r>
              <a:endParaRPr lang="en-US" altLang="ja-JP" dirty="0"/>
            </a:p>
            <a:p>
              <a:pPr marL="285750" indent="-285750">
                <a:buFont typeface="Wingdings" pitchFamily="2" charset="2"/>
                <a:buChar char="p"/>
              </a:pPr>
              <a:r>
                <a:rPr kumimoji="1" lang="ja-JP" altLang="en-US" dirty="0" smtClean="0"/>
                <a:t>技術革新・画期的アイデアで一気に。</a:t>
              </a:r>
              <a:endParaRPr kumimoji="1" lang="en-US" altLang="ja-JP" dirty="0" smtClean="0"/>
            </a:p>
            <a:p>
              <a:pPr marL="285750" indent="-285750">
                <a:buFont typeface="Wingdings" pitchFamily="2" charset="2"/>
                <a:buChar char="p"/>
              </a:pPr>
              <a:r>
                <a:rPr lang="ja-JP" altLang="en-US" dirty="0"/>
                <a:t>まず</a:t>
              </a:r>
              <a:r>
                <a:rPr lang="ja-JP" altLang="en-US" dirty="0" smtClean="0"/>
                <a:t>は</a:t>
              </a:r>
              <a:endParaRPr lang="en-US" altLang="ja-JP" dirty="0" smtClean="0"/>
            </a:p>
            <a:p>
              <a:pPr marL="742950" lvl="1" indent="-285750">
                <a:buFont typeface="Wingdings" pitchFamily="2" charset="2"/>
                <a:buChar char="ü"/>
              </a:pPr>
              <a:r>
                <a:rPr lang="en-US" altLang="ja-JP" dirty="0" smtClean="0"/>
                <a:t>10</a:t>
              </a:r>
              <a:r>
                <a:rPr lang="en-US" altLang="ja-JP" baseline="30000" dirty="0" smtClean="0"/>
                <a:t>-15</a:t>
              </a:r>
              <a:r>
                <a:rPr lang="ja-JP" altLang="en-US" dirty="0" smtClean="0"/>
                <a:t>台での</a:t>
              </a:r>
              <a:r>
                <a:rPr lang="en-US" altLang="ja-JP" dirty="0" err="1" smtClean="0"/>
                <a:t>μ→eγ</a:t>
              </a:r>
              <a:r>
                <a:rPr lang="ja-JP" altLang="en-US" dirty="0" smtClean="0"/>
                <a:t>探索ができないか？</a:t>
              </a:r>
              <a:endParaRPr lang="en-US" altLang="ja-JP" dirty="0" smtClean="0"/>
            </a:p>
            <a:p>
              <a:pPr marL="742950" lvl="1" indent="-285750">
                <a:buFont typeface="Wingdings" pitchFamily="2" charset="2"/>
                <a:buChar char="ü"/>
              </a:pPr>
              <a:r>
                <a:rPr kumimoji="1" lang="en-US" altLang="ja-JP" dirty="0" smtClean="0"/>
                <a:t>Mu3e</a:t>
              </a:r>
              <a:r>
                <a:rPr kumimoji="1" lang="ja-JP" altLang="en-US" dirty="0" smtClean="0"/>
                <a:t>よりよい</a:t>
              </a:r>
              <a:r>
                <a:rPr kumimoji="1" lang="en-US" altLang="ja-JP" dirty="0" err="1" smtClean="0"/>
                <a:t>μ→eee</a:t>
              </a:r>
              <a:r>
                <a:rPr lang="ja-JP" altLang="en-US" dirty="0" smtClean="0"/>
                <a:t>実験アイデアを考えられるか？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443431" y="4650462"/>
              <a:ext cx="47724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時間スケールが構想から実現まで</a:t>
              </a:r>
              <a:r>
                <a:rPr lang="en-US" altLang="ja-JP" dirty="0" smtClean="0"/>
                <a:t>O(10</a:t>
              </a:r>
              <a:r>
                <a:rPr lang="ja-JP" altLang="en-US" dirty="0" smtClean="0"/>
                <a:t>年</a:t>
              </a:r>
              <a:r>
                <a:rPr lang="en-US" altLang="ja-JP" dirty="0" smtClean="0"/>
                <a:t>)</a:t>
              </a:r>
              <a:r>
                <a:rPr lang="ja-JP" altLang="en-US" dirty="0" err="1"/>
                <a:t>。</a:t>
              </a:r>
              <a:endParaRPr lang="en-US" altLang="ja-JP" dirty="0" smtClean="0"/>
            </a:p>
            <a:p>
              <a:r>
                <a:rPr kumimoji="1" lang="ja-JP" altLang="en-US" dirty="0" smtClean="0"/>
                <a:t>次の</a:t>
              </a:r>
              <a:r>
                <a:rPr lang="ja-JP" altLang="en-US" dirty="0"/>
                <a:t>実験</a:t>
              </a:r>
              <a:r>
                <a:rPr lang="ja-JP" altLang="en-US" dirty="0" smtClean="0"/>
                <a:t>を考えだす時期か。</a:t>
              </a:r>
              <a:endParaRPr kumimoji="1" lang="ja-JP" altLang="en-US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961710" y="1771822"/>
            <a:ext cx="6390710" cy="892094"/>
          </a:xfrm>
          <a:prstGeom prst="rect">
            <a:avLst/>
          </a:prstGeom>
          <a:solidFill>
            <a:srgbClr val="BD13B5"/>
          </a:solidFill>
          <a:ln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 smtClean="0">
                <a:solidFill>
                  <a:schemeClr val="bg1"/>
                </a:solidFill>
              </a:rPr>
              <a:t>物理からの要請：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61710" y="2686419"/>
            <a:ext cx="6390710" cy="892094"/>
          </a:xfrm>
          <a:prstGeom prst="rect">
            <a:avLst/>
          </a:prstGeom>
          <a:solidFill>
            <a:srgbClr val="BD13B5"/>
          </a:solidFill>
          <a:ln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>
                <a:solidFill>
                  <a:schemeClr val="bg1"/>
                </a:solidFill>
              </a:rPr>
              <a:t>利用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可能な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DC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ミューオン源</a:t>
            </a:r>
            <a:r>
              <a:rPr lang="ja-JP" altLang="en-US" sz="2400" b="1" dirty="0">
                <a:solidFill>
                  <a:schemeClr val="bg1"/>
                </a:solidFill>
              </a:rPr>
              <a:t>：</a:t>
            </a:r>
            <a:endParaRPr lang="en-US" altLang="ja-JP" sz="2400" b="1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1710" y="3601015"/>
            <a:ext cx="6390710" cy="899007"/>
          </a:xfrm>
          <a:prstGeom prst="rect">
            <a:avLst/>
          </a:prstGeom>
          <a:solidFill>
            <a:srgbClr val="BD13B5"/>
          </a:solidFill>
          <a:ln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>
                <a:solidFill>
                  <a:schemeClr val="bg1"/>
                </a:solidFill>
              </a:rPr>
              <a:t>洗練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された実験アイデア：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44225" y="1771822"/>
            <a:ext cx="972480" cy="892094"/>
          </a:xfrm>
          <a:prstGeom prst="rect">
            <a:avLst/>
          </a:prstGeom>
          <a:solidFill>
            <a:srgbClr val="BD13B5"/>
          </a:solidFill>
          <a:ln>
            <a:solidFill>
              <a:schemeClr val="bg1"/>
            </a:solidFill>
          </a:ln>
        </p:spPr>
        <p:txBody>
          <a:bodyPr wrap="square" lIns="0" rtlCol="0" anchor="ctr">
            <a:noAutofit/>
          </a:bodyPr>
          <a:lstStyle/>
          <a:p>
            <a:pPr marL="108000" algn="ctr">
              <a:spcBef>
                <a:spcPts val="1200"/>
              </a:spcBef>
            </a:pPr>
            <a:r>
              <a:rPr lang="en-US" altLang="ja-JP" sz="2800" b="1" dirty="0" smtClean="0">
                <a:solidFill>
                  <a:schemeClr val="bg1"/>
                </a:solidFill>
              </a:rPr>
              <a:t>1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4225" y="2689876"/>
            <a:ext cx="972480" cy="892094"/>
          </a:xfrm>
          <a:prstGeom prst="rect">
            <a:avLst/>
          </a:prstGeom>
          <a:solidFill>
            <a:srgbClr val="BD13B5"/>
          </a:solidFill>
          <a:ln>
            <a:solidFill>
              <a:schemeClr val="bg1"/>
            </a:solidFill>
          </a:ln>
        </p:spPr>
        <p:txBody>
          <a:bodyPr wrap="square" lIns="0" rtlCol="0" anchor="ctr">
            <a:noAutofit/>
          </a:bodyPr>
          <a:lstStyle/>
          <a:p>
            <a:pPr marL="108000" algn="ctr">
              <a:spcBef>
                <a:spcPts val="1200"/>
              </a:spcBef>
            </a:pPr>
            <a:r>
              <a:rPr lang="en-US" altLang="ja-JP" sz="2800" b="1" dirty="0" smtClean="0">
                <a:solidFill>
                  <a:schemeClr val="bg1"/>
                </a:solidFill>
              </a:rPr>
              <a:t>2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44225" y="3607929"/>
            <a:ext cx="972480" cy="892094"/>
          </a:xfrm>
          <a:prstGeom prst="rect">
            <a:avLst/>
          </a:prstGeom>
          <a:solidFill>
            <a:srgbClr val="BD13B5"/>
          </a:solidFill>
          <a:ln>
            <a:solidFill>
              <a:schemeClr val="bg1"/>
            </a:solidFill>
          </a:ln>
        </p:spPr>
        <p:txBody>
          <a:bodyPr wrap="square" lIns="0" rtlCol="0" anchor="ctr">
            <a:noAutofit/>
          </a:bodyPr>
          <a:lstStyle/>
          <a:p>
            <a:pPr marL="108000" algn="ctr">
              <a:spcBef>
                <a:spcPts val="1200"/>
              </a:spcBef>
            </a:pPr>
            <a:r>
              <a:rPr lang="en-US" altLang="ja-JP" sz="2800" b="1" dirty="0" smtClean="0">
                <a:solidFill>
                  <a:schemeClr val="bg1"/>
                </a:solidFill>
              </a:rPr>
              <a:t>3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3308410" y="1853825"/>
            <a:ext cx="5044010" cy="836050"/>
            <a:chOff x="3308410" y="1853825"/>
            <a:chExt cx="5044010" cy="83605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5022050" y="1853825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b="1" dirty="0">
                  <a:solidFill>
                    <a:srgbClr val="FFFF00"/>
                  </a:solidFill>
                </a:rPr>
                <a:t>大いに</a:t>
              </a:r>
              <a:r>
                <a:rPr lang="ja-JP" altLang="en-US" sz="3200" b="1" dirty="0" smtClean="0">
                  <a:solidFill>
                    <a:srgbClr val="FFFF00"/>
                  </a:solidFill>
                </a:rPr>
                <a:t>ある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308410" y="2320543"/>
              <a:ext cx="5044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(LHC,</a:t>
              </a:r>
              <a:r>
                <a:rPr lang="ja-JP" altLang="en-US" dirty="0">
                  <a:solidFill>
                    <a:srgbClr val="FFFF00"/>
                  </a:solidFill>
                </a:rPr>
                <a:t> </a:t>
              </a:r>
              <a:r>
                <a:rPr lang="en-US" altLang="ja-JP" dirty="0" smtClean="0">
                  <a:solidFill>
                    <a:srgbClr val="FFFF00"/>
                  </a:solidFill>
                </a:rPr>
                <a:t>COMET</a:t>
              </a:r>
              <a:r>
                <a:rPr lang="ja-JP" altLang="en-US" dirty="0" smtClean="0">
                  <a:solidFill>
                    <a:srgbClr val="FFFF00"/>
                  </a:solidFill>
                </a:rPr>
                <a:t>などの結果。それらと相補的。</a:t>
              </a:r>
              <a:r>
                <a:rPr kumimoji="1" lang="en-US" altLang="ja-JP" dirty="0" smtClean="0">
                  <a:solidFill>
                    <a:srgbClr val="FFFF00"/>
                  </a:solidFill>
                </a:rPr>
                <a:t>)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765787" y="2799220"/>
            <a:ext cx="4541628" cy="822424"/>
            <a:chOff x="3765787" y="2799220"/>
            <a:chExt cx="4541628" cy="822424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6250925" y="279922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b="1" dirty="0">
                  <a:solidFill>
                    <a:srgbClr val="FFFF00"/>
                  </a:solidFill>
                </a:rPr>
                <a:t>前途</a:t>
              </a:r>
              <a:r>
                <a:rPr lang="ja-JP" altLang="en-US" sz="3200" b="1" dirty="0" smtClean="0">
                  <a:solidFill>
                    <a:srgbClr val="FFFF00"/>
                  </a:solidFill>
                </a:rPr>
                <a:t>有望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765787" y="3252312"/>
              <a:ext cx="4541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(</a:t>
              </a:r>
              <a:r>
                <a:rPr kumimoji="1" lang="ja-JP" altLang="en-US" dirty="0" smtClean="0">
                  <a:solidFill>
                    <a:srgbClr val="FFFF00"/>
                  </a:solidFill>
                </a:rPr>
                <a:t>複数のプロジェクトが欧米日で進行中</a:t>
              </a:r>
              <a:r>
                <a:rPr lang="ja-JP" altLang="en-US" dirty="0" smtClean="0">
                  <a:solidFill>
                    <a:srgbClr val="FFFF00"/>
                  </a:solidFill>
                </a:rPr>
                <a:t>。</a:t>
              </a:r>
              <a:r>
                <a:rPr kumimoji="1" lang="en-US" altLang="ja-JP" dirty="0" smtClean="0">
                  <a:solidFill>
                    <a:srgbClr val="FFFF00"/>
                  </a:solidFill>
                </a:rPr>
                <a:t>)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6115910" y="3727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</a:rPr>
              <a:t>？？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50829" y="953727"/>
            <a:ext cx="6885765" cy="1485164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</a:rPr>
              <a:t>μ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→eγ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 10</a:t>
            </a:r>
            <a:r>
              <a:rPr lang="en-US" altLang="ja-JP" sz="2400" b="1" baseline="30000" dirty="0" smtClean="0">
                <a:solidFill>
                  <a:schemeClr val="bg1"/>
                </a:solidFill>
              </a:rPr>
              <a:t>-13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台の存在が棄却されだした</a:t>
            </a:r>
            <a:endParaRPr lang="en-US" altLang="ja-JP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en-US" altLang="ja-JP" sz="2400" dirty="0" smtClean="0">
                <a:solidFill>
                  <a:schemeClr val="bg1"/>
                </a:solidFill>
              </a:rPr>
              <a:t>BSM</a:t>
            </a:r>
            <a:r>
              <a:rPr lang="ja-JP" altLang="en-US" sz="2400" dirty="0" smtClean="0">
                <a:solidFill>
                  <a:schemeClr val="bg1"/>
                </a:solidFill>
              </a:rPr>
              <a:t>モデルの構築に強い制限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marL="489150" lvl="1" indent="-342900">
              <a:buFont typeface="Wingdings" pitchFamily="2" charset="2"/>
              <a:buChar char="ü"/>
            </a:pPr>
            <a:r>
              <a:rPr lang="en-US" altLang="ja-JP" sz="2000" dirty="0" smtClean="0">
                <a:solidFill>
                  <a:schemeClr val="bg1"/>
                </a:solidFill>
              </a:rPr>
              <a:t>pre-MEG</a:t>
            </a:r>
            <a:r>
              <a:rPr lang="ja-JP" altLang="en-US" sz="2000" dirty="0" smtClean="0">
                <a:solidFill>
                  <a:schemeClr val="bg1"/>
                </a:solidFill>
              </a:rPr>
              <a:t>から</a:t>
            </a:r>
            <a:r>
              <a:rPr lang="en-US" altLang="ja-JP" sz="2000" dirty="0" smtClean="0">
                <a:solidFill>
                  <a:schemeClr val="bg1"/>
                </a:solidFill>
              </a:rPr>
              <a:t>20</a:t>
            </a:r>
            <a:r>
              <a:rPr lang="ja-JP" altLang="en-US" sz="2000" dirty="0" smtClean="0">
                <a:solidFill>
                  <a:schemeClr val="bg1"/>
                </a:solidFill>
              </a:rPr>
              <a:t>倍厳しい制限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marL="489150" lvl="1" indent="-342900">
              <a:buFont typeface="Wingdings" pitchFamily="2" charset="2"/>
              <a:buChar char="ü"/>
            </a:pPr>
            <a:r>
              <a:rPr lang="ja-JP" altLang="en-US" sz="2000" dirty="0" smtClean="0">
                <a:solidFill>
                  <a:schemeClr val="bg1"/>
                </a:solidFill>
              </a:rPr>
              <a:t>すでに多くのパラメータ領域を棄却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560" y="953725"/>
            <a:ext cx="1351674" cy="2385263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108000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2800" dirty="0">
                <a:solidFill>
                  <a:schemeClr val="bg1"/>
                </a:solidFill>
              </a:rPr>
              <a:t>現在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50829" y="3429000"/>
            <a:ext cx="6885765" cy="117012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</a:rPr>
              <a:t>μ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→eγ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 10</a:t>
            </a:r>
            <a:r>
              <a:rPr lang="en-US" altLang="ja-JP" sz="2400" b="1" baseline="30000" dirty="0" smtClean="0">
                <a:solidFill>
                  <a:schemeClr val="bg1"/>
                </a:solidFill>
              </a:rPr>
              <a:t>-14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台，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μ→eee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 10</a:t>
            </a:r>
            <a:r>
              <a:rPr lang="en-US" altLang="ja-JP" sz="2400" b="1" baseline="30000" dirty="0" smtClean="0">
                <a:solidFill>
                  <a:schemeClr val="bg1"/>
                </a:solidFill>
              </a:rPr>
              <a:t>-15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台の探索準備が進行中</a:t>
            </a:r>
            <a:endParaRPr lang="en-US" altLang="ja-JP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ja-JP" altLang="en-US" sz="2400" dirty="0">
                <a:solidFill>
                  <a:schemeClr val="bg1"/>
                </a:solidFill>
              </a:rPr>
              <a:t>当面</a:t>
            </a:r>
            <a:r>
              <a:rPr lang="ja-JP" altLang="en-US" sz="2400" dirty="0" smtClean="0">
                <a:solidFill>
                  <a:schemeClr val="bg1"/>
                </a:solidFill>
              </a:rPr>
              <a:t>はまだ</a:t>
            </a:r>
            <a:r>
              <a:rPr lang="en-US" altLang="ja-JP" sz="2400" dirty="0" smtClean="0">
                <a:solidFill>
                  <a:schemeClr val="bg1"/>
                </a:solidFill>
              </a:rPr>
              <a:t>PSI</a:t>
            </a:r>
            <a:r>
              <a:rPr lang="ja-JP" altLang="en-US" sz="2400" dirty="0" smtClean="0">
                <a:solidFill>
                  <a:schemeClr val="bg1"/>
                </a:solidFill>
              </a:rPr>
              <a:t>がリードしていく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1560" y="3430475"/>
            <a:ext cx="1351674" cy="117013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108000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2800" dirty="0" smtClean="0">
                <a:solidFill>
                  <a:schemeClr val="bg1"/>
                </a:solidFill>
              </a:rPr>
              <a:t>次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50829" y="4692091"/>
            <a:ext cx="6885765" cy="180019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72000" rtlCol="0">
            <a:no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</a:rPr>
              <a:t>その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先の探索を可能にする大強度ビームの計画も進行中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marL="31950" indent="-342900">
              <a:buFont typeface="Wingdings" pitchFamily="2" charset="2"/>
              <a:buChar char="p"/>
            </a:pPr>
            <a:r>
              <a:rPr lang="en-US" altLang="ja-JP" sz="2400" dirty="0" err="1" smtClean="0">
                <a:solidFill>
                  <a:schemeClr val="bg1"/>
                </a:solidFill>
              </a:rPr>
              <a:t>μ→eee</a:t>
            </a:r>
            <a:r>
              <a:rPr lang="en-US" altLang="ja-JP" sz="2400" dirty="0" smtClean="0">
                <a:solidFill>
                  <a:schemeClr val="bg1"/>
                </a:solidFill>
              </a:rPr>
              <a:t> 10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-16</a:t>
            </a:r>
            <a:r>
              <a:rPr lang="ja-JP" altLang="en-US" sz="2400" dirty="0" smtClean="0">
                <a:solidFill>
                  <a:schemeClr val="bg1"/>
                </a:solidFill>
              </a:rPr>
              <a:t>台の実験計画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marL="31950" indent="-342900">
              <a:buFont typeface="Wingdings" pitchFamily="2" charset="2"/>
              <a:buChar char="p"/>
            </a:pPr>
            <a:r>
              <a:rPr lang="ja-JP" altLang="en-US" sz="2400" dirty="0" smtClean="0">
                <a:solidFill>
                  <a:schemeClr val="bg1"/>
                </a:solidFill>
              </a:rPr>
              <a:t>その他の実験も考え始める時期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1560" y="4692091"/>
            <a:ext cx="1351674" cy="18002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108000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2800" dirty="0">
                <a:solidFill>
                  <a:schemeClr val="bg1"/>
                </a:solidFill>
              </a:rPr>
              <a:t>将来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0829" y="2464510"/>
            <a:ext cx="6885765" cy="87447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tIns="108000" rtlCol="0">
            <a:noAutofit/>
          </a:bodyPr>
          <a:lstStyle/>
          <a:p>
            <a:pPr marL="31950" indent="-342900">
              <a:buFont typeface="Wingdings" pitchFamily="2" charset="2"/>
              <a:buChar char="p"/>
            </a:pPr>
            <a:r>
              <a:rPr lang="ja-JP" altLang="en-US" sz="2400" dirty="0" smtClean="0">
                <a:solidFill>
                  <a:schemeClr val="bg1"/>
                </a:solidFill>
              </a:rPr>
              <a:t>さらに倍の統計量で探索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marL="489150" lvl="1" indent="-342900">
              <a:buFont typeface="Wingdings" pitchFamily="2" charset="2"/>
              <a:buChar char="ü"/>
            </a:pPr>
            <a:r>
              <a:rPr lang="en-US" altLang="ja-JP" sz="2000" dirty="0" smtClean="0">
                <a:solidFill>
                  <a:schemeClr val="bg1"/>
                </a:solidFill>
              </a:rPr>
              <a:t>MEG</a:t>
            </a:r>
            <a:r>
              <a:rPr lang="ja-JP" altLang="en-US" sz="2000" dirty="0" smtClean="0">
                <a:solidFill>
                  <a:schemeClr val="bg1"/>
                </a:solidFill>
              </a:rPr>
              <a:t>の最終結果に注目！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6955482" y="1358770"/>
            <a:ext cx="1891993" cy="9857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Script MT Bold" pitchFamily="66" charset="0"/>
              </a:rPr>
              <a:t>B </a:t>
            </a:r>
            <a:r>
              <a:rPr lang="en-US" altLang="ja-JP" sz="2400" dirty="0">
                <a:solidFill>
                  <a:schemeClr val="bg1"/>
                </a:solidFill>
              </a:rPr>
              <a:t>(μ</a:t>
            </a:r>
            <a:r>
              <a:rPr lang="ja-JP" altLang="en-US" sz="2400" dirty="0">
                <a:solidFill>
                  <a:schemeClr val="bg1"/>
                </a:solidFill>
              </a:rPr>
              <a:t>→</a:t>
            </a:r>
            <a:r>
              <a:rPr lang="en-US" altLang="ja-JP" sz="2400" dirty="0" err="1">
                <a:solidFill>
                  <a:schemeClr val="bg1"/>
                </a:solidFill>
              </a:rPr>
              <a:t>eγ</a:t>
            </a:r>
            <a:r>
              <a:rPr lang="en-US" altLang="ja-JP" sz="2400" dirty="0">
                <a:solidFill>
                  <a:schemeClr val="bg1"/>
                </a:solidFill>
              </a:rPr>
              <a:t>)</a:t>
            </a:r>
            <a:r>
              <a:rPr lang="en-US" altLang="ja-JP" sz="2400" dirty="0">
                <a:solidFill>
                  <a:schemeClr val="bg1"/>
                </a:solidFill>
                <a:latin typeface="Script MT Bold" pitchFamily="66" charset="0"/>
              </a:rPr>
              <a:t/>
            </a:r>
            <a:br>
              <a:rPr lang="en-US" altLang="ja-JP" sz="2400" dirty="0">
                <a:solidFill>
                  <a:schemeClr val="bg1"/>
                </a:solidFill>
                <a:latin typeface="Script MT Bold" pitchFamily="66" charset="0"/>
              </a:rPr>
            </a:br>
            <a:r>
              <a:rPr lang="en-US" altLang="ja-JP" sz="2400" dirty="0">
                <a:solidFill>
                  <a:schemeClr val="bg1"/>
                </a:solidFill>
                <a:latin typeface="Script MT Bold" pitchFamily="66" charset="0"/>
              </a:rPr>
              <a:t>&lt; </a:t>
            </a:r>
            <a:r>
              <a:rPr lang="en-US" altLang="ja-JP" sz="2400" dirty="0" smtClean="0">
                <a:solidFill>
                  <a:schemeClr val="bg1"/>
                </a:solidFill>
              </a:rPr>
              <a:t>5.7×10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-13 </a:t>
            </a:r>
            <a:r>
              <a:rPr lang="en-US" altLang="ja-JP" sz="1400" dirty="0" smtClean="0">
                <a:solidFill>
                  <a:schemeClr val="bg1"/>
                </a:solidFill>
              </a:rPr>
              <a:t>@90%CL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642203" y="2884587"/>
            <a:ext cx="1338828" cy="3607703"/>
            <a:chOff x="642203" y="2884587"/>
            <a:chExt cx="1338828" cy="3607703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42203" y="288458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追い詰め</a:t>
              </a:r>
              <a:r>
                <a:rPr lang="ja-JP" altLang="en-US" dirty="0">
                  <a:solidFill>
                    <a:srgbClr val="FFFF00"/>
                  </a:solidFill>
                </a:rPr>
                <a:t>て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33399" y="422979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FF00"/>
                  </a:solidFill>
                </a:rPr>
                <a:t>捕まえて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14087" y="612295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FF00"/>
                  </a:solidFill>
                </a:rPr>
                <a:t>取り調べ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5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293292"/>
            <a:ext cx="87344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102170" y="5859270"/>
            <a:ext cx="327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Physics Briefing Book</a:t>
            </a:r>
            <a:r>
              <a:rPr kumimoji="1" lang="ja-JP" altLang="en-US" dirty="0" smtClean="0"/>
              <a:t>より。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61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これまで</a:t>
            </a:r>
            <a:r>
              <a:rPr lang="ja-JP" altLang="en-US" dirty="0" smtClean="0"/>
              <a:t>の結果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55600" y="4111190"/>
            <a:ext cx="3189600" cy="2421806"/>
          </a:xfrm>
          <a:solidFill>
            <a:srgbClr val="589212"/>
          </a:solidFill>
          <a:ln w="76200">
            <a:solidFill>
              <a:srgbClr val="589212"/>
            </a:solidFill>
          </a:ln>
        </p:spPr>
        <p:txBody>
          <a:bodyPr anchor="ctr" anchorCtr="0">
            <a:normAutofit fontScale="700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chemeClr val="bg1"/>
                </a:solidFill>
              </a:rPr>
              <a:t>2009–2010</a:t>
            </a:r>
            <a:r>
              <a:rPr kumimoji="1" lang="ja-JP" altLang="en-US" dirty="0" smtClean="0">
                <a:solidFill>
                  <a:schemeClr val="bg1"/>
                </a:solidFill>
              </a:rPr>
              <a:t>データ解析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p"/>
            </a:pPr>
            <a:r>
              <a:rPr lang="en-US" altLang="ja-JP" dirty="0" smtClean="0">
                <a:solidFill>
                  <a:schemeClr val="bg1"/>
                </a:solidFill>
              </a:rPr>
              <a:t>No excess of signal</a:t>
            </a:r>
          </a:p>
          <a:p>
            <a:pPr>
              <a:buFont typeface="Wingdings" pitchFamily="2" charset="2"/>
              <a:buChar char="p"/>
            </a:pPr>
            <a:r>
              <a:rPr kumimoji="1" lang="en-US" altLang="ja-JP" dirty="0" smtClean="0">
                <a:solidFill>
                  <a:schemeClr val="bg1"/>
                </a:solidFill>
              </a:rPr>
              <a:t>Set new limit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ja-JP" u="sng" dirty="0">
                <a:solidFill>
                  <a:schemeClr val="bg1"/>
                </a:solidFill>
                <a:latin typeface="Script MT Bold" pitchFamily="66" charset="0"/>
              </a:rPr>
              <a:t>B &lt; </a:t>
            </a:r>
            <a:r>
              <a:rPr lang="en-US" altLang="ja-JP" u="sng" dirty="0">
                <a:solidFill>
                  <a:schemeClr val="bg1"/>
                </a:solidFill>
              </a:rPr>
              <a:t>2.4×10</a:t>
            </a:r>
            <a:r>
              <a:rPr lang="en-US" altLang="ja-JP" u="sng" baseline="30000" dirty="0">
                <a:solidFill>
                  <a:schemeClr val="bg1"/>
                </a:solidFill>
              </a:rPr>
              <a:t>-12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ja-JP" altLang="en-US" dirty="0" smtClean="0">
                <a:solidFill>
                  <a:schemeClr val="bg1"/>
                </a:solidFill>
              </a:rPr>
              <a:t>前実験より</a:t>
            </a:r>
            <a:r>
              <a:rPr lang="en-US" altLang="ja-JP" dirty="0" smtClean="0">
                <a:solidFill>
                  <a:schemeClr val="bg1"/>
                </a:solidFill>
              </a:rPr>
              <a:t>5</a:t>
            </a:r>
            <a:r>
              <a:rPr lang="ja-JP" altLang="en-US" dirty="0" smtClean="0">
                <a:solidFill>
                  <a:schemeClr val="bg1"/>
                </a:solidFill>
              </a:rPr>
              <a:t>倍厳しい制限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517963" y="908720"/>
            <a:ext cx="6378104" cy="3067375"/>
            <a:chOff x="1517963" y="998730"/>
            <a:chExt cx="6378104" cy="3067375"/>
          </a:xfrm>
        </p:grpSpPr>
        <p:pic>
          <p:nvPicPr>
            <p:cNvPr id="7" name="Picture 2" descr="File:MEGBox2009-2010 Jul11 AnalysisWindowEGammaVsEPositron reddot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963" y="998730"/>
              <a:ext cx="3189052" cy="306063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ile:MEGBox2009-2010 Jul11 AnalysisWindowTimePositronGammaVsCosThetaPositronGamma reddot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015" y="1005471"/>
              <a:ext cx="3189052" cy="306063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9622" y="4112539"/>
            <a:ext cx="3189051" cy="2421806"/>
          </a:xfrm>
          <a:prstGeom prst="rect">
            <a:avLst/>
          </a:prstGeom>
          <a:noFill/>
          <a:ln w="38100">
            <a:solidFill>
              <a:srgbClr val="58921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4763257" y="6264315"/>
            <a:ext cx="334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en-US" altLang="ja-JP" dirty="0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Phys.Rev.Lett</a:t>
            </a:r>
            <a:r>
              <a:rPr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107 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171801)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421328" y="5004175"/>
            <a:ext cx="1839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en-US" altLang="ja-JP" dirty="0"/>
              <a:t>Best-fit :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sig</a:t>
            </a:r>
            <a:r>
              <a:rPr lang="en-US" altLang="ja-JP" dirty="0"/>
              <a:t>= </a:t>
            </a:r>
            <a:r>
              <a:rPr lang="en-US" altLang="ja-JP" dirty="0">
                <a:solidFill>
                  <a:srgbClr val="FF0000"/>
                </a:solidFill>
              </a:rPr>
              <a:t>-0.5</a:t>
            </a:r>
            <a:endParaRPr lang="en-US" altLang="ja-JP" dirty="0"/>
          </a:p>
        </p:txBody>
      </p:sp>
      <p:sp>
        <p:nvSpPr>
          <p:cNvPr id="14" name="正方形/長方形 13"/>
          <p:cNvSpPr/>
          <p:nvPr/>
        </p:nvSpPr>
        <p:spPr>
          <a:xfrm>
            <a:off x="1409622" y="998730"/>
            <a:ext cx="6535978" cy="2977365"/>
          </a:xfrm>
          <a:prstGeom prst="rect">
            <a:avLst/>
          </a:prstGeom>
          <a:noFill/>
          <a:ln w="76200">
            <a:solidFill>
              <a:srgbClr val="58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6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kumimoji="1" lang="en-US" altLang="ja-JP" dirty="0" err="1" smtClean="0"/>
              <a:t>eγ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と </a:t>
            </a:r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lang="en-US" altLang="ja-JP" dirty="0" err="1" smtClean="0"/>
              <a:t>ee</a:t>
            </a:r>
            <a:r>
              <a:rPr kumimoji="1" lang="en-US" altLang="ja-JP" dirty="0" err="1" smtClean="0"/>
              <a:t>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1" y="3789040"/>
            <a:ext cx="6300527" cy="2656274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基本同じ物理</a:t>
            </a:r>
            <a:endParaRPr lang="en-US" altLang="ja-JP" dirty="0" smtClean="0"/>
          </a:p>
          <a:p>
            <a:pPr lvl="1" indent="-360000">
              <a:spcBef>
                <a:spcPts val="300"/>
              </a:spcBef>
              <a:buFont typeface="Wingdings" pitchFamily="2" charset="2"/>
              <a:buChar char="p"/>
            </a:pPr>
            <a:r>
              <a:rPr kumimoji="1" lang="ja-JP" altLang="en-US" sz="2600" dirty="0"/>
              <a:t>主</a:t>
            </a:r>
            <a:r>
              <a:rPr kumimoji="1" lang="ja-JP" altLang="en-US" sz="2600" dirty="0" smtClean="0"/>
              <a:t>に光子が媒介</a:t>
            </a:r>
            <a:r>
              <a:rPr kumimoji="1" lang="en-US" altLang="ja-JP" sz="2600" dirty="0" smtClean="0"/>
              <a:t>(SUSY</a:t>
            </a:r>
            <a:r>
              <a:rPr kumimoji="1" lang="ja-JP" altLang="en-US" sz="2600" dirty="0" smtClean="0"/>
              <a:t>など</a:t>
            </a:r>
            <a:r>
              <a:rPr kumimoji="1" lang="en-US" altLang="ja-JP" sz="2600" dirty="0" smtClean="0"/>
              <a:t>)</a:t>
            </a:r>
            <a:r>
              <a:rPr kumimoji="1" lang="ja-JP" altLang="en-US" sz="2600" dirty="0" smtClean="0"/>
              <a:t>では、</a:t>
            </a:r>
            <a:r>
              <a:rPr kumimoji="1" lang="en-US" altLang="ja-JP" sz="2600" dirty="0" smtClean="0"/>
              <a:t/>
            </a:r>
            <a:br>
              <a:rPr kumimoji="1" lang="en-US" altLang="ja-JP" sz="2600" dirty="0" smtClean="0"/>
            </a:br>
            <a:r>
              <a:rPr kumimoji="1" lang="en-US" altLang="ja-JP" sz="2600" dirty="0" smtClean="0"/>
              <a:t>B(</a:t>
            </a:r>
            <a:r>
              <a:rPr lang="en-US" altLang="ja-JP" sz="2600" dirty="0"/>
              <a:t>μ</a:t>
            </a:r>
            <a:r>
              <a:rPr lang="ja-JP" altLang="en-US" sz="2600" dirty="0"/>
              <a:t>→</a:t>
            </a:r>
            <a:r>
              <a:rPr lang="en-US" altLang="ja-JP" sz="2600" dirty="0" err="1"/>
              <a:t>eee</a:t>
            </a:r>
            <a:r>
              <a:rPr lang="en-US" altLang="ja-JP" sz="2600" dirty="0" smtClean="0"/>
              <a:t>)</a:t>
            </a:r>
            <a:r>
              <a:rPr lang="ja-JP" altLang="en-US" sz="2600" dirty="0" smtClean="0"/>
              <a:t>は</a:t>
            </a:r>
            <a:r>
              <a:rPr lang="en-US" altLang="ja-JP" sz="2600" dirty="0" smtClean="0"/>
              <a:t>B(</a:t>
            </a:r>
            <a:r>
              <a:rPr lang="en-US" altLang="ja-JP" sz="2600" dirty="0"/>
              <a:t>μ</a:t>
            </a:r>
            <a:r>
              <a:rPr lang="ja-JP" altLang="en-US" sz="2600" dirty="0"/>
              <a:t>→</a:t>
            </a:r>
            <a:r>
              <a:rPr lang="en-US" altLang="ja-JP" sz="2600" dirty="0" err="1"/>
              <a:t>eγ</a:t>
            </a:r>
            <a:r>
              <a:rPr lang="en-US" altLang="ja-JP" sz="2600" dirty="0" smtClean="0"/>
              <a:t>)</a:t>
            </a:r>
            <a:r>
              <a:rPr lang="ja-JP" altLang="en-US" sz="2600" dirty="0" smtClean="0"/>
              <a:t>の</a:t>
            </a:r>
            <a:r>
              <a:rPr lang="en-US" altLang="ja-JP" sz="2600" dirty="0" smtClean="0">
                <a:solidFill>
                  <a:srgbClr val="FF00FF"/>
                </a:solidFill>
              </a:rPr>
              <a:t>2</a:t>
            </a:r>
            <a:r>
              <a:rPr lang="ja-JP" altLang="en-US" sz="2600" dirty="0" smtClean="0">
                <a:solidFill>
                  <a:srgbClr val="FF00FF"/>
                </a:solidFill>
              </a:rPr>
              <a:t>桁</a:t>
            </a:r>
            <a:r>
              <a:rPr lang="ja-JP" altLang="en-US" sz="2600" dirty="0" smtClean="0"/>
              <a:t>落ち</a:t>
            </a:r>
            <a:endParaRPr lang="en-US" altLang="ja-JP" sz="2600" dirty="0" smtClean="0"/>
          </a:p>
          <a:p>
            <a:pPr lvl="1" indent="-360000">
              <a:spcBef>
                <a:spcPts val="600"/>
              </a:spcBef>
              <a:buFont typeface="Wingdings" pitchFamily="2" charset="2"/>
              <a:buChar char="p"/>
            </a:pPr>
            <a:r>
              <a:rPr lang="en-US" altLang="ja-JP" sz="2600" dirty="0"/>
              <a:t>μ</a:t>
            </a:r>
            <a:r>
              <a:rPr lang="ja-JP" altLang="en-US" sz="2600" dirty="0"/>
              <a:t>→</a:t>
            </a:r>
            <a:r>
              <a:rPr lang="en-US" altLang="ja-JP" sz="2600" dirty="0" err="1" smtClean="0"/>
              <a:t>eee</a:t>
            </a:r>
            <a:r>
              <a:rPr lang="ja-JP" altLang="en-US" sz="2600" dirty="0" smtClean="0"/>
              <a:t>はそれ以外にも感度あり。</a:t>
            </a:r>
            <a:endParaRPr lang="en-US" altLang="ja-JP" sz="2600" dirty="0" smtClean="0"/>
          </a:p>
          <a:p>
            <a:pPr lvl="2">
              <a:buFont typeface="Wingdings" pitchFamily="2" charset="2"/>
              <a:buChar char="ü"/>
            </a:pPr>
            <a:r>
              <a:rPr kumimoji="1" lang="en-US" altLang="ja-JP" dirty="0" smtClean="0"/>
              <a:t>Z, H,H</a:t>
            </a:r>
            <a:r>
              <a:rPr kumimoji="1" lang="en-US" altLang="ja-JP" baseline="30000" dirty="0" smtClean="0"/>
              <a:t>++</a:t>
            </a:r>
            <a:r>
              <a:rPr kumimoji="1" lang="en-US" altLang="ja-JP" dirty="0" smtClean="0"/>
              <a:t>, Z’</a:t>
            </a:r>
            <a:r>
              <a:rPr kumimoji="1" lang="ja-JP" altLang="en-US" dirty="0" smtClean="0"/>
              <a:t>など。</a:t>
            </a:r>
            <a:r>
              <a:rPr kumimoji="1" lang="en-US" altLang="ja-JP" dirty="0" smtClean="0"/>
              <a:t>tree</a:t>
            </a:r>
            <a:r>
              <a:rPr kumimoji="1" lang="ja-JP" altLang="en-US" dirty="0" smtClean="0"/>
              <a:t>ダイアグラムの寄与も。</a:t>
            </a:r>
            <a:endParaRPr lang="en-US" altLang="ja-JP" dirty="0" smtClean="0"/>
          </a:p>
          <a:p>
            <a:pPr lvl="2">
              <a:buFont typeface="Wingdings" pitchFamily="2" charset="2"/>
              <a:buChar char="ü"/>
            </a:pPr>
            <a:r>
              <a:rPr lang="en-US" altLang="ja-JP" dirty="0"/>
              <a:t>μ</a:t>
            </a:r>
            <a:r>
              <a:rPr lang="ja-JP" altLang="en-US" dirty="0"/>
              <a:t>→</a:t>
            </a:r>
            <a:r>
              <a:rPr lang="en-US" altLang="ja-JP" dirty="0" err="1" smtClean="0"/>
              <a:t>eγ</a:t>
            </a:r>
            <a:r>
              <a:rPr lang="ja-JP" altLang="en-US" dirty="0" smtClean="0"/>
              <a:t>でも高次の効果で効くので感度</a:t>
            </a:r>
            <a:r>
              <a:rPr lang="en-US" altLang="ja-JP" dirty="0"/>
              <a:t>0</a:t>
            </a:r>
            <a:r>
              <a:rPr lang="ja-JP" altLang="en-US" dirty="0" smtClean="0"/>
              <a:t>ではない。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5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2206702" y="725944"/>
            <a:ext cx="6145718" cy="3152775"/>
            <a:chOff x="2026682" y="1311009"/>
            <a:chExt cx="6145718" cy="3152775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682" y="1311009"/>
              <a:ext cx="5772150" cy="315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大かっこ 7"/>
            <p:cNvSpPr/>
            <p:nvPr/>
          </p:nvSpPr>
          <p:spPr>
            <a:xfrm>
              <a:off x="5832140" y="1493785"/>
              <a:ext cx="2340260" cy="1530170"/>
            </a:xfrm>
            <a:prstGeom prst="bracketPair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986935" y="1718810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リアルか</a:t>
              </a:r>
              <a:r>
                <a:rPr lang="en-US" altLang="ja-JP" dirty="0" smtClean="0"/>
                <a:t/>
              </a:r>
              <a:br>
                <a:rPr lang="en-US" altLang="ja-JP" dirty="0" smtClean="0"/>
              </a:br>
              <a:r>
                <a:rPr lang="ja-JP" altLang="en-US" dirty="0" smtClean="0"/>
                <a:t>バーチャルか</a:t>
              </a:r>
              <a:endParaRPr kumimoji="1" lang="en-US" altLang="ja-JP" dirty="0" smtClean="0"/>
            </a:p>
          </p:txBody>
        </p:sp>
      </p:grpSp>
      <p:sp>
        <p:nvSpPr>
          <p:cNvPr id="14" name="大かっこ 13"/>
          <p:cNvSpPr/>
          <p:nvPr/>
        </p:nvSpPr>
        <p:spPr>
          <a:xfrm>
            <a:off x="5337086" y="1635596"/>
            <a:ext cx="180020" cy="218229"/>
          </a:xfrm>
          <a:prstGeom prst="bracketPair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45842" y="6103355"/>
            <a:ext cx="3611886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/>
                </a:solidFill>
              </a:rPr>
              <a:t>BSM</a:t>
            </a:r>
            <a:r>
              <a:rPr lang="ja-JP" altLang="en-US" sz="2400" dirty="0" smtClean="0">
                <a:solidFill>
                  <a:schemeClr val="accent6"/>
                </a:solidFill>
              </a:rPr>
              <a:t>探索において相補的</a:t>
            </a:r>
            <a:endParaRPr kumimoji="1" lang="en-US" altLang="ja-JP" sz="2400" dirty="0" smtClean="0">
              <a:solidFill>
                <a:schemeClr val="accent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4621544"/>
            <a:ext cx="2800491" cy="17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51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69249" y="5049180"/>
            <a:ext cx="3320537" cy="1260140"/>
          </a:xfrm>
          <a:solidFill>
            <a:schemeClr val="accent3">
              <a:lumMod val="75000"/>
            </a:schemeClr>
          </a:solidFill>
        </p:spPr>
        <p:txBody>
          <a:bodyPr tIns="108000" anchor="ctr" anchorCtr="0">
            <a:normAutofit fontScale="92500" lnSpcReduction="20000"/>
          </a:bodyPr>
          <a:lstStyle/>
          <a:p>
            <a:pPr marL="0" indent="0" algn="ctr">
              <a:buNone/>
            </a:pPr>
            <a:r>
              <a:rPr kumimoji="1" lang="en-US" altLang="ja-JP" dirty="0" smtClean="0">
                <a:solidFill>
                  <a:schemeClr val="bg1"/>
                </a:solidFill>
              </a:rPr>
              <a:t>(</a:t>
            </a:r>
            <a:r>
              <a:rPr kumimoji="1" lang="en-US" altLang="ja-JP" i="1" dirty="0" err="1" smtClean="0">
                <a:solidFill>
                  <a:schemeClr val="bg1"/>
                </a:solidFill>
              </a:rPr>
              <a:t>N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sig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,</a:t>
            </a:r>
            <a:r>
              <a:rPr kumimoji="1" lang="en-US" altLang="ja-JP" i="1" dirty="0" err="1" smtClean="0">
                <a:solidFill>
                  <a:schemeClr val="bg1"/>
                </a:solidFill>
              </a:rPr>
              <a:t>N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RMD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,</a:t>
            </a:r>
            <a:r>
              <a:rPr kumimoji="1" lang="en-US" altLang="ja-JP" i="1" dirty="0" err="1" smtClean="0">
                <a:solidFill>
                  <a:schemeClr val="bg1"/>
                </a:solidFill>
              </a:rPr>
              <a:t>N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ACC</a:t>
            </a:r>
            <a:r>
              <a:rPr kumimoji="1" lang="en-US" altLang="ja-JP" dirty="0" smtClean="0">
                <a:solidFill>
                  <a:schemeClr val="bg1"/>
                </a:solidFill>
              </a:rPr>
              <a:t>)</a:t>
            </a:r>
            <a:endParaRPr kumimoji="1" lang="en-US" altLang="ja-JP" b="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ja-JP" b="0" dirty="0" smtClean="0">
                <a:solidFill>
                  <a:schemeClr val="bg1"/>
                </a:solidFill>
              </a:rPr>
              <a:t>max. likelihood fit</a:t>
            </a:r>
            <a:r>
              <a:rPr lang="ja-JP" altLang="en-US" b="0" dirty="0" smtClean="0">
                <a:solidFill>
                  <a:schemeClr val="bg1"/>
                </a:solidFill>
              </a:rPr>
              <a:t>で推定</a:t>
            </a:r>
            <a:endParaRPr kumimoji="1" lang="en-US" altLang="ja-JP" b="0" dirty="0" smtClean="0">
              <a:solidFill>
                <a:schemeClr val="bg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28" y="4003599"/>
            <a:ext cx="3061265" cy="2350726"/>
          </a:xfrm>
          <a:prstGeom prst="rect">
            <a:avLst/>
          </a:prstGeom>
        </p:spPr>
      </p:pic>
      <p:sp>
        <p:nvSpPr>
          <p:cNvPr id="15" name="AutoShape 6" descr="imap://Yusuke%2EUchiyama@mail.psi.ch:993/fetch%3EUID%3E/INBOX%3E35159?part=1.2.2&amp;filename=EGammaBG2011_14.gif"/>
          <p:cNvSpPr>
            <a:spLocks noChangeAspect="1" noChangeArrowheads="1"/>
          </p:cNvSpPr>
          <p:nvPr/>
        </p:nvSpPr>
        <p:spPr bwMode="auto">
          <a:xfrm>
            <a:off x="155575" y="-1050925"/>
            <a:ext cx="3048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52407" y="1327880"/>
            <a:ext cx="2898088" cy="20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341530" y="1139825"/>
            <a:ext cx="5945936" cy="2750690"/>
            <a:chOff x="2878187" y="1252909"/>
            <a:chExt cx="5945936" cy="275069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187" y="1252909"/>
              <a:ext cx="5945936" cy="2750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5526000" y="1358770"/>
              <a:ext cx="1260140" cy="18452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6045456" y="2111789"/>
              <a:ext cx="191729" cy="462116"/>
            </a:xfrm>
            <a:prstGeom prst="ellipse">
              <a:avLst/>
            </a:prstGeom>
            <a:pattFill prst="wdUpDiag">
              <a:fgClr>
                <a:schemeClr val="accent3"/>
              </a:fgClr>
              <a:bgClr>
                <a:schemeClr val="bg1"/>
              </a:bgClr>
            </a:patt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977045" y="3203975"/>
              <a:ext cx="2430270" cy="33750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718800" y="1360614"/>
              <a:ext cx="1756800" cy="1818000"/>
            </a:xfrm>
            <a:prstGeom prst="rect">
              <a:avLst/>
            </a:pr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840000" y="1360614"/>
              <a:ext cx="1756800" cy="1818000"/>
            </a:xfrm>
            <a:prstGeom prst="rect">
              <a:avLst/>
            </a:pr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 rot="2809982">
            <a:off x="2919408" y="1971863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Blind </a:t>
            </a:r>
            <a:r>
              <a:rPr lang="en-US" altLang="ja-JP" i="1" dirty="0" smtClean="0"/>
              <a:t>region</a:t>
            </a:r>
            <a:endParaRPr kumimoji="1" lang="ja-JP" altLang="en-US" i="1" dirty="0"/>
          </a:p>
        </p:txBody>
      </p:sp>
      <p:sp>
        <p:nvSpPr>
          <p:cNvPr id="22" name="下矢印 21"/>
          <p:cNvSpPr/>
          <p:nvPr/>
        </p:nvSpPr>
        <p:spPr>
          <a:xfrm>
            <a:off x="2948547" y="3428399"/>
            <a:ext cx="285948" cy="758075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 rot="16200000">
            <a:off x="6261111" y="1830627"/>
            <a:ext cx="285948" cy="758075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 rot="2447621">
            <a:off x="4609102" y="2095362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solidFill>
                  <a:schemeClr val="bg1"/>
                </a:solidFill>
              </a:rPr>
              <a:t>t</a:t>
            </a:r>
            <a:r>
              <a:rPr lang="en-US" altLang="ja-JP" i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i="1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i="1" dirty="0" err="1" smtClean="0">
                <a:solidFill>
                  <a:schemeClr val="bg1"/>
                </a:solidFill>
              </a:rPr>
              <a:t>sideband</a:t>
            </a:r>
            <a:endParaRPr kumimoji="1" lang="ja-JP" altLang="en-US" i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34493" y="311396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/>
              <a:t>E</a:t>
            </a:r>
            <a:r>
              <a:rPr kumimoji="1" lang="en-US" altLang="ja-JP" i="1" baseline="-25000" dirty="0" err="1" smtClean="0">
                <a:latin typeface="Symbol" pitchFamily="18" charset="2"/>
              </a:rPr>
              <a:t>g</a:t>
            </a:r>
            <a:r>
              <a:rPr kumimoji="1" lang="en-US" altLang="ja-JP" i="1" dirty="0" smtClean="0"/>
              <a:t> sideband</a:t>
            </a:r>
            <a:endParaRPr kumimoji="1" lang="ja-JP" altLang="en-US" i="1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6" y="4916357"/>
            <a:ext cx="1581253" cy="121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645958" y="3878697"/>
            <a:ext cx="2270750" cy="615553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RMD</a:t>
            </a:r>
          </a:p>
          <a:p>
            <a:pPr algn="ctr"/>
            <a:r>
              <a:rPr lang="en-US" altLang="ja-JP" sz="1400" dirty="0" smtClean="0">
                <a:solidFill>
                  <a:schemeClr val="bg1"/>
                </a:solidFill>
              </a:rPr>
              <a:t>(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Radiative</a:t>
            </a:r>
            <a:r>
              <a:rPr lang="en-US" altLang="ja-JP" sz="1400" dirty="0" smtClean="0">
                <a:solidFill>
                  <a:schemeClr val="bg1"/>
                </a:solidFill>
              </a:rPr>
              <a:t>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muon</a:t>
            </a:r>
            <a:r>
              <a:rPr lang="en-US" altLang="ja-JP" sz="1400" dirty="0" smtClean="0">
                <a:solidFill>
                  <a:schemeClr val="bg1"/>
                </a:solidFill>
              </a:rPr>
              <a:t> decay)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22150" y="631977"/>
            <a:ext cx="1721946" cy="615553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ACC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(accidental BG)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560534" y="3818425"/>
            <a:ext cx="3329252" cy="1140745"/>
          </a:xfrm>
          <a:prstGeom prst="rect">
            <a:avLst/>
          </a:prstGeom>
          <a:solidFill>
            <a:schemeClr val="accent1"/>
          </a:solidFill>
        </p:spPr>
        <p:txBody>
          <a:bodyPr wrap="square" tIns="108000">
            <a:noAutofit/>
          </a:bodyPr>
          <a:lstStyle/>
          <a:p>
            <a:pPr algn="ctr">
              <a:spcBef>
                <a:spcPts val="3000"/>
              </a:spcBef>
            </a:pPr>
            <a:r>
              <a:rPr lang="en-US" altLang="ja-JP" sz="2600" b="1" dirty="0">
                <a:solidFill>
                  <a:schemeClr val="bg1"/>
                </a:solidFill>
              </a:rPr>
              <a:t>(</a:t>
            </a:r>
            <a:r>
              <a:rPr lang="en-US" altLang="ja-JP" sz="2600" b="1" i="1" dirty="0" err="1" smtClean="0">
                <a:solidFill>
                  <a:schemeClr val="bg1"/>
                </a:solidFill>
              </a:rPr>
              <a:t>E</a:t>
            </a:r>
            <a:r>
              <a:rPr lang="en-US" altLang="ja-JP" sz="26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sz="2600" b="1" dirty="0" err="1" smtClean="0">
                <a:solidFill>
                  <a:schemeClr val="bg1"/>
                </a:solidFill>
              </a:rPr>
              <a:t>,</a:t>
            </a:r>
            <a:r>
              <a:rPr lang="en-US" altLang="ja-JP" sz="2600" b="1" i="1" dirty="0" err="1" smtClean="0">
                <a:solidFill>
                  <a:schemeClr val="bg1"/>
                </a:solidFill>
              </a:rPr>
              <a:t>E</a:t>
            </a:r>
            <a:r>
              <a:rPr lang="en-US" altLang="ja-JP" sz="2600" b="1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sz="2600" b="1" dirty="0" err="1" smtClean="0">
                <a:solidFill>
                  <a:schemeClr val="bg1"/>
                </a:solidFill>
              </a:rPr>
              <a:t>,</a:t>
            </a:r>
            <a:r>
              <a:rPr lang="en-US" altLang="ja-JP" sz="2600" b="1" i="1" dirty="0" err="1" smtClean="0">
                <a:solidFill>
                  <a:schemeClr val="bg1"/>
                </a:solidFill>
              </a:rPr>
              <a:t>t</a:t>
            </a:r>
            <a:r>
              <a:rPr lang="en-US" altLang="ja-JP" sz="26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sz="2600" b="1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sz="2600" b="1" dirty="0" err="1" smtClean="0">
                <a:solidFill>
                  <a:schemeClr val="bg1"/>
                </a:solidFill>
              </a:rPr>
              <a:t>,</a:t>
            </a:r>
            <a:r>
              <a:rPr lang="en-US" altLang="ja-JP" sz="2600" b="1" i="1" dirty="0" err="1" smtClean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altLang="ja-JP" sz="26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sz="2600" b="1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sz="2600" b="1" dirty="0" err="1" smtClean="0">
                <a:solidFill>
                  <a:schemeClr val="bg1"/>
                </a:solidFill>
              </a:rPr>
              <a:t>,</a:t>
            </a:r>
            <a:r>
              <a:rPr lang="en-US" altLang="ja-JP" sz="2600" b="1" i="1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altLang="ja-JP" sz="26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sz="2600" b="1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sz="2600" b="1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en-US" altLang="ja-JP" sz="2600" dirty="0" smtClean="0">
                <a:solidFill>
                  <a:schemeClr val="bg1"/>
                </a:solidFill>
              </a:rPr>
              <a:t>5</a:t>
            </a:r>
            <a:r>
              <a:rPr lang="ja-JP" altLang="en-US" sz="2600" dirty="0" smtClean="0">
                <a:solidFill>
                  <a:schemeClr val="bg1"/>
                </a:solidFill>
              </a:rPr>
              <a:t>次元分布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9" name="二等辺三角形 8"/>
          <p:cNvSpPr/>
          <p:nvPr/>
        </p:nvSpPr>
        <p:spPr>
          <a:xfrm rot="10800000">
            <a:off x="7002270" y="4824153"/>
            <a:ext cx="450050" cy="36004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5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5" y="32056"/>
            <a:ext cx="9056315" cy="680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3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8" y="21940"/>
            <a:ext cx="8953092" cy="679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7" y="53625"/>
            <a:ext cx="8891103" cy="675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サイドバンド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24745"/>
            <a:ext cx="8480285" cy="585021"/>
          </a:xfrm>
        </p:spPr>
        <p:txBody>
          <a:bodyPr/>
          <a:lstStyle/>
          <a:p>
            <a:r>
              <a:rPr kumimoji="1" lang="ja-JP" altLang="en-US" dirty="0" smtClean="0"/>
              <a:t>サイドバンドデータを使って解析を</a:t>
            </a:r>
            <a:r>
              <a:rPr lang="ja-JP" altLang="en-US" dirty="0" smtClean="0"/>
              <a:t>最終チェック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4019490"/>
            <a:ext cx="2463302" cy="23641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1555472"/>
            <a:ext cx="2463302" cy="2364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8" y="4019489"/>
            <a:ext cx="2463302" cy="236410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70" y="1538790"/>
            <a:ext cx="2463302" cy="236410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941930" y="1709766"/>
            <a:ext cx="162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6"/>
                </a:solidFill>
              </a:rPr>
              <a:t>positive time</a:t>
            </a:r>
            <a:endParaRPr kumimoji="1" lang="ja-JP" altLang="en-US" i="1" dirty="0">
              <a:solidFill>
                <a:schemeClr val="accent6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92480" y="1722235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chemeClr val="accent6"/>
                </a:solidFill>
              </a:rPr>
              <a:t>off back-to-back</a:t>
            </a:r>
            <a:endParaRPr kumimoji="1" lang="ja-JP" altLang="en-US" i="1" dirty="0">
              <a:solidFill>
                <a:schemeClr val="accent6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37551" y="6345001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2009–2011 combined data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8037" y="1918085"/>
            <a:ext cx="2723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likelihood fit,</a:t>
            </a:r>
          </a:p>
          <a:p>
            <a:r>
              <a:rPr lang="en-US" altLang="ja-JP" dirty="0" smtClean="0"/>
              <a:t>UL </a:t>
            </a:r>
            <a:r>
              <a:rPr lang="ja-JP" altLang="en-US" dirty="0" smtClean="0"/>
              <a:t>の計算まで</a:t>
            </a:r>
            <a:endParaRPr lang="en-US" altLang="ja-JP" dirty="0" smtClean="0"/>
          </a:p>
          <a:p>
            <a:r>
              <a:rPr kumimoji="1" lang="ja-JP" altLang="en-US" dirty="0" smtClean="0"/>
              <a:t>時間または角度のずれた</a:t>
            </a:r>
            <a:endParaRPr kumimoji="1" lang="en-US" altLang="ja-JP" dirty="0" smtClean="0"/>
          </a:p>
          <a:p>
            <a:r>
              <a:rPr lang="ja-JP" altLang="en-US" dirty="0" smtClean="0"/>
              <a:t>領域で解析してみる。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8037" y="3998607"/>
            <a:ext cx="27854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BG</a:t>
            </a:r>
            <a:r>
              <a:rPr kumimoji="1" lang="ja-JP" altLang="en-US" dirty="0" smtClean="0"/>
              <a:t>レイトは期待値と</a:t>
            </a:r>
            <a:endParaRPr kumimoji="1" lang="en-US" altLang="ja-JP" dirty="0" smtClean="0"/>
          </a:p>
          <a:p>
            <a:r>
              <a:rPr lang="ja-JP" altLang="en-US" dirty="0" smtClean="0"/>
              <a:t>合致することを確認。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得られた</a:t>
            </a:r>
            <a:r>
              <a:rPr lang="en-US" altLang="ja-JP" dirty="0" smtClean="0"/>
              <a:t>UL</a:t>
            </a:r>
            <a:r>
              <a:rPr lang="ja-JP" altLang="en-US" dirty="0" smtClean="0"/>
              <a:t>も</a:t>
            </a:r>
            <a:r>
              <a:rPr lang="en-US" altLang="ja-JP" dirty="0" smtClean="0"/>
              <a:t>Sensitivity</a:t>
            </a:r>
          </a:p>
          <a:p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consistent</a:t>
            </a:r>
          </a:p>
        </p:txBody>
      </p:sp>
    </p:spTree>
    <p:extLst>
      <p:ext uri="{BB962C8B-B14F-4D97-AF65-F5344CB8AC3E}">
        <p14:creationId xmlns:p14="http://schemas.microsoft.com/office/powerpoint/2010/main" val="24612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系統誤差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15" y="143635"/>
            <a:ext cx="1914525" cy="5715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968600"/>
            <a:ext cx="4788049" cy="30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40" y="2618910"/>
            <a:ext cx="5105400" cy="389572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91580" y="4734145"/>
            <a:ext cx="268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系統誤差の影響は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全体で</a:t>
            </a:r>
            <a:r>
              <a:rPr kumimoji="1" lang="en-US" altLang="ja-JP" dirty="0" smtClean="0"/>
              <a:t>UL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>1%</a:t>
            </a:r>
            <a:r>
              <a:rPr lang="ja-JP" altLang="en-US" dirty="0" smtClean="0"/>
              <a:t>の変化量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3131840" y="1098902"/>
            <a:ext cx="458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/>
              <a:t>E</a:t>
            </a:r>
            <a:r>
              <a:rPr lang="en-US" altLang="ja-JP" sz="2000" b="1" baseline="-25000" dirty="0" err="1"/>
              <a:t>e</a:t>
            </a:r>
            <a:endParaRPr lang="ja-JP" altLang="en-US" sz="2000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1479138" y="1098902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/>
              <a:t>t</a:t>
            </a:r>
            <a:r>
              <a:rPr lang="en-US" altLang="ja-JP" sz="2000" b="1" baseline="-25000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4797025" y="1098902"/>
            <a:ext cx="423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1479138" y="2708920"/>
            <a:ext cx="494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>
                <a:latin typeface="Symbol" pitchFamily="18" charset="2"/>
              </a:rPr>
              <a:t>q</a:t>
            </a:r>
            <a:r>
              <a:rPr lang="en-US" altLang="ja-JP" sz="2000" b="1" baseline="-25000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15" name="正方形/長方形 14"/>
          <p:cNvSpPr/>
          <p:nvPr/>
        </p:nvSpPr>
        <p:spPr>
          <a:xfrm>
            <a:off x="3132849" y="2708920"/>
            <a:ext cx="494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>
                <a:latin typeface="Symbol" pitchFamily="18" charset="2"/>
              </a:rPr>
              <a:t>f</a:t>
            </a:r>
            <a:r>
              <a:rPr lang="en-US" altLang="ja-JP" sz="2000" b="1" baseline="-25000" dirty="0" err="1"/>
              <a:t>e</a:t>
            </a:r>
            <a:r>
              <a:rPr lang="en-US" altLang="ja-JP" sz="2000" b="1" baseline="-25000" dirty="0" err="1">
                <a:latin typeface="Symbol" pitchFamily="18" charset="2"/>
              </a:rPr>
              <a:t>g</a:t>
            </a:r>
            <a:endParaRPr lang="ja-JP" altLang="en-US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0423" y="1816585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back-to-back</a:t>
            </a:r>
            <a:r>
              <a:rPr kumimoji="1" lang="ja-JP" altLang="en-US" dirty="0" smtClean="0"/>
              <a:t>に対する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不定性が最大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68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2813577"/>
            <a:ext cx="5100400" cy="377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Likelihood analysis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531999" y="1133745"/>
            <a:ext cx="5710647" cy="1668902"/>
            <a:chOff x="1839322" y="945438"/>
            <a:chExt cx="8645257" cy="252652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322" y="987603"/>
              <a:ext cx="6619875" cy="248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線矢印コネクタ 8"/>
            <p:cNvCxnSpPr/>
            <p:nvPr/>
          </p:nvCxnSpPr>
          <p:spPr>
            <a:xfrm flipV="1">
              <a:off x="3677265" y="2526890"/>
              <a:ext cx="226141" cy="186813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3903406" y="2281742"/>
              <a:ext cx="1245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33CC33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μ</a:t>
              </a:r>
              <a:r>
                <a:rPr lang="ja-JP" altLang="en-US" sz="1400" dirty="0" smtClean="0">
                  <a:solidFill>
                    <a:srgbClr val="33CC33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→</a:t>
              </a:r>
              <a:r>
                <a:rPr lang="en-US" altLang="ja-JP" sz="1400" dirty="0" smtClean="0">
                  <a:solidFill>
                    <a:srgbClr val="33CC33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eγ signal</a:t>
              </a:r>
              <a:endParaRPr kumimoji="1" lang="ja-JP" altLang="en-US" sz="14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V="1">
              <a:off x="5662995" y="2489707"/>
              <a:ext cx="226141" cy="186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5846104" y="2352139"/>
              <a:ext cx="2113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Radiative muon decay</a:t>
              </a:r>
              <a:endParaRPr kumimoji="1" lang="ja-JP" altLang="en-US" sz="1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7659329" y="3072924"/>
              <a:ext cx="495863" cy="245149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8125139" y="3072924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Accidental BG</a:t>
              </a:r>
              <a:endParaRPr kumimoji="1" lang="ja-JP" altLang="en-US" sz="14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5" name="直線矢印コネクタ 14"/>
            <p:cNvCxnSpPr>
              <a:stCxn id="17" idx="1"/>
            </p:cNvCxnSpPr>
            <p:nvPr/>
          </p:nvCxnSpPr>
          <p:spPr>
            <a:xfrm flipH="1">
              <a:off x="4650600" y="1178408"/>
              <a:ext cx="1911848" cy="354865"/>
            </a:xfrm>
            <a:prstGeom prst="straightConnector1">
              <a:avLst/>
            </a:prstGeom>
            <a:ln>
              <a:solidFill>
                <a:srgbClr val="33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>
              <a:stCxn id="17" idx="1"/>
            </p:cNvCxnSpPr>
            <p:nvPr/>
          </p:nvCxnSpPr>
          <p:spPr>
            <a:xfrm>
              <a:off x="6562448" y="1178408"/>
              <a:ext cx="0" cy="256543"/>
            </a:xfrm>
            <a:prstGeom prst="straightConnector1">
              <a:avLst/>
            </a:prstGeom>
            <a:ln>
              <a:solidFill>
                <a:srgbClr val="33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6562448" y="945438"/>
              <a:ext cx="3922131" cy="465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rgbClr val="3399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サイドバンドからの</a:t>
              </a:r>
              <a:r>
                <a:rPr lang="en-US" altLang="ja-JP" sz="1400" dirty="0" smtClean="0">
                  <a:solidFill>
                    <a:srgbClr val="3399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BG</a:t>
              </a:r>
              <a:r>
                <a:rPr lang="ja-JP" altLang="en-US" sz="1400" dirty="0" smtClean="0">
                  <a:solidFill>
                    <a:srgbClr val="3399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数制限</a:t>
              </a:r>
              <a:endParaRPr kumimoji="1" lang="ja-JP" altLang="en-US" sz="1400" dirty="0" smtClean="0">
                <a:solidFill>
                  <a:srgbClr val="3399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488098" y="3692061"/>
            <a:ext cx="1792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profile likelihood ratio</a:t>
            </a:r>
            <a:endParaRPr kumimoji="1" lang="ja-JP" altLang="en-US" sz="2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2" y="3988401"/>
            <a:ext cx="4175462" cy="7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2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再解析による変動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819091"/>
          </a:xfrm>
        </p:spPr>
        <p:txBody>
          <a:bodyPr>
            <a:normAutofit fontScale="62500" lnSpcReduction="20000"/>
          </a:bodyPr>
          <a:lstStyle/>
          <a:p>
            <a:r>
              <a:rPr kumimoji="1" lang="ja-JP" altLang="en-US" dirty="0" smtClean="0"/>
              <a:t>再構成された変数の変化は分解能よりずっと小さい。</a:t>
            </a:r>
            <a:endParaRPr kumimoji="1" lang="en-US" altLang="ja-JP" dirty="0" smtClean="0"/>
          </a:p>
          <a:p>
            <a:r>
              <a:rPr lang="ja-JP" altLang="en-US" dirty="0" smtClean="0"/>
              <a:t>テイル</a:t>
            </a:r>
            <a:r>
              <a:rPr lang="en-US" altLang="ja-JP" dirty="0" smtClean="0"/>
              <a:t>(</a:t>
            </a:r>
            <a:r>
              <a:rPr lang="ja-JP" altLang="en-US" dirty="0" smtClean="0"/>
              <a:t>再構成ミス</a:t>
            </a:r>
            <a:r>
              <a:rPr lang="en-US" altLang="ja-JP" dirty="0" smtClean="0"/>
              <a:t>)</a:t>
            </a:r>
            <a:r>
              <a:rPr lang="ja-JP" altLang="en-US" dirty="0" smtClean="0"/>
              <a:t>イベントの大きな変化によるイベントの消滅・出現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pic>
        <p:nvPicPr>
          <p:cNvPr id="8196" name="Picture 4" descr="http://meg.web.psi.ch/wiki/images/MEGCOMPEvent2D_Feb13_2009-2010EeVsE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9" y="2033845"/>
            <a:ext cx="4573023" cy="36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meg.web.psi.ch/wiki/images/MEGCOMPEvent2D_Feb13_2009-2010TegVsCosThet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77" y="2033845"/>
            <a:ext cx="4573023" cy="36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pic>
        <p:nvPicPr>
          <p:cNvPr id="7170" name="Picture 2" descr="http://meg.web.psi.ch/wiki/images/MEGEVE3D_Feb13_3DView001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0" y="548680"/>
            <a:ext cx="5838825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337513" y="998730"/>
            <a:ext cx="1721946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E</a:t>
            </a:r>
            <a:r>
              <a:rPr kumimoji="1" lang="en-US" altLang="ja-JP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dirty="0" smtClean="0">
                <a:solidFill>
                  <a:schemeClr val="bg1"/>
                </a:solidFill>
              </a:rPr>
              <a:t>=55.1 MeV</a:t>
            </a:r>
          </a:p>
          <a:p>
            <a:r>
              <a:rPr kumimoji="1" lang="en-US" altLang="ja-JP" dirty="0" err="1" smtClean="0">
                <a:solidFill>
                  <a:schemeClr val="bg1"/>
                </a:solidFill>
              </a:rPr>
              <a:t>E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e</a:t>
            </a:r>
            <a:r>
              <a:rPr kumimoji="1" lang="en-US" altLang="ja-JP" dirty="0" smtClean="0">
                <a:solidFill>
                  <a:schemeClr val="bg1"/>
                </a:solidFill>
              </a:rPr>
              <a:t>=52.9 MeV</a:t>
            </a:r>
          </a:p>
          <a:p>
            <a:r>
              <a:rPr lang="en-US" altLang="ja-JP" dirty="0" err="1" smtClean="0">
                <a:solidFill>
                  <a:schemeClr val="bg1"/>
                </a:solidFill>
              </a:rPr>
              <a:t>t</a:t>
            </a:r>
            <a:r>
              <a:rPr lang="en-US" altLang="ja-JP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dirty="0" smtClean="0">
                <a:solidFill>
                  <a:schemeClr val="bg1"/>
                </a:solidFill>
              </a:rPr>
              <a:t>=-15 </a:t>
            </a:r>
            <a:r>
              <a:rPr lang="en-US" altLang="ja-JP" dirty="0" err="1" smtClean="0">
                <a:solidFill>
                  <a:schemeClr val="bg1"/>
                </a:solidFill>
              </a:rPr>
              <a:t>ps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kumimoji="1" lang="en-US" altLang="ja-JP" dirty="0" err="1" smtClean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e</a:t>
            </a:r>
            <a:r>
              <a:rPr kumimoji="1" lang="en-US" altLang="ja-JP" baseline="-25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kumimoji="1" lang="en-US" altLang="ja-JP" dirty="0" smtClean="0">
                <a:solidFill>
                  <a:schemeClr val="bg1"/>
                </a:solidFill>
              </a:rPr>
              <a:t>=178.5°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3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5" y="188640"/>
            <a:ext cx="6868700" cy="50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05" y="3337208"/>
            <a:ext cx="3487422" cy="30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4794360" y="1034248"/>
            <a:ext cx="3744000" cy="234974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926595" y="1034248"/>
            <a:ext cx="3744000" cy="2349747"/>
          </a:xfrm>
          <a:prstGeom prst="rect">
            <a:avLst/>
          </a:prstGeom>
          <a:solidFill>
            <a:schemeClr val="bg1"/>
          </a:solidFill>
          <a:ln w="19050">
            <a:solidFill>
              <a:srgbClr val="70B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kumimoji="1" lang="en-US" altLang="ja-JP" dirty="0" err="1" smtClean="0"/>
              <a:t>eγ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と </a:t>
            </a:r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lang="en-US" altLang="ja-JP" dirty="0" err="1" smtClean="0"/>
              <a:t>ee</a:t>
            </a:r>
            <a:r>
              <a:rPr kumimoji="1" lang="en-US" altLang="ja-JP" dirty="0" err="1" smtClean="0"/>
              <a:t>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85" y="870105"/>
            <a:ext cx="3191767" cy="264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296" y="996212"/>
            <a:ext cx="2393853" cy="24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992869" y="11337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一平面上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21982" y="2884294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エネルギーの和＝</a:t>
            </a:r>
            <a:r>
              <a:rPr kumimoji="1" lang="en-US" altLang="ja-JP" sz="1400" dirty="0" err="1" smtClean="0"/>
              <a:t>M</a:t>
            </a:r>
            <a:r>
              <a:rPr kumimoji="1" lang="en-US" altLang="ja-JP" sz="1400" baseline="-25000" dirty="0" err="1" smtClean="0"/>
              <a:t>μ</a:t>
            </a:r>
            <a:endParaRPr kumimoji="1" lang="ja-JP" altLang="en-US" sz="1400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89690" y="1921335"/>
            <a:ext cx="1719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52.8MeV(</a:t>
            </a:r>
            <a:r>
              <a:rPr kumimoji="1" lang="ja-JP" altLang="en-US" sz="1400" dirty="0" smtClean="0"/>
              <a:t>＝</a:t>
            </a:r>
            <a:r>
              <a:rPr kumimoji="1" lang="en-US" altLang="ja-JP" sz="1400" dirty="0" err="1" smtClean="0"/>
              <a:t>M</a:t>
            </a:r>
            <a:r>
              <a:rPr kumimoji="1" lang="en-US" altLang="ja-JP" sz="1400" baseline="-25000" dirty="0" err="1" smtClean="0"/>
              <a:t>μ</a:t>
            </a:r>
            <a:r>
              <a:rPr kumimoji="1" lang="en-US" altLang="ja-JP" sz="1400" dirty="0" smtClean="0"/>
              <a:t>/2)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50315" y="3038182"/>
            <a:ext cx="1719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52.8MeV(</a:t>
            </a:r>
            <a:r>
              <a:rPr kumimoji="1" lang="ja-JP" altLang="en-US" sz="1400" dirty="0" smtClean="0"/>
              <a:t>＝</a:t>
            </a:r>
            <a:r>
              <a:rPr kumimoji="1" lang="en-US" altLang="ja-JP" sz="1400" dirty="0" err="1" smtClean="0"/>
              <a:t>M</a:t>
            </a:r>
            <a:r>
              <a:rPr kumimoji="1" lang="en-US" altLang="ja-JP" sz="1400" baseline="-25000" dirty="0" err="1" smtClean="0"/>
              <a:t>μ</a:t>
            </a:r>
            <a:r>
              <a:rPr kumimoji="1" lang="en-US" altLang="ja-JP" sz="1400" dirty="0" smtClean="0"/>
              <a:t>/2)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7345" y="3439742"/>
            <a:ext cx="3743250" cy="1450800"/>
          </a:xfrm>
          <a:prstGeom prst="rect">
            <a:avLst/>
          </a:prstGeom>
          <a:solidFill>
            <a:srgbClr val="70B917"/>
          </a:solidFill>
          <a:ln>
            <a:solidFill>
              <a:srgbClr val="70B917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400" b="1" dirty="0">
                <a:solidFill>
                  <a:schemeClr val="bg1"/>
                </a:solidFill>
              </a:rPr>
              <a:t>2</a:t>
            </a:r>
            <a:r>
              <a:rPr lang="ja-JP" altLang="en-US" sz="2400" b="1" dirty="0">
                <a:solidFill>
                  <a:schemeClr val="bg1"/>
                </a:solidFill>
              </a:rPr>
              <a:t>体崩壊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>
                <a:solidFill>
                  <a:schemeClr val="bg1"/>
                </a:solidFill>
              </a:rPr>
              <a:t>シグナルが明瞭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>
                <a:solidFill>
                  <a:schemeClr val="bg1"/>
                </a:solidFill>
              </a:rPr>
              <a:t>アクセプタンス</a:t>
            </a:r>
            <a:r>
              <a:rPr lang="en-US" altLang="ja-JP" sz="1600" dirty="0">
                <a:solidFill>
                  <a:schemeClr val="bg1"/>
                </a:solidFill>
              </a:rPr>
              <a:t>(</a:t>
            </a:r>
            <a:r>
              <a:rPr lang="ja-JP" altLang="en-US" sz="1600" dirty="0">
                <a:solidFill>
                  <a:schemeClr val="bg1"/>
                </a:solidFill>
              </a:rPr>
              <a:t>立体角・運動量</a:t>
            </a:r>
            <a:r>
              <a:rPr lang="en-US" altLang="ja-JP" sz="1600" dirty="0">
                <a:solidFill>
                  <a:schemeClr val="bg1"/>
                </a:solidFill>
              </a:rPr>
              <a:t>)</a:t>
            </a:r>
            <a:r>
              <a:rPr lang="ja-JP" altLang="en-US" sz="1600" dirty="0">
                <a:solidFill>
                  <a:schemeClr val="bg1"/>
                </a:solidFill>
              </a:rPr>
              <a:t>が</a:t>
            </a:r>
            <a:r>
              <a:rPr lang="ja-JP" altLang="en-US" sz="1600" dirty="0" smtClean="0">
                <a:solidFill>
                  <a:schemeClr val="bg1"/>
                </a:solidFill>
              </a:rPr>
              <a:t>稼ぎやすい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27344" y="4946289"/>
            <a:ext cx="3744000" cy="1693237"/>
          </a:xfrm>
          <a:prstGeom prst="rect">
            <a:avLst/>
          </a:prstGeom>
          <a:solidFill>
            <a:srgbClr val="70B917"/>
          </a:solidFill>
          <a:ln>
            <a:solidFill>
              <a:srgbClr val="70B917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 smtClean="0">
                <a:solidFill>
                  <a:schemeClr val="bg1"/>
                </a:solidFill>
              </a:rPr>
              <a:t>中性粒子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(γ)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高精度・高効率検出が難しい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方向が再構成できない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崩壊点のマッチがとれない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94360" y="3439938"/>
            <a:ext cx="3744000" cy="14504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en-US" altLang="ja-JP" sz="2400" b="1" dirty="0" smtClean="0">
                <a:solidFill>
                  <a:schemeClr val="bg1"/>
                </a:solidFill>
              </a:rPr>
              <a:t>3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体</a:t>
            </a:r>
            <a:r>
              <a:rPr lang="ja-JP" altLang="en-US" sz="2400" b="1" dirty="0">
                <a:solidFill>
                  <a:schemeClr val="bg1"/>
                </a:solidFill>
              </a:rPr>
              <a:t>崩壊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信号</a:t>
            </a:r>
            <a:r>
              <a:rPr lang="en-US" altLang="ja-JP" sz="1600" dirty="0" smtClean="0">
                <a:solidFill>
                  <a:schemeClr val="bg1"/>
                </a:solidFill>
              </a:rPr>
              <a:t>Kinematics</a:t>
            </a:r>
            <a:r>
              <a:rPr lang="ja-JP" altLang="en-US" sz="1600" dirty="0" smtClean="0">
                <a:solidFill>
                  <a:schemeClr val="bg1"/>
                </a:solidFill>
              </a:rPr>
              <a:t>がモデル依存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アクセプタンス</a:t>
            </a:r>
            <a:r>
              <a:rPr lang="en-US" altLang="ja-JP" sz="1600" dirty="0">
                <a:solidFill>
                  <a:schemeClr val="bg1"/>
                </a:solidFill>
              </a:rPr>
              <a:t>(</a:t>
            </a:r>
            <a:r>
              <a:rPr lang="ja-JP" altLang="en-US" sz="1600" dirty="0">
                <a:solidFill>
                  <a:schemeClr val="bg1"/>
                </a:solidFill>
              </a:rPr>
              <a:t>立体角・運動量</a:t>
            </a:r>
            <a:r>
              <a:rPr lang="en-US" altLang="ja-JP" sz="1600" dirty="0" smtClean="0">
                <a:solidFill>
                  <a:schemeClr val="bg1"/>
                </a:solidFill>
              </a:rPr>
              <a:t>)</a:t>
            </a:r>
            <a:r>
              <a:rPr lang="ja-JP" altLang="en-US" sz="1600" dirty="0" smtClean="0">
                <a:solidFill>
                  <a:schemeClr val="bg1"/>
                </a:solidFill>
              </a:rPr>
              <a:t>を稼ぐのが大変</a:t>
            </a: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より厳しいコインシデンス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94360" y="4946289"/>
            <a:ext cx="3744000" cy="16932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108000">
              <a:spcBef>
                <a:spcPts val="1200"/>
              </a:spcBef>
            </a:pPr>
            <a:r>
              <a:rPr lang="ja-JP" altLang="en-US" sz="2400" b="1" dirty="0" smtClean="0">
                <a:solidFill>
                  <a:schemeClr val="bg1"/>
                </a:solidFill>
              </a:rPr>
              <a:t>荷電粒子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only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高精度測定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en-US" altLang="ja-JP" sz="1600" dirty="0">
                <a:solidFill>
                  <a:schemeClr val="bg1"/>
                </a:solidFill>
              </a:rPr>
              <a:t>3</a:t>
            </a:r>
            <a:r>
              <a:rPr lang="ja-JP" altLang="en-US" sz="1600" dirty="0" smtClean="0">
                <a:solidFill>
                  <a:schemeClr val="bg1"/>
                </a:solidFill>
              </a:rPr>
              <a:t>粒子とも運動量ベクトルを再構成できる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信号</a:t>
            </a:r>
            <a:r>
              <a:rPr lang="en-US" altLang="ja-JP" sz="1600" dirty="0" smtClean="0">
                <a:solidFill>
                  <a:schemeClr val="bg1"/>
                </a:solidFill>
              </a:rPr>
              <a:t>Kinematics</a:t>
            </a:r>
            <a:r>
              <a:rPr lang="ja-JP" altLang="en-US" sz="1600" dirty="0" smtClean="0">
                <a:solidFill>
                  <a:schemeClr val="bg1"/>
                </a:solidFill>
              </a:rPr>
              <a:t>がモデル依存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marL="432000" lvl="1" indent="-285750">
              <a:buFont typeface="Wingdings" pitchFamily="2" charset="2"/>
              <a:buChar char="p"/>
            </a:pPr>
            <a:r>
              <a:rPr lang="ja-JP" altLang="en-US" sz="1600" dirty="0" smtClean="0">
                <a:solidFill>
                  <a:schemeClr val="bg1"/>
                </a:solidFill>
              </a:rPr>
              <a:t>崩壊点のマッチも見れる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12022" y="355605"/>
            <a:ext cx="1261884" cy="586108"/>
          </a:xfrm>
          <a:prstGeom prst="rect">
            <a:avLst/>
          </a:prstGeom>
          <a:solidFill>
            <a:srgbClr val="FF00FF"/>
          </a:solidFill>
        </p:spPr>
        <p:txBody>
          <a:bodyPr wrap="none" tIns="108000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相違点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" y="309529"/>
            <a:ext cx="6683648" cy="55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891698"/>
            <a:ext cx="3068083" cy="285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07" y="1763816"/>
            <a:ext cx="2053751" cy="153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739269" y="891422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γ</a:t>
            </a:r>
            <a:r>
              <a:rPr kumimoji="1" lang="ja-JP" altLang="en-US" dirty="0" smtClean="0"/>
              <a:t>シングルスペクトル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7942330" y="2888940"/>
            <a:ext cx="0" cy="1125125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355447" y="4014065"/>
            <a:ext cx="2798053" cy="923330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このポジトロンを検出し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アクシデンタル</a:t>
            </a:r>
            <a:r>
              <a:rPr lang="en-US" altLang="ja-JP" dirty="0" smtClean="0">
                <a:solidFill>
                  <a:schemeClr val="bg1"/>
                </a:solidFill>
              </a:rPr>
              <a:t>BG</a:t>
            </a:r>
            <a:r>
              <a:rPr lang="ja-JP" altLang="en-US" dirty="0" smtClean="0">
                <a:solidFill>
                  <a:schemeClr val="bg1"/>
                </a:solidFill>
              </a:rPr>
              <a:t>をタグする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74852" y="6040235"/>
            <a:ext cx="307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MEG upgrade</a:t>
            </a:r>
            <a:r>
              <a:rPr kumimoji="1" lang="ja-JP" altLang="en-US" dirty="0" smtClean="0"/>
              <a:t>のオプション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04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-16028"/>
            <a:ext cx="78581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2" y="5335103"/>
            <a:ext cx="4275475" cy="152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4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13" y="323655"/>
            <a:ext cx="78962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1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385466"/>
            <a:ext cx="78581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4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64</a:t>
            </a:fld>
            <a:endParaRPr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37" y="344881"/>
            <a:ext cx="69246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31665"/>
            <a:ext cx="75342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2551651"/>
            <a:ext cx="10001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4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3574740" cy="5001419"/>
          </a:xfrm>
        </p:spPr>
        <p:txBody>
          <a:bodyPr/>
          <a:lstStyle/>
          <a:p>
            <a:r>
              <a:rPr kumimoji="1" lang="en-US" altLang="ja-JP" dirty="0" smtClean="0"/>
              <a:t>MEG-base</a:t>
            </a:r>
          </a:p>
          <a:p>
            <a:pPr lvl="1"/>
            <a:r>
              <a:rPr lang="ja-JP" altLang="en-US" dirty="0" smtClean="0"/>
              <a:t>立体角を増やす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今</a:t>
            </a:r>
            <a:r>
              <a:rPr kumimoji="1" lang="en-US" altLang="ja-JP" dirty="0" smtClean="0"/>
              <a:t>10%</a:t>
            </a:r>
          </a:p>
          <a:p>
            <a:pPr lvl="1"/>
            <a:r>
              <a:rPr lang="ja-JP" altLang="en-US" dirty="0"/>
              <a:t>ガンマ</a:t>
            </a:r>
            <a:r>
              <a:rPr lang="ja-JP" altLang="en-US" dirty="0" smtClean="0"/>
              <a:t>線の方向再構成？</a:t>
            </a:r>
            <a:endParaRPr kumimoji="1" lang="en-US" altLang="ja-JP" dirty="0" smtClean="0"/>
          </a:p>
          <a:p>
            <a:pPr lvl="2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65</a:t>
            </a:fld>
            <a:endParaRPr lang="ja-JP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50" y="638690"/>
            <a:ext cx="4462321" cy="271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45" y="3355273"/>
            <a:ext cx="3489945" cy="306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右矢印 6"/>
          <p:cNvSpPr/>
          <p:nvPr/>
        </p:nvSpPr>
        <p:spPr>
          <a:xfrm rot="19817498">
            <a:off x="5481496" y="4523574"/>
            <a:ext cx="360040" cy="315035"/>
          </a:xfrm>
          <a:prstGeom prst="rightArrow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59420" y="431293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3"/>
                </a:solidFill>
              </a:rPr>
              <a:t>E</a:t>
            </a:r>
            <a:endParaRPr kumimoji="1" lang="ja-JP" altLang="en-US" b="1" dirty="0">
              <a:solidFill>
                <a:schemeClr val="accent3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67055" y="3379349"/>
            <a:ext cx="31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Radial TPC for e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</a:rPr>
              <a:t> tracking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35665" y="1535316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sub mm </a:t>
            </a:r>
            <a:br>
              <a:rPr kumimoji="1" lang="en-US" altLang="ja-JP" dirty="0" smtClean="0"/>
            </a:br>
            <a:r>
              <a:rPr lang="ja-JP" altLang="en-US" dirty="0" smtClean="0"/>
              <a:t>位置</a:t>
            </a:r>
            <a:r>
              <a:rPr lang="ja-JP" altLang="en-US" dirty="0"/>
              <a:t>分解</a:t>
            </a:r>
            <a:r>
              <a:rPr lang="ja-JP" altLang="en-US" dirty="0" smtClean="0"/>
              <a:t>能、</a:t>
            </a:r>
            <a:endParaRPr lang="en-US" altLang="ja-JP" dirty="0" smtClean="0"/>
          </a:p>
          <a:p>
            <a:r>
              <a:rPr kumimoji="1" lang="ja-JP" altLang="en-US" dirty="0" smtClean="0"/>
              <a:t>方向に感度ある？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06304" y="6055161"/>
            <a:ext cx="196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σ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E</a:t>
            </a:r>
            <a:r>
              <a:rPr kumimoji="1" lang="en-US" altLang="ja-JP" dirty="0" smtClean="0">
                <a:solidFill>
                  <a:schemeClr val="bg1"/>
                </a:solidFill>
              </a:rPr>
              <a:t>&lt;100keV</a:t>
            </a:r>
            <a:r>
              <a:rPr kumimoji="1" lang="ja-JP" altLang="en-US" dirty="0" smtClean="0">
                <a:solidFill>
                  <a:schemeClr val="bg1"/>
                </a:solidFill>
              </a:rPr>
              <a:t>可能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66</a:t>
            </a:fld>
            <a:endParaRPr lang="ja-JP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323655"/>
            <a:ext cx="8325340" cy="635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91580" y="1133745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O(10</a:t>
            </a:r>
            <a:r>
              <a:rPr kumimoji="1" lang="en-US" altLang="ja-JP" baseline="30000" dirty="0" smtClean="0"/>
              <a:t>-16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の感度を目指す！？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07115" y="1151180"/>
            <a:ext cx="28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3×10</a:t>
            </a:r>
            <a:r>
              <a:rPr kumimoji="1" lang="en-US" altLang="ja-JP" baseline="30000" dirty="0" smtClean="0"/>
              <a:t>11</a:t>
            </a:r>
            <a:r>
              <a:rPr kumimoji="1" lang="en-US" altLang="ja-JP" dirty="0" smtClean="0"/>
              <a:t>μ/</a:t>
            </a:r>
            <a:r>
              <a:rPr kumimoji="1" lang="en-US" altLang="ja-JP" dirty="0" err="1" smtClean="0"/>
              <a:t>sec@Project</a:t>
            </a:r>
            <a:r>
              <a:rPr kumimoji="1" lang="en-US" altLang="ja-JP" dirty="0" smtClean="0"/>
              <a:t> 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2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Project</a:t>
            </a:r>
            <a:r>
              <a:rPr lang="ja-JP" altLang="en-US" dirty="0"/>
              <a:t> </a:t>
            </a:r>
            <a:r>
              <a:rPr kumimoji="1" lang="en-US" altLang="ja-JP" dirty="0" smtClean="0"/>
              <a:t>X </a:t>
            </a:r>
            <a:r>
              <a:rPr kumimoji="1" lang="ja-JP" altLang="en-US" dirty="0" smtClean="0"/>
              <a:t>サイト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67</a:t>
            </a:fld>
            <a:endParaRPr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02" y="1133745"/>
            <a:ext cx="7569841" cy="51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9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68</a:t>
            </a:fld>
            <a:endParaRPr lang="ja-JP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7" y="233645"/>
            <a:ext cx="8313354" cy="613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1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69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61963"/>
            <a:ext cx="79343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8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kumimoji="1" lang="en-US" altLang="ja-JP" dirty="0" err="1" smtClean="0"/>
              <a:t>eγ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と </a:t>
            </a:r>
            <a:r>
              <a:rPr lang="en-US" altLang="ja-JP" dirty="0" smtClean="0"/>
              <a:t>μ</a:t>
            </a:r>
            <a:r>
              <a:rPr lang="ja-JP" altLang="en-US" dirty="0" smtClean="0"/>
              <a:t>→</a:t>
            </a:r>
            <a:r>
              <a:rPr lang="en-US" altLang="ja-JP" dirty="0" err="1" smtClean="0"/>
              <a:t>ee</a:t>
            </a:r>
            <a:r>
              <a:rPr kumimoji="1" lang="en-US" altLang="ja-JP" dirty="0" err="1" smtClean="0"/>
              <a:t>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29581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accent1"/>
                </a:solidFill>
              </a:rPr>
              <a:t>物質量を極限まで減らす</a:t>
            </a:r>
            <a:r>
              <a:rPr lang="en-US" altLang="ja-JP" dirty="0" smtClean="0">
                <a:solidFill>
                  <a:schemeClr val="accent1"/>
                </a:solidFill>
              </a:rPr>
              <a:t>(</a:t>
            </a:r>
            <a:r>
              <a:rPr lang="ja-JP" altLang="en-US" dirty="0" smtClean="0">
                <a:solidFill>
                  <a:schemeClr val="accent1"/>
                </a:solidFill>
              </a:rPr>
              <a:t>検出器・ターゲット</a:t>
            </a:r>
            <a:r>
              <a:rPr lang="en-US" altLang="ja-JP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kumimoji="1" lang="ja-JP" altLang="en-US" dirty="0" smtClean="0"/>
              <a:t>低運動量領域</a:t>
            </a:r>
            <a:r>
              <a:rPr kumimoji="1" lang="en-US" altLang="ja-JP" dirty="0" smtClean="0"/>
              <a:t>(O(10MeV))</a:t>
            </a:r>
            <a:r>
              <a:rPr kumimoji="1" lang="ja-JP" altLang="en-US" dirty="0" smtClean="0"/>
              <a:t>⇒多重散乱で測定精度が</a:t>
            </a:r>
            <a:r>
              <a:rPr lang="ja-JP" altLang="en-US" dirty="0"/>
              <a:t>制限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余分な</a:t>
            </a:r>
            <a:r>
              <a:rPr lang="en-US" altLang="ja-JP" dirty="0" smtClean="0"/>
              <a:t>BG</a:t>
            </a:r>
            <a:r>
              <a:rPr lang="ja-JP" altLang="en-US" dirty="0" smtClean="0"/>
              <a:t>の発生を抑える。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+</a:t>
            </a:r>
            <a:r>
              <a:rPr kumimoji="1" lang="ja-JP" altLang="en-US" dirty="0" smtClean="0"/>
              <a:t>対消滅からのガンマ線や、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Bhabha</a:t>
            </a:r>
            <a:r>
              <a:rPr kumimoji="1" lang="ja-JP" altLang="en-US" dirty="0" smtClean="0"/>
              <a:t>散乱による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ja-JP" altLang="en-US" dirty="0" smtClean="0"/>
              <a:t>対</a:t>
            </a:r>
          </a:p>
          <a:p>
            <a:pPr>
              <a:spcBef>
                <a:spcPts val="1800"/>
              </a:spcBef>
            </a:pPr>
            <a:r>
              <a:rPr kumimoji="1" lang="ja-JP" altLang="en-US" dirty="0" smtClean="0">
                <a:solidFill>
                  <a:schemeClr val="accent6"/>
                </a:solidFill>
              </a:rPr>
              <a:t>複数の粒子の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coincidence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実験</a:t>
            </a:r>
            <a:endParaRPr kumimoji="1" lang="en-US" altLang="ja-JP" dirty="0" smtClean="0">
              <a:solidFill>
                <a:schemeClr val="accent6"/>
              </a:solidFill>
            </a:endParaRPr>
          </a:p>
          <a:p>
            <a:pPr lvl="1"/>
            <a:r>
              <a:rPr lang="ja-JP" altLang="en-US" dirty="0"/>
              <a:t>多</a:t>
            </a:r>
            <a:r>
              <a:rPr kumimoji="1" lang="ja-JP" altLang="en-US" dirty="0" smtClean="0"/>
              <a:t>変数で</a:t>
            </a:r>
            <a:r>
              <a:rPr kumimoji="1" lang="en-US" altLang="ja-JP" dirty="0" smtClean="0"/>
              <a:t>physics</a:t>
            </a:r>
            <a:r>
              <a:rPr lang="ja-JP" altLang="en-US" dirty="0" smtClean="0"/>
              <a:t> </a:t>
            </a:r>
            <a:r>
              <a:rPr lang="en-US" altLang="ja-JP" dirty="0" smtClean="0"/>
              <a:t>BG</a:t>
            </a:r>
            <a:r>
              <a:rPr lang="ja-JP" altLang="en-US" dirty="0" smtClean="0"/>
              <a:t>を抑制</a:t>
            </a:r>
            <a:endParaRPr lang="en-US" altLang="ja-JP" dirty="0" smtClean="0"/>
          </a:p>
          <a:p>
            <a:pPr lvl="1"/>
            <a:r>
              <a:rPr kumimoji="1" lang="ja-JP" altLang="en-US" u="sng" dirty="0" smtClean="0"/>
              <a:t>偶発</a:t>
            </a:r>
            <a:r>
              <a:rPr kumimoji="1" lang="en-US" altLang="ja-JP" u="sng" dirty="0" smtClean="0"/>
              <a:t>BG</a:t>
            </a:r>
            <a:r>
              <a:rPr kumimoji="1" lang="ja-JP" altLang="en-US" dirty="0" smtClean="0"/>
              <a:t>が効きだすところまでビーム強度を</a:t>
            </a:r>
            <a:r>
              <a:rPr lang="ja-JP" altLang="en-US" dirty="0" smtClean="0"/>
              <a:t>上げられる</a:t>
            </a:r>
            <a:endParaRPr lang="en-US" altLang="ja-JP" dirty="0" smtClean="0"/>
          </a:p>
          <a:p>
            <a:pPr lvl="2"/>
            <a:r>
              <a:rPr kumimoji="1" lang="ja-JP" altLang="en-US" dirty="0"/>
              <a:t>それぞれ</a:t>
            </a:r>
            <a:r>
              <a:rPr kumimoji="1" lang="ja-JP" altLang="en-US" dirty="0" smtClean="0"/>
              <a:t>の粒子の</a:t>
            </a:r>
            <a:r>
              <a:rPr kumimoji="1" lang="en-US" altLang="ja-JP" dirty="0" smtClean="0"/>
              <a:t>single rate </a:t>
            </a:r>
            <a:r>
              <a:rPr lang="ja-JP" altLang="en-US" b="1" dirty="0" smtClean="0"/>
              <a:t>∝ </a:t>
            </a:r>
            <a:r>
              <a:rPr lang="en-US" altLang="ja-JP" dirty="0" smtClean="0">
                <a:solidFill>
                  <a:schemeClr val="accent5"/>
                </a:solidFill>
              </a:rPr>
              <a:t>(</a:t>
            </a:r>
            <a:r>
              <a:rPr lang="ja-JP" altLang="en-US" dirty="0" smtClean="0">
                <a:solidFill>
                  <a:schemeClr val="accent5"/>
                </a:solidFill>
              </a:rPr>
              <a:t>瞬間的</a:t>
            </a:r>
            <a:r>
              <a:rPr lang="en-US" altLang="ja-JP" dirty="0" smtClean="0">
                <a:solidFill>
                  <a:schemeClr val="accent5"/>
                </a:solidFill>
              </a:rPr>
              <a:t>)beam rate</a:t>
            </a:r>
          </a:p>
          <a:p>
            <a:pPr lvl="2"/>
            <a:r>
              <a:rPr lang="ja-JP" altLang="en-US" b="1" dirty="0">
                <a:solidFill>
                  <a:schemeClr val="accent6"/>
                </a:solidFill>
              </a:rPr>
              <a:t>直流</a:t>
            </a:r>
            <a:r>
              <a:rPr lang="ja-JP" altLang="en-US" b="1" dirty="0" smtClean="0">
                <a:solidFill>
                  <a:schemeClr val="accent6"/>
                </a:solidFill>
              </a:rPr>
              <a:t>ビーム</a:t>
            </a:r>
            <a:r>
              <a:rPr lang="ja-JP" altLang="en-US" dirty="0" smtClean="0"/>
              <a:t>が最適！</a:t>
            </a:r>
            <a:endParaRPr lang="en-US" altLang="ja-JP" dirty="0" smtClean="0"/>
          </a:p>
          <a:p>
            <a:pPr lvl="2"/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94" y="3338990"/>
            <a:ext cx="1769739" cy="13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円/楕円 20"/>
          <p:cNvSpPr/>
          <p:nvPr/>
        </p:nvSpPr>
        <p:spPr>
          <a:xfrm>
            <a:off x="7688498" y="2686943"/>
            <a:ext cx="63001" cy="62216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88498" y="26922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物質中の電子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938490" y="2464414"/>
            <a:ext cx="1193956" cy="803312"/>
            <a:chOff x="5938490" y="2464414"/>
            <a:chExt cx="1193956" cy="80331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938490" y="2474026"/>
              <a:ext cx="1193956" cy="793700"/>
              <a:chOff x="5514716" y="2263411"/>
              <a:chExt cx="1665444" cy="1160568"/>
            </a:xfrm>
          </p:grpSpPr>
          <p:pic>
            <p:nvPicPr>
              <p:cNvPr id="922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59307">
                <a:off x="5648001" y="2709603"/>
                <a:ext cx="904874" cy="714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2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24061">
                <a:off x="5514716" y="2520100"/>
                <a:ext cx="904875" cy="71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37185" y="2263411"/>
                <a:ext cx="942975" cy="704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円/楕円 7"/>
              <p:cNvSpPr/>
              <p:nvPr/>
            </p:nvSpPr>
            <p:spPr>
              <a:xfrm>
                <a:off x="6331712" y="2791716"/>
                <a:ext cx="87880" cy="90974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1" y="2464414"/>
              <a:ext cx="281465" cy="22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グループ化 11"/>
          <p:cNvGrpSpPr/>
          <p:nvPr/>
        </p:nvGrpSpPr>
        <p:grpSpPr>
          <a:xfrm>
            <a:off x="7072169" y="2366775"/>
            <a:ext cx="1121232" cy="811424"/>
            <a:chOff x="7072169" y="2366775"/>
            <a:chExt cx="1121232" cy="811424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7072169" y="2387525"/>
              <a:ext cx="1121232" cy="743472"/>
              <a:chOff x="6980227" y="2532745"/>
              <a:chExt cx="1469014" cy="921671"/>
            </a:xfrm>
          </p:grpSpPr>
          <p:pic>
            <p:nvPicPr>
              <p:cNvPr id="9224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060203">
                <a:off x="7707934" y="2532745"/>
                <a:ext cx="741307" cy="554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5" name="Picture 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87899">
                <a:off x="7563976" y="2901473"/>
                <a:ext cx="273517" cy="5529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09823">
                <a:off x="6980227" y="2663248"/>
                <a:ext cx="747165" cy="558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913" y="2366775"/>
              <a:ext cx="281465" cy="22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240" y="2483895"/>
              <a:ext cx="281465" cy="22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814" y="2944876"/>
              <a:ext cx="237212" cy="233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テキスト ボックス 24"/>
          <p:cNvSpPr txBox="1"/>
          <p:nvPr/>
        </p:nvSpPr>
        <p:spPr>
          <a:xfrm>
            <a:off x="7712022" y="355605"/>
            <a:ext cx="1261884" cy="586108"/>
          </a:xfrm>
          <a:prstGeom prst="rect">
            <a:avLst/>
          </a:prstGeom>
          <a:solidFill>
            <a:srgbClr val="FF00FF"/>
          </a:solidFill>
        </p:spPr>
        <p:txBody>
          <a:bodyPr wrap="none" tIns="108000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共通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点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70</a:t>
            </a:fld>
            <a:endParaRPr lang="ja-JP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0" y="188640"/>
            <a:ext cx="8260034" cy="625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1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71</a:t>
            </a:fld>
            <a:endParaRPr lang="ja-JP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98630"/>
            <a:ext cx="8513462" cy="63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7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Accidental background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2013/Mar/26 JPS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Yusuke UCHIYAMA/ The University of Tokyo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934404"/>
            <a:ext cx="3802198" cy="35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43835"/>
            <a:ext cx="3774742" cy="351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027" y1="54128" x2="26027" y2="54128"/>
                        <a14:foregroundMark x1="42466" y1="33028" x2="42466" y2="33028"/>
                        <a14:foregroundMark x1="53425" y1="25688" x2="53425" y2="25688"/>
                        <a14:foregroundMark x1="56164" y1="43119" x2="56164" y2="43119"/>
                        <a14:foregroundMark x1="58904" y1="40367" x2="58904" y2="40367"/>
                        <a14:foregroundMark x1="84247" y1="35780" x2="84247" y2="35780"/>
                        <a14:foregroundMark x1="89041" y1="32110" x2="89041" y2="32110"/>
                        <a14:foregroundMark x1="89041" y1="28440" x2="89041" y2="28440"/>
                        <a14:foregroundMark x1="50000" y1="81651" x2="50000" y2="81651"/>
                        <a14:foregroundMark x1="49315" y1="71560" x2="49315" y2="71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5" y="378904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05" y="3879050"/>
            <a:ext cx="13906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下矢印 10"/>
          <p:cNvSpPr/>
          <p:nvPr/>
        </p:nvSpPr>
        <p:spPr>
          <a:xfrm>
            <a:off x="7942027" y="4115596"/>
            <a:ext cx="317515" cy="385111"/>
          </a:xfrm>
          <a:prstGeom prst="downArrow">
            <a:avLst>
              <a:gd name="adj1" fmla="val 2178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77345" y="37396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3716905" y="2078850"/>
            <a:ext cx="317515" cy="385111"/>
          </a:xfrm>
          <a:prstGeom prst="downArrow">
            <a:avLst>
              <a:gd name="adj1" fmla="val 2178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92723" y="1702870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11960" y="3203975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</a:t>
            </a:r>
            <a:endParaRPr kumimoji="1" lang="ja-JP" altLang="en-US" sz="7200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4328208" y="1133745"/>
            <a:ext cx="551145" cy="523220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3660815" y="1122313"/>
            <a:ext cx="551145" cy="523220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0" name="直線矢印コネクタ 9"/>
          <p:cNvCxnSpPr>
            <a:stCxn id="16" idx="5"/>
          </p:cNvCxnSpPr>
          <p:nvPr/>
        </p:nvCxnSpPr>
        <p:spPr>
          <a:xfrm>
            <a:off x="4798640" y="1580341"/>
            <a:ext cx="367427" cy="491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7" idx="3"/>
          </p:cNvCxnSpPr>
          <p:nvPr/>
        </p:nvCxnSpPr>
        <p:spPr>
          <a:xfrm flipH="1">
            <a:off x="3311860" y="1568909"/>
            <a:ext cx="429668" cy="503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229110" y="1641605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たまたま</a:t>
            </a:r>
            <a:r>
              <a:rPr lang="en-US" altLang="ja-JP" dirty="0" smtClean="0"/>
              <a:t>back-to-back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5607115" y="1568909"/>
            <a:ext cx="0" cy="133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137122" y="139448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たまたま</a:t>
            </a:r>
            <a:r>
              <a:rPr lang="ja-JP" altLang="en-US" dirty="0"/>
              <a:t>同時</a:t>
            </a:r>
            <a:endParaRPr kumimoji="1" lang="ja-JP" altLang="en-US" dirty="0"/>
          </a:p>
        </p:txBody>
      </p:sp>
      <p:cxnSp>
        <p:nvCxnSpPr>
          <p:cNvPr id="27" name="直線矢印コネクタ 26"/>
          <p:cNvCxnSpPr>
            <a:endCxn id="25" idx="1"/>
          </p:cNvCxnSpPr>
          <p:nvPr/>
        </p:nvCxnSpPr>
        <p:spPr>
          <a:xfrm>
            <a:off x="6819411" y="1493785"/>
            <a:ext cx="317711" cy="8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41630" y="1124745"/>
            <a:ext cx="7445169" cy="954106"/>
          </a:xfrm>
        </p:spPr>
        <p:txBody>
          <a:bodyPr/>
          <a:lstStyle/>
          <a:p>
            <a:r>
              <a:rPr lang="en-US" altLang="ja-JP" dirty="0"/>
              <a:t>R</a:t>
            </a:r>
            <a:r>
              <a:rPr lang="en-US" altLang="ja-JP" baseline="-25000" dirty="0"/>
              <a:t>BG</a:t>
            </a:r>
            <a:r>
              <a:rPr lang="en-US" altLang="ja-JP" dirty="0"/>
              <a:t> </a:t>
            </a:r>
            <a:r>
              <a:rPr lang="ja-JP" altLang="en-US" dirty="0"/>
              <a:t>∝ </a:t>
            </a:r>
            <a:r>
              <a:rPr lang="en-US" altLang="ja-JP" dirty="0"/>
              <a:t>R</a:t>
            </a:r>
            <a:r>
              <a:rPr lang="en-US" altLang="ja-JP" baseline="-25000" dirty="0"/>
              <a:t>μ</a:t>
            </a:r>
            <a:r>
              <a:rPr lang="en-US" altLang="ja-JP" baseline="30000" dirty="0"/>
              <a:t>2</a:t>
            </a:r>
            <a:r>
              <a:rPr lang="ja-JP" altLang="en-US" dirty="0"/>
              <a:t>・</a:t>
            </a:r>
            <a:r>
              <a:rPr lang="en-US" altLang="ja-JP" dirty="0" err="1"/>
              <a:t>f</a:t>
            </a:r>
            <a:r>
              <a:rPr lang="en-US" altLang="ja-JP" baseline="-25000" dirty="0" err="1"/>
              <a:t>e</a:t>
            </a:r>
            <a:r>
              <a:rPr lang="ja-JP" altLang="en-US" dirty="0"/>
              <a:t>・</a:t>
            </a:r>
            <a:r>
              <a:rPr lang="en-US" altLang="ja-JP" dirty="0" err="1"/>
              <a:t>f</a:t>
            </a:r>
            <a:r>
              <a:rPr lang="en-US" altLang="ja-JP" baseline="-25000" dirty="0" err="1"/>
              <a:t>γ</a:t>
            </a:r>
            <a:r>
              <a:rPr lang="ja-JP" altLang="en-US" dirty="0"/>
              <a:t>・</a:t>
            </a:r>
            <a:r>
              <a:rPr lang="en-US" altLang="ja-JP" dirty="0" err="1"/>
              <a:t>δω</a:t>
            </a:r>
            <a:r>
              <a:rPr lang="en-US" altLang="ja-JP" dirty="0"/>
              <a:t>/4</a:t>
            </a:r>
            <a:r>
              <a:rPr lang="en-US" altLang="ja-JP" dirty="0">
                <a:latin typeface="Symbol" pitchFamily="18" charset="2"/>
              </a:rPr>
              <a:t>p</a:t>
            </a:r>
            <a:r>
              <a:rPr lang="ja-JP" altLang="en-US" dirty="0"/>
              <a:t>・</a:t>
            </a:r>
            <a:r>
              <a:rPr lang="en-US" altLang="ja-JP" dirty="0" err="1"/>
              <a:t>δt</a:t>
            </a:r>
            <a:endParaRPr lang="ja-JP" altLang="en-US" dirty="0"/>
          </a:p>
          <a:p>
            <a:endParaRPr kumimoji="1" lang="ja-JP" altLang="en-US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1316604" y="961200"/>
            <a:ext cx="6942939" cy="2827840"/>
            <a:chOff x="1316604" y="961200"/>
            <a:chExt cx="6942939" cy="2827840"/>
          </a:xfrm>
        </p:grpSpPr>
        <p:sp>
          <p:nvSpPr>
            <p:cNvPr id="30" name="角丸四角形 29"/>
            <p:cNvSpPr/>
            <p:nvPr/>
          </p:nvSpPr>
          <p:spPr>
            <a:xfrm>
              <a:off x="1316604" y="2721396"/>
              <a:ext cx="2559058" cy="101016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High rate e</a:t>
              </a:r>
              <a:r>
                <a:rPr kumimoji="1" lang="en-US" altLang="ja-JP" sz="2400" b="1" baseline="30000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+</a:t>
              </a:r>
              <a:r>
                <a:rPr kumimoji="1" lang="en-US" altLang="ja-JP" sz="2400" b="1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measurement</a:t>
              </a:r>
              <a:endParaRPr kumimoji="1" lang="ja-JP" altLang="en-US" sz="24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5607115" y="2663915"/>
              <a:ext cx="2652428" cy="112512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 smtClean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High resolution γ measurement</a:t>
              </a:r>
              <a:endParaRPr kumimoji="1" lang="ja-JP" altLang="en-US" sz="24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2703600" y="961200"/>
              <a:ext cx="961490" cy="885988"/>
              <a:chOff x="2545939" y="1828411"/>
              <a:chExt cx="961490" cy="885988"/>
            </a:xfrm>
          </p:grpSpPr>
          <p:sp>
            <p:nvSpPr>
              <p:cNvPr id="32" name="円/楕円 31"/>
              <p:cNvSpPr/>
              <p:nvPr/>
            </p:nvSpPr>
            <p:spPr>
              <a:xfrm>
                <a:off x="2545939" y="1828411"/>
                <a:ext cx="961490" cy="885988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2640982" y="2009795"/>
                <a:ext cx="7809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800" b="1" dirty="0">
                    <a:solidFill>
                      <a:schemeClr val="bg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R</a:t>
                </a:r>
                <a:r>
                  <a:rPr lang="en-US" altLang="ja-JP" sz="2800" b="1" baseline="-25000" dirty="0">
                    <a:solidFill>
                      <a:schemeClr val="bg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μ</a:t>
                </a:r>
                <a:r>
                  <a:rPr lang="en-US" altLang="ja-JP" sz="2800" b="1" baseline="30000" dirty="0">
                    <a:solidFill>
                      <a:schemeClr val="bg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2</a:t>
                </a:r>
                <a:endParaRPr lang="ja-JP" alt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テキスト ボックス 35"/>
          <p:cNvSpPr txBox="1"/>
          <p:nvPr/>
        </p:nvSpPr>
        <p:spPr>
          <a:xfrm>
            <a:off x="2025045" y="5544235"/>
            <a:ext cx="5708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この</a:t>
            </a:r>
            <a:r>
              <a:rPr lang="en-US" altLang="ja-JP" sz="2800" dirty="0"/>
              <a:t>3</a:t>
            </a:r>
            <a:r>
              <a:rPr lang="ja-JP" altLang="en-US" sz="2800" dirty="0" smtClean="0"/>
              <a:t>点が</a:t>
            </a:r>
            <a:r>
              <a:rPr lang="en-US" altLang="ja-JP" sz="2800" dirty="0" smtClean="0"/>
              <a:t>μ</a:t>
            </a:r>
            <a:r>
              <a:rPr lang="ja-JP" altLang="en-US" sz="2800" dirty="0" smtClean="0"/>
              <a:t>→</a:t>
            </a:r>
            <a:r>
              <a:rPr lang="en-US" altLang="ja-JP" sz="2800" dirty="0" err="1" smtClean="0"/>
              <a:t>eγ</a:t>
            </a:r>
            <a:r>
              <a:rPr lang="ja-JP" altLang="en-US" sz="2800" dirty="0" smtClean="0"/>
              <a:t>実験では特に重要</a:t>
            </a:r>
            <a:endParaRPr kumimoji="1" lang="ja-JP" altLang="en-US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632947" y="1899120"/>
            <a:ext cx="8124518" cy="4860251"/>
            <a:chOff x="632947" y="1899120"/>
            <a:chExt cx="8124518" cy="4860251"/>
          </a:xfrm>
        </p:grpSpPr>
        <p:sp>
          <p:nvSpPr>
            <p:cNvPr id="37" name="テキスト ボックス 36"/>
            <p:cNvSpPr txBox="1"/>
            <p:nvPr/>
          </p:nvSpPr>
          <p:spPr>
            <a:xfrm>
              <a:off x="632947" y="4283522"/>
              <a:ext cx="3467616" cy="114010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tIns="108000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chemeClr val="bg1"/>
                  </a:solidFill>
                </a:rPr>
                <a:t>特殊勾配磁場</a:t>
              </a:r>
              <a:r>
                <a:rPr kumimoji="1" lang="en-US" altLang="ja-JP" sz="3200" b="1" dirty="0" smtClean="0">
                  <a:solidFill>
                    <a:schemeClr val="bg1"/>
                  </a:solidFill>
                </a:rPr>
                <a:t/>
              </a:r>
              <a:br>
                <a:rPr kumimoji="1" lang="en-US" altLang="ja-JP" sz="3200" b="1" dirty="0" smtClean="0">
                  <a:solidFill>
                    <a:schemeClr val="bg1"/>
                  </a:solidFill>
                </a:rPr>
              </a:br>
              <a:r>
                <a:rPr kumimoji="1" lang="ja-JP" altLang="en-US" sz="3200" b="1" dirty="0" smtClean="0">
                  <a:solidFill>
                    <a:schemeClr val="bg1"/>
                  </a:solidFill>
                </a:rPr>
                <a:t>スペクトロメータ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700218" y="4283522"/>
              <a:ext cx="3057247" cy="114010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tIns="108000" rtlCol="0">
              <a:spAutoFit/>
            </a:bodyPr>
            <a:lstStyle/>
            <a:p>
              <a:r>
                <a:rPr lang="ja-JP" altLang="en-US" sz="3200" b="1" dirty="0">
                  <a:solidFill>
                    <a:schemeClr val="bg1"/>
                  </a:solidFill>
                </a:rPr>
                <a:t>液体</a:t>
              </a:r>
              <a:r>
                <a:rPr lang="ja-JP" altLang="en-US" sz="3200" b="1" dirty="0" smtClean="0">
                  <a:solidFill>
                    <a:schemeClr val="bg1"/>
                  </a:solidFill>
                </a:rPr>
                <a:t>キセノン</a:t>
              </a:r>
              <a:endParaRPr lang="en-US" altLang="ja-JP" sz="3200" b="1" dirty="0" smtClean="0">
                <a:solidFill>
                  <a:schemeClr val="bg1"/>
                </a:solidFill>
              </a:endParaRPr>
            </a:p>
            <a:p>
              <a:r>
                <a:rPr kumimoji="1" lang="ja-JP" altLang="en-US" sz="3200" b="1" dirty="0">
                  <a:solidFill>
                    <a:schemeClr val="bg1"/>
                  </a:solidFill>
                </a:rPr>
                <a:t>ガンマ</a:t>
              </a:r>
              <a:r>
                <a:rPr kumimoji="1" lang="ja-JP" altLang="en-US" sz="3200" b="1" dirty="0" smtClean="0">
                  <a:solidFill>
                    <a:schemeClr val="bg1"/>
                  </a:solidFill>
                </a:rPr>
                <a:t>線</a:t>
              </a:r>
              <a:r>
                <a:rPr kumimoji="1" lang="ja-JP" altLang="en-US" sz="3200" b="1" dirty="0">
                  <a:solidFill>
                    <a:schemeClr val="bg1"/>
                  </a:solidFill>
                </a:rPr>
                <a:t>検出器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373163" y="1899120"/>
              <a:ext cx="7012379" cy="64766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108000" rtlCol="0">
              <a:spAutoFit/>
            </a:bodyPr>
            <a:lstStyle/>
            <a:p>
              <a:r>
                <a:rPr lang="en-US" altLang="ja-JP" sz="3200" b="1" dirty="0" smtClean="0">
                  <a:solidFill>
                    <a:schemeClr val="bg1"/>
                  </a:solidFill>
                </a:rPr>
                <a:t>PSI</a:t>
              </a:r>
              <a:r>
                <a:rPr lang="ja-JP" altLang="en-US" sz="3200" b="1" dirty="0" smtClean="0">
                  <a:solidFill>
                    <a:schemeClr val="bg1"/>
                  </a:solidFill>
                </a:rPr>
                <a:t>世界最強直流ミューオンビーム</a:t>
              </a:r>
              <a:endParaRPr lang="en-US" altLang="ja-JP" sz="3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586459" y="5934671"/>
              <a:ext cx="4100776" cy="82470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lIns="72000" tIns="72000" rIns="108000" bIns="0" rtlCol="0">
              <a:noAutofit/>
            </a:bodyPr>
            <a:lstStyle/>
            <a:p>
              <a:r>
                <a:rPr kumimoji="1" lang="ja-JP" altLang="en-US" sz="5400" dirty="0" smtClean="0">
                  <a:solidFill>
                    <a:srgbClr val="FFFF00"/>
                  </a:solidFill>
                </a:rPr>
                <a:t>⇒ </a:t>
              </a:r>
              <a:r>
                <a:rPr kumimoji="1" lang="en-US" altLang="ja-JP" sz="5400" dirty="0" smtClean="0">
                  <a:solidFill>
                    <a:srgbClr val="FFFF00"/>
                  </a:solidFill>
                </a:rPr>
                <a:t>MEG</a:t>
              </a:r>
              <a:r>
                <a:rPr kumimoji="1" lang="ja-JP" altLang="en-US" sz="5400" dirty="0" smtClean="0">
                  <a:solidFill>
                    <a:srgbClr val="FFFF00"/>
                  </a:solidFill>
                </a:rPr>
                <a:t>実験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 rot="1590849">
            <a:off x="7886327" y="355605"/>
            <a:ext cx="1149674" cy="462998"/>
          </a:xfrm>
          <a:prstGeom prst="rect">
            <a:avLst/>
          </a:prstGeom>
          <a:solidFill>
            <a:srgbClr val="FF00FF"/>
          </a:solidFill>
        </p:spPr>
        <p:txBody>
          <a:bodyPr wrap="none" tIns="108000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μ</a:t>
            </a:r>
            <a:r>
              <a:rPr lang="ja-JP" altLang="en-US" sz="2000" dirty="0" smtClean="0">
                <a:solidFill>
                  <a:schemeClr val="bg1"/>
                </a:solidFill>
              </a:rPr>
              <a:t>→</a:t>
            </a:r>
            <a:r>
              <a:rPr lang="en-US" altLang="ja-JP" sz="2000" dirty="0" err="1" smtClean="0">
                <a:solidFill>
                  <a:schemeClr val="bg1"/>
                </a:solidFill>
              </a:rPr>
              <a:t>eγ</a:t>
            </a:r>
            <a:r>
              <a:rPr lang="ja-JP" altLang="en-US" sz="2000" dirty="0" smtClean="0">
                <a:solidFill>
                  <a:schemeClr val="bg1"/>
                </a:solidFill>
              </a:rPr>
              <a:t>例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2013/Mar/26 JPS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Yusuke UCHIYAMA/ The University of Tokyo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42B1-8B9C-44C5-98DB-93E5C0870CF6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grpSp>
        <p:nvGrpSpPr>
          <p:cNvPr id="59" name="グループ化 58"/>
          <p:cNvGrpSpPr>
            <a:grpSpLocks noChangeAspect="1"/>
          </p:cNvGrpSpPr>
          <p:nvPr/>
        </p:nvGrpSpPr>
        <p:grpSpPr>
          <a:xfrm>
            <a:off x="-18510" y="0"/>
            <a:ext cx="9268067" cy="6858000"/>
            <a:chOff x="2105550" y="907507"/>
            <a:chExt cx="6805364" cy="5035697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2105550" y="907507"/>
              <a:ext cx="6805364" cy="5035697"/>
              <a:chOff x="2167525" y="2436818"/>
              <a:chExt cx="6871238" cy="5191125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04" r="12341"/>
              <a:stretch/>
            </p:blipFill>
            <p:spPr bwMode="auto">
              <a:xfrm>
                <a:off x="2167525" y="2436818"/>
                <a:ext cx="6871238" cy="5191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7" name="直線矢印コネクタ 36"/>
              <p:cNvCxnSpPr/>
              <p:nvPr/>
            </p:nvCxnSpPr>
            <p:spPr>
              <a:xfrm flipH="1" flipV="1">
                <a:off x="4258591" y="5019719"/>
                <a:ext cx="996696" cy="123104"/>
              </a:xfrm>
              <a:prstGeom prst="straightConnector1">
                <a:avLst/>
              </a:prstGeom>
              <a:ln w="38100"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 flipH="1">
                <a:off x="5212585" y="2606548"/>
                <a:ext cx="3360688" cy="252933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フリーフォーム 38"/>
              <p:cNvSpPr/>
              <p:nvPr/>
            </p:nvSpPr>
            <p:spPr>
              <a:xfrm>
                <a:off x="5197713" y="5135880"/>
                <a:ext cx="261572" cy="285738"/>
              </a:xfrm>
              <a:custGeom>
                <a:avLst/>
                <a:gdLst>
                  <a:gd name="connsiteX0" fmla="*/ 0 w 213360"/>
                  <a:gd name="connsiteY0" fmla="*/ 0 h 220980"/>
                  <a:gd name="connsiteX1" fmla="*/ 148590 w 213360"/>
                  <a:gd name="connsiteY1" fmla="*/ 80010 h 220980"/>
                  <a:gd name="connsiteX2" fmla="*/ 213360 w 213360"/>
                  <a:gd name="connsiteY2" fmla="*/ 220980 h 220980"/>
                  <a:gd name="connsiteX0" fmla="*/ 0 w 213360"/>
                  <a:gd name="connsiteY0" fmla="*/ 0 h 220980"/>
                  <a:gd name="connsiteX1" fmla="*/ 148590 w 213360"/>
                  <a:gd name="connsiteY1" fmla="*/ 80010 h 220980"/>
                  <a:gd name="connsiteX2" fmla="*/ 213360 w 213360"/>
                  <a:gd name="connsiteY2" fmla="*/ 220980 h 220980"/>
                  <a:gd name="connsiteX0" fmla="*/ 0 w 213360"/>
                  <a:gd name="connsiteY0" fmla="*/ 0 h 220980"/>
                  <a:gd name="connsiteX1" fmla="*/ 148590 w 213360"/>
                  <a:gd name="connsiteY1" fmla="*/ 80010 h 220980"/>
                  <a:gd name="connsiteX2" fmla="*/ 213360 w 213360"/>
                  <a:gd name="connsiteY2" fmla="*/ 220980 h 22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3360" h="220980">
                    <a:moveTo>
                      <a:pt x="0" y="0"/>
                    </a:moveTo>
                    <a:cubicBezTo>
                      <a:pt x="89766" y="24915"/>
                      <a:pt x="99729" y="26555"/>
                      <a:pt x="148590" y="80010"/>
                    </a:cubicBezTo>
                    <a:cubicBezTo>
                      <a:pt x="197451" y="133465"/>
                      <a:pt x="198755" y="168910"/>
                      <a:pt x="213360" y="220980"/>
                    </a:cubicBezTo>
                  </a:path>
                </a:pathLst>
              </a:custGeom>
              <a:no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0" name="フリーフォーム 39"/>
              <p:cNvSpPr/>
              <p:nvPr/>
            </p:nvSpPr>
            <p:spPr>
              <a:xfrm>
                <a:off x="4777444" y="5365143"/>
                <a:ext cx="285246" cy="290075"/>
              </a:xfrm>
              <a:custGeom>
                <a:avLst/>
                <a:gdLst>
                  <a:gd name="connsiteX0" fmla="*/ 244350 w 244350"/>
                  <a:gd name="connsiteY0" fmla="*/ 214359 h 224334"/>
                  <a:gd name="connsiteX1" fmla="*/ 197799 w 244350"/>
                  <a:gd name="connsiteY1" fmla="*/ 84680 h 224334"/>
                  <a:gd name="connsiteX2" fmla="*/ 71446 w 244350"/>
                  <a:gd name="connsiteY2" fmla="*/ 1553 h 224334"/>
                  <a:gd name="connsiteX3" fmla="*/ 4944 w 244350"/>
                  <a:gd name="connsiteY3" fmla="*/ 38129 h 224334"/>
                  <a:gd name="connsiteX4" fmla="*/ 14919 w 244350"/>
                  <a:gd name="connsiteY4" fmla="*/ 131231 h 224334"/>
                  <a:gd name="connsiteX5" fmla="*/ 94721 w 244350"/>
                  <a:gd name="connsiteY5" fmla="*/ 224334 h 22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50" h="224334">
                    <a:moveTo>
                      <a:pt x="244350" y="214359"/>
                    </a:moveTo>
                    <a:cubicBezTo>
                      <a:pt x="235483" y="167253"/>
                      <a:pt x="226616" y="120148"/>
                      <a:pt x="197799" y="84680"/>
                    </a:cubicBezTo>
                    <a:cubicBezTo>
                      <a:pt x="168982" y="49212"/>
                      <a:pt x="103588" y="9311"/>
                      <a:pt x="71446" y="1553"/>
                    </a:cubicBezTo>
                    <a:cubicBezTo>
                      <a:pt x="39304" y="-6205"/>
                      <a:pt x="14365" y="16516"/>
                      <a:pt x="4944" y="38129"/>
                    </a:cubicBezTo>
                    <a:cubicBezTo>
                      <a:pt x="-4477" y="59742"/>
                      <a:pt x="-44" y="100197"/>
                      <a:pt x="14919" y="131231"/>
                    </a:cubicBezTo>
                    <a:cubicBezTo>
                      <a:pt x="29882" y="162265"/>
                      <a:pt x="62301" y="193299"/>
                      <a:pt x="94721" y="224334"/>
                    </a:cubicBezTo>
                  </a:path>
                </a:pathLst>
              </a:custGeom>
              <a:no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1" name="フリーフォーム 40"/>
              <p:cNvSpPr/>
              <p:nvPr/>
            </p:nvSpPr>
            <p:spPr>
              <a:xfrm>
                <a:off x="4015076" y="6164247"/>
                <a:ext cx="800249" cy="1237596"/>
              </a:xfrm>
              <a:custGeom>
                <a:avLst/>
                <a:gdLst>
                  <a:gd name="connsiteX0" fmla="*/ 495439 w 495439"/>
                  <a:gd name="connsiteY0" fmla="*/ 67412 h 988462"/>
                  <a:gd name="connsiteX1" fmla="*/ 408986 w 495439"/>
                  <a:gd name="connsiteY1" fmla="*/ 60761 h 988462"/>
                  <a:gd name="connsiteX2" fmla="*/ 295933 w 495439"/>
                  <a:gd name="connsiteY2" fmla="*/ 4235 h 988462"/>
                  <a:gd name="connsiteX3" fmla="*/ 365760 w 495439"/>
                  <a:gd name="connsiteY3" fmla="*/ 190440 h 988462"/>
                  <a:gd name="connsiteX4" fmla="*/ 299258 w 495439"/>
                  <a:gd name="connsiteY4" fmla="*/ 576150 h 988462"/>
                  <a:gd name="connsiteX5" fmla="*/ 0 w 495439"/>
                  <a:gd name="connsiteY5" fmla="*/ 988462 h 988462"/>
                  <a:gd name="connsiteX0" fmla="*/ 495439 w 495439"/>
                  <a:gd name="connsiteY0" fmla="*/ 79418 h 1000468"/>
                  <a:gd name="connsiteX1" fmla="*/ 408986 w 495439"/>
                  <a:gd name="connsiteY1" fmla="*/ 72767 h 1000468"/>
                  <a:gd name="connsiteX2" fmla="*/ 295933 w 495439"/>
                  <a:gd name="connsiteY2" fmla="*/ 16241 h 1000468"/>
                  <a:gd name="connsiteX3" fmla="*/ 365760 w 495439"/>
                  <a:gd name="connsiteY3" fmla="*/ 202446 h 1000468"/>
                  <a:gd name="connsiteX4" fmla="*/ 299258 w 495439"/>
                  <a:gd name="connsiteY4" fmla="*/ 588156 h 1000468"/>
                  <a:gd name="connsiteX5" fmla="*/ 0 w 495439"/>
                  <a:gd name="connsiteY5" fmla="*/ 1000468 h 1000468"/>
                  <a:gd name="connsiteX0" fmla="*/ 495439 w 495439"/>
                  <a:gd name="connsiteY0" fmla="*/ 79418 h 1000468"/>
                  <a:gd name="connsiteX1" fmla="*/ 408986 w 495439"/>
                  <a:gd name="connsiteY1" fmla="*/ 72767 h 1000468"/>
                  <a:gd name="connsiteX2" fmla="*/ 295933 w 495439"/>
                  <a:gd name="connsiteY2" fmla="*/ 16241 h 1000468"/>
                  <a:gd name="connsiteX3" fmla="*/ 365760 w 495439"/>
                  <a:gd name="connsiteY3" fmla="*/ 202446 h 1000468"/>
                  <a:gd name="connsiteX4" fmla="*/ 299258 w 495439"/>
                  <a:gd name="connsiteY4" fmla="*/ 588156 h 1000468"/>
                  <a:gd name="connsiteX5" fmla="*/ 0 w 495439"/>
                  <a:gd name="connsiteY5" fmla="*/ 1000468 h 1000468"/>
                  <a:gd name="connsiteX0" fmla="*/ 495439 w 495439"/>
                  <a:gd name="connsiteY0" fmla="*/ 63177 h 984227"/>
                  <a:gd name="connsiteX1" fmla="*/ 408986 w 495439"/>
                  <a:gd name="connsiteY1" fmla="*/ 56526 h 984227"/>
                  <a:gd name="connsiteX2" fmla="*/ 295933 w 495439"/>
                  <a:gd name="connsiteY2" fmla="*/ 0 h 984227"/>
                  <a:gd name="connsiteX3" fmla="*/ 365760 w 495439"/>
                  <a:gd name="connsiteY3" fmla="*/ 186205 h 984227"/>
                  <a:gd name="connsiteX4" fmla="*/ 299258 w 495439"/>
                  <a:gd name="connsiteY4" fmla="*/ 571915 h 984227"/>
                  <a:gd name="connsiteX5" fmla="*/ 0 w 495439"/>
                  <a:gd name="connsiteY5" fmla="*/ 984227 h 984227"/>
                  <a:gd name="connsiteX0" fmla="*/ 495439 w 495439"/>
                  <a:gd name="connsiteY0" fmla="*/ 63177 h 984227"/>
                  <a:gd name="connsiteX1" fmla="*/ 408986 w 495439"/>
                  <a:gd name="connsiteY1" fmla="*/ 56526 h 984227"/>
                  <a:gd name="connsiteX2" fmla="*/ 295933 w 495439"/>
                  <a:gd name="connsiteY2" fmla="*/ 0 h 984227"/>
                  <a:gd name="connsiteX3" fmla="*/ 356839 w 495439"/>
                  <a:gd name="connsiteY3" fmla="*/ 186205 h 984227"/>
                  <a:gd name="connsiteX4" fmla="*/ 299258 w 495439"/>
                  <a:gd name="connsiteY4" fmla="*/ 571915 h 984227"/>
                  <a:gd name="connsiteX5" fmla="*/ 0 w 495439"/>
                  <a:gd name="connsiteY5" fmla="*/ 984227 h 984227"/>
                  <a:gd name="connsiteX0" fmla="*/ 495439 w 495439"/>
                  <a:gd name="connsiteY0" fmla="*/ 63177 h 984227"/>
                  <a:gd name="connsiteX1" fmla="*/ 408986 w 495439"/>
                  <a:gd name="connsiteY1" fmla="*/ 56526 h 984227"/>
                  <a:gd name="connsiteX2" fmla="*/ 295933 w 495439"/>
                  <a:gd name="connsiteY2" fmla="*/ 0 h 984227"/>
                  <a:gd name="connsiteX3" fmla="*/ 356839 w 495439"/>
                  <a:gd name="connsiteY3" fmla="*/ 186205 h 984227"/>
                  <a:gd name="connsiteX4" fmla="*/ 294797 w 495439"/>
                  <a:gd name="connsiteY4" fmla="*/ 567455 h 984227"/>
                  <a:gd name="connsiteX5" fmla="*/ 0 w 495439"/>
                  <a:gd name="connsiteY5" fmla="*/ 984227 h 984227"/>
                  <a:gd name="connsiteX0" fmla="*/ 495439 w 495439"/>
                  <a:gd name="connsiteY0" fmla="*/ 63177 h 984227"/>
                  <a:gd name="connsiteX1" fmla="*/ 408986 w 495439"/>
                  <a:gd name="connsiteY1" fmla="*/ 56526 h 984227"/>
                  <a:gd name="connsiteX2" fmla="*/ 282551 w 495439"/>
                  <a:gd name="connsiteY2" fmla="*/ 0 h 984227"/>
                  <a:gd name="connsiteX3" fmla="*/ 356839 w 495439"/>
                  <a:gd name="connsiteY3" fmla="*/ 186205 h 984227"/>
                  <a:gd name="connsiteX4" fmla="*/ 294797 w 495439"/>
                  <a:gd name="connsiteY4" fmla="*/ 567455 h 984227"/>
                  <a:gd name="connsiteX5" fmla="*/ 0 w 495439"/>
                  <a:gd name="connsiteY5" fmla="*/ 984227 h 984227"/>
                  <a:gd name="connsiteX0" fmla="*/ 584649 w 584649"/>
                  <a:gd name="connsiteY0" fmla="*/ 49796 h 984227"/>
                  <a:gd name="connsiteX1" fmla="*/ 408986 w 584649"/>
                  <a:gd name="connsiteY1" fmla="*/ 56526 h 984227"/>
                  <a:gd name="connsiteX2" fmla="*/ 282551 w 584649"/>
                  <a:gd name="connsiteY2" fmla="*/ 0 h 984227"/>
                  <a:gd name="connsiteX3" fmla="*/ 356839 w 584649"/>
                  <a:gd name="connsiteY3" fmla="*/ 186205 h 984227"/>
                  <a:gd name="connsiteX4" fmla="*/ 294797 w 584649"/>
                  <a:gd name="connsiteY4" fmla="*/ 567455 h 984227"/>
                  <a:gd name="connsiteX5" fmla="*/ 0 w 584649"/>
                  <a:gd name="connsiteY5" fmla="*/ 984227 h 984227"/>
                  <a:gd name="connsiteX0" fmla="*/ 584649 w 584649"/>
                  <a:gd name="connsiteY0" fmla="*/ 49796 h 984227"/>
                  <a:gd name="connsiteX1" fmla="*/ 408986 w 584649"/>
                  <a:gd name="connsiteY1" fmla="*/ 56526 h 984227"/>
                  <a:gd name="connsiteX2" fmla="*/ 282551 w 584649"/>
                  <a:gd name="connsiteY2" fmla="*/ 0 h 984227"/>
                  <a:gd name="connsiteX3" fmla="*/ 356839 w 584649"/>
                  <a:gd name="connsiteY3" fmla="*/ 186205 h 984227"/>
                  <a:gd name="connsiteX4" fmla="*/ 294797 w 584649"/>
                  <a:gd name="connsiteY4" fmla="*/ 567455 h 984227"/>
                  <a:gd name="connsiteX5" fmla="*/ 0 w 584649"/>
                  <a:gd name="connsiteY5" fmla="*/ 984227 h 98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4649" h="984227">
                    <a:moveTo>
                      <a:pt x="584649" y="49796"/>
                    </a:moveTo>
                    <a:cubicBezTo>
                      <a:pt x="526095" y="74341"/>
                      <a:pt x="459336" y="64825"/>
                      <a:pt x="408986" y="56526"/>
                    </a:cubicBezTo>
                    <a:cubicBezTo>
                      <a:pt x="358636" y="48227"/>
                      <a:pt x="339077" y="28263"/>
                      <a:pt x="282551" y="0"/>
                    </a:cubicBezTo>
                    <a:cubicBezTo>
                      <a:pt x="318574" y="54864"/>
                      <a:pt x="354798" y="91629"/>
                      <a:pt x="356839" y="186205"/>
                    </a:cubicBezTo>
                    <a:cubicBezTo>
                      <a:pt x="358880" y="280781"/>
                      <a:pt x="354270" y="434451"/>
                      <a:pt x="294797" y="567455"/>
                    </a:cubicBezTo>
                    <a:cubicBezTo>
                      <a:pt x="235324" y="700459"/>
                      <a:pt x="119149" y="844573"/>
                      <a:pt x="0" y="984227"/>
                    </a:cubicBezTo>
                  </a:path>
                </a:pathLst>
              </a:custGeom>
              <a:noFill/>
              <a:ln w="381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906" y="1479415"/>
              <a:ext cx="407159" cy="273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144" y="1479415"/>
              <a:ext cx="407159" cy="273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828" y="1479415"/>
              <a:ext cx="273158" cy="273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995" y="1479415"/>
              <a:ext cx="407159" cy="273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679" y="1479415"/>
              <a:ext cx="407159" cy="273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2187298" y="1802006"/>
              <a:ext cx="1989271" cy="298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~60 collaborators</a:t>
              </a:r>
              <a:endParaRPr kumimoji="1" lang="ja-JP" altLang="en-US" sz="2000" dirty="0" smtClean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6785652" y="2323777"/>
              <a:ext cx="1446133" cy="538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sz="3600" b="1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μ</a:t>
              </a:r>
              <a:r>
                <a:rPr kumimoji="1" lang="ja-JP" altLang="en-US" sz="3600" b="1" baseline="30000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＋</a:t>
              </a:r>
              <a:r>
                <a:rPr kumimoji="1" lang="ja-JP" altLang="en-US" sz="2000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</a:t>
              </a:r>
              <a:r>
                <a:rPr kumimoji="1" lang="en-US" altLang="ja-JP" sz="2400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beam</a:t>
              </a:r>
              <a:endParaRPr kumimoji="1" lang="ja-JP" altLang="en-US" sz="2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5316181" y="3337984"/>
              <a:ext cx="830012" cy="5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>
                  <a:solidFill>
                    <a:srgbClr val="00FF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</a:t>
              </a:r>
              <a:r>
                <a:rPr kumimoji="1" lang="ja-JP" altLang="en-US" sz="3600" b="1" baseline="30000" dirty="0" smtClean="0">
                  <a:solidFill>
                    <a:srgbClr val="00FF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＋</a:t>
              </a:r>
              <a:endParaRPr kumimoji="1" lang="ja-JP" altLang="en-US" sz="3600" dirty="0" smtClean="0">
                <a:solidFill>
                  <a:srgbClr val="00FF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4578378" y="2993699"/>
              <a:ext cx="389127" cy="538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b="1" dirty="0">
                  <a:solidFill>
                    <a:srgbClr val="FF00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γ</a:t>
              </a:r>
              <a:endParaRPr kumimoji="1" lang="ja-JP" altLang="en-US" sz="36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6368340" y="3192645"/>
              <a:ext cx="2355284" cy="339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>
                      <a:lumMod val="95000"/>
                    </a:schemeClr>
                  </a:solidFill>
                  <a:effectLst>
                    <a:glow rad="228600">
                      <a:srgbClr val="E2C5A6">
                        <a:alpha val="40000"/>
                      </a:srgb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COBRA SC magnet</a:t>
              </a:r>
              <a:endParaRPr kumimoji="1" lang="ja-JP" altLang="en-US" sz="2400" dirty="0" smtClean="0">
                <a:effectLst>
                  <a:glow rad="228600">
                    <a:srgbClr val="E2C5A6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5598936" y="3888849"/>
              <a:ext cx="2045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FFFF00"/>
                  </a:solidFill>
                  <a:effectLst>
                    <a:glow rad="228600">
                      <a:srgbClr val="FFFF00">
                        <a:alpha val="40000"/>
                      </a:srgb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Drift chambers</a:t>
              </a:r>
              <a:endParaRPr kumimoji="1" lang="ja-JP" altLang="en-US" sz="2400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920074" y="4523333"/>
              <a:ext cx="220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00FF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Timing counters</a:t>
              </a:r>
              <a:endParaRPr kumimoji="1" lang="ja-JP" altLang="en-US" sz="2400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2157906" y="5123603"/>
              <a:ext cx="2174725" cy="3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accent2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LXe γ-ray detector</a:t>
              </a:r>
              <a:endParaRPr kumimoji="1" lang="ja-JP" altLang="en-US" sz="2400" dirty="0" smtClean="0">
                <a:solidFill>
                  <a:schemeClr val="accent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146193" y="1752573"/>
              <a:ext cx="2634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FF66CC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  <a:ea typeface="メイリオ" pitchFamily="50" charset="-128"/>
                  <a:cs typeface="メイリオ" pitchFamily="50" charset="-128"/>
                </a:rPr>
                <a:t>p</a:t>
              </a:r>
              <a:r>
                <a:rPr lang="en-US" altLang="ja-JP" sz="2400" dirty="0" smtClean="0">
                  <a:solidFill>
                    <a:srgbClr val="FF66CC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E5</a:t>
              </a:r>
              <a:r>
                <a:rPr lang="ja-JP" altLang="en-US" sz="2400" dirty="0" smtClean="0">
                  <a:solidFill>
                    <a:srgbClr val="FF66CC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 </a:t>
              </a:r>
              <a:r>
                <a:rPr lang="en-US" altLang="ja-JP" sz="2400" dirty="0" smtClean="0">
                  <a:solidFill>
                    <a:srgbClr val="FF66CC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beamline @PSI</a:t>
              </a:r>
              <a:endParaRPr kumimoji="1" lang="ja-JP" altLang="en-US" sz="2400" dirty="0" smtClean="0">
                <a:solidFill>
                  <a:srgbClr val="FF66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219949" y="6113039"/>
            <a:ext cx="398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Detector paper</a:t>
            </a:r>
            <a:r>
              <a:rPr lang="ja-JP" altLang="en-US" dirty="0" smtClean="0">
                <a:solidFill>
                  <a:schemeClr val="bg1"/>
                </a:solidFill>
              </a:rPr>
              <a:t>を参照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en-US" altLang="ja-JP" dirty="0">
                <a:solidFill>
                  <a:schemeClr val="bg1"/>
                </a:solidFill>
                <a:hlinkClick r:id="rId9"/>
              </a:rPr>
              <a:t>http://arxiv.org/abs/1303.2348</a:t>
            </a:r>
            <a:r>
              <a:rPr lang="en-US" altLang="ja-JP" dirty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60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63500" dir="3600000" algn="tl" rotWithShape="0">
                    <a:schemeClr val="accent3">
                      <a:alpha val="70000"/>
                    </a:schemeClr>
                  </a:outerShdw>
                </a:effectLst>
              </a:rPr>
              <a:t>MEG</a:t>
            </a:r>
            <a:r>
              <a:rPr kumimoji="1" lang="ja-JP" altLang="en-US" sz="6000" dirty="0" smtClean="0">
                <a:ln w="127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63500" dir="3600000" algn="tl" rotWithShape="0">
                    <a:schemeClr val="accent3">
                      <a:alpha val="70000"/>
                    </a:schemeClr>
                  </a:outerShdw>
                </a:effectLst>
              </a:rPr>
              <a:t>実験</a:t>
            </a:r>
            <a:endParaRPr kumimoji="1" lang="ja-JP" altLang="en-US" sz="6000" dirty="0">
              <a:ln w="1270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63500" dir="3600000" algn="tl" rotWithShape="0">
                  <a:schemeClr val="accent3">
                    <a:alpha val="7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2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ユーザー定義 1">
      <a:majorFont>
        <a:latin typeface="Bodoni MT Condensed"/>
        <a:ea typeface="HG明朝E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郊外</Template>
  <TotalTime>7868</TotalTime>
  <Words>3625</Words>
  <Application>Microsoft Office PowerPoint</Application>
  <PresentationFormat>画面に合わせる (4:3)</PresentationFormat>
  <Paragraphs>947</Paragraphs>
  <Slides>71</Slides>
  <Notes>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2" baseType="lpstr">
      <vt:lpstr>Office ​​テーマ</vt:lpstr>
      <vt:lpstr>シンポジウム： 荷電レプトンフレーバー非保存探索による LHC時代の素粒子物理 ――― DCミューオンビームによる cLFV探索</vt:lpstr>
      <vt:lpstr>目次</vt:lpstr>
      <vt:lpstr>DCミューオンビームによるcLFV 探索</vt:lpstr>
      <vt:lpstr>History</vt:lpstr>
      <vt:lpstr>μ→eγ と μ→eee</vt:lpstr>
      <vt:lpstr>μ→eγ と μ→eee</vt:lpstr>
      <vt:lpstr>μ→eγ と μ→eee</vt:lpstr>
      <vt:lpstr>Accidental background</vt:lpstr>
      <vt:lpstr>MEG実験</vt:lpstr>
      <vt:lpstr>PSI</vt:lpstr>
      <vt:lpstr>Ring Cyclotron</vt:lpstr>
      <vt:lpstr>ミューオン生成</vt:lpstr>
      <vt:lpstr>e+スペクトロメータ</vt:lpstr>
      <vt:lpstr>e+スペクトロメータ</vt:lpstr>
      <vt:lpstr>ガンマ線検出器</vt:lpstr>
      <vt:lpstr>MEGの歩み</vt:lpstr>
      <vt:lpstr>What’s new?</vt:lpstr>
      <vt:lpstr>2009–2010 data </vt:lpstr>
      <vt:lpstr>2011 data</vt:lpstr>
      <vt:lpstr>2009–2011 data</vt:lpstr>
      <vt:lpstr>Likelihood fit</vt:lpstr>
      <vt:lpstr>結果</vt:lpstr>
      <vt:lpstr>gー2との関係</vt:lpstr>
      <vt:lpstr>今後の見込み</vt:lpstr>
      <vt:lpstr>近い将来の計画 (～5年)</vt:lpstr>
      <vt:lpstr>MEGアップグレード</vt:lpstr>
      <vt:lpstr>MEGアップグレード</vt:lpstr>
      <vt:lpstr>MEGアップグレード</vt:lpstr>
      <vt:lpstr>New トラッカー</vt:lpstr>
      <vt:lpstr>PowerPoint プレゼンテーション</vt:lpstr>
      <vt:lpstr>ガンマ線検出器</vt:lpstr>
      <vt:lpstr>PowerPoint プレゼンテーション</vt:lpstr>
      <vt:lpstr>PowerPoint プレゼンテーション</vt:lpstr>
      <vt:lpstr>MEGアップグレード</vt:lpstr>
      <vt:lpstr>For a new μ→eee実験</vt:lpstr>
      <vt:lpstr>Mu3e実験</vt:lpstr>
      <vt:lpstr>Silicon pixel tracker</vt:lpstr>
      <vt:lpstr>Tracking</vt:lpstr>
      <vt:lpstr>Staging approach</vt:lpstr>
      <vt:lpstr>Mu3e</vt:lpstr>
      <vt:lpstr>PowerPoint プレゼンテーション</vt:lpstr>
      <vt:lpstr>その先 (5–10, &gt;10年)</vt:lpstr>
      <vt:lpstr>HiMB＠PSI</vt:lpstr>
      <vt:lpstr>Project X</vt:lpstr>
      <vt:lpstr>RCNP/MuSIC</vt:lpstr>
      <vt:lpstr>‘HL-LHC時代’のDCミューオンビームによるcLFV探索</vt:lpstr>
      <vt:lpstr>Conclusion</vt:lpstr>
      <vt:lpstr>PowerPoint プレゼンテーション</vt:lpstr>
      <vt:lpstr>これまでの結果</vt:lpstr>
      <vt:lpstr>解析</vt:lpstr>
      <vt:lpstr>PowerPoint プレゼンテーション</vt:lpstr>
      <vt:lpstr>PowerPoint プレゼンテーション</vt:lpstr>
      <vt:lpstr>PowerPoint プレゼンテーション</vt:lpstr>
      <vt:lpstr>サイドバンド</vt:lpstr>
      <vt:lpstr>系統誤差</vt:lpstr>
      <vt:lpstr>Likelihood analysis</vt:lpstr>
      <vt:lpstr>再解析による変動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Project X サイト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uchiyama</dc:creator>
  <cp:lastModifiedBy>uchiyama</cp:lastModifiedBy>
  <cp:revision>367</cp:revision>
  <dcterms:created xsi:type="dcterms:W3CDTF">2013-03-08T11:30:18Z</dcterms:created>
  <dcterms:modified xsi:type="dcterms:W3CDTF">2013-03-25T23:33:30Z</dcterms:modified>
</cp:coreProperties>
</file>