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31" r:id="rId3"/>
    <p:sldId id="338" r:id="rId4"/>
    <p:sldId id="320" r:id="rId5"/>
    <p:sldId id="319" r:id="rId6"/>
    <p:sldId id="298" r:id="rId7"/>
    <p:sldId id="332" r:id="rId8"/>
    <p:sldId id="301" r:id="rId9"/>
    <p:sldId id="337" r:id="rId10"/>
    <p:sldId id="302" r:id="rId11"/>
    <p:sldId id="303" r:id="rId12"/>
    <p:sldId id="304" r:id="rId13"/>
    <p:sldId id="316" r:id="rId14"/>
    <p:sldId id="315" r:id="rId15"/>
    <p:sldId id="314" r:id="rId16"/>
    <p:sldId id="328" r:id="rId17"/>
    <p:sldId id="339" r:id="rId18"/>
    <p:sldId id="340" r:id="rId19"/>
    <p:sldId id="307" r:id="rId20"/>
    <p:sldId id="313" r:id="rId21"/>
    <p:sldId id="308" r:id="rId22"/>
    <p:sldId id="310" r:id="rId23"/>
    <p:sldId id="309" r:id="rId24"/>
    <p:sldId id="322" r:id="rId25"/>
    <p:sldId id="333" r:id="rId26"/>
    <p:sldId id="311" r:id="rId27"/>
    <p:sldId id="334" r:id="rId28"/>
    <p:sldId id="335" r:id="rId29"/>
    <p:sldId id="329" r:id="rId30"/>
    <p:sldId id="324" r:id="rId31"/>
    <p:sldId id="323" r:id="rId32"/>
    <p:sldId id="325" r:id="rId33"/>
    <p:sldId id="312" r:id="rId34"/>
    <p:sldId id="299" r:id="rId35"/>
    <p:sldId id="300" r:id="rId36"/>
    <p:sldId id="336" r:id="rId37"/>
    <p:sldId id="305" r:id="rId3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4425EF2D-2F72-4347-BD77-2F404DB66608}">
          <p14:sldIdLst>
            <p14:sldId id="256"/>
          </p14:sldIdLst>
        </p14:section>
        <p14:section name="イントロ" id="{B0B58608-2229-4265-BBFD-DD008A141513}">
          <p14:sldIdLst>
            <p14:sldId id="331"/>
            <p14:sldId id="338"/>
            <p14:sldId id="320"/>
            <p14:sldId id="319"/>
            <p14:sldId id="298"/>
            <p14:sldId id="332"/>
          </p14:sldIdLst>
        </p14:section>
        <p14:section name="シングルセンサー" id="{74D8974F-1C13-46DC-895E-0CD3C46286AA}">
          <p14:sldIdLst>
            <p14:sldId id="301"/>
            <p14:sldId id="337"/>
            <p14:sldId id="302"/>
            <p14:sldId id="303"/>
            <p14:sldId id="304"/>
            <p14:sldId id="316"/>
            <p14:sldId id="315"/>
            <p14:sldId id="314"/>
            <p14:sldId id="328"/>
            <p14:sldId id="339"/>
            <p14:sldId id="340"/>
          </p14:sldIdLst>
        </p14:section>
        <p14:section name="３連性能" id="{940136DF-7C68-4FB6-B8B6-F40F820710FA}">
          <p14:sldIdLst>
            <p14:sldId id="307"/>
            <p14:sldId id="313"/>
            <p14:sldId id="308"/>
            <p14:sldId id="310"/>
            <p14:sldId id="309"/>
            <p14:sldId id="322"/>
            <p14:sldId id="333"/>
          </p14:sldIdLst>
        </p14:section>
        <p14:section name="まとめ" id="{759DE963-C556-4B97-A570-1D04BB0C6DEF}">
          <p14:sldIdLst>
            <p14:sldId id="311"/>
            <p14:sldId id="334"/>
          </p14:sldIdLst>
        </p14:section>
        <p14:section name="Backup" id="{C319E54D-C1AD-4D17-9C8F-B3442842E8E4}">
          <p14:sldIdLst>
            <p14:sldId id="335"/>
            <p14:sldId id="329"/>
            <p14:sldId id="324"/>
            <p14:sldId id="323"/>
            <p14:sldId id="325"/>
            <p14:sldId id="312"/>
            <p14:sldId id="299"/>
            <p14:sldId id="300"/>
            <p14:sldId id="336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66FF"/>
    <a:srgbClr val="38C218"/>
    <a:srgbClr val="0000FF"/>
    <a:srgbClr val="FF6600"/>
    <a:srgbClr val="9900CC"/>
    <a:srgbClr val="F0628E"/>
    <a:srgbClr val="FF00FF"/>
    <a:srgbClr val="ECEDB5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FD4443E-F989-4FC4-A0C8-D5A2AF1F390B}" styleName="濃色スタイル 1 - アクセント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テーマ スタイル 2 - アクセント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70" autoAdjust="0"/>
    <p:restoredTop sz="96209" autoAdjust="0"/>
  </p:normalViewPr>
  <p:slideViewPr>
    <p:cSldViewPr>
      <p:cViewPr varScale="1">
        <p:scale>
          <a:sx n="67" d="100"/>
          <a:sy n="67" d="100"/>
        </p:scale>
        <p:origin x="15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1494" y="90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45D0B-BC56-445C-9FF5-D57CC67DF57A}" type="datetimeFigureOut">
              <a:rPr kumimoji="1" lang="ja-JP" altLang="en-US" smtClean="0"/>
              <a:t>2013/9/18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FB2DE-554B-4EAE-92E5-8A243F62C7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688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6534E-E307-4F3E-805D-50F93ACE697A}" type="datetimeFigureOut">
              <a:rPr kumimoji="1" lang="ja-JP" altLang="en-US" smtClean="0"/>
              <a:t>2013/9/18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1AF99-6C29-408F-843C-293858F345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912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1AF99-6C29-408F-843C-293858F3452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6825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1AF99-6C29-408F-843C-293858F3452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033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1AF99-6C29-408F-843C-293858F3452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601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1AF99-6C29-408F-843C-293858F3452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602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1AF99-6C29-408F-843C-293858F34521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85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u="sng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JPS 2013/Sep/20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Yusuke UCHIYAMA/ICEPP The University of Tokyo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2B1-8B9C-44C5-98DB-93E5C0870C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5153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 baseline="0">
                <a:ln w="13970">
                  <a:solidFill>
                    <a:schemeClr val="tx1"/>
                  </a:solidFill>
                </a:ln>
                <a:effectLst>
                  <a:outerShdw blurRad="25400" dir="3000000" algn="tl" rotWithShape="0">
                    <a:prstClr val="black">
                      <a:alpha val="70000"/>
                    </a:prstClr>
                  </a:outerShdw>
                </a:effectLst>
                <a:latin typeface="+mn-ea"/>
                <a:ea typeface="+mn-ea"/>
              </a:defRPr>
            </a:lvl1pPr>
          </a:lstStyle>
          <a:p>
            <a:r>
              <a:rPr kumimoji="1" lang="en-US" altLang="ja-JP" dirty="0" smtClean="0"/>
              <a:t>ll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JPS 2013/Sep/20</a:t>
            </a:r>
            <a:endParaRPr lang="ja-JP" altLang="en-US" dirty="0"/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Yusuke UCHIYAMA/ICEPP The University of Tokyo</a:t>
            </a:r>
            <a:endParaRPr lang="ja-JP" altLang="en-US" dirty="0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2B1-8B9C-44C5-98DB-93E5C0870CF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859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034" y="323655"/>
            <a:ext cx="1914525" cy="571500"/>
          </a:xfrm>
          <a:prstGeom prst="rect">
            <a:avLst/>
          </a:prstGeom>
        </p:spPr>
      </p:pic>
      <p:sp>
        <p:nvSpPr>
          <p:cNvPr id="17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JPS 2013/Sep/20</a:t>
            </a:r>
            <a:endParaRPr lang="ja-JP" altLang="en-US" dirty="0"/>
          </a:p>
        </p:txBody>
      </p:sp>
      <p:sp>
        <p:nvSpPr>
          <p:cNvPr id="18" name="フッター プレースホルダー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Yusuke UCHIYAMA/ICEPP The University of Tokyo</a:t>
            </a:r>
            <a:endParaRPr lang="ja-JP" altLang="en-US" dirty="0"/>
          </a:p>
        </p:txBody>
      </p:sp>
      <p:sp>
        <p:nvSpPr>
          <p:cNvPr id="19" name="スライド番号プレースホルダー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2B1-8B9C-44C5-98DB-93E5C0870CF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1476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JPS 2013/Sep/20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Yusuke UCHIYAMA/ICEPP The University of Tokyo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2B1-8B9C-44C5-98DB-93E5C0870C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5779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4527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7524" y="1276748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572240"/>
            <a:ext cx="2133600" cy="2771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itchFamily="34" charset="0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 smtClean="0"/>
              <a:t>JPS 2013/Sep/20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816805" y="6564444"/>
            <a:ext cx="4066713" cy="2771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itchFamily="34" charset="0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 smtClean="0"/>
              <a:t>Yusuke UCHIYAMA/ICEPP The University of Tokyo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839186" y="5967874"/>
            <a:ext cx="1368152" cy="10518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0" b="1">
                <a:solidFill>
                  <a:schemeClr val="tx1">
                    <a:lumMod val="75000"/>
                    <a:lumOff val="25000"/>
                    <a:alpha val="44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  <a:cs typeface="メイリオ" pitchFamily="50" charset="-128"/>
              </a:defRPr>
            </a:lvl1pPr>
          </a:lstStyle>
          <a:p>
            <a:fld id="{FE3142B1-8B9C-44C5-98DB-93E5C0870CF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grpSp>
        <p:nvGrpSpPr>
          <p:cNvPr id="33" name="グループ化 32"/>
          <p:cNvGrpSpPr>
            <a:grpSpLocks noChangeAspect="1"/>
          </p:cNvGrpSpPr>
          <p:nvPr userDrawn="1"/>
        </p:nvGrpSpPr>
        <p:grpSpPr>
          <a:xfrm>
            <a:off x="-18510" y="2219"/>
            <a:ext cx="495238" cy="6872518"/>
            <a:chOff x="0" y="2219"/>
            <a:chExt cx="495238" cy="7031248"/>
          </a:xfrm>
        </p:grpSpPr>
        <p:pic>
          <p:nvPicPr>
            <p:cNvPr id="8" name="図 7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19"/>
              <a:ext cx="495238" cy="317460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07391"/>
              <a:ext cx="495238" cy="317460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2563"/>
              <a:ext cx="495238" cy="317460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17735"/>
              <a:ext cx="495238" cy="317460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22907"/>
              <a:ext cx="495238" cy="317460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28079"/>
              <a:ext cx="495238" cy="317460"/>
            </a:xfrm>
            <a:prstGeom prst="rect">
              <a:avLst/>
            </a:prstGeom>
          </p:spPr>
        </p:pic>
        <p:pic>
          <p:nvPicPr>
            <p:cNvPr id="16" name="図 15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833251"/>
              <a:ext cx="495238" cy="317460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38423"/>
              <a:ext cx="495238" cy="317460"/>
            </a:xfrm>
            <a:prstGeom prst="rect">
              <a:avLst/>
            </a:prstGeom>
          </p:spPr>
        </p:pic>
        <p:pic>
          <p:nvPicPr>
            <p:cNvPr id="18" name="図 17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43595"/>
              <a:ext cx="495238" cy="317460"/>
            </a:xfrm>
            <a:prstGeom prst="rect">
              <a:avLst/>
            </a:prstGeom>
          </p:spPr>
        </p:pic>
        <p:pic>
          <p:nvPicPr>
            <p:cNvPr id="19" name="図 1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8767"/>
              <a:ext cx="495238" cy="317460"/>
            </a:xfrm>
            <a:prstGeom prst="rect">
              <a:avLst/>
            </a:prstGeom>
          </p:spPr>
        </p:pic>
        <p:pic>
          <p:nvPicPr>
            <p:cNvPr id="20" name="図 19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053939"/>
              <a:ext cx="495238" cy="317460"/>
            </a:xfrm>
            <a:prstGeom prst="rect">
              <a:avLst/>
            </a:prstGeom>
          </p:spPr>
        </p:pic>
        <p:pic>
          <p:nvPicPr>
            <p:cNvPr id="21" name="図 20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59111"/>
              <a:ext cx="495238" cy="317460"/>
            </a:xfrm>
            <a:prstGeom prst="rect">
              <a:avLst/>
            </a:prstGeom>
          </p:spPr>
        </p:pic>
        <p:pic>
          <p:nvPicPr>
            <p:cNvPr id="22" name="図 21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64283"/>
              <a:ext cx="495238" cy="317460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69455"/>
              <a:ext cx="495238" cy="317460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74627"/>
              <a:ext cx="495238" cy="317460"/>
            </a:xfrm>
            <a:prstGeom prst="rect">
              <a:avLst/>
            </a:prstGeom>
          </p:spPr>
        </p:pic>
        <p:pic>
          <p:nvPicPr>
            <p:cNvPr id="25" name="図 24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79799"/>
              <a:ext cx="495238" cy="317460"/>
            </a:xfrm>
            <a:prstGeom prst="rect">
              <a:avLst/>
            </a:prstGeom>
          </p:spPr>
        </p:pic>
        <p:pic>
          <p:nvPicPr>
            <p:cNvPr id="26" name="図 25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84971"/>
              <a:ext cx="495238" cy="317460"/>
            </a:xfrm>
            <a:prstGeom prst="rect">
              <a:avLst/>
            </a:prstGeom>
          </p:spPr>
        </p:pic>
        <p:pic>
          <p:nvPicPr>
            <p:cNvPr id="27" name="図 26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90143"/>
              <a:ext cx="495238" cy="317460"/>
            </a:xfrm>
            <a:prstGeom prst="rect">
              <a:avLst/>
            </a:prstGeom>
          </p:spPr>
        </p:pic>
        <p:pic>
          <p:nvPicPr>
            <p:cNvPr id="28" name="図 27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95315"/>
              <a:ext cx="495238" cy="317460"/>
            </a:xfrm>
            <a:prstGeom prst="rect">
              <a:avLst/>
            </a:prstGeom>
          </p:spPr>
        </p:pic>
        <p:pic>
          <p:nvPicPr>
            <p:cNvPr id="29" name="図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00487"/>
              <a:ext cx="495238" cy="317460"/>
            </a:xfrm>
            <a:prstGeom prst="rect">
              <a:avLst/>
            </a:prstGeom>
          </p:spPr>
        </p:pic>
        <p:pic>
          <p:nvPicPr>
            <p:cNvPr id="30" name="図 29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5659"/>
              <a:ext cx="495238" cy="317460"/>
            </a:xfrm>
            <a:prstGeom prst="rect">
              <a:avLst/>
            </a:prstGeom>
          </p:spPr>
        </p:pic>
        <p:pic>
          <p:nvPicPr>
            <p:cNvPr id="31" name="図 30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410831"/>
              <a:ext cx="495238" cy="317460"/>
            </a:xfrm>
            <a:prstGeom prst="rect">
              <a:avLst/>
            </a:prstGeom>
          </p:spPr>
        </p:pic>
        <p:pic>
          <p:nvPicPr>
            <p:cNvPr id="32" name="図 31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716007"/>
              <a:ext cx="495238" cy="3174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759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b="0" u="sng" kern="1200" baseline="0">
          <a:ln w="12700">
            <a:solidFill>
              <a:schemeClr val="tx1"/>
            </a:solidFill>
          </a:ln>
          <a:solidFill>
            <a:schemeClr val="tx1"/>
          </a:solidFill>
          <a:effectLst>
            <a:outerShdw blurRad="25400" dir="3600000" algn="tl" rotWithShape="0">
              <a:prstClr val="black">
                <a:alpha val="40000"/>
              </a:prstClr>
            </a:outerShdw>
          </a:effectLst>
          <a:latin typeface="メイリオ" pitchFamily="50" charset="-128"/>
          <a:ea typeface="メイリオ" pitchFamily="50" charset="-128"/>
          <a:cs typeface="メイリオ" pitchFamily="50" charset="-128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Arial" pitchFamily="34" charset="0"/>
        <a:buChar char="•"/>
        <a:defRPr kumimoji="1" sz="2800" b="1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  <a:lvl2pPr marL="61200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2pPr>
      <a:lvl3pPr marL="756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3pPr>
      <a:lvl4pPr marL="10800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4pPr>
      <a:lvl5pPr marL="14400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mpc1222.psi.ch/pixTC+Test/130425_212134/NewMPPCWfComp_bias.gif?lb=pixTC+Test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arXiv:1301.7225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jpg"/><Relationship Id="rId4" Type="http://schemas.openxmlformats.org/officeDocument/2006/relationships/image" Target="../media/image61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mpc1222.psi.ch/pixTC+Test/121123_230458/002.JPG?lb=pixTC+Tes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21550" y="1673805"/>
            <a:ext cx="8622450" cy="2115234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en-US" altLang="ja-JP" dirty="0" smtClean="0"/>
              <a:t>SiPM</a:t>
            </a:r>
            <a:r>
              <a:rPr lang="ja-JP" altLang="en-US" dirty="0" smtClean="0"/>
              <a:t>読み出しによる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高時間分解能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シンチレーションカウンターの開発</a:t>
            </a:r>
            <a:endParaRPr kumimoji="1" lang="ja-JP" altLang="en-US" sz="4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446875" y="3795097"/>
            <a:ext cx="5355596" cy="2475276"/>
          </a:xfrm>
        </p:spPr>
        <p:txBody>
          <a:bodyPr>
            <a:noAutofit/>
          </a:bodyPr>
          <a:lstStyle/>
          <a:p>
            <a:pPr algn="r"/>
            <a:r>
              <a:rPr lang="en-US" altLang="ja-JP" sz="2000" b="0" dirty="0" smtClean="0"/>
              <a:t>2013</a:t>
            </a:r>
            <a:r>
              <a:rPr lang="ja-JP" altLang="en-US" sz="2000" b="0" dirty="0" smtClean="0"/>
              <a:t>年</a:t>
            </a:r>
            <a:r>
              <a:rPr lang="en-US" altLang="ja-JP" sz="2000" b="0" dirty="0" smtClean="0"/>
              <a:t>9</a:t>
            </a:r>
            <a:r>
              <a:rPr lang="ja-JP" altLang="en-US" sz="2000" b="0" dirty="0" smtClean="0"/>
              <a:t>月</a:t>
            </a:r>
            <a:r>
              <a:rPr lang="en-US" altLang="ja-JP" sz="2000" b="0" dirty="0" smtClean="0"/>
              <a:t>20</a:t>
            </a:r>
            <a:r>
              <a:rPr lang="ja-JP" altLang="en-US" sz="2000" b="0" dirty="0" smtClean="0"/>
              <a:t>日</a:t>
            </a:r>
            <a:endParaRPr lang="en-US" altLang="ja-JP" sz="2000" b="0" dirty="0" smtClean="0"/>
          </a:p>
          <a:p>
            <a:pPr algn="r">
              <a:spcBef>
                <a:spcPts val="0"/>
              </a:spcBef>
            </a:pPr>
            <a:r>
              <a:rPr lang="ja-JP" altLang="en-US" sz="2000" b="0" dirty="0" smtClean="0"/>
              <a:t>日本物理学会</a:t>
            </a:r>
            <a:r>
              <a:rPr lang="en-US" altLang="ja-JP" sz="2000" b="0" dirty="0" smtClean="0"/>
              <a:t>2013</a:t>
            </a:r>
            <a:r>
              <a:rPr lang="ja-JP" altLang="en-US" sz="2000" b="0" dirty="0" smtClean="0"/>
              <a:t>年秋季大会＠高知大学</a:t>
            </a:r>
            <a:endParaRPr lang="en-US" altLang="ja-JP" sz="2000" dirty="0" smtClean="0"/>
          </a:p>
          <a:p>
            <a:pPr algn="r"/>
            <a:r>
              <a:rPr lang="ja-JP" altLang="en-US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素粒子物理国際</a:t>
            </a:r>
            <a:r>
              <a:rPr lang="ja-JP" altLang="en-US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研究</a:t>
            </a:r>
            <a:r>
              <a:rPr lang="ja-JP" altLang="en-US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センター</a:t>
            </a:r>
            <a:endParaRPr lang="en-US" altLang="ja-JP" sz="20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kumimoji="1" lang="ja-JP" altLang="en-US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内山 雄祐</a:t>
            </a:r>
            <a:endParaRPr kumimoji="1" lang="en-US" altLang="ja-JP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r>
              <a:rPr kumimoji="1" lang="ja-JP" altLang="en-US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西村 美紀</a:t>
            </a:r>
            <a:r>
              <a:rPr kumimoji="1" lang="en-US" altLang="ja-JP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ja-JP" altLang="en-US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大谷 航</a:t>
            </a:r>
            <a:endParaRPr lang="en-US" altLang="ja-JP" sz="24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r>
              <a:rPr kumimoji="1" lang="en-US" altLang="ja-JP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Matteo De </a:t>
            </a:r>
            <a:r>
              <a:rPr kumimoji="1" lang="en-US" altLang="ja-JP" sz="24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Gerone</a:t>
            </a:r>
            <a:endParaRPr kumimoji="1" lang="en-US" altLang="ja-JP" sz="24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r>
              <a:rPr lang="en-US" altLang="ja-JP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ja-JP" altLang="en-US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他</a:t>
            </a:r>
            <a:r>
              <a:rPr lang="en-US" altLang="ja-JP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ja-JP" altLang="en-US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ja-JP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MEG collaborators</a:t>
            </a:r>
            <a:endParaRPr kumimoji="1" lang="ja-JP" altLang="en-US" sz="2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05" y="4462089"/>
            <a:ext cx="3420380" cy="104749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45" y="5542795"/>
            <a:ext cx="1080120" cy="6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2"/>
          <a:srcRect l="14850" t="15876" r="6739" b="2750"/>
          <a:stretch/>
        </p:blipFill>
        <p:spPr>
          <a:xfrm>
            <a:off x="296525" y="1331994"/>
            <a:ext cx="8711626" cy="3492161"/>
          </a:xfrm>
          <a:prstGeom prst="rect">
            <a:avLst/>
          </a:prstGeom>
        </p:spPr>
      </p:pic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296525" y="274638"/>
            <a:ext cx="7715200" cy="706090"/>
          </a:xfrm>
        </p:spPr>
        <p:txBody>
          <a:bodyPr/>
          <a:lstStyle/>
          <a:p>
            <a:r>
              <a:rPr kumimoji="1" lang="en-US" altLang="ja-JP" dirty="0" smtClean="0"/>
              <a:t>I-V</a:t>
            </a:r>
            <a:r>
              <a:rPr lang="ja-JP" altLang="en-US" dirty="0"/>
              <a:t> </a:t>
            </a:r>
            <a:r>
              <a:rPr lang="en-US" altLang="ja-JP" dirty="0" smtClean="0"/>
              <a:t>characteristics 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572240"/>
            <a:ext cx="2133600" cy="277140"/>
          </a:xfrm>
        </p:spPr>
        <p:txBody>
          <a:bodyPr/>
          <a:lstStyle/>
          <a:p>
            <a:r>
              <a:rPr kumimoji="1" lang="en-US" altLang="ja-JP" smtClean="0"/>
              <a:t>JPS 2013/Sep/20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16805" y="6564444"/>
            <a:ext cx="4066713" cy="277140"/>
          </a:xfrm>
        </p:spPr>
        <p:txBody>
          <a:bodyPr/>
          <a:lstStyle/>
          <a:p>
            <a:r>
              <a:rPr kumimoji="1" lang="en-US" altLang="ja-JP" smtClean="0"/>
              <a:t>Yusuke UCHIYAMA/ICEPP The University of Tokyo</a:t>
            </a:r>
            <a:endParaRPr kumimoji="1"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7540916" y="3757301"/>
            <a:ext cx="712556" cy="1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7545500" y="3764706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chemeClr val="accent1"/>
                </a:solidFill>
              </a:rPr>
              <a:t>2 V</a:t>
            </a:r>
            <a:endParaRPr kumimoji="1" lang="ja-JP" altLang="en-US" sz="2400" b="1" dirty="0">
              <a:solidFill>
                <a:schemeClr val="accent1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5501849" y="3800871"/>
            <a:ext cx="1299111" cy="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5837866" y="3327161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chemeClr val="accent1"/>
                </a:solidFill>
              </a:rPr>
              <a:t>4 V</a:t>
            </a:r>
            <a:endParaRPr kumimoji="1" lang="ja-JP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945511" y="113592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＠</a:t>
            </a:r>
            <a:r>
              <a:rPr kumimoji="1" lang="en-US" altLang="ja-JP" dirty="0" smtClean="0"/>
              <a:t>23</a:t>
            </a:r>
            <a:r>
              <a:rPr kumimoji="1" lang="ja-JP" altLang="en-US" dirty="0" smtClean="0"/>
              <a:t>℃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56566" y="4896906"/>
            <a:ext cx="84874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n"/>
            </a:pPr>
            <a:r>
              <a:rPr lang="en-US" altLang="ja-JP" sz="2000" dirty="0" smtClean="0"/>
              <a:t>Much wider operational range.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n"/>
            </a:pPr>
            <a:r>
              <a:rPr lang="en-US" altLang="ja-JP" sz="2000" dirty="0" smtClean="0"/>
              <a:t>B</a:t>
            </a:r>
            <a:r>
              <a:rPr kumimoji="1" lang="en-US" altLang="ja-JP" sz="2000" dirty="0" smtClean="0"/>
              <a:t>reakdown voltages are lower by 5 V (standard), 15V (trench)</a:t>
            </a:r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1649834" y="3475998"/>
            <a:ext cx="2835315" cy="1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2929382" y="3041723"/>
            <a:ext cx="109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chemeClr val="accent1"/>
                </a:solidFill>
              </a:rPr>
              <a:t>8 V</a:t>
            </a:r>
            <a:endParaRPr kumimoji="1" lang="ja-JP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1705789" y="2334396"/>
            <a:ext cx="1770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/>
              <a:t>Trench MPPC</a:t>
            </a:r>
            <a:endParaRPr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5073233" y="1839102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New </a:t>
            </a:r>
            <a:r>
              <a:rPr lang="en-US" altLang="ja-JP" b="1" dirty="0"/>
              <a:t>MPPC</a:t>
            </a:r>
            <a:endParaRPr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610274" y="2180485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50</a:t>
            </a:r>
            <a:r>
              <a:rPr kumimoji="1" lang="el-GR" altLang="ja-JP" dirty="0" smtClean="0"/>
              <a:t>μ</a:t>
            </a:r>
            <a:r>
              <a:rPr kumimoji="1" lang="en-US" altLang="ja-JP" dirty="0" smtClean="0"/>
              <a:t>m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585903" y="2198391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25</a:t>
            </a:r>
            <a:r>
              <a:rPr kumimoji="1" lang="el-GR" altLang="ja-JP" dirty="0" smtClean="0"/>
              <a:t>μ</a:t>
            </a:r>
            <a:r>
              <a:rPr kumimoji="1" lang="en-US" altLang="ja-JP" dirty="0" smtClean="0"/>
              <a:t>m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7258399" y="2758974"/>
            <a:ext cx="1356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Old </a:t>
            </a:r>
            <a:r>
              <a:rPr lang="en-US" altLang="ja-JP" b="1" dirty="0"/>
              <a:t>MPPC</a:t>
            </a:r>
            <a:endParaRPr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2B1-8B9C-44C5-98DB-93E5C0870CF6}" type="slidenum">
              <a:rPr lang="ja-JP" altLang="en-US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778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0135" cy="706090"/>
          </a:xfrm>
        </p:spPr>
        <p:txBody>
          <a:bodyPr/>
          <a:lstStyle/>
          <a:p>
            <a:r>
              <a:rPr lang="en-US" altLang="ja-JP" dirty="0" smtClean="0"/>
              <a:t>Snapshot of waveform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572240"/>
            <a:ext cx="2133600" cy="277140"/>
          </a:xfrm>
        </p:spPr>
        <p:txBody>
          <a:bodyPr/>
          <a:lstStyle/>
          <a:p>
            <a:r>
              <a:rPr kumimoji="1" lang="en-US" altLang="ja-JP" smtClean="0"/>
              <a:t>JPS 2013/Sep/20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16805" y="6564444"/>
            <a:ext cx="4066713" cy="277140"/>
          </a:xfrm>
        </p:spPr>
        <p:txBody>
          <a:bodyPr/>
          <a:lstStyle/>
          <a:p>
            <a:r>
              <a:rPr kumimoji="1" lang="en-US" altLang="ja-JP" smtClean="0"/>
              <a:t>Yusuke UCHIYAMA/ICEPP The University of Tokyo</a:t>
            </a:r>
            <a:endParaRPr kumimoji="1" lang="ja-JP" alt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idx="1"/>
          </p:nvPr>
        </p:nvSpPr>
        <p:spPr>
          <a:xfrm>
            <a:off x="566554" y="4764899"/>
            <a:ext cx="2902865" cy="13612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ja-JP" sz="2400" b="0" dirty="0" smtClean="0"/>
              <a:t>Confirmed less after-pulsing </a:t>
            </a:r>
            <a:endParaRPr kumimoji="1" lang="ja-JP" altLang="en-US" sz="2400" b="0" dirty="0"/>
          </a:p>
        </p:txBody>
      </p:sp>
      <p:pic>
        <p:nvPicPr>
          <p:cNvPr id="12" name="コンテンツ プレースホルダー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t="4664" r="636" b="48537"/>
          <a:stretch/>
        </p:blipFill>
        <p:spPr>
          <a:xfrm>
            <a:off x="974987" y="1138220"/>
            <a:ext cx="3567570" cy="197354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6" t="4720" r="112" b="48687"/>
          <a:stretch/>
        </p:blipFill>
        <p:spPr>
          <a:xfrm>
            <a:off x="5296931" y="1132385"/>
            <a:ext cx="3594685" cy="1978469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074921" y="2333635"/>
            <a:ext cx="159050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/>
              <a:t>New </a:t>
            </a:r>
            <a:r>
              <a:rPr lang="en-US" altLang="ja-JP" sz="1600" b="1" dirty="0" smtClean="0"/>
              <a:t>MPPC</a:t>
            </a:r>
            <a:r>
              <a:rPr lang="en-US" altLang="ja-JP" sz="1600" b="1" dirty="0"/>
              <a:t/>
            </a:r>
            <a:br>
              <a:rPr lang="en-US" altLang="ja-JP" sz="1600" b="1" dirty="0"/>
            </a:br>
            <a:r>
              <a:rPr lang="en-US" altLang="ja-JP" sz="1100" b="1" dirty="0" smtClean="0"/>
              <a:t>(S12572-050C(X))</a:t>
            </a:r>
            <a:endParaRPr lang="en-US" altLang="ja-JP" sz="1600" b="1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88975" y="1294782"/>
            <a:ext cx="150073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ja-JP" sz="1600" b="1" dirty="0" smtClean="0"/>
              <a:t>Old MPPC</a:t>
            </a:r>
            <a:br>
              <a:rPr lang="en-US" altLang="ja-JP" sz="1600" b="1" dirty="0" smtClean="0"/>
            </a:br>
            <a:r>
              <a:rPr lang="en-US" altLang="ja-JP" sz="1100" dirty="0"/>
              <a:t>(S10362-33-050C</a:t>
            </a:r>
            <a:r>
              <a:rPr lang="en-US" altLang="ja-JP" sz="1100" dirty="0" smtClean="0"/>
              <a:t>)</a:t>
            </a:r>
            <a:endParaRPr lang="en-US" altLang="ja-JP" sz="1100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540" y="4230214"/>
            <a:ext cx="2762955" cy="218811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405" y="4221594"/>
            <a:ext cx="2781681" cy="2202942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005260" y="4121297"/>
            <a:ext cx="22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2">
                    <a:lumMod val="75000"/>
                  </a:schemeClr>
                </a:solidFill>
              </a:rPr>
              <a:t>Average waveform</a:t>
            </a:r>
            <a:endParaRPr kumimoji="1" lang="ja-JP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3489905" y="4144642"/>
            <a:ext cx="5517105" cy="2299693"/>
          </a:xfrm>
          <a:prstGeom prst="roundRect">
            <a:avLst>
              <a:gd name="adj" fmla="val 8715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3328402" y="1555066"/>
            <a:ext cx="360040" cy="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195127" y="1216512"/>
            <a:ext cx="930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chemeClr val="accent1"/>
                </a:solidFill>
              </a:rPr>
              <a:t>20 ns</a:t>
            </a:r>
            <a:endParaRPr kumimoji="1" lang="ja-JP" altLang="en-US" sz="1600" dirty="0">
              <a:solidFill>
                <a:schemeClr val="accent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167729" y="1185734"/>
            <a:ext cx="1692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After shaping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1252" y="3056290"/>
            <a:ext cx="3562280" cy="96626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142" y="3153017"/>
            <a:ext cx="3554415" cy="970594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1164875" y="3250465"/>
            <a:ext cx="159050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Trench MPPC</a:t>
            </a:r>
            <a:r>
              <a:rPr lang="en-US" altLang="ja-JP" sz="1600" b="1" dirty="0"/>
              <a:t/>
            </a:r>
            <a:br>
              <a:rPr lang="en-US" altLang="ja-JP" sz="1600" b="1" dirty="0"/>
            </a:br>
            <a:r>
              <a:rPr lang="en-US" altLang="ja-JP" sz="1100" b="1" dirty="0" smtClean="0"/>
              <a:t>(S12652-050C(X))</a:t>
            </a:r>
            <a:endParaRPr lang="en-US" altLang="ja-JP" sz="1600" b="1" dirty="0" smtClean="0"/>
          </a:p>
        </p:txBody>
      </p:sp>
      <p:sp>
        <p:nvSpPr>
          <p:cNvPr id="19" name="スライド番号プレースホルダー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2B1-8B9C-44C5-98DB-93E5C0870CF6}" type="slidenum">
              <a:rPr lang="ja-JP" altLang="en-US" smtClean="0"/>
              <a:pPr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222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706090"/>
          </a:xfrm>
        </p:spPr>
        <p:txBody>
          <a:bodyPr/>
          <a:lstStyle/>
          <a:p>
            <a:r>
              <a:rPr lang="en-US" altLang="ja-JP" dirty="0" err="1" smtClean="0"/>
              <a:t>p.e.</a:t>
            </a:r>
            <a:r>
              <a:rPr lang="en-US" altLang="ja-JP" dirty="0" smtClean="0"/>
              <a:t> counting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2430" y="1499023"/>
            <a:ext cx="3160347" cy="3465385"/>
          </a:xfrm>
        </p:spPr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kumimoji="1" lang="en-US" altLang="ja-JP" sz="2000" dirty="0" smtClean="0"/>
              <a:t>Dark measurement</a:t>
            </a:r>
          </a:p>
          <a:p>
            <a:pPr lvl="1"/>
            <a:r>
              <a:rPr lang="en-US" altLang="ja-JP" sz="2000" dirty="0" smtClean="0"/>
              <a:t>Random trigger</a:t>
            </a:r>
            <a:endParaRPr kumimoji="1" lang="en-US" altLang="ja-JP" sz="2000" dirty="0" smtClean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p"/>
            </a:pPr>
            <a:r>
              <a:rPr kumimoji="1" lang="en-US" altLang="ja-JP" sz="2000" dirty="0" smtClean="0"/>
              <a:t>Photo-electron counting capability</a:t>
            </a:r>
          </a:p>
          <a:p>
            <a:pPr lvl="1"/>
            <a:r>
              <a:rPr kumimoji="1" lang="en-US" altLang="ja-JP" sz="2000" dirty="0" smtClean="0"/>
              <a:t>Large improvement in the separation</a:t>
            </a:r>
            <a:endParaRPr kumimoji="1" lang="ja-JP" altLang="en-US" sz="2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572240"/>
            <a:ext cx="2133600" cy="277140"/>
          </a:xfrm>
        </p:spPr>
        <p:txBody>
          <a:bodyPr/>
          <a:lstStyle/>
          <a:p>
            <a:r>
              <a:rPr kumimoji="1" lang="en-US" altLang="ja-JP" smtClean="0"/>
              <a:t>JPS 2013/Sep/20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16805" y="6564444"/>
            <a:ext cx="4066713" cy="277140"/>
          </a:xfrm>
        </p:spPr>
        <p:txBody>
          <a:bodyPr/>
          <a:lstStyle/>
          <a:p>
            <a:r>
              <a:rPr kumimoji="1" lang="en-US" altLang="ja-JP" smtClean="0"/>
              <a:t>Yusuke UCHIYAMA/ICEPP The University of Tokyo</a:t>
            </a:r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5815" t="15626" r="3549" b="3114"/>
          <a:stretch/>
        </p:blipFill>
        <p:spPr>
          <a:xfrm>
            <a:off x="3761910" y="1375202"/>
            <a:ext cx="2520280" cy="234026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l="6161" t="15626" r="3203" b="4677"/>
          <a:stretch/>
        </p:blipFill>
        <p:spPr>
          <a:xfrm>
            <a:off x="3761910" y="4119271"/>
            <a:ext cx="2520280" cy="229525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/>
          <a:srcRect l="6161" t="15163" r="4822" b="5140"/>
          <a:stretch/>
        </p:blipFill>
        <p:spPr>
          <a:xfrm>
            <a:off x="6372200" y="4104075"/>
            <a:ext cx="2475275" cy="229525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/>
          <a:srcRect l="5815" t="16209" r="3549" b="5658"/>
          <a:stretch/>
        </p:blipFill>
        <p:spPr>
          <a:xfrm>
            <a:off x="6282190" y="1375202"/>
            <a:ext cx="2520280" cy="2250251"/>
          </a:xfrm>
          <a:prstGeom prst="rect">
            <a:avLst/>
          </a:prstGeom>
        </p:spPr>
      </p:pic>
      <p:sp>
        <p:nvSpPr>
          <p:cNvPr id="11" name="下矢印 10"/>
          <p:cNvSpPr/>
          <p:nvPr/>
        </p:nvSpPr>
        <p:spPr>
          <a:xfrm>
            <a:off x="6124672" y="3789040"/>
            <a:ext cx="495055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500642" y="1395278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0pe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10458" y="1811464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1</a:t>
            </a:r>
            <a:r>
              <a:rPr kumimoji="1" lang="en-US" altLang="ja-JP" sz="1600" dirty="0" smtClean="0"/>
              <a:t>pe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41897" y="2207750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2</a:t>
            </a:r>
            <a:r>
              <a:rPr kumimoji="1" lang="en-US" altLang="ja-JP" sz="1600" dirty="0" smtClean="0"/>
              <a:t>pe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166955" y="1043735"/>
            <a:ext cx="1891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Over-voltage</a:t>
            </a:r>
            <a:r>
              <a:rPr lang="en-US" altLang="ja-JP" sz="1600" dirty="0" smtClean="0"/>
              <a:t> ~2.0 </a:t>
            </a:r>
            <a:r>
              <a:rPr lang="en-US" altLang="ja-JP" sz="1400" dirty="0" smtClean="0"/>
              <a:t>V</a:t>
            </a:r>
            <a:endParaRPr kumimoji="1" lang="ja-JP" altLang="en-US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642230" y="1011800"/>
            <a:ext cx="1924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Over-voltage</a:t>
            </a:r>
            <a:r>
              <a:rPr lang="en-US" altLang="ja-JP" sz="1600" dirty="0" smtClean="0"/>
              <a:t> ~2.5 </a:t>
            </a:r>
            <a:r>
              <a:rPr lang="en-US" altLang="ja-JP" sz="1400" dirty="0" smtClean="0"/>
              <a:t>V</a:t>
            </a:r>
            <a:endParaRPr kumimoji="1"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546058" y="3548034"/>
            <a:ext cx="1425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Charge (10</a:t>
            </a:r>
            <a:r>
              <a:rPr kumimoji="1" lang="en-US" altLang="ja-JP" sz="1400" baseline="30000" dirty="0" smtClean="0"/>
              <a:t>9</a:t>
            </a:r>
            <a:r>
              <a:rPr kumimoji="1" lang="en-US" altLang="ja-JP" sz="1400" i="1" dirty="0" smtClean="0"/>
              <a:t>e</a:t>
            </a:r>
            <a:r>
              <a:rPr kumimoji="1" lang="en-US" altLang="ja-JP" sz="1400" dirty="0" smtClean="0"/>
              <a:t>)</a:t>
            </a:r>
            <a:endParaRPr kumimoji="1" lang="ja-JP" altLang="en-US" sz="1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568825" y="1763815"/>
            <a:ext cx="1575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アフターパルスにより連続的な分布に</a:t>
            </a:r>
            <a:endParaRPr kumimoji="1" lang="ja-JP" altLang="en-US" sz="1200" dirty="0"/>
          </a:p>
        </p:txBody>
      </p:sp>
      <p:cxnSp>
        <p:nvCxnSpPr>
          <p:cNvPr id="20" name="直線矢印コネクタ 19"/>
          <p:cNvCxnSpPr/>
          <p:nvPr/>
        </p:nvCxnSpPr>
        <p:spPr>
          <a:xfrm flipH="1">
            <a:off x="7767355" y="2168860"/>
            <a:ext cx="225025" cy="180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7314149" y="3116460"/>
            <a:ext cx="1356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/>
              <a:t>Old MPPC</a:t>
            </a:r>
            <a:endParaRPr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7314149" y="4253372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New </a:t>
            </a:r>
            <a:r>
              <a:rPr lang="en-US" altLang="ja-JP" b="1" dirty="0"/>
              <a:t>MPPC</a:t>
            </a:r>
            <a:endParaRPr lang="ja-JP" altLang="en-US" dirty="0"/>
          </a:p>
        </p:txBody>
      </p:sp>
      <p:sp>
        <p:nvSpPr>
          <p:cNvPr id="24" name="スライド番号プレースホルダー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2B1-8B9C-44C5-98DB-93E5C0870CF6}" type="slidenum">
              <a:rPr lang="ja-JP" altLang="en-US" smtClean="0"/>
              <a:pPr/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613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Dark count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572240"/>
            <a:ext cx="2133600" cy="277140"/>
          </a:xfrm>
        </p:spPr>
        <p:txBody>
          <a:bodyPr/>
          <a:lstStyle/>
          <a:p>
            <a:r>
              <a:rPr kumimoji="1" lang="en-US" altLang="ja-JP" smtClean="0"/>
              <a:t>JPS 2013/Sep/20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16805" y="6564444"/>
            <a:ext cx="4066713" cy="277140"/>
          </a:xfrm>
        </p:spPr>
        <p:txBody>
          <a:bodyPr/>
          <a:lstStyle/>
          <a:p>
            <a:r>
              <a:rPr kumimoji="1" lang="en-US" altLang="ja-JP" smtClean="0"/>
              <a:t>Yusuke UCHIYAMA/ICEPP The University of Tokyo</a:t>
            </a:r>
            <a:endParaRPr kumimoji="1" lang="ja-JP" altLang="en-US"/>
          </a:p>
        </p:txBody>
      </p:sp>
      <p:grpSp>
        <p:nvGrpSpPr>
          <p:cNvPr id="22" name="グループ化 21"/>
          <p:cNvGrpSpPr/>
          <p:nvPr/>
        </p:nvGrpSpPr>
        <p:grpSpPr>
          <a:xfrm>
            <a:off x="1929535" y="1313765"/>
            <a:ext cx="5400600" cy="4185465"/>
            <a:chOff x="2359512" y="1586329"/>
            <a:chExt cx="5400600" cy="4185465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 rotWithShape="1">
            <a:blip r:embed="rId2"/>
            <a:srcRect l="2444" t="15748" r="5511" b="2575"/>
            <a:stretch/>
          </p:blipFill>
          <p:spPr>
            <a:xfrm>
              <a:off x="2359512" y="1586329"/>
              <a:ext cx="5400600" cy="4185465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4134330" y="2178023"/>
              <a:ext cx="681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New</a:t>
              </a:r>
              <a:endParaRPr kumimoji="1" lang="ja-JP" altLang="en-US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180049" y="3021878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Old</a:t>
              </a:r>
              <a:endParaRPr kumimoji="1" lang="ja-JP" altLang="en-US" dirty="0"/>
            </a:p>
          </p:txBody>
        </p:sp>
        <p:sp>
          <p:nvSpPr>
            <p:cNvPr id="20" name="右中かっこ 19"/>
            <p:cNvSpPr/>
            <p:nvPr/>
          </p:nvSpPr>
          <p:spPr>
            <a:xfrm>
              <a:off x="4134330" y="2178023"/>
              <a:ext cx="45719" cy="297173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右中かっこ 20"/>
            <p:cNvSpPr/>
            <p:nvPr/>
          </p:nvSpPr>
          <p:spPr>
            <a:xfrm>
              <a:off x="4111470" y="3021878"/>
              <a:ext cx="45719" cy="297173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/>
          <a:srcRect l="4099" t="7650" r="5766" b="1043"/>
          <a:stretch/>
        </p:blipFill>
        <p:spPr>
          <a:xfrm>
            <a:off x="1050140" y="1032497"/>
            <a:ext cx="6671620" cy="4856546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1929535" y="127027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＠</a:t>
            </a:r>
            <a:r>
              <a:rPr kumimoji="1" lang="en-US" altLang="ja-JP" dirty="0" smtClean="0"/>
              <a:t>23</a:t>
            </a:r>
            <a:r>
              <a:rPr kumimoji="1" lang="ja-JP" altLang="en-US" dirty="0" smtClean="0"/>
              <a:t>℃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82738" y="4419110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New MPPCs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939662" y="3699030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Old</a:t>
            </a:r>
            <a:r>
              <a:rPr kumimoji="1" lang="en-US" altLang="ja-JP" b="1" dirty="0" smtClean="0"/>
              <a:t> MPPCs</a:t>
            </a:r>
            <a:endParaRPr kumimoji="1" lang="ja-JP" altLang="en-US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16676" y="5973753"/>
            <a:ext cx="762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Kept controlled</a:t>
            </a:r>
            <a:r>
              <a:rPr kumimoji="1" lang="en-US" altLang="ja-JP" dirty="0" smtClean="0"/>
              <a:t> up to high </a:t>
            </a:r>
            <a:r>
              <a:rPr kumimoji="1" lang="en-US" altLang="ja-JP" dirty="0" err="1" smtClean="0"/>
              <a:t>V</a:t>
            </a:r>
            <a:r>
              <a:rPr kumimoji="1" lang="en-US" altLang="ja-JP" baseline="-25000" dirty="0" err="1" smtClean="0"/>
              <a:t>over</a:t>
            </a:r>
            <a:r>
              <a:rPr kumimoji="1" lang="en-US" altLang="ja-JP" dirty="0" smtClean="0"/>
              <a:t> due to the after-pulse suppression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479933" y="1780292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chemeClr val="bg2">
                    <a:lumMod val="75000"/>
                  </a:schemeClr>
                </a:solidFill>
              </a:rPr>
              <a:t>Sens</a:t>
            </a:r>
            <a:r>
              <a:rPr lang="en-US" altLang="ja-JP" b="1" dirty="0" err="1">
                <a:solidFill>
                  <a:schemeClr val="bg2">
                    <a:lumMod val="75000"/>
                  </a:schemeClr>
                </a:solidFill>
              </a:rPr>
              <a:t>L</a:t>
            </a:r>
            <a:endParaRPr kumimoji="1" lang="ja-JP" alt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806557" y="2749314"/>
            <a:ext cx="1356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rgbClr val="33CC33"/>
                </a:solidFill>
              </a:rPr>
              <a:t>AdvanSiD</a:t>
            </a:r>
            <a:endParaRPr kumimoji="1" lang="ja-JP" altLang="en-US" b="1" dirty="0">
              <a:solidFill>
                <a:srgbClr val="33CC33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904211" y="3276104"/>
            <a:ext cx="979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</a:rPr>
              <a:t>KETEK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2B1-8B9C-44C5-98DB-93E5C0870CF6}" type="slidenum">
              <a:rPr lang="ja-JP" altLang="en-US" smtClean="0"/>
              <a:pPr/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462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/>
          <a:srcRect l="4715" t="7082" r="5697" b="1056"/>
          <a:stretch/>
        </p:blipFill>
        <p:spPr>
          <a:xfrm>
            <a:off x="820541" y="1064076"/>
            <a:ext cx="6840759" cy="504055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Cross talk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572240"/>
            <a:ext cx="2133600" cy="277140"/>
          </a:xfrm>
        </p:spPr>
        <p:txBody>
          <a:bodyPr/>
          <a:lstStyle/>
          <a:p>
            <a:r>
              <a:rPr kumimoji="1" lang="en-US" altLang="ja-JP" smtClean="0"/>
              <a:t>JPS 2013/Sep/20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16805" y="6564444"/>
            <a:ext cx="4066713" cy="277140"/>
          </a:xfrm>
        </p:spPr>
        <p:txBody>
          <a:bodyPr/>
          <a:lstStyle/>
          <a:p>
            <a:r>
              <a:rPr kumimoji="1" lang="en-US" altLang="ja-JP" smtClean="0"/>
              <a:t>Yusuke UCHIYAMA/ICEPP The University of Tokyo</a:t>
            </a:r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686152" y="1212004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＠</a:t>
            </a:r>
            <a:r>
              <a:rPr kumimoji="1" lang="en-US" altLang="ja-JP" dirty="0" smtClean="0"/>
              <a:t>23</a:t>
            </a:r>
            <a:r>
              <a:rPr kumimoji="1" lang="ja-JP" altLang="en-US" dirty="0" smtClean="0"/>
              <a:t>℃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41478" y="4329100"/>
            <a:ext cx="1366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Cross-talk</a:t>
            </a:r>
          </a:p>
          <a:p>
            <a:r>
              <a:rPr lang="en-US" altLang="ja-JP" dirty="0" smtClean="0"/>
              <a:t>Probability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7686152" y="4900924"/>
                <a:ext cx="1319848" cy="659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𝑝𝑒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≥1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𝑝𝑒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152" y="4900924"/>
                <a:ext cx="1319848" cy="65941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2611056" y="1943835"/>
            <a:ext cx="2311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Standard </a:t>
            </a:r>
            <a:r>
              <a:rPr lang="en-US" altLang="ja-JP" sz="2000" b="1" dirty="0" err="1" smtClean="0"/>
              <a:t>SiPM</a:t>
            </a:r>
            <a:r>
              <a:rPr kumimoji="1" lang="en-US" altLang="ja-JP" sz="2000" b="1" dirty="0" err="1" smtClean="0"/>
              <a:t>s</a:t>
            </a:r>
            <a:endParaRPr kumimoji="1" lang="ja-JP" altLang="en-US" sz="20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382090" y="3573505"/>
            <a:ext cx="1985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Trench</a:t>
            </a:r>
            <a:r>
              <a:rPr kumimoji="1" lang="en-US" altLang="ja-JP" sz="2000" b="1" dirty="0" smtClean="0"/>
              <a:t> </a:t>
            </a:r>
            <a:r>
              <a:rPr lang="en-US" altLang="ja-JP" sz="2000" b="1" dirty="0" err="1" smtClean="0"/>
              <a:t>SiPM</a:t>
            </a:r>
            <a:r>
              <a:rPr kumimoji="1" lang="en-US" altLang="ja-JP" sz="2000" b="1" dirty="0" err="1" smtClean="0"/>
              <a:t>s</a:t>
            </a:r>
            <a:endParaRPr kumimoji="1" lang="ja-JP" altLang="en-US" sz="2000" b="1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2B1-8B9C-44C5-98DB-93E5C0870CF6}" type="slidenum">
              <a:rPr lang="ja-JP" altLang="en-US" smtClean="0"/>
              <a:pPr/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460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2"/>
          <a:srcRect l="29093" t="18769" r="4602" b="4664"/>
          <a:stretch/>
        </p:blipFill>
        <p:spPr>
          <a:xfrm>
            <a:off x="466726" y="1347475"/>
            <a:ext cx="3500239" cy="239656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3"/>
          <a:srcRect l="2652" t="17964" r="7168" b="4774"/>
          <a:stretch/>
        </p:blipFill>
        <p:spPr>
          <a:xfrm>
            <a:off x="466726" y="3784346"/>
            <a:ext cx="8470759" cy="277613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Cross talk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66953" y="1142353"/>
            <a:ext cx="4781135" cy="1833926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ja-JP" dirty="0"/>
              <a:t>C</a:t>
            </a:r>
            <a:r>
              <a:rPr lang="en-US" altLang="ja-JP" dirty="0" smtClean="0"/>
              <a:t>ross talk increases at high bias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Very long tail in charge distribution</a:t>
            </a:r>
          </a:p>
          <a:p>
            <a:pPr lvl="1"/>
            <a:r>
              <a:rPr lang="en-US" altLang="ja-JP" dirty="0" smtClean="0"/>
              <a:t>Cross-talk process runaway</a:t>
            </a:r>
            <a:endParaRPr kumimoji="1" lang="en-US" altLang="ja-JP" dirty="0"/>
          </a:p>
          <a:p>
            <a:pPr lvl="1">
              <a:spcBef>
                <a:spcPts val="1200"/>
              </a:spcBef>
            </a:pPr>
            <a:r>
              <a:rPr lang="en-US" altLang="ja-JP" dirty="0" smtClean="0"/>
              <a:t>Big impact on energy measurement (excess noise factor)</a:t>
            </a:r>
          </a:p>
          <a:p>
            <a:pPr lvl="1"/>
            <a:r>
              <a:rPr lang="en-US" altLang="ja-JP" dirty="0" smtClean="0"/>
              <a:t>Impact on time measurement?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572240"/>
            <a:ext cx="2133600" cy="277140"/>
          </a:xfrm>
        </p:spPr>
        <p:txBody>
          <a:bodyPr/>
          <a:lstStyle/>
          <a:p>
            <a:r>
              <a:rPr kumimoji="1" lang="en-US" altLang="ja-JP" smtClean="0"/>
              <a:t>JPS 2013/Sep/20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16805" y="6564444"/>
            <a:ext cx="4066713" cy="277140"/>
          </a:xfrm>
        </p:spPr>
        <p:txBody>
          <a:bodyPr/>
          <a:lstStyle/>
          <a:p>
            <a:r>
              <a:rPr kumimoji="1" lang="en-US" altLang="ja-JP" smtClean="0"/>
              <a:t>Yusuke UCHIYAMA/ICEPP The University of Tokyo</a:t>
            </a:r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09688" y="1997668"/>
            <a:ext cx="145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V</a:t>
            </a:r>
            <a:r>
              <a:rPr kumimoji="1" lang="en-US" altLang="ja-JP" b="1" baseline="-25000" dirty="0" err="1" smtClean="0"/>
              <a:t>over</a:t>
            </a:r>
            <a:r>
              <a:rPr kumimoji="1" lang="en-US" altLang="ja-JP" b="1" dirty="0" smtClean="0"/>
              <a:t>=1.5V</a:t>
            </a:r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46681" y="4411766"/>
            <a:ext cx="145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V</a:t>
            </a:r>
            <a:r>
              <a:rPr kumimoji="1" lang="en-US" altLang="ja-JP" b="1" baseline="-25000" dirty="0" err="1" smtClean="0"/>
              <a:t>over</a:t>
            </a:r>
            <a:r>
              <a:rPr kumimoji="1" lang="en-US" altLang="ja-JP" b="1" dirty="0" smtClean="0"/>
              <a:t>=4.0V</a:t>
            </a:r>
            <a:endParaRPr kumimoji="1" lang="ja-JP" altLang="en-US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92542" y="4411766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1pe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92542" y="4654143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/>
              <a:t>2</a:t>
            </a:r>
            <a:r>
              <a:rPr kumimoji="1" lang="en-US" altLang="ja-JP" sz="1100" dirty="0" smtClean="0"/>
              <a:t>pe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25781" y="4837671"/>
            <a:ext cx="3337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/>
              <a:t>…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32804" y="5070413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10pe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94421" y="5687670"/>
            <a:ext cx="6174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/>
              <a:t>100</a:t>
            </a:r>
            <a:r>
              <a:rPr kumimoji="1" lang="en-US" altLang="ja-JP" sz="1100" dirty="0" smtClean="0"/>
              <a:t>pe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51508" y="1662794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1pe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72081" y="2778949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/>
              <a:t>5</a:t>
            </a:r>
            <a:r>
              <a:rPr kumimoji="1" lang="en-US" altLang="ja-JP" sz="1100" dirty="0" smtClean="0"/>
              <a:t>pe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362865" y="6406588"/>
            <a:ext cx="1425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Charge (10</a:t>
            </a:r>
            <a:r>
              <a:rPr kumimoji="1" lang="en-US" altLang="ja-JP" sz="1400" baseline="30000" dirty="0" smtClean="0"/>
              <a:t>9</a:t>
            </a:r>
            <a:r>
              <a:rPr kumimoji="1" lang="en-US" altLang="ja-JP" sz="1400" i="1" dirty="0" smtClean="0"/>
              <a:t>e</a:t>
            </a:r>
            <a:r>
              <a:rPr kumimoji="1" lang="en-US" altLang="ja-JP" sz="1400" dirty="0" smtClean="0"/>
              <a:t>)</a:t>
            </a:r>
            <a:endParaRPr kumimoji="1" lang="ja-JP" altLang="en-US" sz="1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346300" y="5331302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Saturation </a:t>
            </a:r>
            <a:br>
              <a:rPr lang="en-US" altLang="ja-JP" sz="1400" dirty="0" smtClean="0"/>
            </a:br>
            <a:r>
              <a:rPr lang="en-US" altLang="ja-JP" sz="1400" dirty="0" smtClean="0"/>
              <a:t>of electronics</a:t>
            </a:r>
            <a:endParaRPr kumimoji="1" lang="ja-JP" altLang="en-US" sz="1400" dirty="0"/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8127395" y="5793884"/>
            <a:ext cx="180020" cy="60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892542" y="1987234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/>
              <a:t>2</a:t>
            </a:r>
            <a:r>
              <a:rPr kumimoji="1" lang="en-US" altLang="ja-JP" sz="1100" dirty="0" smtClean="0"/>
              <a:t>pe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46575" y="1087173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Standard NEW </a:t>
            </a:r>
            <a:r>
              <a:rPr lang="en-US" altLang="ja-JP" b="1" dirty="0" smtClean="0">
                <a:solidFill>
                  <a:srgbClr val="FF0000"/>
                </a:solidFill>
              </a:rPr>
              <a:t>MPPC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606" y="2913068"/>
            <a:ext cx="4079527" cy="2406142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7157226" y="2740342"/>
            <a:ext cx="15552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b="1" dirty="0"/>
              <a:t>arXiv:1109.2014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4662010" y="4266205"/>
            <a:ext cx="3960440" cy="100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スライド番号プレースホルダー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2B1-8B9C-44C5-98DB-93E5C0870CF6}" type="slidenum">
              <a:rPr lang="ja-JP" altLang="en-US" smtClean="0"/>
              <a:pPr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91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l="4835" t="15192" r="5415" b="2602"/>
          <a:stretch/>
        </p:blipFill>
        <p:spPr>
          <a:xfrm>
            <a:off x="457200" y="980728"/>
            <a:ext cx="6002100" cy="42982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5190" cy="706090"/>
          </a:xfrm>
        </p:spPr>
        <p:txBody>
          <a:bodyPr/>
          <a:lstStyle/>
          <a:p>
            <a:r>
              <a:rPr kumimoji="1" lang="en-US" altLang="ja-JP" dirty="0" smtClean="0"/>
              <a:t>PDE </a:t>
            </a:r>
            <a:r>
              <a:rPr lang="en-US" altLang="ja-JP" dirty="0" smtClean="0"/>
              <a:t>with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/>
              <a:t>UV-LED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302551" y="1266388"/>
            <a:ext cx="2862889" cy="22630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ja-JP" sz="1800" b="0" dirty="0" smtClean="0"/>
              <a:t>Measure relative PDE using UV-LED (~ </a:t>
            </a:r>
            <a:r>
              <a:rPr lang="en-US" altLang="ja-JP" sz="1800" b="0" dirty="0" err="1" smtClean="0"/>
              <a:t>scinti</a:t>
            </a:r>
            <a:r>
              <a:rPr lang="en-US" altLang="ja-JP" sz="1800" b="0" dirty="0" smtClean="0"/>
              <a:t>. Light)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p"/>
            </a:pPr>
            <a:r>
              <a:rPr lang="en-US" altLang="ja-JP" sz="1800" b="0" dirty="0" smtClean="0"/>
              <a:t>Calculate PDE from 0 </a:t>
            </a:r>
            <a:r>
              <a:rPr lang="en-US" altLang="ja-JP" sz="1800" b="0" dirty="0" err="1" smtClean="0"/>
              <a:t>p.e.</a:t>
            </a:r>
            <a:r>
              <a:rPr lang="en-US" altLang="ja-JP" sz="1800" b="0" dirty="0" smtClean="0"/>
              <a:t> probability</a:t>
            </a:r>
            <a:endParaRPr kumimoji="1" lang="ja-JP" altLang="en-US" sz="1800" b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572240"/>
            <a:ext cx="2133600" cy="277140"/>
          </a:xfrm>
        </p:spPr>
        <p:txBody>
          <a:bodyPr/>
          <a:lstStyle/>
          <a:p>
            <a:r>
              <a:rPr kumimoji="1" lang="en-US" altLang="ja-JP" smtClean="0"/>
              <a:t>JPS 2013/Sep/20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16805" y="6564444"/>
            <a:ext cx="4066713" cy="277140"/>
          </a:xfrm>
        </p:spPr>
        <p:txBody>
          <a:bodyPr/>
          <a:lstStyle/>
          <a:p>
            <a:r>
              <a:rPr kumimoji="1" lang="en-US" altLang="ja-JP" smtClean="0"/>
              <a:t>Yusuke UCHIYAMA/ICEPP The University of Tokyo</a:t>
            </a:r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41630" y="4329100"/>
            <a:ext cx="2629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9900CC"/>
                </a:solidFill>
              </a:rPr>
              <a:t>LED (~</a:t>
            </a:r>
            <a:r>
              <a:rPr kumimoji="1" lang="en-US" altLang="ja-JP" sz="2400" b="1" dirty="0" smtClean="0">
                <a:solidFill>
                  <a:srgbClr val="9900CC"/>
                </a:solidFill>
              </a:rPr>
              <a:t>390nm</a:t>
            </a:r>
            <a:r>
              <a:rPr kumimoji="1" lang="en-US" altLang="ja-JP" sz="2400" b="1" dirty="0" smtClean="0">
                <a:solidFill>
                  <a:srgbClr val="9900CC"/>
                </a:solidFill>
              </a:rPr>
              <a:t>)</a:t>
            </a:r>
            <a:endParaRPr kumimoji="1" lang="ja-JP" altLang="en-US" sz="2400" b="1" dirty="0">
              <a:solidFill>
                <a:srgbClr val="9900CC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947375" y="6885765"/>
            <a:ext cx="217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7030A0"/>
                </a:solidFill>
              </a:rPr>
              <a:t>LED2 (~365nm)</a:t>
            </a:r>
            <a:endParaRPr kumimoji="1" lang="ja-JP" altLang="en-US" b="1" dirty="0">
              <a:solidFill>
                <a:srgbClr val="7030A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19920" y="1383720"/>
            <a:ext cx="914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FF6600"/>
                </a:solidFill>
              </a:rPr>
              <a:t>Trench</a:t>
            </a:r>
            <a:endParaRPr kumimoji="1" lang="ja-JP" altLang="en-US" sz="1600" b="1" dirty="0">
              <a:solidFill>
                <a:srgbClr val="FF66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683468" y="1348027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25um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44431" y="1178750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FF0000"/>
                </a:solidFill>
              </a:rPr>
              <a:t>New</a:t>
            </a:r>
            <a:r>
              <a:rPr kumimoji="1" lang="en-US" altLang="ja-JP" sz="1600" b="1" dirty="0" smtClean="0">
                <a:solidFill>
                  <a:srgbClr val="FF0000"/>
                </a:solidFill>
              </a:rPr>
              <a:t>50um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601670" y="1853825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Old</a:t>
            </a:r>
            <a:endParaRPr kumimoji="1" lang="ja-JP" altLang="en-US" sz="16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565253" y="1941898"/>
            <a:ext cx="824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err="1" smtClean="0">
                <a:solidFill>
                  <a:schemeClr val="bg2">
                    <a:lumMod val="90000"/>
                  </a:schemeClr>
                </a:solidFill>
              </a:rPr>
              <a:t>SensL</a:t>
            </a:r>
            <a:endParaRPr kumimoji="1" lang="ja-JP" altLang="en-US" sz="16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620819" y="2817265"/>
            <a:ext cx="893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0000FF"/>
                </a:solidFill>
              </a:rPr>
              <a:t>KETEK</a:t>
            </a:r>
            <a:endParaRPr kumimoji="1" lang="ja-JP" altLang="en-US" sz="1600" b="1" dirty="0">
              <a:solidFill>
                <a:srgbClr val="0000FF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104905" y="2890324"/>
            <a:ext cx="1224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err="1" smtClean="0">
                <a:solidFill>
                  <a:srgbClr val="38C218"/>
                </a:solidFill>
              </a:rPr>
              <a:t>AdvanSiD</a:t>
            </a:r>
            <a:endParaRPr kumimoji="1" lang="ja-JP" altLang="en-US" sz="1600" b="1" dirty="0">
              <a:solidFill>
                <a:srgbClr val="38C218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46809" y="5270912"/>
            <a:ext cx="571311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kumimoji="1" lang="en-US" altLang="ja-JP" dirty="0" smtClean="0"/>
              <a:t>Extended PDE at higher </a:t>
            </a:r>
            <a:r>
              <a:rPr kumimoji="1" lang="en-US" altLang="ja-JP" dirty="0" err="1" smtClean="0"/>
              <a:t>V</a:t>
            </a:r>
            <a:r>
              <a:rPr kumimoji="1" lang="en-US" altLang="ja-JP" baseline="-25000" dirty="0" err="1" smtClean="0"/>
              <a:t>over</a:t>
            </a:r>
            <a:r>
              <a:rPr kumimoji="1" lang="en-US" altLang="ja-JP" dirty="0" smtClean="0"/>
              <a:t> for new MPPCs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ja-JP" dirty="0" smtClean="0"/>
              <a:t>Recovered fill factor for smaller pixel (25um)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ja-JP" dirty="0"/>
              <a:t>T</a:t>
            </a:r>
            <a:r>
              <a:rPr kumimoji="1" lang="en-US" altLang="ja-JP" dirty="0" smtClean="0"/>
              <a:t>rench-type MPPC also </a:t>
            </a:r>
            <a:r>
              <a:rPr kumimoji="1" lang="en-US" altLang="ja-JP" dirty="0" smtClean="0"/>
              <a:t>shows </a:t>
            </a:r>
            <a:r>
              <a:rPr kumimoji="1" lang="en-US" altLang="ja-JP" dirty="0" smtClean="0"/>
              <a:t>good PDE due to relatively high fill factor </a:t>
            </a:r>
            <a:r>
              <a:rPr kumimoji="1" lang="en-US" altLang="ja-JP" sz="1600" dirty="0" smtClean="0"/>
              <a:t>(55%, ~10% lower than standard type)</a:t>
            </a:r>
            <a:endParaRPr kumimoji="1" lang="ja-JP" altLang="en-US" sz="16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6327679" y="2822353"/>
            <a:ext cx="2319338" cy="23622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107" y="3560613"/>
            <a:ext cx="1163699" cy="1592813"/>
          </a:xfrm>
          <a:prstGeom prst="rect">
            <a:avLst/>
          </a:prstGeom>
        </p:spPr>
      </p:pic>
      <p:sp>
        <p:nvSpPr>
          <p:cNvPr id="22" name="スライド番号プレースホルダー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2B1-8B9C-44C5-98DB-93E5C0870CF6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8613" y="5108153"/>
            <a:ext cx="1035311" cy="1686253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7733995" y="5698695"/>
            <a:ext cx="1320749" cy="538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Scintillator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spectrum</a:t>
            </a:r>
            <a:endParaRPr kumimoji="1" lang="en-US" altLang="ja-JP" sz="1400" dirty="0" smtClean="0"/>
          </a:p>
        </p:txBody>
      </p:sp>
      <p:cxnSp>
        <p:nvCxnSpPr>
          <p:cNvPr id="26" name="直線矢印コネクタ 25"/>
          <p:cNvCxnSpPr/>
          <p:nvPr/>
        </p:nvCxnSpPr>
        <p:spPr>
          <a:xfrm flipH="1" flipV="1">
            <a:off x="7487348" y="3744035"/>
            <a:ext cx="730057" cy="330721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1868346" y="819651"/>
            <a:ext cx="3320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(Photo Detection Efficiency)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133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2"/>
          <a:srcRect l="3118" t="7795" r="6509"/>
          <a:stretch/>
        </p:blipFill>
        <p:spPr>
          <a:xfrm>
            <a:off x="431540" y="938834"/>
            <a:ext cx="5892745" cy="433537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t="20064" r="53255"/>
          <a:stretch/>
        </p:blipFill>
        <p:spPr>
          <a:xfrm>
            <a:off x="6103589" y="2994860"/>
            <a:ext cx="2835728" cy="216481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5190" cy="706090"/>
          </a:xfrm>
        </p:spPr>
        <p:txBody>
          <a:bodyPr/>
          <a:lstStyle/>
          <a:p>
            <a:r>
              <a:rPr kumimoji="1" lang="en-US" altLang="ja-JP" dirty="0" smtClean="0"/>
              <a:t>PDE </a:t>
            </a:r>
            <a:r>
              <a:rPr lang="en-US" altLang="ja-JP" dirty="0" smtClean="0"/>
              <a:t>with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/>
              <a:t>UV-LED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302551" y="1266388"/>
            <a:ext cx="2862889" cy="22630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ja-JP" sz="1800" b="0" dirty="0" smtClean="0"/>
              <a:t>Measure relative PDE using UV-LED (~ </a:t>
            </a:r>
            <a:r>
              <a:rPr lang="en-US" altLang="ja-JP" sz="1800" b="0" dirty="0" err="1" smtClean="0"/>
              <a:t>scinti</a:t>
            </a:r>
            <a:r>
              <a:rPr lang="en-US" altLang="ja-JP" sz="1800" b="0" dirty="0" smtClean="0"/>
              <a:t>. Light)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p"/>
            </a:pPr>
            <a:r>
              <a:rPr lang="en-US" altLang="ja-JP" sz="1800" b="0" dirty="0" smtClean="0"/>
              <a:t>Calculate PDE from 0 </a:t>
            </a:r>
            <a:r>
              <a:rPr lang="en-US" altLang="ja-JP" sz="1800" b="0" dirty="0" err="1" smtClean="0"/>
              <a:t>p.e.</a:t>
            </a:r>
            <a:r>
              <a:rPr lang="en-US" altLang="ja-JP" sz="1800" b="0" dirty="0" smtClean="0"/>
              <a:t> probability</a:t>
            </a:r>
            <a:endParaRPr kumimoji="1" lang="ja-JP" altLang="en-US" sz="1800" b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572240"/>
            <a:ext cx="2133600" cy="277140"/>
          </a:xfrm>
        </p:spPr>
        <p:txBody>
          <a:bodyPr/>
          <a:lstStyle/>
          <a:p>
            <a:r>
              <a:rPr kumimoji="1" lang="en-US" altLang="ja-JP" smtClean="0"/>
              <a:t>JPS 2013/Sep/20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16805" y="6564444"/>
            <a:ext cx="4066713" cy="277140"/>
          </a:xfrm>
        </p:spPr>
        <p:txBody>
          <a:bodyPr/>
          <a:lstStyle/>
          <a:p>
            <a:r>
              <a:rPr kumimoji="1" lang="en-US" altLang="ja-JP" smtClean="0"/>
              <a:t>Yusuke UCHIYAMA/ICEPP The University of Tokyo</a:t>
            </a:r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41630" y="4329100"/>
            <a:ext cx="2629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9900CC"/>
                </a:solidFill>
              </a:rPr>
              <a:t>LED (~</a:t>
            </a:r>
            <a:r>
              <a:rPr kumimoji="1" lang="en-US" altLang="ja-JP" sz="2400" b="1" dirty="0" smtClean="0">
                <a:solidFill>
                  <a:srgbClr val="9900CC"/>
                </a:solidFill>
              </a:rPr>
              <a:t>365nm</a:t>
            </a:r>
            <a:r>
              <a:rPr kumimoji="1" lang="en-US" altLang="ja-JP" sz="2400" b="1" dirty="0" smtClean="0">
                <a:solidFill>
                  <a:srgbClr val="9900CC"/>
                </a:solidFill>
              </a:rPr>
              <a:t>)</a:t>
            </a:r>
            <a:endParaRPr kumimoji="1" lang="ja-JP" altLang="en-US" sz="2400" b="1" dirty="0">
              <a:solidFill>
                <a:srgbClr val="9900CC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947375" y="6885765"/>
            <a:ext cx="217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7030A0"/>
                </a:solidFill>
              </a:rPr>
              <a:t>LED2 (~365nm)</a:t>
            </a:r>
            <a:endParaRPr kumimoji="1" lang="ja-JP" altLang="en-US" b="1" dirty="0">
              <a:solidFill>
                <a:srgbClr val="7030A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58173" y="2533604"/>
            <a:ext cx="914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FF6600"/>
                </a:solidFill>
              </a:rPr>
              <a:t>Trench</a:t>
            </a:r>
            <a:endParaRPr kumimoji="1" lang="ja-JP" altLang="en-US" sz="1600" b="1" dirty="0">
              <a:solidFill>
                <a:srgbClr val="FF66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683468" y="1348027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25um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44431" y="1178750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FF0000"/>
                </a:solidFill>
              </a:rPr>
              <a:t>New</a:t>
            </a:r>
            <a:r>
              <a:rPr kumimoji="1" lang="en-US" altLang="ja-JP" sz="1600" b="1" dirty="0" smtClean="0">
                <a:solidFill>
                  <a:srgbClr val="FF0000"/>
                </a:solidFill>
              </a:rPr>
              <a:t>50um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601670" y="1853825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Old</a:t>
            </a:r>
            <a:endParaRPr kumimoji="1" lang="ja-JP" altLang="en-US" sz="16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565253" y="1941898"/>
            <a:ext cx="824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err="1" smtClean="0">
                <a:solidFill>
                  <a:schemeClr val="bg2">
                    <a:lumMod val="90000"/>
                  </a:schemeClr>
                </a:solidFill>
              </a:rPr>
              <a:t>SensL</a:t>
            </a:r>
            <a:endParaRPr kumimoji="1" lang="ja-JP" altLang="en-US" sz="16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841310" y="2871275"/>
            <a:ext cx="893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0000FF"/>
                </a:solidFill>
              </a:rPr>
              <a:t>KETEK</a:t>
            </a:r>
            <a:endParaRPr kumimoji="1" lang="ja-JP" altLang="en-US" sz="1600" b="1" dirty="0">
              <a:solidFill>
                <a:srgbClr val="0000FF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645780" y="2948172"/>
            <a:ext cx="1224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err="1" smtClean="0">
                <a:solidFill>
                  <a:srgbClr val="38C218"/>
                </a:solidFill>
              </a:rPr>
              <a:t>AdvanSiD</a:t>
            </a:r>
            <a:endParaRPr kumimoji="1" lang="ja-JP" altLang="en-US" sz="1600" b="1" dirty="0">
              <a:solidFill>
                <a:srgbClr val="38C218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46809" y="5270912"/>
            <a:ext cx="571311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kumimoji="1" lang="en-US" altLang="ja-JP" dirty="0" smtClean="0"/>
              <a:t>Extended PDE at higher </a:t>
            </a:r>
            <a:r>
              <a:rPr kumimoji="1" lang="en-US" altLang="ja-JP" dirty="0" err="1" smtClean="0"/>
              <a:t>V</a:t>
            </a:r>
            <a:r>
              <a:rPr kumimoji="1" lang="en-US" altLang="ja-JP" baseline="-25000" dirty="0" err="1" smtClean="0"/>
              <a:t>over</a:t>
            </a:r>
            <a:r>
              <a:rPr kumimoji="1" lang="en-US" altLang="ja-JP" dirty="0" smtClean="0"/>
              <a:t> for new MPPCs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ja-JP" dirty="0" smtClean="0"/>
              <a:t>Recovered fill factor for smaller pixel (25um)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ja-JP" dirty="0"/>
              <a:t>T</a:t>
            </a:r>
            <a:r>
              <a:rPr kumimoji="1" lang="en-US" altLang="ja-JP" dirty="0" smtClean="0"/>
              <a:t>rench-type MPPC also </a:t>
            </a:r>
            <a:r>
              <a:rPr kumimoji="1" lang="en-US" altLang="ja-JP" dirty="0" smtClean="0"/>
              <a:t>shows lower PDE for short wavelength (?)</a:t>
            </a:r>
            <a:endParaRPr kumimoji="1" lang="ja-JP" altLang="en-US" sz="16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107" y="3560613"/>
            <a:ext cx="1163699" cy="1592813"/>
          </a:xfrm>
          <a:prstGeom prst="rect">
            <a:avLst/>
          </a:prstGeom>
        </p:spPr>
      </p:pic>
      <p:sp>
        <p:nvSpPr>
          <p:cNvPr id="22" name="スライド番号プレースホルダー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2B1-8B9C-44C5-98DB-93E5C0870CF6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8613" y="5108153"/>
            <a:ext cx="1035311" cy="1686253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7733995" y="5698695"/>
            <a:ext cx="1320749" cy="538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Scintillator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spectrum</a:t>
            </a:r>
            <a:endParaRPr kumimoji="1" lang="en-US" altLang="ja-JP" sz="1400" dirty="0" smtClean="0"/>
          </a:p>
        </p:txBody>
      </p:sp>
      <p:cxnSp>
        <p:nvCxnSpPr>
          <p:cNvPr id="26" name="直線矢印コネクタ 25"/>
          <p:cNvCxnSpPr/>
          <p:nvPr/>
        </p:nvCxnSpPr>
        <p:spPr>
          <a:xfrm flipH="1" flipV="1">
            <a:off x="7326268" y="4178199"/>
            <a:ext cx="844976" cy="183816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45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5190" cy="706090"/>
          </a:xfrm>
        </p:spPr>
        <p:txBody>
          <a:bodyPr/>
          <a:lstStyle/>
          <a:p>
            <a:r>
              <a:rPr kumimoji="1" lang="en-US" altLang="ja-JP" dirty="0" smtClean="0"/>
              <a:t>PDE </a:t>
            </a:r>
            <a:r>
              <a:rPr lang="en-US" altLang="ja-JP" dirty="0" smtClean="0"/>
              <a:t>with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/>
              <a:t>UV-LED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572240"/>
            <a:ext cx="2133600" cy="277140"/>
          </a:xfrm>
        </p:spPr>
        <p:txBody>
          <a:bodyPr/>
          <a:lstStyle/>
          <a:p>
            <a:r>
              <a:rPr kumimoji="1" lang="en-US" altLang="ja-JP" smtClean="0"/>
              <a:t>JPS 2013/Sep/20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16805" y="6564444"/>
            <a:ext cx="4066713" cy="277140"/>
          </a:xfrm>
        </p:spPr>
        <p:txBody>
          <a:bodyPr/>
          <a:lstStyle/>
          <a:p>
            <a:r>
              <a:rPr kumimoji="1" lang="en-US" altLang="ja-JP" smtClean="0"/>
              <a:t>Yusuke UCHIYAMA/ICEPP The University of Tokyo</a:t>
            </a:r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947375" y="6885765"/>
            <a:ext cx="217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7030A0"/>
                </a:solidFill>
              </a:rPr>
              <a:t>LED2 (~365nm)</a:t>
            </a:r>
            <a:endParaRPr kumimoji="1" lang="ja-JP" altLang="en-US" b="1" dirty="0">
              <a:solidFill>
                <a:srgbClr val="7030A0"/>
              </a:solidFill>
            </a:endParaRPr>
          </a:p>
        </p:txBody>
      </p:sp>
      <p:grpSp>
        <p:nvGrpSpPr>
          <p:cNvPr id="8" name="グループ化 7"/>
          <p:cNvGrpSpPr>
            <a:grpSpLocks noChangeAspect="1"/>
          </p:cNvGrpSpPr>
          <p:nvPr/>
        </p:nvGrpSpPr>
        <p:grpSpPr>
          <a:xfrm>
            <a:off x="4703700" y="1003685"/>
            <a:ext cx="4458810" cy="3280410"/>
            <a:chOff x="431540" y="938834"/>
            <a:chExt cx="5892745" cy="4335371"/>
          </a:xfrm>
        </p:grpSpPr>
        <p:pic>
          <p:nvPicPr>
            <p:cNvPr id="27" name="図 26"/>
            <p:cNvPicPr>
              <a:picLocks noChangeAspect="1"/>
            </p:cNvPicPr>
            <p:nvPr/>
          </p:nvPicPr>
          <p:blipFill rotWithShape="1">
            <a:blip r:embed="rId2"/>
            <a:srcRect l="3118" t="7795" r="6509"/>
            <a:stretch/>
          </p:blipFill>
          <p:spPr>
            <a:xfrm>
              <a:off x="431540" y="938834"/>
              <a:ext cx="5892745" cy="4335371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1247193" y="4238613"/>
              <a:ext cx="26292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9900CC"/>
                  </a:solidFill>
                </a:rPr>
                <a:t>LED (~</a:t>
              </a:r>
              <a:r>
                <a:rPr kumimoji="1" lang="en-US" altLang="ja-JP" sz="2400" b="1" dirty="0" smtClean="0">
                  <a:solidFill>
                    <a:srgbClr val="9900CC"/>
                  </a:solidFill>
                </a:rPr>
                <a:t>365nm</a:t>
              </a:r>
              <a:r>
                <a:rPr kumimoji="1" lang="en-US" altLang="ja-JP" sz="2400" b="1" dirty="0" smtClean="0">
                  <a:solidFill>
                    <a:srgbClr val="9900CC"/>
                  </a:solidFill>
                </a:rPr>
                <a:t>)</a:t>
              </a:r>
              <a:endParaRPr kumimoji="1" lang="ja-JP" altLang="en-US" sz="2400" b="1" dirty="0">
                <a:solidFill>
                  <a:srgbClr val="9900CC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5258173" y="2533604"/>
              <a:ext cx="9149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FF6600"/>
                  </a:solidFill>
                </a:rPr>
                <a:t>Trench</a:t>
              </a:r>
              <a:endParaRPr kumimoji="1" lang="ja-JP" altLang="en-US" sz="1600" b="1" dirty="0">
                <a:solidFill>
                  <a:srgbClr val="FF6600"/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683468" y="1348027"/>
              <a:ext cx="8130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>
                  <a:solidFill>
                    <a:srgbClr val="FF0000"/>
                  </a:solidFill>
                </a:rPr>
                <a:t>25um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2544431" y="1178750"/>
              <a:ext cx="12907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FF0000"/>
                  </a:solidFill>
                </a:rPr>
                <a:t>New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</a:rPr>
                <a:t>50um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601670" y="1853825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/>
                <a:t>Old</a:t>
              </a:r>
              <a:endParaRPr kumimoji="1" lang="ja-JP" altLang="en-US" sz="1600" b="1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4565253" y="1941898"/>
              <a:ext cx="8242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err="1" smtClean="0">
                  <a:solidFill>
                    <a:schemeClr val="bg2">
                      <a:lumMod val="90000"/>
                    </a:schemeClr>
                  </a:solidFill>
                </a:rPr>
                <a:t>SensL</a:t>
              </a:r>
              <a:endParaRPr kumimoji="1" lang="ja-JP" altLang="en-US" sz="1600" b="1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841310" y="2871275"/>
              <a:ext cx="8930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0000FF"/>
                  </a:solidFill>
                </a:rPr>
                <a:t>KETEK</a:t>
              </a:r>
              <a:endParaRPr kumimoji="1" lang="ja-JP" altLang="en-US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3645780" y="2948172"/>
              <a:ext cx="12241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err="1" smtClean="0">
                  <a:solidFill>
                    <a:srgbClr val="38C218"/>
                  </a:solidFill>
                </a:rPr>
                <a:t>AdvanSiD</a:t>
              </a:r>
              <a:endParaRPr kumimoji="1" lang="ja-JP" altLang="en-US" sz="1600" b="1" dirty="0">
                <a:solidFill>
                  <a:srgbClr val="38C218"/>
                </a:solidFill>
              </a:endParaRP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855971" y="4521772"/>
            <a:ext cx="7964216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kumimoji="1" lang="en-US" altLang="ja-JP" dirty="0" smtClean="0"/>
              <a:t>HPK MPPCs show higher PDE for near-UV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kumimoji="1" lang="en-US" altLang="ja-JP" dirty="0" smtClean="0"/>
              <a:t>Extended </a:t>
            </a:r>
            <a:r>
              <a:rPr kumimoji="1" lang="en-US" altLang="ja-JP" dirty="0" smtClean="0"/>
              <a:t>PDE at higher </a:t>
            </a:r>
            <a:r>
              <a:rPr kumimoji="1" lang="en-US" altLang="ja-JP" dirty="0" err="1" smtClean="0"/>
              <a:t>V</a:t>
            </a:r>
            <a:r>
              <a:rPr kumimoji="1" lang="en-US" altLang="ja-JP" baseline="-25000" dirty="0" err="1" smtClean="0"/>
              <a:t>over</a:t>
            </a:r>
            <a:r>
              <a:rPr kumimoji="1" lang="en-US" altLang="ja-JP" dirty="0" smtClean="0"/>
              <a:t> for new MPPCs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ja-JP" dirty="0" smtClean="0"/>
              <a:t>Recovered fill factor for smaller pixel (25um)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ja-JP" dirty="0"/>
              <a:t>T</a:t>
            </a:r>
            <a:r>
              <a:rPr kumimoji="1" lang="en-US" altLang="ja-JP" dirty="0" smtClean="0"/>
              <a:t>rench-type MPPC also </a:t>
            </a:r>
            <a:r>
              <a:rPr kumimoji="1" lang="en-US" altLang="ja-JP" dirty="0" smtClean="0"/>
              <a:t>shows </a:t>
            </a:r>
            <a:r>
              <a:rPr kumimoji="1" lang="en-US" altLang="ja-JP" dirty="0" smtClean="0"/>
              <a:t>good PDE due to relatively high fill factor </a:t>
            </a:r>
            <a:r>
              <a:rPr kumimoji="1" lang="en-US" altLang="ja-JP" sz="1600" dirty="0" smtClean="0"/>
              <a:t>(55%, ~10% lower than standard type</a:t>
            </a:r>
            <a:r>
              <a:rPr kumimoji="1" lang="en-US" altLang="ja-JP" sz="1600" dirty="0" smtClean="0"/>
              <a:t>).</a:t>
            </a:r>
            <a:br>
              <a:rPr kumimoji="1" lang="en-US" altLang="ja-JP" sz="1600" dirty="0" smtClean="0"/>
            </a:br>
            <a:r>
              <a:rPr kumimoji="1" lang="en-US" altLang="ja-JP" dirty="0" smtClean="0"/>
              <a:t>But PDE is suppressed at shorter wave length (?)</a:t>
            </a:r>
            <a:endParaRPr kumimoji="1" lang="ja-JP" altLang="en-US" sz="1600" dirty="0"/>
          </a:p>
        </p:txBody>
      </p:sp>
      <p:sp>
        <p:nvSpPr>
          <p:cNvPr id="22" name="スライド番号プレースホルダー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2B1-8B9C-44C5-98DB-93E5C0870CF6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grpSp>
        <p:nvGrpSpPr>
          <p:cNvPr id="10" name="グループ化 9"/>
          <p:cNvGrpSpPr>
            <a:grpSpLocks noChangeAspect="1"/>
          </p:cNvGrpSpPr>
          <p:nvPr/>
        </p:nvGrpSpPr>
        <p:grpSpPr>
          <a:xfrm>
            <a:off x="296525" y="980728"/>
            <a:ext cx="4541554" cy="3252338"/>
            <a:chOff x="457200" y="980728"/>
            <a:chExt cx="6002100" cy="4298278"/>
          </a:xfrm>
        </p:grpSpPr>
        <p:pic>
          <p:nvPicPr>
            <p:cNvPr id="25" name="図 24"/>
            <p:cNvPicPr>
              <a:picLocks noChangeAspect="1"/>
            </p:cNvPicPr>
            <p:nvPr/>
          </p:nvPicPr>
          <p:blipFill rotWithShape="1">
            <a:blip r:embed="rId3"/>
            <a:srcRect l="4835" t="15192" r="5415" b="2602"/>
            <a:stretch/>
          </p:blipFill>
          <p:spPr>
            <a:xfrm>
              <a:off x="457200" y="980728"/>
              <a:ext cx="6002100" cy="4298278"/>
            </a:xfrm>
            <a:prstGeom prst="rect">
              <a:avLst/>
            </a:prstGeom>
          </p:spPr>
        </p:pic>
        <p:sp>
          <p:nvSpPr>
            <p:cNvPr id="28" name="テキスト ボックス 27"/>
            <p:cNvSpPr txBox="1"/>
            <p:nvPr/>
          </p:nvSpPr>
          <p:spPr>
            <a:xfrm>
              <a:off x="1241630" y="4329100"/>
              <a:ext cx="26292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9900CC"/>
                  </a:solidFill>
                </a:rPr>
                <a:t>LED (~</a:t>
              </a:r>
              <a:r>
                <a:rPr kumimoji="1" lang="en-US" altLang="ja-JP" sz="2400" b="1" dirty="0" smtClean="0">
                  <a:solidFill>
                    <a:srgbClr val="9900CC"/>
                  </a:solidFill>
                </a:rPr>
                <a:t>390nm</a:t>
              </a:r>
              <a:r>
                <a:rPr kumimoji="1" lang="en-US" altLang="ja-JP" sz="2400" b="1" dirty="0" smtClean="0">
                  <a:solidFill>
                    <a:srgbClr val="9900CC"/>
                  </a:solidFill>
                </a:rPr>
                <a:t>)</a:t>
              </a:r>
              <a:endParaRPr kumimoji="1" lang="ja-JP" altLang="en-US" sz="2400" b="1" dirty="0">
                <a:solidFill>
                  <a:srgbClr val="9900CC"/>
                </a:solidFill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4519920" y="1383720"/>
              <a:ext cx="9149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FF6600"/>
                  </a:solidFill>
                </a:rPr>
                <a:t>Trench</a:t>
              </a:r>
              <a:endParaRPr kumimoji="1" lang="ja-JP" altLang="en-US" sz="1600" b="1" dirty="0">
                <a:solidFill>
                  <a:srgbClr val="FF6600"/>
                </a:solidFill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3683468" y="1348027"/>
              <a:ext cx="8130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>
                  <a:solidFill>
                    <a:srgbClr val="FF0000"/>
                  </a:solidFill>
                </a:rPr>
                <a:t>25um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2544431" y="1178750"/>
              <a:ext cx="12907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FF0000"/>
                  </a:solidFill>
                </a:rPr>
                <a:t>New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</a:rPr>
                <a:t>50um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1601670" y="1853825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/>
                <a:t>Old</a:t>
              </a:r>
              <a:endParaRPr kumimoji="1" lang="ja-JP" altLang="en-US" sz="1600" b="1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4565253" y="1941898"/>
              <a:ext cx="8242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err="1" smtClean="0">
                  <a:solidFill>
                    <a:schemeClr val="bg2">
                      <a:lumMod val="90000"/>
                    </a:schemeClr>
                  </a:solidFill>
                </a:rPr>
                <a:t>SensL</a:t>
              </a:r>
              <a:endParaRPr kumimoji="1" lang="ja-JP" altLang="en-US" sz="1600" b="1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4620819" y="2817265"/>
              <a:ext cx="8930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0000FF"/>
                  </a:solidFill>
                </a:rPr>
                <a:t>KETEK</a:t>
              </a:r>
              <a:endParaRPr kumimoji="1" lang="ja-JP" altLang="en-US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3104905" y="2890324"/>
              <a:ext cx="12241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err="1" smtClean="0">
                  <a:solidFill>
                    <a:srgbClr val="38C218"/>
                  </a:solidFill>
                </a:rPr>
                <a:t>AdvanSiD</a:t>
              </a:r>
              <a:endParaRPr kumimoji="1" lang="ja-JP" altLang="en-US" sz="1600" b="1" dirty="0">
                <a:solidFill>
                  <a:srgbClr val="38C218"/>
                </a:solidFill>
              </a:endParaRP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4907763" y="4189924"/>
            <a:ext cx="4299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*</a:t>
            </a:r>
            <a:r>
              <a:rPr lang="en-US" altLang="ja-JP" sz="1400" dirty="0" smtClean="0"/>
              <a:t>Relative </a:t>
            </a:r>
            <a:r>
              <a:rPr kumimoji="1" lang="en-US" altLang="ja-JP" sz="1400" dirty="0" smtClean="0"/>
              <a:t>scales for the two plots are not same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457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1196625" y="1763815"/>
            <a:ext cx="7772400" cy="25652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Scintillator signal readout by 3 MPPC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series connection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JPS 2013/Sep/20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Yusuke UCHIYAMA/ICEPP The University of Tokyo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2B1-8B9C-44C5-98DB-93E5C0870CF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85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155" y="1485700"/>
            <a:ext cx="3156673" cy="160771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Motivatio</a:t>
            </a:r>
            <a:r>
              <a:rPr lang="en-US" altLang="ja-JP" dirty="0"/>
              <a:t>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4744"/>
            <a:ext cx="6426318" cy="5679631"/>
          </a:xfrm>
        </p:spPr>
        <p:txBody>
          <a:bodyPr>
            <a:noAutofit/>
          </a:bodyPr>
          <a:lstStyle/>
          <a:p>
            <a:r>
              <a:rPr kumimoji="1" lang="en-US" altLang="ja-JP" sz="2000" dirty="0" smtClean="0"/>
              <a:t>Search for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lepton-flavor-violating</a:t>
            </a:r>
            <a:r>
              <a:rPr kumimoji="1" lang="en-US" altLang="ja-JP" sz="2000" dirty="0" smtClean="0"/>
              <a:t> </a:t>
            </a:r>
            <a:r>
              <a:rPr lang="el-GR" altLang="ja-JP" sz="2000" dirty="0" smtClean="0"/>
              <a:t>μ→</a:t>
            </a:r>
            <a:r>
              <a:rPr lang="en-US" altLang="ja-JP" sz="2000" dirty="0" smtClean="0"/>
              <a:t>e</a:t>
            </a:r>
            <a:r>
              <a:rPr lang="el-GR" altLang="ja-JP" sz="2000" dirty="0" smtClean="0"/>
              <a:t>γ</a:t>
            </a:r>
            <a:r>
              <a:rPr lang="en-US" altLang="ja-JP" sz="2000" dirty="0" smtClean="0"/>
              <a:t> decay</a:t>
            </a:r>
          </a:p>
          <a:p>
            <a:pPr lvl="1"/>
            <a:r>
              <a:rPr kumimoji="1" lang="en-US" altLang="ja-JP" sz="2000" dirty="0" smtClean="0"/>
              <a:t>Forbidden in SM</a:t>
            </a:r>
          </a:p>
          <a:p>
            <a:pPr lvl="1"/>
            <a:r>
              <a:rPr lang="en-US" altLang="ja-JP" sz="2000" dirty="0" smtClean="0"/>
              <a:t>But enhanced in many BSM</a:t>
            </a:r>
          </a:p>
          <a:p>
            <a:r>
              <a:rPr kumimoji="1" lang="en-US" altLang="ja-JP" sz="2000" dirty="0" smtClean="0"/>
              <a:t>MEG experiment</a:t>
            </a:r>
          </a:p>
          <a:p>
            <a:pPr lvl="1"/>
            <a:r>
              <a:rPr lang="en-US" altLang="ja-JP" sz="2000" dirty="0" smtClean="0"/>
              <a:t>Searching for </a:t>
            </a:r>
            <a:r>
              <a:rPr lang="el-GR" altLang="ja-JP" sz="2000" dirty="0"/>
              <a:t>μ→</a:t>
            </a:r>
            <a:r>
              <a:rPr lang="en-US" altLang="ja-JP" sz="2000" dirty="0"/>
              <a:t>e</a:t>
            </a:r>
            <a:r>
              <a:rPr lang="el-GR" altLang="ja-JP" sz="2000" dirty="0"/>
              <a:t>γ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down to O(10</a:t>
            </a:r>
            <a:r>
              <a:rPr lang="en-US" altLang="ja-JP" sz="2000" baseline="30000" dirty="0" smtClean="0"/>
              <a:t>-13</a:t>
            </a:r>
            <a:r>
              <a:rPr lang="en-US" altLang="ja-JP" sz="2000" dirty="0" smtClean="0"/>
              <a:t>)</a:t>
            </a:r>
          </a:p>
          <a:p>
            <a:pPr lvl="1"/>
            <a:r>
              <a:rPr kumimoji="1" lang="en-US" altLang="ja-JP" sz="2000" dirty="0" smtClean="0"/>
              <a:t>Completed data-taking Aug.2013</a:t>
            </a:r>
          </a:p>
          <a:p>
            <a:pPr lvl="1"/>
            <a:r>
              <a:rPr lang="en-US" altLang="ja-JP" sz="2000" dirty="0" smtClean="0"/>
              <a:t>Analysis for final result ongoing</a:t>
            </a:r>
          </a:p>
          <a:p>
            <a:r>
              <a:rPr lang="en-US" altLang="ja-JP" sz="2000" dirty="0" smtClean="0"/>
              <a:t>Upgrade</a:t>
            </a:r>
          </a:p>
          <a:p>
            <a:pPr lvl="1"/>
            <a:r>
              <a:rPr lang="en-US" altLang="ja-JP" sz="2000" dirty="0" smtClean="0"/>
              <a:t>Push down to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O(10</a:t>
            </a:r>
            <a:r>
              <a:rPr lang="en-US" altLang="ja-JP" sz="2000" b="1" baseline="30000" dirty="0" smtClean="0">
                <a:solidFill>
                  <a:srgbClr val="FF0000"/>
                </a:solidFill>
              </a:rPr>
              <a:t>-14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altLang="ja-JP" sz="2000" dirty="0" smtClean="0"/>
              <a:t>Approved by PSI, R&amp;D progress</a:t>
            </a:r>
          </a:p>
          <a:p>
            <a:pPr lvl="1"/>
            <a:r>
              <a:rPr lang="en-US" altLang="ja-JP" sz="2000" dirty="0" smtClean="0"/>
              <a:t>To start DAQ in 2016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572240"/>
            <a:ext cx="2133600" cy="277140"/>
          </a:xfrm>
        </p:spPr>
        <p:txBody>
          <a:bodyPr/>
          <a:lstStyle/>
          <a:p>
            <a:r>
              <a:rPr kumimoji="1" lang="en-US" altLang="ja-JP" smtClean="0"/>
              <a:t>JPS 2013/Sep/20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16805" y="6564444"/>
            <a:ext cx="4066713" cy="277140"/>
          </a:xfrm>
        </p:spPr>
        <p:txBody>
          <a:bodyPr/>
          <a:lstStyle/>
          <a:p>
            <a:r>
              <a:rPr kumimoji="1" lang="en-US" altLang="ja-JP" smtClean="0"/>
              <a:t>Yusuke UCHIYAMA/ICEPP The University of Tokyo</a:t>
            </a:r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1558360" y="5409220"/>
            <a:ext cx="6569036" cy="765085"/>
          </a:xfrm>
          <a:prstGeom prst="roundRect">
            <a:avLst/>
          </a:prstGeom>
          <a:solidFill>
            <a:schemeClr val="bg1"/>
          </a:solidFill>
          <a:ln w="76200" cmpd="dbl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 altLang="ja-JP" sz="2800" dirty="0">
                <a:solidFill>
                  <a:srgbClr val="FF00FF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Required to suppress </a:t>
            </a:r>
            <a:r>
              <a:rPr lang="en-US" altLang="ja-JP" sz="2800" b="1" dirty="0">
                <a:solidFill>
                  <a:srgbClr val="FF00FF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accidental BG</a:t>
            </a:r>
            <a:endParaRPr lang="ja-JP" altLang="en-US" sz="2800" b="1" dirty="0">
              <a:solidFill>
                <a:srgbClr val="FF00FF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166955" y="4882390"/>
            <a:ext cx="1768025" cy="300606"/>
          </a:xfrm>
          <a:prstGeom prst="rect">
            <a:avLst/>
          </a:prstGeom>
          <a:ln>
            <a:solidFill>
              <a:srgbClr val="00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108000" rtlCol="0" anchor="ctr"/>
          <a:lstStyle/>
          <a:p>
            <a:pPr algn="ctr"/>
            <a:r>
              <a:rPr lang="en-US" altLang="ja-JP" dirty="0" smtClean="0">
                <a:solidFill>
                  <a:srgbClr val="0066FF"/>
                </a:solidFill>
              </a:rPr>
              <a:t>22pSE5</a:t>
            </a:r>
            <a:r>
              <a:rPr lang="ja-JP" altLang="en-US" dirty="0" smtClean="0">
                <a:solidFill>
                  <a:srgbClr val="0066FF"/>
                </a:solidFill>
              </a:rPr>
              <a:t> 岩本</a:t>
            </a:r>
            <a:endParaRPr kumimoji="1" lang="ja-JP" altLang="en-US" dirty="0">
              <a:solidFill>
                <a:srgbClr val="0066FF"/>
              </a:solidFill>
            </a:endParaRPr>
          </a:p>
        </p:txBody>
      </p:sp>
      <p:grpSp>
        <p:nvGrpSpPr>
          <p:cNvPr id="14" name="グループ化 13"/>
          <p:cNvGrpSpPr>
            <a:grpSpLocks noChangeAspect="1"/>
          </p:cNvGrpSpPr>
          <p:nvPr/>
        </p:nvGrpSpPr>
        <p:grpSpPr>
          <a:xfrm>
            <a:off x="6160051" y="3253735"/>
            <a:ext cx="2867444" cy="1929261"/>
            <a:chOff x="803278" y="827330"/>
            <a:chExt cx="3937045" cy="2648905"/>
          </a:xfrm>
        </p:grpSpPr>
        <p:sp>
          <p:nvSpPr>
            <p:cNvPr id="10" name="正方形/長方形 9"/>
            <p:cNvSpPr/>
            <p:nvPr/>
          </p:nvSpPr>
          <p:spPr>
            <a:xfrm>
              <a:off x="926595" y="1034248"/>
              <a:ext cx="3744000" cy="234974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0B9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278" y="827330"/>
              <a:ext cx="3191767" cy="2648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3423715" y="1499939"/>
              <a:ext cx="1316608" cy="718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52.8MeV</a:t>
              </a:r>
              <a:br>
                <a:rPr kumimoji="1" lang="en-US" altLang="ja-JP" sz="1400" dirty="0" smtClean="0"/>
              </a:br>
              <a:r>
                <a:rPr kumimoji="1" lang="en-US" altLang="ja-JP" sz="1400" dirty="0" smtClean="0"/>
                <a:t>(</a:t>
              </a:r>
              <a:r>
                <a:rPr kumimoji="1" lang="ja-JP" altLang="en-US" sz="1400" dirty="0" smtClean="0"/>
                <a:t>＝</a:t>
              </a:r>
              <a:r>
                <a:rPr kumimoji="1" lang="en-US" altLang="ja-JP" sz="1400" dirty="0" err="1" smtClean="0"/>
                <a:t>M</a:t>
              </a:r>
              <a:r>
                <a:rPr kumimoji="1" lang="en-US" altLang="ja-JP" sz="1400" baseline="-25000" dirty="0" err="1" smtClean="0"/>
                <a:t>μ</a:t>
              </a:r>
              <a:r>
                <a:rPr kumimoji="1" lang="en-US" altLang="ja-JP" sz="1400" dirty="0" smtClean="0"/>
                <a:t>/2)</a:t>
              </a:r>
              <a:endParaRPr kumimoji="1" lang="ja-JP" altLang="en-US" sz="1400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050945" y="2977454"/>
              <a:ext cx="1719253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52.8MeV(</a:t>
              </a:r>
              <a:r>
                <a:rPr kumimoji="1" lang="ja-JP" altLang="en-US" sz="1400" dirty="0" smtClean="0"/>
                <a:t>＝</a:t>
              </a:r>
              <a:r>
                <a:rPr kumimoji="1" lang="en-US" altLang="ja-JP" sz="1400" dirty="0" err="1" smtClean="0"/>
                <a:t>M</a:t>
              </a:r>
              <a:r>
                <a:rPr kumimoji="1" lang="en-US" altLang="ja-JP" sz="1400" baseline="-25000" dirty="0" err="1" smtClean="0"/>
                <a:t>μ</a:t>
              </a:r>
              <a:r>
                <a:rPr kumimoji="1" lang="en-US" altLang="ja-JP" sz="1400" dirty="0" smtClean="0"/>
                <a:t>/2)</a:t>
              </a:r>
              <a:endParaRPr kumimoji="1" lang="ja-JP" altLang="en-US" sz="1400" dirty="0"/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6199082" y="3127257"/>
            <a:ext cx="1217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Signature </a:t>
            </a:r>
            <a:endParaRPr kumimoji="1" lang="ja-JP" altLang="en-US" sz="1600" dirty="0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2B1-8B9C-44C5-98DB-93E5C0870CF6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692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pc1222/pixTC+Test/130425_213327/MPPCWfComp_single-series.gif?lb=pixTC+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53" y="3475437"/>
            <a:ext cx="3910370" cy="309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80185" cy="706090"/>
          </a:xfrm>
        </p:spPr>
        <p:txBody>
          <a:bodyPr/>
          <a:lstStyle/>
          <a:p>
            <a:r>
              <a:rPr lang="en-US" altLang="ja-JP" dirty="0" smtClean="0"/>
              <a:t>3 series connection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611560" y="1124744"/>
            <a:ext cx="4455495" cy="2591409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ja-JP" altLang="en-US" dirty="0" smtClean="0"/>
              <a:t>直列につないだ</a:t>
            </a:r>
            <a:r>
              <a:rPr lang="en-US" altLang="ja-JP" dirty="0" smtClean="0"/>
              <a:t>3</a:t>
            </a:r>
            <a:r>
              <a:rPr lang="ja-JP" altLang="en-US" dirty="0" err="1" smtClean="0"/>
              <a:t>つの</a:t>
            </a:r>
            <a:r>
              <a:rPr lang="ja-JP" altLang="en-US" dirty="0" smtClean="0"/>
              <a:t>センサーを</a:t>
            </a:r>
            <a:r>
              <a:rPr lang="en-US" altLang="ja-JP" dirty="0" smtClean="0"/>
              <a:t>1</a:t>
            </a:r>
            <a:r>
              <a:rPr lang="ja-JP" altLang="en-US" dirty="0" smtClean="0"/>
              <a:t>チャンネルで読み出す</a:t>
            </a:r>
            <a:endParaRPr lang="en-US" altLang="ja-JP" dirty="0" smtClean="0"/>
          </a:p>
          <a:p>
            <a:pPr lvl="1">
              <a:spcBef>
                <a:spcPts val="400"/>
              </a:spcBef>
            </a:pPr>
            <a:r>
              <a:rPr lang="ja-JP" altLang="en-US" dirty="0"/>
              <a:t>実効的</a:t>
            </a:r>
            <a:r>
              <a:rPr lang="ja-JP" altLang="en-US" dirty="0" smtClean="0"/>
              <a:t>に大面積化。検出光量の増加で分解能をあげる。</a:t>
            </a:r>
            <a:endParaRPr lang="en-US" altLang="ja-JP" dirty="0" smtClean="0"/>
          </a:p>
          <a:p>
            <a:pPr lvl="1">
              <a:spcBef>
                <a:spcPts val="400"/>
              </a:spcBef>
            </a:pPr>
            <a:r>
              <a:rPr lang="ja-JP" altLang="en-US" dirty="0"/>
              <a:t>両端</a:t>
            </a:r>
            <a:r>
              <a:rPr lang="ja-JP" altLang="en-US" dirty="0" smtClean="0"/>
              <a:t>に</a:t>
            </a:r>
            <a:r>
              <a:rPr lang="en-US" altLang="ja-JP" dirty="0" smtClean="0"/>
              <a:t>3</a:t>
            </a:r>
            <a:r>
              <a:rPr lang="ja-JP" altLang="en-US" dirty="0" smtClean="0"/>
              <a:t>倍のバイアス電圧を供給。</a:t>
            </a:r>
            <a:endParaRPr lang="en-US" altLang="ja-JP" dirty="0" smtClean="0"/>
          </a:p>
          <a:p>
            <a:pPr>
              <a:spcBef>
                <a:spcPts val="400"/>
              </a:spcBef>
              <a:buFont typeface="Wingdings" panose="05000000000000000000" pitchFamily="2" charset="2"/>
              <a:buChar char="p"/>
            </a:pPr>
            <a:r>
              <a:rPr lang="ja-JP" altLang="en-US" dirty="0" smtClean="0"/>
              <a:t>共通電流で個々のセンサーにかかる電圧が調整される</a:t>
            </a:r>
            <a:endParaRPr lang="en-US" altLang="ja-JP" dirty="0" smtClean="0"/>
          </a:p>
          <a:p>
            <a:pPr lvl="1">
              <a:spcBef>
                <a:spcPts val="400"/>
              </a:spcBef>
            </a:pPr>
            <a:r>
              <a:rPr lang="en-US" altLang="ja-JP" dirty="0" smtClean="0"/>
              <a:t>Over-voltage</a:t>
            </a:r>
            <a:r>
              <a:rPr lang="ja-JP" altLang="en-US" dirty="0" smtClean="0"/>
              <a:t>が自動的に大体そろう</a:t>
            </a:r>
            <a:endParaRPr lang="en-US" altLang="ja-JP" dirty="0" smtClean="0"/>
          </a:p>
          <a:p>
            <a:pPr>
              <a:spcBef>
                <a:spcPts val="400"/>
              </a:spcBef>
              <a:buFont typeface="Wingdings" panose="05000000000000000000" pitchFamily="2" charset="2"/>
              <a:buChar char="p"/>
            </a:pPr>
            <a:r>
              <a:rPr lang="ja-JP" altLang="en-US" dirty="0" smtClean="0"/>
              <a:t>直列接続でキャパシタンス減少</a:t>
            </a:r>
            <a:endParaRPr lang="en-US" altLang="ja-JP" dirty="0" smtClean="0"/>
          </a:p>
          <a:p>
            <a:pPr lvl="1">
              <a:spcBef>
                <a:spcPts val="400"/>
              </a:spcBef>
            </a:pPr>
            <a:r>
              <a:rPr kumimoji="1" lang="ja-JP" altLang="en-US" dirty="0" smtClean="0"/>
              <a:t>シャープな波形</a:t>
            </a:r>
            <a:endParaRPr kumimoji="1" lang="en-US" altLang="ja-JP" dirty="0" smtClean="0"/>
          </a:p>
          <a:p>
            <a:pPr lvl="1">
              <a:spcBef>
                <a:spcPts val="400"/>
              </a:spcBef>
            </a:pPr>
            <a:r>
              <a:rPr lang="ja-JP" altLang="en-US" dirty="0" smtClean="0"/>
              <a:t>ゲイン減少 </a:t>
            </a:r>
            <a:r>
              <a:rPr lang="en-US" altLang="ja-JP" dirty="0" smtClean="0"/>
              <a:t>(~40%)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572240"/>
            <a:ext cx="2133600" cy="277140"/>
          </a:xfrm>
        </p:spPr>
        <p:txBody>
          <a:bodyPr/>
          <a:lstStyle/>
          <a:p>
            <a:r>
              <a:rPr kumimoji="1" lang="en-US" altLang="ja-JP" smtClean="0"/>
              <a:t>JPS 2013/Sep/20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16805" y="6564444"/>
            <a:ext cx="4066713" cy="277140"/>
          </a:xfrm>
        </p:spPr>
        <p:txBody>
          <a:bodyPr/>
          <a:lstStyle/>
          <a:p>
            <a:r>
              <a:rPr kumimoji="1" lang="en-US" altLang="ja-JP" smtClean="0"/>
              <a:t>Yusuke UCHIYAMA/ICEPP The University of Tokyo</a:t>
            </a:r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5144" t="15752" r="2900" b="4568"/>
          <a:stretch/>
        </p:blipFill>
        <p:spPr>
          <a:xfrm>
            <a:off x="5194880" y="3791483"/>
            <a:ext cx="3559731" cy="2723304"/>
          </a:xfrm>
          <a:prstGeom prst="rect">
            <a:avLst/>
          </a:prstGeom>
        </p:spPr>
      </p:pic>
      <p:pic>
        <p:nvPicPr>
          <p:cNvPr id="1028" name="Picture 4" descr="http://mpc1222/pixTC+Test/130417_221744/Screenshot-Untitled_Window-19.png?lb=pixTC+Tes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" t="11327" r="4610" b="1734"/>
          <a:stretch/>
        </p:blipFill>
        <p:spPr bwMode="auto">
          <a:xfrm>
            <a:off x="5173328" y="1049416"/>
            <a:ext cx="3420380" cy="26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6777245" y="4063128"/>
            <a:ext cx="1423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Over-voltage </a:t>
            </a:r>
          </a:p>
          <a:p>
            <a:r>
              <a:rPr lang="en-US" altLang="ja-JP" sz="1400" dirty="0" smtClean="0"/>
              <a:t>~</a:t>
            </a:r>
            <a:r>
              <a:rPr kumimoji="1" lang="en-US" altLang="ja-JP" sz="1400" dirty="0" smtClean="0"/>
              <a:t>3.8 V /MPPC</a:t>
            </a:r>
            <a:endParaRPr kumimoji="1" lang="ja-JP" altLang="en-US" sz="1400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2B1-8B9C-44C5-98DB-93E5C0870CF6}" type="slidenum">
              <a:rPr lang="ja-JP" altLang="en-US" smtClean="0"/>
              <a:pPr/>
              <a:t>20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214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1689" t="15748" r="52741" b="2746"/>
          <a:stretch/>
        </p:blipFill>
        <p:spPr>
          <a:xfrm>
            <a:off x="1454559" y="872450"/>
            <a:ext cx="5985665" cy="4176730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572240"/>
            <a:ext cx="2133600" cy="277140"/>
          </a:xfrm>
        </p:spPr>
        <p:txBody>
          <a:bodyPr/>
          <a:lstStyle/>
          <a:p>
            <a:r>
              <a:rPr kumimoji="1" lang="en-US" altLang="ja-JP" smtClean="0"/>
              <a:t>JPS 2013/Sep/20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16805" y="6564444"/>
            <a:ext cx="4066713" cy="277140"/>
          </a:xfrm>
        </p:spPr>
        <p:txBody>
          <a:bodyPr/>
          <a:lstStyle/>
          <a:p>
            <a:r>
              <a:rPr kumimoji="1" lang="en-US" altLang="ja-JP" smtClean="0"/>
              <a:t>Yusuke UCHIYAMA/ICEPP The University of Tokyo</a:t>
            </a:r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Time resolution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21404" y="3684680"/>
            <a:ext cx="1904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38C218"/>
                </a:solidFill>
              </a:rPr>
              <a:t>New (25</a:t>
            </a:r>
            <a:r>
              <a:rPr kumimoji="1" lang="el-GR" altLang="ja-JP" sz="2000" b="1" dirty="0" smtClean="0">
                <a:solidFill>
                  <a:srgbClr val="38C218"/>
                </a:solidFill>
              </a:rPr>
              <a:t>μ</a:t>
            </a:r>
            <a:r>
              <a:rPr kumimoji="1" lang="en-US" altLang="ja-JP" sz="2000" b="1" dirty="0" smtClean="0">
                <a:solidFill>
                  <a:srgbClr val="38C218"/>
                </a:solidFill>
              </a:rPr>
              <a:t>m)</a:t>
            </a:r>
            <a:endParaRPr kumimoji="1" lang="ja-JP" altLang="en-US" sz="2000" b="1" dirty="0">
              <a:solidFill>
                <a:srgbClr val="38C218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6584" y="5089485"/>
            <a:ext cx="7850215" cy="14424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kumimoji="1" lang="en-US" altLang="ja-JP" sz="2400" b="0" dirty="0" smtClean="0"/>
              <a:t>Almost same resolution attained at each optimal bias. (No major improvement)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en-US" altLang="ja-JP" sz="2400" b="0" dirty="0" smtClean="0"/>
              <a:t>Trench-type shows slightly poorer resolution</a:t>
            </a:r>
            <a:endParaRPr kumimoji="1" lang="ja-JP" altLang="en-US" sz="2400" b="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47576" y="3853210"/>
            <a:ext cx="780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New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61305" y="3852062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Old </a:t>
            </a:r>
            <a:endParaRPr kumimoji="1" lang="ja-JP" altLang="en-US" sz="20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472100" y="2543472"/>
            <a:ext cx="1099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00FF"/>
                </a:solidFill>
              </a:rPr>
              <a:t>Trench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5400725" y="1168366"/>
            <a:ext cx="1601545" cy="109469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tlCol="0" anchor="ctr"/>
          <a:lstStyle/>
          <a:p>
            <a:r>
              <a:rPr lang="en-US" altLang="ja-JP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BC422 </a:t>
            </a:r>
          </a:p>
          <a:p>
            <a:r>
              <a:rPr lang="en-US" altLang="ja-JP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6x3x0.5 cm</a:t>
            </a:r>
            <a:r>
              <a:rPr lang="en-US" altLang="ja-JP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ja-JP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ja-JP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wrapping</a:t>
            </a:r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2B1-8B9C-44C5-98DB-93E5C0870CF6}" type="slidenum">
              <a:rPr lang="ja-JP" altLang="en-US" smtClean="0"/>
              <a:pPr/>
              <a:t>21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341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45170" cy="706090"/>
          </a:xfrm>
        </p:spPr>
        <p:txBody>
          <a:bodyPr/>
          <a:lstStyle/>
          <a:p>
            <a:r>
              <a:rPr lang="en-US" altLang="ja-JP" dirty="0" smtClean="0"/>
              <a:t>Rise time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572240"/>
            <a:ext cx="2133600" cy="277140"/>
          </a:xfrm>
        </p:spPr>
        <p:txBody>
          <a:bodyPr/>
          <a:lstStyle/>
          <a:p>
            <a:r>
              <a:rPr kumimoji="1" lang="en-US" altLang="ja-JP" smtClean="0"/>
              <a:t>JPS 2013/Sep/20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16805" y="6564444"/>
            <a:ext cx="4066713" cy="277140"/>
          </a:xfrm>
        </p:spPr>
        <p:txBody>
          <a:bodyPr/>
          <a:lstStyle/>
          <a:p>
            <a:r>
              <a:rPr kumimoji="1" lang="en-US" altLang="ja-JP" smtClean="0"/>
              <a:t>Yusuke UCHIYAMA/ICEPP The University of Tokyo</a:t>
            </a:r>
            <a:endParaRPr kumimoji="1" lang="ja-JP" altLang="en-US"/>
          </a:p>
        </p:txBody>
      </p:sp>
      <p:grpSp>
        <p:nvGrpSpPr>
          <p:cNvPr id="9" name="グループ化 8"/>
          <p:cNvGrpSpPr>
            <a:grpSpLocks noChangeAspect="1"/>
          </p:cNvGrpSpPr>
          <p:nvPr/>
        </p:nvGrpSpPr>
        <p:grpSpPr>
          <a:xfrm>
            <a:off x="1061610" y="989492"/>
            <a:ext cx="5815378" cy="3458820"/>
            <a:chOff x="530020" y="1216163"/>
            <a:chExt cx="6353498" cy="3778878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2"/>
            <a:srcRect l="43532" t="16626" r="4384" b="3454"/>
            <a:stretch/>
          </p:blipFill>
          <p:spPr>
            <a:xfrm>
              <a:off x="530020" y="1216163"/>
              <a:ext cx="6353498" cy="3778878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3728349" y="2905547"/>
              <a:ext cx="19046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38C218"/>
                  </a:solidFill>
                </a:rPr>
                <a:t>New (25</a:t>
              </a:r>
              <a:r>
                <a:rPr kumimoji="1" lang="el-GR" altLang="ja-JP" sz="2000" b="1" dirty="0" smtClean="0">
                  <a:solidFill>
                    <a:srgbClr val="38C218"/>
                  </a:solidFill>
                </a:rPr>
                <a:t>μ</a:t>
              </a:r>
              <a:r>
                <a:rPr kumimoji="1" lang="en-US" altLang="ja-JP" sz="2000" b="1" dirty="0" smtClean="0">
                  <a:solidFill>
                    <a:srgbClr val="38C218"/>
                  </a:solidFill>
                </a:rPr>
                <a:t>m)</a:t>
              </a:r>
              <a:endParaRPr kumimoji="1" lang="ja-JP" altLang="en-US" sz="2000" b="1" dirty="0">
                <a:solidFill>
                  <a:srgbClr val="38C218"/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423188" y="2851994"/>
              <a:ext cx="780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New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538519" y="3597053"/>
              <a:ext cx="7232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 smtClean="0"/>
                <a:t>Old </a:t>
              </a:r>
              <a:endParaRPr kumimoji="1" lang="ja-JP" altLang="en-US" sz="2000" b="1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986392" y="1832252"/>
              <a:ext cx="10990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 smtClean="0">
                  <a:solidFill>
                    <a:srgbClr val="0000FF"/>
                  </a:solidFill>
                </a:rPr>
                <a:t>Trench</a:t>
              </a:r>
              <a:endParaRPr kumimoji="1" lang="ja-JP" altLang="en-US" sz="20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0" name="Picture 2" descr="NewMPPCWfComp_bias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934" y="3414737"/>
            <a:ext cx="3759703" cy="297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97929" y="4662985"/>
            <a:ext cx="5345950" cy="165807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ja-JP" sz="2000" b="0" dirty="0" smtClean="0"/>
              <a:t>Observe </a:t>
            </a:r>
            <a:r>
              <a:rPr lang="en-US" altLang="ja-JP" sz="2000" dirty="0" smtClean="0">
                <a:solidFill>
                  <a:srgbClr val="FF0000"/>
                </a:solidFill>
              </a:rPr>
              <a:t>softening</a:t>
            </a:r>
            <a:r>
              <a:rPr lang="en-US" altLang="ja-JP" sz="2000" b="0" dirty="0" smtClean="0"/>
              <a:t> of waveform as </a:t>
            </a:r>
            <a:r>
              <a:rPr lang="en-US" altLang="ja-JP" sz="2000" b="0" dirty="0" err="1" smtClean="0"/>
              <a:t>V</a:t>
            </a:r>
            <a:r>
              <a:rPr lang="en-US" altLang="ja-JP" sz="2000" b="0" baseline="-25000" dirty="0" err="1" smtClean="0"/>
              <a:t>over</a:t>
            </a:r>
            <a:r>
              <a:rPr lang="en-US" altLang="ja-JP" sz="2000" b="0" dirty="0" smtClean="0"/>
              <a:t> for standard new MPPC</a:t>
            </a:r>
          </a:p>
          <a:p>
            <a:pPr>
              <a:buFont typeface="Wingdings" panose="05000000000000000000" pitchFamily="2" charset="2"/>
              <a:buChar char="p"/>
            </a:pPr>
            <a:r>
              <a:rPr kumimoji="1" lang="en-US" altLang="ja-JP" sz="2000" dirty="0" smtClean="0">
                <a:solidFill>
                  <a:srgbClr val="0000FF"/>
                </a:solidFill>
              </a:rPr>
              <a:t>Slower</a:t>
            </a:r>
            <a:r>
              <a:rPr kumimoji="1" lang="en-US" altLang="ja-JP" sz="2000" dirty="0" smtClean="0">
                <a:solidFill>
                  <a:srgbClr val="38C218"/>
                </a:solidFill>
              </a:rPr>
              <a:t> </a:t>
            </a:r>
            <a:r>
              <a:rPr kumimoji="1" lang="en-US" altLang="ja-JP" sz="2000" b="0" dirty="0" smtClean="0"/>
              <a:t>pulse shape for Trench </a:t>
            </a:r>
            <a:r>
              <a:rPr kumimoji="1" lang="en-US" altLang="ja-JP" sz="2000" b="0" dirty="0" smtClean="0"/>
              <a:t>MPPC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sz="1800" dirty="0" smtClean="0"/>
              <a:t>This sample is not the final version.</a:t>
            </a:r>
            <a:endParaRPr lang="en-US" altLang="ja-JP" sz="1800" dirty="0"/>
          </a:p>
          <a:p>
            <a:pPr lvl="1">
              <a:buFont typeface="Wingdings" panose="05000000000000000000" pitchFamily="2" charset="2"/>
              <a:buChar char="ü"/>
            </a:pPr>
            <a:r>
              <a:rPr kumimoji="1" lang="en-US" altLang="ja-JP" sz="1800" b="0" dirty="0" smtClean="0"/>
              <a:t>HPK is trying to improve this</a:t>
            </a:r>
            <a:endParaRPr kumimoji="1" lang="ja-JP" altLang="en-US" sz="2400" b="0" dirty="0"/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2B1-8B9C-44C5-98DB-93E5C0870CF6}" type="slidenum">
              <a:rPr lang="ja-JP" altLang="en-US" smtClean="0"/>
              <a:pPr/>
              <a:t>22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702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5190" cy="706090"/>
          </a:xfrm>
        </p:spPr>
        <p:txBody>
          <a:bodyPr/>
          <a:lstStyle/>
          <a:p>
            <a:r>
              <a:rPr lang="en-US" altLang="ja-JP" dirty="0" smtClean="0"/>
              <a:t>Pulse timing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572240"/>
            <a:ext cx="2133600" cy="277140"/>
          </a:xfrm>
        </p:spPr>
        <p:txBody>
          <a:bodyPr/>
          <a:lstStyle/>
          <a:p>
            <a:r>
              <a:rPr kumimoji="1" lang="en-US" altLang="ja-JP" smtClean="0"/>
              <a:t>JPS 2013/Sep/20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16805" y="6564444"/>
            <a:ext cx="4066713" cy="277140"/>
          </a:xfrm>
        </p:spPr>
        <p:txBody>
          <a:bodyPr/>
          <a:lstStyle/>
          <a:p>
            <a:r>
              <a:rPr kumimoji="1" lang="en-US" altLang="ja-JP" smtClean="0"/>
              <a:t>Yusuke UCHIYAMA/ICEPP The University of Tokyo</a:t>
            </a:r>
            <a:endParaRPr kumimoji="1"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476107" y="959768"/>
            <a:ext cx="6545025" cy="4185466"/>
            <a:chOff x="1312340" y="878499"/>
            <a:chExt cx="6545025" cy="4185466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1421649" y="878499"/>
              <a:ext cx="6435716" cy="4185466"/>
              <a:chOff x="4707015" y="1673805"/>
              <a:chExt cx="6435716" cy="4185466"/>
            </a:xfrm>
          </p:grpSpPr>
          <p:pic>
            <p:nvPicPr>
              <p:cNvPr id="7" name="図 6"/>
              <p:cNvPicPr>
                <a:picLocks noChangeAspect="1"/>
              </p:cNvPicPr>
              <p:nvPr/>
            </p:nvPicPr>
            <p:blipFill rotWithShape="1">
              <a:blip r:embed="rId2"/>
              <a:srcRect l="50979" t="15621" r="2359" b="2399"/>
              <a:stretch/>
            </p:blipFill>
            <p:spPr>
              <a:xfrm>
                <a:off x="4707015" y="1673805"/>
                <a:ext cx="6435716" cy="4185466"/>
              </a:xfrm>
              <a:prstGeom prst="rect">
                <a:avLst/>
              </a:prstGeom>
            </p:spPr>
          </p:pic>
          <p:sp>
            <p:nvSpPr>
              <p:cNvPr id="18" name="テキスト ボックス 17"/>
              <p:cNvSpPr txBox="1"/>
              <p:nvPr/>
            </p:nvSpPr>
            <p:spPr>
              <a:xfrm>
                <a:off x="6787437" y="4347522"/>
                <a:ext cx="19046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b="1" dirty="0" smtClean="0">
                    <a:solidFill>
                      <a:srgbClr val="38C218"/>
                    </a:solidFill>
                  </a:rPr>
                  <a:t>New (25</a:t>
                </a:r>
                <a:r>
                  <a:rPr kumimoji="1" lang="el-GR" altLang="ja-JP" sz="2000" b="1" dirty="0" smtClean="0">
                    <a:solidFill>
                      <a:srgbClr val="38C218"/>
                    </a:solidFill>
                  </a:rPr>
                  <a:t>μ</a:t>
                </a:r>
                <a:r>
                  <a:rPr kumimoji="1" lang="en-US" altLang="ja-JP" sz="2000" b="1" dirty="0" smtClean="0">
                    <a:solidFill>
                      <a:srgbClr val="38C218"/>
                    </a:solidFill>
                  </a:rPr>
                  <a:t>m)</a:t>
                </a:r>
                <a:endParaRPr kumimoji="1" lang="ja-JP" altLang="en-US" sz="2000" b="1" dirty="0">
                  <a:solidFill>
                    <a:srgbClr val="38C218"/>
                  </a:solidFill>
                </a:endParaRPr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6619435" y="3933295"/>
                <a:ext cx="7809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b="1" dirty="0" smtClean="0">
                    <a:solidFill>
                      <a:srgbClr val="FF0000"/>
                    </a:solidFill>
                  </a:rPr>
                  <a:t>New</a:t>
                </a:r>
                <a:endParaRPr kumimoji="1" lang="ja-JP" alt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6064162" y="2809845"/>
                <a:ext cx="7232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b="1" dirty="0" smtClean="0"/>
                  <a:t>Old </a:t>
                </a:r>
                <a:endParaRPr kumimoji="1" lang="ja-JP" altLang="en-US" sz="2000" b="1" dirty="0"/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8982140" y="3193048"/>
                <a:ext cx="10990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b="1" dirty="0" smtClean="0">
                    <a:solidFill>
                      <a:srgbClr val="0000FF"/>
                    </a:solidFill>
                  </a:rPr>
                  <a:t>Trench</a:t>
                </a:r>
                <a:endParaRPr kumimoji="1" lang="ja-JP" altLang="en-US" sz="2000" b="1" dirty="0">
                  <a:solidFill>
                    <a:srgbClr val="0000FF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正方形/長方形 14"/>
                <p:cNvSpPr/>
                <p:nvPr/>
              </p:nvSpPr>
              <p:spPr>
                <a:xfrm rot="16200000">
                  <a:off x="233027" y="2489157"/>
                  <a:ext cx="2681846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>
                  <a:defPPr>
                    <a:defRPr lang="ja-JP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2800" i="0" smtClean="0">
                                <a:latin typeface="Cambria Math"/>
                              </a:rPr>
                              <m:t>Counter</m:t>
                            </m:r>
                          </m:sub>
                        </m:sSub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2800" i="0">
                                <a:latin typeface="Cambria Math"/>
                              </a:rPr>
                              <m:t>ref</m:t>
                            </m:r>
                          </m:sub>
                        </m:sSub>
                      </m:oMath>
                    </m:oMathPara>
                  </a14:m>
                  <a:endParaRPr lang="ja-JP" altLang="en-US" sz="2800" dirty="0"/>
                </a:p>
              </p:txBody>
            </p:sp>
          </mc:Choice>
          <mc:Fallback xmlns="">
            <p:sp>
              <p:nvSpPr>
                <p:cNvPr id="15" name="正方形/長方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33027" y="2489157"/>
                  <a:ext cx="2681846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右矢印 10"/>
            <p:cNvSpPr/>
            <p:nvPr/>
          </p:nvSpPr>
          <p:spPr>
            <a:xfrm rot="18559139">
              <a:off x="3643422" y="2516690"/>
              <a:ext cx="1089712" cy="428670"/>
            </a:xfrm>
            <a:prstGeom prst="rightArrow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2" name="右矢印 11"/>
            <p:cNvSpPr/>
            <p:nvPr/>
          </p:nvSpPr>
          <p:spPr>
            <a:xfrm rot="3816674">
              <a:off x="2008385" y="2837549"/>
              <a:ext cx="860708" cy="267366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14" name="四角形吹き出し 13"/>
          <p:cNvSpPr/>
          <p:nvPr/>
        </p:nvSpPr>
        <p:spPr>
          <a:xfrm>
            <a:off x="999327" y="4047712"/>
            <a:ext cx="2863776" cy="596148"/>
          </a:xfrm>
          <a:prstGeom prst="wedgeRectCallout">
            <a:avLst>
              <a:gd name="adj1" fmla="val -24981"/>
              <a:gd name="adj2" fmla="val -13608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 smtClean="0">
                <a:solidFill>
                  <a:schemeClr val="tx1"/>
                </a:solidFill>
                <a:latin typeface="+mn-ea"/>
              </a:rPr>
              <a:t>Faster charge collection by higher E-field</a:t>
            </a:r>
            <a:endParaRPr lang="en-US" altLang="ja-JP" sz="18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5417" y="5219024"/>
            <a:ext cx="5374208" cy="135547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ja-JP" sz="1800" b="0" dirty="0" smtClean="0"/>
              <a:t>As a consequence of softened pulse shape,</a:t>
            </a:r>
            <a:br>
              <a:rPr lang="en-US" altLang="ja-JP" sz="1800" b="0" dirty="0" smtClean="0"/>
            </a:br>
            <a:r>
              <a:rPr lang="en-US" altLang="ja-JP" sz="1800" dirty="0" smtClean="0"/>
              <a:t>time measurement drifts </a:t>
            </a:r>
            <a:r>
              <a:rPr lang="en-US" altLang="ja-JP" sz="1800" b="0" dirty="0" smtClean="0"/>
              <a:t>for applied bias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ja-JP" altLang="en-US" sz="1800" b="0" dirty="0" smtClean="0"/>
              <a:t>→ </a:t>
            </a:r>
            <a:r>
              <a:rPr lang="en-US" altLang="ja-JP" sz="1800" b="0" dirty="0" smtClean="0"/>
              <a:t>Larger </a:t>
            </a:r>
            <a:r>
              <a:rPr lang="en-US" altLang="ja-JP" sz="1800" dirty="0" smtClean="0"/>
              <a:t>temperature dependence</a:t>
            </a:r>
            <a:r>
              <a:rPr lang="en-US" altLang="ja-JP" sz="1800" b="0" dirty="0" smtClean="0"/>
              <a:t> of time measurement</a:t>
            </a:r>
            <a:endParaRPr kumimoji="1" lang="ja-JP" altLang="en-US" sz="1800" b="0" dirty="0"/>
          </a:p>
        </p:txBody>
      </p:sp>
      <p:sp>
        <p:nvSpPr>
          <p:cNvPr id="16" name="四角形吹き出し 15"/>
          <p:cNvSpPr/>
          <p:nvPr/>
        </p:nvSpPr>
        <p:spPr>
          <a:xfrm>
            <a:off x="5002758" y="3679290"/>
            <a:ext cx="829382" cy="706373"/>
          </a:xfrm>
          <a:prstGeom prst="wedgeRectCallout">
            <a:avLst>
              <a:gd name="adj1" fmla="val -231210"/>
              <a:gd name="adj2" fmla="val -1406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0" bIns="0" rtlCol="0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000" dirty="0" smtClean="0">
                <a:solidFill>
                  <a:schemeClr val="tx1"/>
                </a:solidFill>
                <a:latin typeface="+mn-ea"/>
              </a:rPr>
              <a:t>!</a:t>
            </a:r>
            <a:r>
              <a:rPr lang="ja-JP" altLang="en-US" sz="4000" dirty="0" smtClean="0">
                <a:solidFill>
                  <a:schemeClr val="tx1"/>
                </a:solidFill>
                <a:latin typeface="+mn-ea"/>
              </a:rPr>
              <a:t>？</a:t>
            </a:r>
            <a:endParaRPr lang="en-US" altLang="ja-JP" sz="40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883518" y="1076603"/>
            <a:ext cx="2187703" cy="986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tIns="108000">
            <a:spAutoFit/>
          </a:bodyPr>
          <a:lstStyle/>
          <a:p>
            <a:r>
              <a:rPr lang="en-US" altLang="ja-JP" dirty="0"/>
              <a:t>Pulse time by Constant-Fraction method</a:t>
            </a:r>
            <a:endParaRPr lang="ja-JP" altLang="en-US" dirty="0"/>
          </a:p>
        </p:txBody>
      </p:sp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557889"/>
              </p:ext>
            </p:extLst>
          </p:nvPr>
        </p:nvGraphicFramePr>
        <p:xfrm>
          <a:off x="5996091" y="5109841"/>
          <a:ext cx="3060340" cy="14630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88814"/>
                <a:gridCol w="1571526"/>
              </a:tblGrid>
              <a:tr h="282322"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Old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2.5</a:t>
                      </a:r>
                      <a:r>
                        <a:rPr kumimoji="1" lang="ja-JP" altLang="en-US" b="0" baseline="0" dirty="0" smtClean="0"/>
                        <a:t> </a:t>
                      </a:r>
                      <a:r>
                        <a:rPr kumimoji="1" lang="en-US" altLang="ja-JP" b="0" dirty="0" err="1" smtClean="0"/>
                        <a:t>ps</a:t>
                      </a:r>
                      <a:r>
                        <a:rPr kumimoji="1" lang="en-US" altLang="ja-JP" b="0" dirty="0" smtClean="0"/>
                        <a:t>/</a:t>
                      </a:r>
                      <a:r>
                        <a:rPr kumimoji="1" lang="ja-JP" altLang="en-US" b="0" dirty="0" smtClean="0"/>
                        <a:t>℃</a:t>
                      </a:r>
                      <a:endParaRPr kumimoji="1" lang="ja-JP" altLang="en-US" b="0" dirty="0"/>
                    </a:p>
                  </a:txBody>
                  <a:tcPr/>
                </a:tc>
              </a:tr>
              <a:tr h="282322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New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5.5</a:t>
                      </a:r>
                      <a:r>
                        <a:rPr kumimoji="1" lang="ja-JP" alt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dirty="0" err="1" smtClean="0">
                          <a:solidFill>
                            <a:srgbClr val="FF0000"/>
                          </a:solidFill>
                        </a:rPr>
                        <a:t>ps</a:t>
                      </a:r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kumimoji="1" lang="ja-JP" altLang="en-US" dirty="0" smtClean="0">
                          <a:solidFill>
                            <a:srgbClr val="FF0000"/>
                          </a:solidFill>
                        </a:rPr>
                        <a:t>℃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82322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New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sz="1400" baseline="0" dirty="0" smtClean="0"/>
                        <a:t>25um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2.8 </a:t>
                      </a:r>
                      <a:r>
                        <a:rPr kumimoji="1" lang="en-US" altLang="ja-JP" dirty="0" err="1" smtClean="0"/>
                        <a:t>ps</a:t>
                      </a:r>
                      <a:r>
                        <a:rPr kumimoji="1" lang="en-US" altLang="ja-JP" dirty="0" smtClean="0"/>
                        <a:t>/</a:t>
                      </a:r>
                      <a:r>
                        <a:rPr kumimoji="1" lang="ja-JP" altLang="en-US" dirty="0" smtClean="0"/>
                        <a:t>℃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282322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Trench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0.1 </a:t>
                      </a:r>
                      <a:r>
                        <a:rPr kumimoji="1" lang="en-US" altLang="ja-JP" b="1" dirty="0" err="1" smtClean="0">
                          <a:solidFill>
                            <a:schemeClr val="tx1"/>
                          </a:solidFill>
                        </a:rPr>
                        <a:t>ps</a:t>
                      </a:r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</a:rPr>
                        <a:t>℃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2B1-8B9C-44C5-98DB-93E5C0870CF6}" type="slidenum">
              <a:rPr lang="ja-JP" altLang="en-US" smtClean="0"/>
              <a:pPr/>
              <a:t>23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184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45170" cy="706090"/>
          </a:xfrm>
        </p:spPr>
        <p:txBody>
          <a:bodyPr/>
          <a:lstStyle/>
          <a:p>
            <a:r>
              <a:rPr lang="en-US" altLang="ja-JP" dirty="0" smtClean="0"/>
              <a:t>Temp </a:t>
            </a:r>
            <a:r>
              <a:rPr lang="en-US" altLang="ja-JP" dirty="0" err="1" smtClean="0"/>
              <a:t>vs</a:t>
            </a:r>
            <a:r>
              <a:rPr lang="en-US" altLang="ja-JP" dirty="0" smtClean="0"/>
              <a:t> Timing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572240"/>
            <a:ext cx="2133600" cy="277140"/>
          </a:xfrm>
        </p:spPr>
        <p:txBody>
          <a:bodyPr/>
          <a:lstStyle/>
          <a:p>
            <a:r>
              <a:rPr kumimoji="1" lang="en-US" altLang="ja-JP" smtClean="0"/>
              <a:t>JPS 2013/Sep/20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16805" y="6564444"/>
            <a:ext cx="4066713" cy="277140"/>
          </a:xfrm>
        </p:spPr>
        <p:txBody>
          <a:bodyPr/>
          <a:lstStyle/>
          <a:p>
            <a:r>
              <a:rPr kumimoji="1" lang="en-US" altLang="ja-JP" smtClean="0"/>
              <a:t>Yusuke UCHIYAMA/ICEPP The University of Tokyo</a:t>
            </a:r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49641" t="15343" r="1822" b="7449"/>
          <a:stretch/>
        </p:blipFill>
        <p:spPr>
          <a:xfrm>
            <a:off x="4807974" y="1088740"/>
            <a:ext cx="4264868" cy="3001559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822250" y="1988840"/>
            <a:ext cx="635334" cy="350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20°C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796622" y="2080366"/>
            <a:ext cx="624536" cy="350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25°C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857365" y="2708920"/>
            <a:ext cx="626530" cy="350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CC00"/>
                </a:solidFill>
              </a:rPr>
              <a:t>30°C</a:t>
            </a:r>
            <a:endParaRPr kumimoji="1" lang="ja-JP" altLang="en-US" dirty="0">
              <a:solidFill>
                <a:srgbClr val="00CC00"/>
              </a:solidFill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3"/>
          <a:srcRect l="50678" t="14928" r="2771" b="8207"/>
          <a:stretch/>
        </p:blipFill>
        <p:spPr>
          <a:xfrm>
            <a:off x="611560" y="1047709"/>
            <a:ext cx="4097773" cy="2993610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1331640" y="2258870"/>
            <a:ext cx="837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20°C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311860" y="1403775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33CC"/>
                </a:solidFill>
              </a:rPr>
              <a:t>40°C</a:t>
            </a:r>
            <a:endParaRPr kumimoji="1" lang="ja-JP" altLang="en-US" dirty="0">
              <a:solidFill>
                <a:srgbClr val="0033CC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11660" y="1583795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CC00"/>
                </a:solidFill>
              </a:rPr>
              <a:t>30°C</a:t>
            </a:r>
            <a:endParaRPr kumimoji="1" lang="ja-JP" altLang="en-US" dirty="0">
              <a:solidFill>
                <a:srgbClr val="00CC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697125" y="3158970"/>
            <a:ext cx="197201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New </a:t>
            </a:r>
            <a:r>
              <a:rPr lang="en-US" altLang="ja-JP" sz="2000" b="1" dirty="0" smtClean="0"/>
              <a:t>MPPC</a:t>
            </a:r>
            <a:r>
              <a:rPr lang="en-US" altLang="ja-JP" sz="2000" b="1" dirty="0"/>
              <a:t/>
            </a:r>
            <a:br>
              <a:rPr lang="en-US" altLang="ja-JP" sz="2000" b="1" dirty="0"/>
            </a:br>
            <a:r>
              <a:rPr lang="en-US" altLang="ja-JP" sz="1400" b="1" dirty="0" smtClean="0"/>
              <a:t>(S12572-050C(X))</a:t>
            </a:r>
            <a:endParaRPr lang="en-US" altLang="ja-JP" sz="2000" b="1" dirty="0" smtClean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56765" y="3113965"/>
            <a:ext cx="185499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ja-JP" sz="2000" b="1" dirty="0" smtClean="0"/>
              <a:t>Old MPPC</a:t>
            </a:r>
            <a:br>
              <a:rPr lang="en-US" altLang="ja-JP" sz="2000" b="1" dirty="0" smtClean="0"/>
            </a:br>
            <a:r>
              <a:rPr lang="en-US" altLang="ja-JP" sz="1400" dirty="0"/>
              <a:t>(S10362-33-050C</a:t>
            </a:r>
            <a:r>
              <a:rPr lang="en-US" altLang="ja-JP" sz="1400" dirty="0" smtClean="0"/>
              <a:t>)</a:t>
            </a:r>
            <a:endParaRPr lang="en-US" altLang="ja-JP" sz="1400" dirty="0"/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576000" y="4599129"/>
            <a:ext cx="8229600" cy="1527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kumimoji="1" sz="2800" b="1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61200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756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080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1440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ja-JP" altLang="en-US" sz="2400" dirty="0" smtClean="0">
                <a:solidFill>
                  <a:srgbClr val="FF0000"/>
                </a:solidFill>
              </a:rPr>
              <a:t>バイアス一定</a:t>
            </a:r>
            <a:r>
              <a:rPr lang="ja-JP" altLang="en-US" sz="2400" dirty="0" smtClean="0"/>
              <a:t>の場合の時間測定</a:t>
            </a:r>
            <a:r>
              <a:rPr lang="en-US" altLang="ja-JP" sz="1100" b="0" dirty="0" smtClean="0"/>
              <a:t>(mean)</a:t>
            </a:r>
            <a:r>
              <a:rPr lang="ja-JP" altLang="en-US" sz="2400" dirty="0" smtClean="0"/>
              <a:t>の温度依存性</a:t>
            </a:r>
            <a:endParaRPr lang="en-US" altLang="ja-JP" sz="24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sz="2400" dirty="0" smtClean="0"/>
              <a:t>高バイアス下での時間のドリフト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波形のなまり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により新型では温度依存性が大きくなってしまった。</a:t>
            </a:r>
            <a:r>
              <a:rPr lang="en-US" altLang="ja-JP" sz="2400" dirty="0" smtClean="0"/>
              <a:t>(5</a:t>
            </a:r>
            <a:r>
              <a:rPr lang="ja-JP" altLang="en-US" sz="2400" dirty="0" smtClean="0"/>
              <a:t>度の変化で</a:t>
            </a:r>
            <a:r>
              <a:rPr lang="en-US" altLang="ja-JP" sz="2400" dirty="0" smtClean="0"/>
              <a:t>~30ps)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209783" y="4050780"/>
            <a:ext cx="21503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Bias voltage (V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(Over voltage/MPPC @23°C)</a:t>
            </a:r>
            <a:endParaRPr kumimoji="1" lang="ja-JP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849509" y="3986577"/>
            <a:ext cx="21503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Bias voltage (V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(Over voltage/MPPC @23°C)</a:t>
            </a:r>
            <a:endParaRPr kumimoji="1" lang="ja-JP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19311" y="6029998"/>
            <a:ext cx="281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30 ⊕ 30/√12 = 31.2 </a:t>
            </a:r>
            <a:r>
              <a:rPr kumimoji="1" lang="en-US" altLang="ja-JP" dirty="0" err="1" smtClean="0">
                <a:solidFill>
                  <a:schemeClr val="accent1">
                    <a:lumMod val="75000"/>
                  </a:schemeClr>
                </a:solidFill>
              </a:rPr>
              <a:t>ps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11860" y="6357993"/>
            <a:ext cx="2165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検出器</a:t>
            </a:r>
            <a:r>
              <a:rPr lang="ja-JP" altLang="en-US" sz="1200" dirty="0" smtClean="0"/>
              <a:t>の分解能</a:t>
            </a:r>
            <a:r>
              <a:rPr lang="en-US" altLang="ja-JP" sz="1200" dirty="0" smtClean="0"/>
              <a:t>(</a:t>
            </a:r>
            <a:r>
              <a:rPr lang="ja-JP" altLang="en-US" sz="1200" dirty="0" smtClean="0"/>
              <a:t>最終目標値</a:t>
            </a:r>
            <a:r>
              <a:rPr lang="en-US" altLang="ja-JP" sz="1200" dirty="0" smtClean="0"/>
              <a:t>)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256965" y="5748947"/>
            <a:ext cx="2319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温度</a:t>
            </a:r>
            <a:r>
              <a:rPr lang="ja-JP" altLang="en-US" sz="1200" dirty="0"/>
              <a:t>変化</a:t>
            </a:r>
            <a:r>
              <a:rPr lang="ja-JP" altLang="en-US" sz="1200" dirty="0" smtClean="0"/>
              <a:t>の寄与</a:t>
            </a:r>
            <a:r>
              <a:rPr lang="en-US" altLang="ja-JP" sz="1200" dirty="0" smtClean="0"/>
              <a:t>(</a:t>
            </a:r>
            <a:r>
              <a:rPr lang="ja-JP" altLang="en-US" sz="1200" dirty="0" smtClean="0"/>
              <a:t>一様分布仮定</a:t>
            </a:r>
            <a:r>
              <a:rPr lang="en-US" altLang="ja-JP" sz="1200" dirty="0" smtClean="0"/>
              <a:t>)</a:t>
            </a:r>
            <a:endParaRPr kumimoji="1" lang="ja-JP" altLang="en-US" dirty="0"/>
          </a:p>
        </p:txBody>
      </p:sp>
      <p:sp>
        <p:nvSpPr>
          <p:cNvPr id="9" name="フリーフォーム 8"/>
          <p:cNvSpPr/>
          <p:nvPr/>
        </p:nvSpPr>
        <p:spPr>
          <a:xfrm>
            <a:off x="3536885" y="6209340"/>
            <a:ext cx="275273" cy="182880"/>
          </a:xfrm>
          <a:custGeom>
            <a:avLst/>
            <a:gdLst>
              <a:gd name="connsiteX0" fmla="*/ 0 w 308306"/>
              <a:gd name="connsiteY0" fmla="*/ 223912 h 223912"/>
              <a:gd name="connsiteX1" fmla="*/ 160020 w 308306"/>
              <a:gd name="connsiteY1" fmla="*/ 33412 h 223912"/>
              <a:gd name="connsiteX2" fmla="*/ 289560 w 308306"/>
              <a:gd name="connsiteY2" fmla="*/ 2932 h 223912"/>
              <a:gd name="connsiteX3" fmla="*/ 304800 w 308306"/>
              <a:gd name="connsiteY3" fmla="*/ 2932 h 223912"/>
              <a:gd name="connsiteX0" fmla="*/ 0 w 289560"/>
              <a:gd name="connsiteY0" fmla="*/ 220980 h 220980"/>
              <a:gd name="connsiteX1" fmla="*/ 160020 w 289560"/>
              <a:gd name="connsiteY1" fmla="*/ 30480 h 220980"/>
              <a:gd name="connsiteX2" fmla="*/ 289560 w 289560"/>
              <a:gd name="connsiteY2" fmla="*/ 0 h 220980"/>
              <a:gd name="connsiteX0" fmla="*/ 0 w 289560"/>
              <a:gd name="connsiteY0" fmla="*/ 220980 h 220980"/>
              <a:gd name="connsiteX1" fmla="*/ 107633 w 289560"/>
              <a:gd name="connsiteY1" fmla="*/ 78105 h 220980"/>
              <a:gd name="connsiteX2" fmla="*/ 289560 w 289560"/>
              <a:gd name="connsiteY2" fmla="*/ 0 h 220980"/>
              <a:gd name="connsiteX0" fmla="*/ 0 w 275273"/>
              <a:gd name="connsiteY0" fmla="*/ 182880 h 182880"/>
              <a:gd name="connsiteX1" fmla="*/ 107633 w 275273"/>
              <a:gd name="connsiteY1" fmla="*/ 40005 h 182880"/>
              <a:gd name="connsiteX2" fmla="*/ 275273 w 275273"/>
              <a:gd name="connsiteY2" fmla="*/ 0 h 182880"/>
              <a:gd name="connsiteX0" fmla="*/ 0 w 275273"/>
              <a:gd name="connsiteY0" fmla="*/ 182880 h 182880"/>
              <a:gd name="connsiteX1" fmla="*/ 102871 w 275273"/>
              <a:gd name="connsiteY1" fmla="*/ 73342 h 182880"/>
              <a:gd name="connsiteX2" fmla="*/ 275273 w 275273"/>
              <a:gd name="connsiteY2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273" h="182880">
                <a:moveTo>
                  <a:pt x="0" y="182880"/>
                </a:moveTo>
                <a:cubicBezTo>
                  <a:pt x="55880" y="106045"/>
                  <a:pt x="56992" y="103822"/>
                  <a:pt x="102871" y="73342"/>
                </a:cubicBezTo>
                <a:cubicBezTo>
                  <a:pt x="148750" y="42862"/>
                  <a:pt x="251143" y="5080"/>
                  <a:pt x="275273" y="0"/>
                </a:cubicBezTo>
              </a:path>
            </a:pathLst>
          </a:custGeom>
          <a:noFill/>
          <a:ln w="127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/>
          <p:cNvSpPr/>
          <p:nvPr/>
        </p:nvSpPr>
        <p:spPr>
          <a:xfrm rot="9744791">
            <a:off x="4811302" y="5956303"/>
            <a:ext cx="118159" cy="112776"/>
          </a:xfrm>
          <a:custGeom>
            <a:avLst/>
            <a:gdLst>
              <a:gd name="connsiteX0" fmla="*/ 0 w 308306"/>
              <a:gd name="connsiteY0" fmla="*/ 223912 h 223912"/>
              <a:gd name="connsiteX1" fmla="*/ 160020 w 308306"/>
              <a:gd name="connsiteY1" fmla="*/ 33412 h 223912"/>
              <a:gd name="connsiteX2" fmla="*/ 289560 w 308306"/>
              <a:gd name="connsiteY2" fmla="*/ 2932 h 223912"/>
              <a:gd name="connsiteX3" fmla="*/ 304800 w 308306"/>
              <a:gd name="connsiteY3" fmla="*/ 2932 h 223912"/>
              <a:gd name="connsiteX0" fmla="*/ 0 w 289560"/>
              <a:gd name="connsiteY0" fmla="*/ 220980 h 220980"/>
              <a:gd name="connsiteX1" fmla="*/ 160020 w 289560"/>
              <a:gd name="connsiteY1" fmla="*/ 30480 h 220980"/>
              <a:gd name="connsiteX2" fmla="*/ 289560 w 289560"/>
              <a:gd name="connsiteY2" fmla="*/ 0 h 220980"/>
              <a:gd name="connsiteX0" fmla="*/ 0 w 289560"/>
              <a:gd name="connsiteY0" fmla="*/ 220980 h 220980"/>
              <a:gd name="connsiteX1" fmla="*/ 107633 w 289560"/>
              <a:gd name="connsiteY1" fmla="*/ 78105 h 220980"/>
              <a:gd name="connsiteX2" fmla="*/ 289560 w 289560"/>
              <a:gd name="connsiteY2" fmla="*/ 0 h 220980"/>
              <a:gd name="connsiteX0" fmla="*/ 0 w 275273"/>
              <a:gd name="connsiteY0" fmla="*/ 182880 h 182880"/>
              <a:gd name="connsiteX1" fmla="*/ 107633 w 275273"/>
              <a:gd name="connsiteY1" fmla="*/ 40005 h 182880"/>
              <a:gd name="connsiteX2" fmla="*/ 275273 w 275273"/>
              <a:gd name="connsiteY2" fmla="*/ 0 h 182880"/>
              <a:gd name="connsiteX0" fmla="*/ 0 w 275273"/>
              <a:gd name="connsiteY0" fmla="*/ 182880 h 182880"/>
              <a:gd name="connsiteX1" fmla="*/ 102871 w 275273"/>
              <a:gd name="connsiteY1" fmla="*/ 73342 h 182880"/>
              <a:gd name="connsiteX2" fmla="*/ 275273 w 275273"/>
              <a:gd name="connsiteY2" fmla="*/ 0 h 182880"/>
              <a:gd name="connsiteX0" fmla="*/ 0 w 275273"/>
              <a:gd name="connsiteY0" fmla="*/ 182880 h 182880"/>
              <a:gd name="connsiteX1" fmla="*/ 34449 w 275273"/>
              <a:gd name="connsiteY1" fmla="*/ 131592 h 182880"/>
              <a:gd name="connsiteX2" fmla="*/ 275273 w 275273"/>
              <a:gd name="connsiteY2" fmla="*/ 0 h 182880"/>
              <a:gd name="connsiteX0" fmla="*/ 0 w 198662"/>
              <a:gd name="connsiteY0" fmla="*/ 67275 h 67275"/>
              <a:gd name="connsiteX1" fmla="*/ 34449 w 198662"/>
              <a:gd name="connsiteY1" fmla="*/ 15987 h 67275"/>
              <a:gd name="connsiteX2" fmla="*/ 198662 w 198662"/>
              <a:gd name="connsiteY2" fmla="*/ 0 h 67275"/>
              <a:gd name="connsiteX0" fmla="*/ 0 w 198662"/>
              <a:gd name="connsiteY0" fmla="*/ 67275 h 83387"/>
              <a:gd name="connsiteX1" fmla="*/ 118275 w 198662"/>
              <a:gd name="connsiteY1" fmla="*/ 82526 h 83387"/>
              <a:gd name="connsiteX2" fmla="*/ 198662 w 198662"/>
              <a:gd name="connsiteY2" fmla="*/ 0 h 83387"/>
              <a:gd name="connsiteX0" fmla="*/ 0 w 198662"/>
              <a:gd name="connsiteY0" fmla="*/ 67275 h 83022"/>
              <a:gd name="connsiteX1" fmla="*/ 118275 w 198662"/>
              <a:gd name="connsiteY1" fmla="*/ 82526 h 83022"/>
              <a:gd name="connsiteX2" fmla="*/ 198662 w 198662"/>
              <a:gd name="connsiteY2" fmla="*/ 0 h 83022"/>
              <a:gd name="connsiteX0" fmla="*/ 0 w 198662"/>
              <a:gd name="connsiteY0" fmla="*/ 67275 h 92893"/>
              <a:gd name="connsiteX1" fmla="*/ 118275 w 198662"/>
              <a:gd name="connsiteY1" fmla="*/ 82526 h 92893"/>
              <a:gd name="connsiteX2" fmla="*/ 198662 w 198662"/>
              <a:gd name="connsiteY2" fmla="*/ 0 h 92893"/>
              <a:gd name="connsiteX0" fmla="*/ 0 w 169760"/>
              <a:gd name="connsiteY0" fmla="*/ 86428 h 106414"/>
              <a:gd name="connsiteX1" fmla="*/ 89373 w 169760"/>
              <a:gd name="connsiteY1" fmla="*/ 82526 h 106414"/>
              <a:gd name="connsiteX2" fmla="*/ 169760 w 169760"/>
              <a:gd name="connsiteY2" fmla="*/ 0 h 106414"/>
              <a:gd name="connsiteX0" fmla="*/ 0 w 169760"/>
              <a:gd name="connsiteY0" fmla="*/ 86428 h 111362"/>
              <a:gd name="connsiteX1" fmla="*/ 89373 w 169760"/>
              <a:gd name="connsiteY1" fmla="*/ 82526 h 111362"/>
              <a:gd name="connsiteX2" fmla="*/ 169760 w 169760"/>
              <a:gd name="connsiteY2" fmla="*/ 0 h 111362"/>
              <a:gd name="connsiteX0" fmla="*/ 0 w 169760"/>
              <a:gd name="connsiteY0" fmla="*/ 86428 h 102877"/>
              <a:gd name="connsiteX1" fmla="*/ 89373 w 169760"/>
              <a:gd name="connsiteY1" fmla="*/ 82526 h 102877"/>
              <a:gd name="connsiteX2" fmla="*/ 169760 w 169760"/>
              <a:gd name="connsiteY2" fmla="*/ 0 h 102877"/>
              <a:gd name="connsiteX0" fmla="*/ 0 w 118159"/>
              <a:gd name="connsiteY0" fmla="*/ 112776 h 118298"/>
              <a:gd name="connsiteX1" fmla="*/ 37772 w 118159"/>
              <a:gd name="connsiteY1" fmla="*/ 82526 h 118298"/>
              <a:gd name="connsiteX2" fmla="*/ 118159 w 118159"/>
              <a:gd name="connsiteY2" fmla="*/ 0 h 118298"/>
              <a:gd name="connsiteX0" fmla="*/ 0 w 118159"/>
              <a:gd name="connsiteY0" fmla="*/ 112776 h 112776"/>
              <a:gd name="connsiteX1" fmla="*/ 37772 w 118159"/>
              <a:gd name="connsiteY1" fmla="*/ 82526 h 112776"/>
              <a:gd name="connsiteX2" fmla="*/ 118159 w 118159"/>
              <a:gd name="connsiteY2" fmla="*/ 0 h 112776"/>
              <a:gd name="connsiteX0" fmla="*/ 0 w 118159"/>
              <a:gd name="connsiteY0" fmla="*/ 112776 h 112776"/>
              <a:gd name="connsiteX1" fmla="*/ 27142 w 118159"/>
              <a:gd name="connsiteY1" fmla="*/ 76658 h 112776"/>
              <a:gd name="connsiteX2" fmla="*/ 118159 w 118159"/>
              <a:gd name="connsiteY2" fmla="*/ 0 h 112776"/>
              <a:gd name="connsiteX0" fmla="*/ 0 w 118159"/>
              <a:gd name="connsiteY0" fmla="*/ 112776 h 112776"/>
              <a:gd name="connsiteX1" fmla="*/ 27142 w 118159"/>
              <a:gd name="connsiteY1" fmla="*/ 76658 h 112776"/>
              <a:gd name="connsiteX2" fmla="*/ 118159 w 118159"/>
              <a:gd name="connsiteY2" fmla="*/ 0 h 112776"/>
              <a:gd name="connsiteX0" fmla="*/ 0 w 118159"/>
              <a:gd name="connsiteY0" fmla="*/ 112776 h 112776"/>
              <a:gd name="connsiteX1" fmla="*/ 27142 w 118159"/>
              <a:gd name="connsiteY1" fmla="*/ 76658 h 112776"/>
              <a:gd name="connsiteX2" fmla="*/ 118159 w 118159"/>
              <a:gd name="connsiteY2" fmla="*/ 0 h 112776"/>
              <a:gd name="connsiteX0" fmla="*/ 0 w 118159"/>
              <a:gd name="connsiteY0" fmla="*/ 112776 h 112776"/>
              <a:gd name="connsiteX1" fmla="*/ 50760 w 118159"/>
              <a:gd name="connsiteY1" fmla="*/ 44176 h 112776"/>
              <a:gd name="connsiteX2" fmla="*/ 118159 w 118159"/>
              <a:gd name="connsiteY2" fmla="*/ 0 h 1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59" h="112776">
                <a:moveTo>
                  <a:pt x="0" y="112776"/>
                </a:moveTo>
                <a:cubicBezTo>
                  <a:pt x="21151" y="64071"/>
                  <a:pt x="20660" y="72164"/>
                  <a:pt x="50760" y="44176"/>
                </a:cubicBezTo>
                <a:cubicBezTo>
                  <a:pt x="80860" y="16188"/>
                  <a:pt x="94029" y="5080"/>
                  <a:pt x="118159" y="0"/>
                </a:cubicBezTo>
              </a:path>
            </a:pathLst>
          </a:custGeom>
          <a:noFill/>
          <a:ln w="127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6749285" y="5964837"/>
            <a:ext cx="1661645" cy="631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問題となるレベルではない</a:t>
            </a:r>
            <a:endParaRPr kumimoji="1" lang="ja-JP" altLang="en-US" dirty="0"/>
          </a:p>
        </p:txBody>
      </p:sp>
      <p:sp>
        <p:nvSpPr>
          <p:cNvPr id="29" name="コンテンツ プレースホルダー 2"/>
          <p:cNvSpPr txBox="1">
            <a:spLocks/>
          </p:cNvSpPr>
          <p:nvPr/>
        </p:nvSpPr>
        <p:spPr>
          <a:xfrm>
            <a:off x="506571" y="6896203"/>
            <a:ext cx="8229600" cy="1527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kumimoji="1" sz="2800" b="1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61200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756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080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1440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en-US" altLang="ja-JP" sz="2000" dirty="0" smtClean="0"/>
              <a:t>Temp. dependence of time measurement </a:t>
            </a:r>
            <a:r>
              <a:rPr lang="en-US" altLang="ja-JP" sz="1050" b="0" dirty="0" smtClean="0"/>
              <a:t>(mean) </a:t>
            </a:r>
            <a:r>
              <a:rPr lang="en-US" altLang="ja-JP" sz="2000" dirty="0" smtClean="0"/>
              <a:t>at </a:t>
            </a:r>
            <a:r>
              <a:rPr lang="en-US" altLang="ja-JP" sz="2000" dirty="0" smtClean="0">
                <a:solidFill>
                  <a:srgbClr val="FF0000"/>
                </a:solidFill>
              </a:rPr>
              <a:t>fixed bias voltage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sz="2000" dirty="0" smtClean="0"/>
              <a:t>Due to the time drift (pulse shape softening) new MPPC has larger dependence (~30ps by 5</a:t>
            </a:r>
            <a:r>
              <a:rPr lang="ja-JP" altLang="en-US" sz="2000" dirty="0" smtClean="0"/>
              <a:t>℃ </a:t>
            </a:r>
            <a:r>
              <a:rPr lang="en-US" altLang="ja-JP" sz="2000" dirty="0" smtClean="0"/>
              <a:t>variation)</a:t>
            </a:r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2B1-8B9C-44C5-98DB-93E5C0870CF6}" type="slidenum">
              <a:rPr lang="ja-JP" altLang="en-US" smtClean="0"/>
              <a:pPr/>
              <a:t>24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34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l="1818" t="15748" r="3761" b="7904"/>
          <a:stretch/>
        </p:blipFill>
        <p:spPr>
          <a:xfrm>
            <a:off x="275913" y="1138698"/>
            <a:ext cx="8868087" cy="3172516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>
          <a:xfrm>
            <a:off x="5427095" y="4777402"/>
            <a:ext cx="3015335" cy="16916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AdvanSiD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572240"/>
            <a:ext cx="2133600" cy="277140"/>
          </a:xfrm>
        </p:spPr>
        <p:txBody>
          <a:bodyPr/>
          <a:lstStyle/>
          <a:p>
            <a:r>
              <a:rPr kumimoji="1" lang="en-US" altLang="ja-JP" smtClean="0"/>
              <a:t>JPS 2013/Sep/20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16805" y="6564444"/>
            <a:ext cx="4066713" cy="277140"/>
          </a:xfrm>
        </p:spPr>
        <p:txBody>
          <a:bodyPr/>
          <a:lstStyle/>
          <a:p>
            <a:r>
              <a:rPr kumimoji="1" lang="en-US" altLang="ja-JP" smtClean="0"/>
              <a:t>Yusuke UCHIYAMA/ICEPP The University of Tokyo</a:t>
            </a:r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38778" y="1816794"/>
            <a:ext cx="114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20°C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62110" y="2181467"/>
            <a:ext cx="1126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25°C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04753" y="2666251"/>
            <a:ext cx="113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CC00"/>
                </a:solidFill>
              </a:rPr>
              <a:t>30°C</a:t>
            </a:r>
            <a:endParaRPr kumimoji="1" lang="ja-JP" altLang="en-US" dirty="0">
              <a:solidFill>
                <a:srgbClr val="00CC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98780" y="2349407"/>
            <a:ext cx="1004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20°C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18242" y="1995000"/>
            <a:ext cx="986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25°C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98780" y="1653142"/>
            <a:ext cx="990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CC00"/>
                </a:solidFill>
              </a:rPr>
              <a:t>30°C</a:t>
            </a:r>
            <a:endParaRPr kumimoji="1" lang="ja-JP" altLang="en-US" dirty="0">
              <a:solidFill>
                <a:srgbClr val="00CC00"/>
              </a:solidFill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5198296" y="4777402"/>
            <a:ext cx="4269982" cy="1183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kumimoji="1" sz="2800" b="1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61200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756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080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1440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100" lvl="1" indent="0">
              <a:buNone/>
            </a:pPr>
            <a:r>
              <a:rPr lang="en-US" altLang="ja-JP" sz="1800" b="0" dirty="0" smtClean="0">
                <a:solidFill>
                  <a:schemeClr val="bg1"/>
                </a:solidFill>
              </a:rPr>
              <a:t>Breakdown coefficient</a:t>
            </a:r>
          </a:p>
          <a:p>
            <a:pPr marL="269100" lvl="1" indent="0">
              <a:buNone/>
            </a:pPr>
            <a:r>
              <a:rPr lang="en-US" altLang="ja-JP" sz="1800" dirty="0">
                <a:solidFill>
                  <a:schemeClr val="bg1"/>
                </a:solidFill>
              </a:rPr>
              <a:t> </a:t>
            </a:r>
            <a:r>
              <a:rPr lang="en-US" altLang="ja-JP" sz="1800" dirty="0" smtClean="0">
                <a:solidFill>
                  <a:schemeClr val="bg1"/>
                </a:solidFill>
              </a:rPr>
              <a:t>  </a:t>
            </a:r>
            <a:r>
              <a:rPr lang="en-US" altLang="ja-JP" sz="1800" b="0" dirty="0" err="1" smtClean="0">
                <a:solidFill>
                  <a:schemeClr val="bg1"/>
                </a:solidFill>
              </a:rPr>
              <a:t>AdvanSiD</a:t>
            </a:r>
            <a:r>
              <a:rPr lang="en-US" altLang="ja-JP" sz="1800" b="0" dirty="0" smtClean="0">
                <a:solidFill>
                  <a:schemeClr val="bg1"/>
                </a:solidFill>
              </a:rPr>
              <a:t>: </a:t>
            </a:r>
            <a:r>
              <a:rPr lang="en-US" altLang="ja-JP" sz="1800" b="1" dirty="0" smtClean="0">
                <a:solidFill>
                  <a:schemeClr val="bg1"/>
                </a:solidFill>
              </a:rPr>
              <a:t>24</a:t>
            </a:r>
            <a:r>
              <a:rPr lang="en-US" altLang="ja-JP" sz="1800" b="0" dirty="0" smtClean="0">
                <a:solidFill>
                  <a:schemeClr val="bg1"/>
                </a:solidFill>
              </a:rPr>
              <a:t> </a:t>
            </a:r>
            <a:r>
              <a:rPr lang="en-US" altLang="ja-JP" sz="1800" b="0" dirty="0">
                <a:solidFill>
                  <a:schemeClr val="bg1"/>
                </a:solidFill>
              </a:rPr>
              <a:t>mV/</a:t>
            </a:r>
            <a:r>
              <a:rPr lang="ja-JP" altLang="en-US" sz="1800" b="0" dirty="0">
                <a:solidFill>
                  <a:schemeClr val="bg1"/>
                </a:solidFill>
              </a:rPr>
              <a:t>℃</a:t>
            </a:r>
            <a:endParaRPr lang="en-US" altLang="ja-JP" sz="1800" b="0" dirty="0">
              <a:solidFill>
                <a:schemeClr val="bg1"/>
              </a:solidFill>
            </a:endParaRPr>
          </a:p>
          <a:p>
            <a:pPr marL="269100" lvl="1" indent="0">
              <a:buNone/>
            </a:pPr>
            <a:r>
              <a:rPr lang="en-US" altLang="ja-JP" sz="1800" b="0" dirty="0" smtClean="0">
                <a:solidFill>
                  <a:schemeClr val="bg1"/>
                </a:solidFill>
              </a:rPr>
              <a:t>   KETEK</a:t>
            </a:r>
            <a:r>
              <a:rPr lang="ja-JP" altLang="en-US" sz="1800" b="0" dirty="0" smtClean="0">
                <a:solidFill>
                  <a:schemeClr val="bg1"/>
                </a:solidFill>
              </a:rPr>
              <a:t>：   </a:t>
            </a:r>
            <a:r>
              <a:rPr lang="en-US" altLang="ja-JP" sz="1800" b="1" dirty="0" smtClean="0">
                <a:solidFill>
                  <a:schemeClr val="bg1"/>
                </a:solidFill>
              </a:rPr>
              <a:t>16</a:t>
            </a:r>
            <a:r>
              <a:rPr lang="en-US" altLang="ja-JP" sz="1800" b="0" dirty="0" smtClean="0">
                <a:solidFill>
                  <a:schemeClr val="bg1"/>
                </a:solidFill>
              </a:rPr>
              <a:t> </a:t>
            </a:r>
            <a:r>
              <a:rPr lang="en-US" altLang="ja-JP" sz="1800" b="0" dirty="0">
                <a:solidFill>
                  <a:schemeClr val="bg1"/>
                </a:solidFill>
              </a:rPr>
              <a:t>mV/</a:t>
            </a:r>
            <a:r>
              <a:rPr lang="ja-JP" altLang="en-US" sz="1800" b="0" dirty="0">
                <a:solidFill>
                  <a:schemeClr val="bg1"/>
                </a:solidFill>
              </a:rPr>
              <a:t>℃</a:t>
            </a:r>
            <a:endParaRPr lang="en-US" altLang="ja-JP" sz="2400" b="0" dirty="0">
              <a:solidFill>
                <a:schemeClr val="bg1"/>
              </a:solidFill>
            </a:endParaRPr>
          </a:p>
          <a:p>
            <a:pPr lvl="1"/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697156" y="4164464"/>
            <a:ext cx="21503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Bias voltage (V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(Over voltage/MPPC @23°C)</a:t>
            </a:r>
            <a:endParaRPr kumimoji="1" lang="ja-JP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71755" y="4180147"/>
            <a:ext cx="21503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Bias voltage (V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(Over voltage/MPPC @23°C)</a:t>
            </a:r>
            <a:endParaRPr kumimoji="1" lang="ja-JP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>
            <a:off x="1024164" y="3412243"/>
            <a:ext cx="3285365" cy="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926400" y="3144869"/>
            <a:ext cx="180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MPPC attained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756519" y="2324846"/>
            <a:ext cx="1135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Stable!</a:t>
            </a:r>
            <a:endParaRPr kumimoji="1" lang="ja-JP" altLang="en-US" sz="2000" b="1" dirty="0"/>
          </a:p>
        </p:txBody>
      </p:sp>
      <p:sp>
        <p:nvSpPr>
          <p:cNvPr id="24" name="正方形/長方形 23"/>
          <p:cNvSpPr/>
          <p:nvPr/>
        </p:nvSpPr>
        <p:spPr>
          <a:xfrm>
            <a:off x="5247075" y="5822761"/>
            <a:ext cx="3771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ja-JP" dirty="0">
                <a:solidFill>
                  <a:schemeClr val="bg1"/>
                </a:solidFill>
              </a:rPr>
              <a:t>MPPC </a:t>
            </a:r>
            <a:r>
              <a:rPr lang="en-US" altLang="ja-JP" dirty="0" smtClean="0">
                <a:solidFill>
                  <a:schemeClr val="bg1"/>
                </a:solidFill>
              </a:rPr>
              <a:t>Old: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b="1" dirty="0" smtClean="0">
                <a:solidFill>
                  <a:schemeClr val="bg1"/>
                </a:solidFill>
              </a:rPr>
              <a:t>49</a:t>
            </a:r>
            <a:r>
              <a:rPr lang="en-US" altLang="ja-JP" dirty="0" smtClean="0">
                <a:solidFill>
                  <a:schemeClr val="bg1"/>
                </a:solidFill>
              </a:rPr>
              <a:t> </a:t>
            </a:r>
            <a:r>
              <a:rPr lang="en-US" altLang="ja-JP" dirty="0">
                <a:solidFill>
                  <a:schemeClr val="bg1"/>
                </a:solidFill>
              </a:rPr>
              <a:t>mV/</a:t>
            </a:r>
            <a:r>
              <a:rPr lang="ja-JP" altLang="en-US" dirty="0">
                <a:solidFill>
                  <a:schemeClr val="bg1"/>
                </a:solidFill>
              </a:rPr>
              <a:t>℃</a:t>
            </a:r>
            <a:endParaRPr lang="en-US" altLang="ja-JP" dirty="0">
              <a:solidFill>
                <a:schemeClr val="bg1"/>
              </a:solidFill>
            </a:endParaRPr>
          </a:p>
          <a:p>
            <a:pPr lvl="1"/>
            <a:r>
              <a:rPr lang="en-US" altLang="ja-JP" dirty="0">
                <a:solidFill>
                  <a:schemeClr val="bg1"/>
                </a:solidFill>
              </a:rPr>
              <a:t>MPPC </a:t>
            </a:r>
            <a:r>
              <a:rPr lang="en-US" altLang="ja-JP" dirty="0" smtClean="0">
                <a:solidFill>
                  <a:schemeClr val="bg1"/>
                </a:solidFill>
              </a:rPr>
              <a:t>New:</a:t>
            </a:r>
            <a:r>
              <a:rPr lang="en-US" altLang="ja-JP" b="1" dirty="0" smtClean="0">
                <a:solidFill>
                  <a:schemeClr val="bg1"/>
                </a:solidFill>
              </a:rPr>
              <a:t>59</a:t>
            </a:r>
            <a:r>
              <a:rPr lang="en-US" altLang="ja-JP" dirty="0" smtClean="0">
                <a:solidFill>
                  <a:schemeClr val="bg1"/>
                </a:solidFill>
              </a:rPr>
              <a:t> </a:t>
            </a:r>
            <a:r>
              <a:rPr lang="en-US" altLang="ja-JP" dirty="0">
                <a:solidFill>
                  <a:schemeClr val="bg1"/>
                </a:solidFill>
              </a:rPr>
              <a:t>mV/</a:t>
            </a:r>
            <a:r>
              <a:rPr lang="ja-JP" altLang="en-US" dirty="0">
                <a:solidFill>
                  <a:schemeClr val="bg1"/>
                </a:solidFill>
              </a:rPr>
              <a:t>℃</a:t>
            </a:r>
            <a:endParaRPr lang="en-US" altLang="ja-JP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46575" y="5094185"/>
            <a:ext cx="43347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kumimoji="1" lang="en-US" altLang="ja-JP" dirty="0" smtClean="0"/>
              <a:t>10–15 </a:t>
            </a:r>
            <a:r>
              <a:rPr kumimoji="1" lang="en-US" altLang="ja-JP" dirty="0" err="1" smtClean="0"/>
              <a:t>ps</a:t>
            </a:r>
            <a:r>
              <a:rPr kumimoji="1" lang="en-US" altLang="ja-JP" dirty="0" smtClean="0"/>
              <a:t> poorer resolution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ja-JP" dirty="0" smtClean="0"/>
              <a:t>Good stability for wide bias range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kumimoji="1" lang="en-US" altLang="ja-JP" dirty="0" smtClean="0"/>
              <a:t>No more care for temperature</a:t>
            </a:r>
          </a:p>
          <a:p>
            <a:endParaRPr kumimoji="1" lang="ja-JP" altLang="en-US" dirty="0"/>
          </a:p>
        </p:txBody>
      </p:sp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2B1-8B9C-44C5-98DB-93E5C0870CF6}" type="slidenum">
              <a:rPr lang="ja-JP" altLang="en-US" smtClean="0"/>
              <a:pPr/>
              <a:t>25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593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6554" y="1124744"/>
            <a:ext cx="8235916" cy="52674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kumimoji="1" lang="en-US" altLang="ja-JP" dirty="0" smtClean="0"/>
              <a:t>New MPPC</a:t>
            </a:r>
          </a:p>
          <a:p>
            <a:pPr marL="648000" lvl="1" indent="-324000">
              <a:buFont typeface="Wingdings" panose="05000000000000000000" pitchFamily="2" charset="2"/>
              <a:buChar char="n"/>
            </a:pPr>
            <a:r>
              <a:rPr kumimoji="1" lang="en-US" altLang="ja-JP" sz="2400" dirty="0" smtClean="0"/>
              <a:t>after pulse</a:t>
            </a:r>
            <a:r>
              <a:rPr kumimoji="1" lang="ja-JP" altLang="en-US" sz="2400" dirty="0" smtClean="0"/>
              <a:t>の大幅削減</a:t>
            </a:r>
            <a:r>
              <a:rPr kumimoji="1" lang="en-US" altLang="ja-JP" sz="2400" dirty="0" smtClean="0"/>
              <a:t>, </a:t>
            </a:r>
            <a:r>
              <a:rPr kumimoji="1" lang="ja-JP" altLang="en-US" sz="2400" dirty="0" smtClean="0"/>
              <a:t>動作領域の</a:t>
            </a:r>
            <a:r>
              <a:rPr kumimoji="1" lang="ja-JP" altLang="en-US" sz="2400" dirty="0" smtClean="0"/>
              <a:t>拡大</a:t>
            </a:r>
            <a:endParaRPr kumimoji="1" lang="en-US" altLang="ja-JP" sz="2400" dirty="0" smtClean="0"/>
          </a:p>
          <a:p>
            <a:pPr marL="882000" lvl="2" indent="-342900">
              <a:buFont typeface="Wingdings" panose="05000000000000000000" pitchFamily="2" charset="2"/>
              <a:buChar char="ü"/>
            </a:pPr>
            <a:r>
              <a:rPr lang="ja-JP" altLang="en-US" sz="2000" dirty="0" smtClean="0"/>
              <a:t>パルス</a:t>
            </a:r>
            <a:r>
              <a:rPr kumimoji="1" lang="ja-JP" altLang="en-US" sz="2000" dirty="0" smtClean="0"/>
              <a:t>後の安定性向上。高計数率下測定で有効。</a:t>
            </a:r>
            <a:endParaRPr kumimoji="1" lang="en-US" altLang="ja-JP" sz="2000" dirty="0" smtClean="0"/>
          </a:p>
          <a:p>
            <a:pPr marL="648000" lvl="1" indent="-324000">
              <a:buFont typeface="Wingdings" panose="05000000000000000000" pitchFamily="2" charset="2"/>
              <a:buChar char="n"/>
            </a:pPr>
            <a:r>
              <a:rPr lang="en-US" altLang="ja-JP" sz="2400" dirty="0" smtClean="0"/>
              <a:t>Trench-type,</a:t>
            </a:r>
            <a:r>
              <a:rPr lang="ja-JP" altLang="en-US" sz="2400" dirty="0"/>
              <a:t> </a:t>
            </a:r>
            <a:r>
              <a:rPr lang="ja-JP" altLang="en-US" sz="2400" dirty="0" smtClean="0"/>
              <a:t>加えて</a:t>
            </a:r>
            <a:r>
              <a:rPr lang="en-US" altLang="ja-JP" sz="2400" dirty="0" smtClean="0"/>
              <a:t>cross talk</a:t>
            </a:r>
            <a:r>
              <a:rPr lang="ja-JP" altLang="en-US" sz="2400" dirty="0" smtClean="0"/>
              <a:t>抑制</a:t>
            </a:r>
            <a:endParaRPr lang="en-US" altLang="ja-JP" sz="2400" dirty="0" smtClean="0"/>
          </a:p>
          <a:p>
            <a:pPr marL="648000" lvl="1" indent="-324000">
              <a:buFont typeface="Wingdings" panose="05000000000000000000" pitchFamily="2" charset="2"/>
              <a:buChar char="n"/>
            </a:pPr>
            <a:r>
              <a:rPr lang="en-US" altLang="ja-JP" sz="2400" dirty="0" smtClean="0"/>
              <a:t>Small pixel</a:t>
            </a:r>
            <a:r>
              <a:rPr lang="ja-JP" altLang="en-US" sz="2400" dirty="0" smtClean="0"/>
              <a:t>でも</a:t>
            </a:r>
            <a:r>
              <a:rPr lang="en-US" altLang="ja-JP" sz="2400" dirty="0" smtClean="0"/>
              <a:t>fill factor</a:t>
            </a:r>
            <a:r>
              <a:rPr lang="ja-JP" altLang="en-US" sz="2400" dirty="0" smtClean="0"/>
              <a:t>改善で同等の</a:t>
            </a:r>
            <a:r>
              <a:rPr lang="en-US" altLang="ja-JP" sz="2400" dirty="0" smtClean="0"/>
              <a:t>PDE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ja-JP" altLang="en-US" dirty="0" smtClean="0"/>
              <a:t>時間測定の温度依存性</a:t>
            </a:r>
            <a:endParaRPr lang="en-US" altLang="ja-JP" dirty="0" smtClean="0"/>
          </a:p>
          <a:p>
            <a:pPr marL="648000" lvl="1" indent="-324000">
              <a:buFont typeface="Wingdings" panose="05000000000000000000" pitchFamily="2" charset="2"/>
              <a:buChar char="n"/>
            </a:pPr>
            <a:r>
              <a:rPr kumimoji="1" lang="en-US" altLang="ja-JP" sz="2400" dirty="0" smtClean="0"/>
              <a:t>New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MPPC</a:t>
            </a:r>
            <a:r>
              <a:rPr lang="ja-JP" altLang="en-US" sz="2400" dirty="0" smtClean="0"/>
              <a:t>で悪化</a:t>
            </a:r>
            <a:endParaRPr lang="en-US" altLang="ja-JP" sz="2400" dirty="0" smtClean="0"/>
          </a:p>
          <a:p>
            <a:pPr marL="648000" lvl="1" indent="-324000">
              <a:buFont typeface="Wingdings" panose="05000000000000000000" pitchFamily="2" charset="2"/>
              <a:buChar char="n"/>
            </a:pPr>
            <a:r>
              <a:rPr kumimoji="1" lang="en-US" altLang="ja-JP" sz="2400" dirty="0" smtClean="0"/>
              <a:t>Trench-type</a:t>
            </a:r>
            <a:r>
              <a:rPr kumimoji="1" lang="ja-JP" altLang="en-US" sz="2400" dirty="0" smtClean="0"/>
              <a:t>では</a:t>
            </a:r>
            <a:r>
              <a:rPr kumimoji="1" lang="en-US" altLang="ja-JP" sz="2400" dirty="0" smtClean="0"/>
              <a:t>KETEK, </a:t>
            </a:r>
            <a:r>
              <a:rPr kumimoji="1" lang="en-US" altLang="ja-JP" sz="2400" dirty="0" err="1" smtClean="0"/>
              <a:t>AdvanSiD</a:t>
            </a:r>
            <a:r>
              <a:rPr lang="ja-JP" altLang="en-US" sz="2400" dirty="0"/>
              <a:t>同様</a:t>
            </a:r>
            <a:r>
              <a:rPr kumimoji="1" lang="ja-JP" altLang="en-US" sz="2400" dirty="0" smtClean="0"/>
              <a:t>安定</a:t>
            </a:r>
            <a:endParaRPr kumimoji="1" lang="en-US" altLang="ja-JP" sz="2400" dirty="0" smtClean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ja-JP" altLang="en-US" dirty="0" smtClean="0"/>
              <a:t>シンチレータ時間</a:t>
            </a:r>
            <a:r>
              <a:rPr lang="ja-JP" altLang="en-US" dirty="0"/>
              <a:t>分解</a:t>
            </a:r>
            <a:r>
              <a:rPr lang="ja-JP" altLang="en-US" dirty="0" smtClean="0"/>
              <a:t>能</a:t>
            </a:r>
            <a:endParaRPr lang="en-US" altLang="ja-JP" dirty="0" smtClean="0"/>
          </a:p>
          <a:p>
            <a:pPr marL="648000" lvl="1" indent="-324000">
              <a:buFont typeface="Wingdings" panose="05000000000000000000" pitchFamily="2" charset="2"/>
              <a:buChar char="n"/>
            </a:pPr>
            <a:r>
              <a:rPr lang="en-US" altLang="ja-JP" sz="2400" dirty="0"/>
              <a:t>p</a:t>
            </a:r>
            <a:r>
              <a:rPr kumimoji="1" lang="en-US" altLang="ja-JP" sz="2400" dirty="0" smtClean="0"/>
              <a:t>.e. statistics</a:t>
            </a:r>
            <a:r>
              <a:rPr kumimoji="1" lang="ja-JP" altLang="en-US" sz="2400" smtClean="0"/>
              <a:t>が</a:t>
            </a:r>
            <a:r>
              <a:rPr kumimoji="1" lang="ja-JP" altLang="en-US" sz="2400" smtClean="0"/>
              <a:t>ドミナント → </a:t>
            </a:r>
            <a:r>
              <a:rPr kumimoji="1" lang="en-US" altLang="ja-JP" sz="2400" smtClean="0"/>
              <a:t>PDE</a:t>
            </a:r>
            <a:r>
              <a:rPr kumimoji="1" lang="ja-JP" altLang="en-US" sz="2400" dirty="0" smtClean="0"/>
              <a:t>が重要</a:t>
            </a:r>
            <a:endParaRPr kumimoji="1" lang="en-US" altLang="ja-JP" sz="2400" dirty="0" smtClean="0"/>
          </a:p>
          <a:p>
            <a:pPr marL="882900" lvl="2" indent="-342900">
              <a:buFont typeface="Wingdings" panose="05000000000000000000" pitchFamily="2" charset="2"/>
              <a:buChar char="ü"/>
            </a:pPr>
            <a:r>
              <a:rPr lang="ja-JP" altLang="en-US" sz="2000" dirty="0" smtClean="0"/>
              <a:t>近紫外光で高い</a:t>
            </a:r>
            <a:r>
              <a:rPr lang="en-US" altLang="ja-JP" sz="2000" dirty="0" smtClean="0"/>
              <a:t>PDE</a:t>
            </a:r>
            <a:r>
              <a:rPr lang="ja-JP" altLang="en-US" sz="2000" dirty="0" smtClean="0"/>
              <a:t>を有する</a:t>
            </a:r>
            <a:r>
              <a:rPr lang="ja-JP" altLang="en-US" sz="2000" dirty="0"/>
              <a:t>浜松</a:t>
            </a:r>
            <a:r>
              <a:rPr lang="en-US" altLang="ja-JP" sz="2000" dirty="0" smtClean="0"/>
              <a:t>MPPC</a:t>
            </a:r>
            <a:r>
              <a:rPr lang="ja-JP" altLang="en-US" sz="2000" dirty="0" smtClean="0"/>
              <a:t>で高分解能</a:t>
            </a:r>
            <a:endParaRPr kumimoji="1" lang="en-US" altLang="ja-JP" sz="2000" dirty="0" smtClean="0"/>
          </a:p>
          <a:p>
            <a:pPr marL="648000" lvl="1" indent="-324000">
              <a:buFont typeface="Wingdings" panose="05000000000000000000" pitchFamily="2" charset="2"/>
              <a:buChar char="n"/>
            </a:pPr>
            <a:r>
              <a:rPr kumimoji="1" lang="en-US" altLang="ja-JP" sz="2400" dirty="0" smtClean="0"/>
              <a:t>New MPPC</a:t>
            </a:r>
            <a:r>
              <a:rPr kumimoji="1" lang="ja-JP" altLang="en-US" sz="2400" dirty="0" smtClean="0"/>
              <a:t>では到達</a:t>
            </a:r>
            <a:r>
              <a:rPr kumimoji="1" lang="ja-JP" altLang="en-US" sz="2400" dirty="0"/>
              <a:t>分解能</a:t>
            </a:r>
            <a:r>
              <a:rPr kumimoji="1" lang="ja-JP" altLang="en-US" sz="2400" dirty="0" smtClean="0"/>
              <a:t>に大幅な改善は見られない。</a:t>
            </a:r>
            <a:endParaRPr kumimoji="1" lang="en-US" altLang="ja-JP" sz="2400" dirty="0" smtClean="0"/>
          </a:p>
          <a:p>
            <a:pPr lvl="1">
              <a:buFont typeface="Wingdings" panose="05000000000000000000" pitchFamily="2" charset="2"/>
              <a:buChar char="l"/>
            </a:pP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572240"/>
            <a:ext cx="2133600" cy="277140"/>
          </a:xfrm>
        </p:spPr>
        <p:txBody>
          <a:bodyPr/>
          <a:lstStyle/>
          <a:p>
            <a:r>
              <a:rPr kumimoji="1" lang="en-US" altLang="ja-JP" smtClean="0"/>
              <a:t>JPS 2013/Sep/20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16805" y="6564444"/>
            <a:ext cx="4066713" cy="277140"/>
          </a:xfrm>
        </p:spPr>
        <p:txBody>
          <a:bodyPr/>
          <a:lstStyle/>
          <a:p>
            <a:r>
              <a:rPr kumimoji="1" lang="en-US" altLang="ja-JP" smtClean="0"/>
              <a:t>Yusuke UCHIYAMA/ICEPP The University of Tokyo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2B1-8B9C-44C5-98DB-93E5C0870CF6}" type="slidenum">
              <a:rPr lang="ja-JP" altLang="en-US" smtClean="0"/>
              <a:pPr/>
              <a:t>26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87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377299"/>
              </p:ext>
            </p:extLst>
          </p:nvPr>
        </p:nvGraphicFramePr>
        <p:xfrm>
          <a:off x="1151620" y="274638"/>
          <a:ext cx="7097555" cy="511415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502140"/>
                <a:gridCol w="1119083"/>
                <a:gridCol w="1119083"/>
                <a:gridCol w="1119083"/>
                <a:gridCol w="1119083"/>
                <a:gridCol w="1119083"/>
              </a:tblGrid>
              <a:tr h="90791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After pulse,</a:t>
                      </a:r>
                      <a:r>
                        <a:rPr kumimoji="1" lang="en-US" altLang="ja-JP" sz="1200" baseline="0" dirty="0" smtClean="0"/>
                        <a:t> noise</a:t>
                      </a:r>
                      <a:endParaRPr kumimoji="1" lang="ja-JP" altLang="en-US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Cross talk</a:t>
                      </a:r>
                      <a:endParaRPr kumimoji="1" lang="ja-JP" altLang="en-US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PDE</a:t>
                      </a:r>
                      <a:endParaRPr kumimoji="1" lang="ja-JP" altLang="en-US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Bias,</a:t>
                      </a:r>
                      <a:r>
                        <a:rPr kumimoji="1" lang="en-US" altLang="ja-JP" sz="1200" baseline="0" dirty="0" smtClean="0"/>
                        <a:t> Temp. stability</a:t>
                      </a:r>
                      <a:endParaRPr kumimoji="1" lang="ja-JP" altLang="en-US" sz="120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Time resolution</a:t>
                      </a:r>
                      <a:endParaRPr kumimoji="1" lang="ja-JP" altLang="en-US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96066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Old MPPC</a:t>
                      </a:r>
                      <a:br>
                        <a:rPr kumimoji="1" lang="en-US" altLang="ja-JP" sz="1600" dirty="0" smtClean="0"/>
                      </a:b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dirty="0" smtClean="0"/>
                        <a:t>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dirty="0" smtClean="0"/>
                        <a:t>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dirty="0" smtClean="0"/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dirty="0" smtClean="0"/>
                        <a:t>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◎</a:t>
                      </a:r>
                      <a:endParaRPr kumimoji="1" lang="ja-JP" altLang="en-US" sz="4000" dirty="0"/>
                    </a:p>
                  </a:txBody>
                  <a:tcPr anchor="ctr"/>
                </a:tc>
              </a:tr>
              <a:tr h="633579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New MPPC</a:t>
                      </a:r>
                      <a:br>
                        <a:rPr kumimoji="1" lang="en-US" altLang="ja-JP" sz="1600" dirty="0" smtClean="0"/>
                      </a:br>
                      <a:r>
                        <a:rPr kumimoji="1" lang="en-US" altLang="ja-JP" sz="1600" dirty="0" smtClean="0"/>
                        <a:t>(Standard)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000" dirty="0" smtClean="0"/>
                        <a:t>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dirty="0" smtClean="0"/>
                        <a:t>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000" dirty="0" smtClean="0"/>
                        <a:t>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dirty="0" smtClean="0"/>
                        <a:t>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000" dirty="0" smtClean="0"/>
                        <a:t>◎</a:t>
                      </a:r>
                    </a:p>
                  </a:txBody>
                  <a:tcPr anchor="ctr"/>
                </a:tc>
              </a:tr>
              <a:tr h="427594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New MPPC</a:t>
                      </a:r>
                      <a:br>
                        <a:rPr kumimoji="1" lang="en-US" altLang="ja-JP" sz="1600" dirty="0" smtClean="0"/>
                      </a:br>
                      <a:r>
                        <a:rPr kumimoji="1" lang="en-US" altLang="ja-JP" sz="1600" dirty="0" smtClean="0"/>
                        <a:t>(25um)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000" dirty="0" smtClean="0"/>
                        <a:t>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dirty="0" smtClean="0"/>
                        <a:t>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000" dirty="0" smtClean="0"/>
                        <a:t>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dirty="0" smtClean="0"/>
                        <a:t>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000" dirty="0" smtClean="0"/>
                        <a:t>◎</a:t>
                      </a:r>
                    </a:p>
                  </a:txBody>
                  <a:tcPr anchor="ctr"/>
                </a:tc>
              </a:tr>
              <a:tr h="176604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New</a:t>
                      </a:r>
                      <a:r>
                        <a:rPr kumimoji="1" lang="en-US" altLang="ja-JP" sz="1600" baseline="0" dirty="0" smtClean="0"/>
                        <a:t> Trench MPPC 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000" dirty="0" smtClean="0"/>
                        <a:t>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000" dirty="0" smtClean="0"/>
                        <a:t>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dirty="0" smtClean="0"/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000" dirty="0" smtClean="0"/>
                        <a:t>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/>
                        <a:t>○</a:t>
                      </a:r>
                      <a:endParaRPr kumimoji="1" lang="ja-JP" altLang="en-US" sz="3200" dirty="0"/>
                    </a:p>
                  </a:txBody>
                  <a:tcPr anchor="ctr"/>
                </a:tc>
              </a:tr>
              <a:tr h="696066">
                <a:tc>
                  <a:txBody>
                    <a:bodyPr/>
                    <a:lstStyle/>
                    <a:p>
                      <a:r>
                        <a:rPr kumimoji="1" lang="en-US" altLang="ja-JP" sz="1600" dirty="0" err="1" smtClean="0"/>
                        <a:t>AdvanSiD</a:t>
                      </a:r>
                      <a:r>
                        <a:rPr kumimoji="1" lang="en-US" altLang="ja-JP" sz="1600" dirty="0" smtClean="0"/>
                        <a:t/>
                      </a:r>
                      <a:br>
                        <a:rPr kumimoji="1" lang="en-US" altLang="ja-JP" sz="1600" dirty="0" smtClean="0"/>
                      </a:br>
                      <a:r>
                        <a:rPr kumimoji="1" lang="en-US" altLang="ja-JP" sz="1600" dirty="0" smtClean="0"/>
                        <a:t>NUV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dirty="0" smtClean="0"/>
                        <a:t>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dirty="0" smtClean="0"/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dirty="0" smtClean="0"/>
                        <a:t>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000" dirty="0" smtClean="0"/>
                        <a:t>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/>
                        <a:t>△</a:t>
                      </a:r>
                      <a:endParaRPr kumimoji="1" lang="ja-JP" altLang="en-US" sz="32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KETEK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dirty="0" smtClean="0"/>
                        <a:t>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000" dirty="0" smtClean="0"/>
                        <a:t>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dirty="0" smtClean="0"/>
                        <a:t>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000" dirty="0" smtClean="0"/>
                        <a:t>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/>
                        <a:t>▼</a:t>
                      </a:r>
                      <a:endParaRPr kumimoji="1" lang="ja-JP" altLang="en-US" sz="3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572240"/>
            <a:ext cx="2133600" cy="277140"/>
          </a:xfrm>
        </p:spPr>
        <p:txBody>
          <a:bodyPr/>
          <a:lstStyle/>
          <a:p>
            <a:r>
              <a:rPr kumimoji="1" lang="en-US" altLang="ja-JP" smtClean="0"/>
              <a:t>JPS 2013/Sep/20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16805" y="6564444"/>
            <a:ext cx="4066713" cy="277140"/>
          </a:xfrm>
        </p:spPr>
        <p:txBody>
          <a:bodyPr/>
          <a:lstStyle/>
          <a:p>
            <a:r>
              <a:rPr kumimoji="1" lang="en-US" altLang="ja-JP" smtClean="0"/>
              <a:t>Yusuke UCHIYAMA/ICEPP The University of Tokyo</a:t>
            </a:r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36100" y="5832944"/>
            <a:ext cx="5780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時間分解能追求なら</a:t>
            </a:r>
            <a:r>
              <a:rPr kumimoji="1" lang="en-US" altLang="ja-JP" dirty="0" smtClean="0"/>
              <a:t>Standard</a:t>
            </a:r>
            <a:r>
              <a:rPr lang="ja-JP" altLang="en-US" dirty="0"/>
              <a:t> </a:t>
            </a:r>
            <a:r>
              <a:rPr lang="en-US" altLang="ja-JP" dirty="0" smtClean="0"/>
              <a:t>MPPC</a:t>
            </a:r>
            <a:r>
              <a:rPr lang="ja-JP" altLang="en-US" dirty="0"/>
              <a:t> </a:t>
            </a:r>
            <a:r>
              <a:rPr lang="en-US" altLang="ja-JP" sz="1400" dirty="0" smtClean="0"/>
              <a:t>(50 or 25 </a:t>
            </a:r>
            <a:r>
              <a:rPr lang="el-GR" altLang="ja-JP" sz="1400" dirty="0" smtClean="0"/>
              <a:t>μ</a:t>
            </a:r>
            <a:r>
              <a:rPr lang="en-US" altLang="ja-JP" sz="1400" dirty="0" smtClean="0"/>
              <a:t>m pixel)</a:t>
            </a:r>
            <a:endParaRPr lang="en-US" altLang="ja-JP" dirty="0" smtClean="0"/>
          </a:p>
          <a:p>
            <a:r>
              <a:rPr lang="ja-JP" altLang="en-US" dirty="0" smtClean="0"/>
              <a:t>総合性能なら</a:t>
            </a:r>
            <a:r>
              <a:rPr lang="en-US" altLang="ja-JP" dirty="0" smtClean="0"/>
              <a:t>Trench MPPC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6859945" y="5409220"/>
            <a:ext cx="14927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1600" dirty="0" smtClean="0"/>
              <a:t>◎</a:t>
            </a:r>
            <a:r>
              <a:rPr lang="ja-JP" altLang="en-US" sz="1600" dirty="0"/>
              <a:t>　</a:t>
            </a:r>
            <a:r>
              <a:rPr lang="ja-JP" altLang="en-US" sz="1400" dirty="0" smtClean="0"/>
              <a:t>○　△　▼</a:t>
            </a:r>
            <a:endParaRPr lang="ja-JP" altLang="en-US" sz="1400" dirty="0"/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7424051" y="5748675"/>
            <a:ext cx="5850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883518" y="5636147"/>
            <a:ext cx="5405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/>
              <a:t>Good</a:t>
            </a:r>
            <a:endParaRPr kumimoji="1" lang="ja-JP" altLang="en-US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2B1-8B9C-44C5-98DB-93E5C0870CF6}" type="slidenum">
              <a:rPr lang="ja-JP" altLang="en-US" smtClean="0"/>
              <a:pPr/>
              <a:t>27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98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Scintillator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01570" y="4306789"/>
            <a:ext cx="7985230" cy="1819374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Faster scintillator gives higher time resolution</a:t>
            </a:r>
          </a:p>
          <a:p>
            <a:pPr lvl="1"/>
            <a:r>
              <a:rPr lang="en-US" altLang="ja-JP" dirty="0" smtClean="0"/>
              <a:t>P.e. at the earliest part are only effective</a:t>
            </a:r>
          </a:p>
          <a:p>
            <a:pPr lvl="1"/>
            <a:r>
              <a:rPr kumimoji="1" lang="en-US" altLang="ja-JP" dirty="0" smtClean="0"/>
              <a:t>Scintillation with fast response given in near-UV light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572240"/>
            <a:ext cx="2133600" cy="277140"/>
          </a:xfrm>
        </p:spPr>
        <p:txBody>
          <a:bodyPr/>
          <a:lstStyle/>
          <a:p>
            <a:r>
              <a:rPr kumimoji="1" lang="en-US" altLang="ja-JP" smtClean="0"/>
              <a:t>JPS 2013/Sep/20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16805" y="6564444"/>
            <a:ext cx="4066713" cy="277140"/>
          </a:xfrm>
        </p:spPr>
        <p:txBody>
          <a:bodyPr/>
          <a:lstStyle/>
          <a:p>
            <a:r>
              <a:rPr kumimoji="1" lang="en-US" altLang="ja-JP" smtClean="0"/>
              <a:t>Yusuke UCHIYAMA/ICEPP The University of Tokyo</a:t>
            </a:r>
            <a:endParaRPr kumimoji="1" lang="ja-JP" altLang="en-US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148302"/>
              </p:ext>
            </p:extLst>
          </p:nvPr>
        </p:nvGraphicFramePr>
        <p:xfrm>
          <a:off x="454654" y="1384161"/>
          <a:ext cx="5064998" cy="2102719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306022"/>
                <a:gridCol w="689744"/>
                <a:gridCol w="689744"/>
                <a:gridCol w="689744"/>
                <a:gridCol w="689744"/>
              </a:tblGrid>
              <a:tr h="334879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imes" pitchFamily="18" charset="0"/>
                        </a:rPr>
                        <a:t>properties</a:t>
                      </a:r>
                      <a:endParaRPr kumimoji="1" lang="ja-JP" altLang="en-US" sz="1400" dirty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imes" pitchFamily="18" charset="0"/>
                        </a:rPr>
                        <a:t>BC418</a:t>
                      </a:r>
                      <a:endParaRPr kumimoji="1" lang="ja-JP" altLang="en-US" sz="1200" dirty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imes" pitchFamily="18" charset="0"/>
                        </a:rPr>
                        <a:t>BC420</a:t>
                      </a:r>
                      <a:endParaRPr kumimoji="1" lang="ja-JP" altLang="en-US" sz="1200" dirty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imes" pitchFamily="18" charset="0"/>
                        </a:rPr>
                        <a:t>BC422</a:t>
                      </a:r>
                      <a:endParaRPr kumimoji="1" lang="ja-JP" altLang="en-US" sz="1200" dirty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imes" pitchFamily="18" charset="0"/>
                        </a:rPr>
                        <a:t>BC404</a:t>
                      </a:r>
                      <a:endParaRPr kumimoji="1" lang="ja-JP" altLang="en-US" sz="1200" dirty="0">
                        <a:latin typeface="Times" pitchFamily="18" charset="0"/>
                      </a:endParaRPr>
                    </a:p>
                  </a:txBody>
                  <a:tcPr/>
                </a:tc>
              </a:tr>
              <a:tr h="334879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imes" pitchFamily="18" charset="0"/>
                        </a:rPr>
                        <a:t>Light Output [% </a:t>
                      </a:r>
                      <a:r>
                        <a:rPr kumimoji="1" lang="en-US" altLang="ja-JP" sz="1400" dirty="0" err="1" smtClean="0">
                          <a:latin typeface="Times" pitchFamily="18" charset="0"/>
                        </a:rPr>
                        <a:t>Anthracene</a:t>
                      </a:r>
                      <a:r>
                        <a:rPr kumimoji="1" lang="en-US" altLang="ja-JP" sz="1400" dirty="0" smtClean="0">
                          <a:latin typeface="Times" pitchFamily="18" charset="0"/>
                        </a:rPr>
                        <a:t>]</a:t>
                      </a:r>
                      <a:endParaRPr kumimoji="1" lang="ja-JP" altLang="en-US" sz="1400" dirty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  <a:latin typeface="Times" pitchFamily="18" charset="0"/>
                        </a:rPr>
                        <a:t>67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Times" pitchFamily="18" charset="0"/>
                        </a:rPr>
                        <a:t>64</a:t>
                      </a:r>
                      <a:endParaRPr kumimoji="1" lang="ja-JP" altLang="en-US" sz="1600" dirty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Times" pitchFamily="18" charset="0"/>
                        </a:rPr>
                        <a:t>55</a:t>
                      </a:r>
                      <a:endParaRPr kumimoji="1" lang="ja-JP" altLang="en-US" sz="1600" dirty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Times" pitchFamily="18" charset="0"/>
                        </a:rPr>
                        <a:t>68</a:t>
                      </a:r>
                      <a:endParaRPr kumimoji="1" lang="ja-JP" altLang="en-US" sz="1600" dirty="0">
                        <a:latin typeface="Times" pitchFamily="18" charset="0"/>
                      </a:endParaRPr>
                    </a:p>
                  </a:txBody>
                  <a:tcPr/>
                </a:tc>
              </a:tr>
              <a:tr h="334879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imes" pitchFamily="18" charset="0"/>
                        </a:rPr>
                        <a:t>Rise Time</a:t>
                      </a:r>
                      <a:r>
                        <a:rPr kumimoji="1" lang="en-US" altLang="ja-JP" sz="1400" baseline="0" dirty="0" smtClean="0">
                          <a:latin typeface="Times" pitchFamily="18" charset="0"/>
                        </a:rPr>
                        <a:t> [ns]</a:t>
                      </a:r>
                      <a:endParaRPr kumimoji="1" lang="ja-JP" altLang="en-US" sz="1400" dirty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Times" pitchFamily="18" charset="0"/>
                        </a:rPr>
                        <a:t>0.5</a:t>
                      </a:r>
                      <a:endParaRPr kumimoji="1" lang="ja-JP" altLang="en-US" sz="1600" dirty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Times" pitchFamily="18" charset="0"/>
                        </a:rPr>
                        <a:t>0.5</a:t>
                      </a:r>
                      <a:endParaRPr kumimoji="1" lang="ja-JP" altLang="en-US" sz="1600" dirty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  <a:latin typeface="Times" pitchFamily="18" charset="0"/>
                        </a:rPr>
                        <a:t>0.35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Times" pitchFamily="18" charset="0"/>
                        </a:rPr>
                        <a:t>0.7</a:t>
                      </a:r>
                      <a:endParaRPr kumimoji="1" lang="ja-JP" altLang="en-US" sz="1600" dirty="0">
                        <a:latin typeface="Times" pitchFamily="18" charset="0"/>
                      </a:endParaRPr>
                    </a:p>
                  </a:txBody>
                  <a:tcPr/>
                </a:tc>
              </a:tr>
              <a:tr h="334879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imes" pitchFamily="18" charset="0"/>
                        </a:rPr>
                        <a:t>Decay Time</a:t>
                      </a:r>
                      <a:r>
                        <a:rPr kumimoji="1" lang="en-US" altLang="ja-JP" sz="1400" baseline="0" dirty="0" smtClean="0">
                          <a:latin typeface="Times" pitchFamily="18" charset="0"/>
                        </a:rPr>
                        <a:t> [ns]</a:t>
                      </a:r>
                      <a:endParaRPr kumimoji="1" lang="ja-JP" altLang="en-US" sz="1400" dirty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Times" pitchFamily="18" charset="0"/>
                        </a:rPr>
                        <a:t>1.4</a:t>
                      </a:r>
                      <a:endParaRPr kumimoji="1" lang="ja-JP" altLang="en-US" sz="1600" dirty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Times" pitchFamily="18" charset="0"/>
                        </a:rPr>
                        <a:t>1.5</a:t>
                      </a:r>
                      <a:endParaRPr kumimoji="1" lang="ja-JP" altLang="en-US" sz="1600" dirty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Times" pitchFamily="18" charset="0"/>
                        </a:rPr>
                        <a:t>1.6</a:t>
                      </a:r>
                      <a:endParaRPr kumimoji="1" lang="ja-JP" altLang="en-US" sz="1600" dirty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Times" pitchFamily="18" charset="0"/>
                        </a:rPr>
                        <a:t>1.8</a:t>
                      </a:r>
                      <a:endParaRPr kumimoji="1" lang="ja-JP" altLang="en-US" sz="1600" dirty="0">
                        <a:latin typeface="Times" pitchFamily="18" charset="0"/>
                      </a:endParaRPr>
                    </a:p>
                  </a:txBody>
                  <a:tcPr/>
                </a:tc>
              </a:tr>
              <a:tr h="334879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imes" pitchFamily="18" charset="0"/>
                        </a:rPr>
                        <a:t>Wavelength </a:t>
                      </a:r>
                      <a:r>
                        <a:rPr kumimoji="1" lang="en-US" altLang="ja-JP" sz="1400" baseline="0" dirty="0" smtClean="0">
                          <a:latin typeface="Times" pitchFamily="18" charset="0"/>
                        </a:rPr>
                        <a:t> [nm]</a:t>
                      </a:r>
                      <a:endParaRPr kumimoji="1" lang="ja-JP" altLang="en-US" sz="1400" dirty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Times" pitchFamily="18" charset="0"/>
                        </a:rPr>
                        <a:t>391</a:t>
                      </a:r>
                      <a:endParaRPr kumimoji="1" lang="ja-JP" altLang="en-US" sz="1600" dirty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Times" pitchFamily="18" charset="0"/>
                        </a:rPr>
                        <a:t>391</a:t>
                      </a:r>
                      <a:endParaRPr kumimoji="1" lang="ja-JP" altLang="en-US" sz="1600" dirty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Times" pitchFamily="18" charset="0"/>
                        </a:rPr>
                        <a:t>370</a:t>
                      </a:r>
                      <a:endParaRPr kumimoji="1" lang="ja-JP" altLang="en-US" sz="1600" dirty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Times" pitchFamily="18" charset="0"/>
                        </a:rPr>
                        <a:t>408</a:t>
                      </a:r>
                      <a:endParaRPr kumimoji="1" lang="ja-JP" altLang="en-US" sz="1600" dirty="0">
                        <a:latin typeface="Times" pitchFamily="18" charset="0"/>
                      </a:endParaRPr>
                    </a:p>
                  </a:txBody>
                  <a:tcPr/>
                </a:tc>
              </a:tr>
              <a:tr h="334879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imes" pitchFamily="18" charset="0"/>
                        </a:rPr>
                        <a:t>Attenuation Length [cm]</a:t>
                      </a:r>
                      <a:endParaRPr kumimoji="1" lang="ja-JP" altLang="en-US" sz="1400" dirty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  <a:latin typeface="Times" pitchFamily="18" charset="0"/>
                        </a:rPr>
                        <a:t>100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Times" pitchFamily="18" charset="0"/>
                        </a:rPr>
                        <a:t>110</a:t>
                      </a:r>
                      <a:endParaRPr kumimoji="1" lang="ja-JP" altLang="en-US" sz="1600" dirty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Times" pitchFamily="18" charset="0"/>
                        </a:rPr>
                        <a:t>8</a:t>
                      </a:r>
                      <a:endParaRPr kumimoji="1" lang="ja-JP" altLang="en-US" sz="1600" dirty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Times" pitchFamily="18" charset="0"/>
                        </a:rPr>
                        <a:t>140</a:t>
                      </a:r>
                      <a:endParaRPr kumimoji="1" lang="ja-JP" altLang="en-US" sz="1600" dirty="0">
                        <a:latin typeface="Times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105" y="879496"/>
            <a:ext cx="3472327" cy="311205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925436" y="3594947"/>
            <a:ext cx="11833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Present MEG </a:t>
            </a:r>
            <a:br>
              <a:rPr kumimoji="1" lang="en-US" altLang="ja-JP" sz="1100" dirty="0" smtClean="0"/>
            </a:br>
            <a:r>
              <a:rPr kumimoji="1" lang="en-US" altLang="ja-JP" sz="1100" dirty="0" smtClean="0"/>
              <a:t>timing counter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90800" y="3594947"/>
            <a:ext cx="10134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/>
              <a:t>Used in the </a:t>
            </a:r>
            <a:br>
              <a:rPr lang="en-US" altLang="ja-JP" sz="1100" dirty="0" smtClean="0"/>
            </a:br>
            <a:r>
              <a:rPr lang="en-US" altLang="ja-JP" sz="1100" dirty="0" smtClean="0"/>
              <a:t>beam test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098933" y="3602542"/>
            <a:ext cx="90281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/>
              <a:t>Used in </a:t>
            </a:r>
            <a:br>
              <a:rPr lang="en-US" altLang="ja-JP" sz="1100" dirty="0" smtClean="0"/>
            </a:br>
            <a:r>
              <a:rPr lang="en-US" altLang="ja-JP" sz="1100" dirty="0" smtClean="0"/>
              <a:t>this study </a:t>
            </a:r>
            <a:br>
              <a:rPr lang="en-US" altLang="ja-JP" sz="1100" dirty="0" smtClean="0"/>
            </a:br>
            <a:r>
              <a:rPr lang="en-US" altLang="ja-JP" sz="1100" dirty="0" smtClean="0"/>
              <a:t>(Best )</a:t>
            </a:r>
            <a:endParaRPr kumimoji="1" lang="ja-JP" altLang="en-US" dirty="0"/>
          </a:p>
        </p:txBody>
      </p:sp>
      <p:sp>
        <p:nvSpPr>
          <p:cNvPr id="13" name="二等辺三角形 12"/>
          <p:cNvSpPr/>
          <p:nvPr/>
        </p:nvSpPr>
        <p:spPr>
          <a:xfrm>
            <a:off x="3030001" y="3513087"/>
            <a:ext cx="135015" cy="10408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二等辺三角形 13"/>
          <p:cNvSpPr/>
          <p:nvPr/>
        </p:nvSpPr>
        <p:spPr>
          <a:xfrm>
            <a:off x="4415324" y="3513087"/>
            <a:ext cx="135015" cy="10408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二等辺三角形 14"/>
          <p:cNvSpPr/>
          <p:nvPr/>
        </p:nvSpPr>
        <p:spPr>
          <a:xfrm>
            <a:off x="5129703" y="3513087"/>
            <a:ext cx="135015" cy="10408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835321" y="1142010"/>
            <a:ext cx="2790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Fast scintillators from </a:t>
            </a:r>
            <a:r>
              <a:rPr lang="en-US" altLang="ja-JP" sz="1200" dirty="0"/>
              <a:t>S</a:t>
            </a:r>
            <a:r>
              <a:rPr kumimoji="1" lang="en-US" altLang="ja-JP" sz="1200" dirty="0" smtClean="0"/>
              <a:t>aint-Gobain</a:t>
            </a:r>
            <a:endParaRPr kumimoji="1" lang="ja-JP" altLang="en-US" dirty="0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2B1-8B9C-44C5-98DB-93E5C0870CF6}" type="slidenum">
              <a:rPr lang="ja-JP" altLang="en-US" smtClean="0"/>
              <a:pPr/>
              <a:t>28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806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 </a:t>
            </a:r>
            <a:r>
              <a:rPr lang="en-US" altLang="ja-JP" dirty="0" err="1" smtClean="0"/>
              <a:t>pe</a:t>
            </a:r>
            <a:r>
              <a:rPr lang="en-US" altLang="ja-JP" dirty="0" smtClean="0"/>
              <a:t> signal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572240"/>
            <a:ext cx="2133600" cy="277140"/>
          </a:xfrm>
        </p:spPr>
        <p:txBody>
          <a:bodyPr/>
          <a:lstStyle/>
          <a:p>
            <a:r>
              <a:rPr kumimoji="1" lang="en-US" altLang="ja-JP" smtClean="0"/>
              <a:t>JPS 2013/Sep/20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16805" y="6564444"/>
            <a:ext cx="4066713" cy="277140"/>
          </a:xfrm>
        </p:spPr>
        <p:txBody>
          <a:bodyPr/>
          <a:lstStyle/>
          <a:p>
            <a:r>
              <a:rPr kumimoji="1" lang="en-US" altLang="ja-JP" smtClean="0"/>
              <a:t>Yusuke UCHIYAMA/ICEPP The University of Tokyo</a:t>
            </a:r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905" y="3166153"/>
            <a:ext cx="5313998" cy="182689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950" y="6952421"/>
            <a:ext cx="5293995" cy="178689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73704" y="7063300"/>
            <a:ext cx="5320665" cy="365379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13" y="1091565"/>
            <a:ext cx="5293995" cy="181356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875" y="4629585"/>
            <a:ext cx="5327333" cy="180689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120866" y="1245550"/>
            <a:ext cx="239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New Standard, 4V</a:t>
            </a:r>
            <a:endParaRPr kumimoji="1" lang="ja-JP" altLang="en-US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75491" y="3341108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New Trench, 4V</a:t>
            </a:r>
            <a:endParaRPr kumimoji="1" lang="ja-JP" altLang="en-US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23128" y="4808382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New Trench, 9V</a:t>
            </a:r>
            <a:endParaRPr kumimoji="1" lang="ja-JP" altLang="en-US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77349" y="5274204"/>
            <a:ext cx="2815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Trench</a:t>
            </a:r>
            <a:r>
              <a:rPr kumimoji="1" lang="ja-JP" altLang="en-US" dirty="0" smtClean="0"/>
              <a:t>型で大幅な波形のなまりを観測。</a:t>
            </a:r>
            <a:endParaRPr kumimoji="1" lang="ja-JP" altLang="en-US" dirty="0"/>
          </a:p>
        </p:txBody>
      </p:sp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2B1-8B9C-44C5-98DB-93E5C0870CF6}" type="slidenum">
              <a:rPr lang="ja-JP" altLang="en-US" smtClean="0"/>
              <a:pPr/>
              <a:t>29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263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572240"/>
            <a:ext cx="2133600" cy="277140"/>
          </a:xfrm>
        </p:spPr>
        <p:txBody>
          <a:bodyPr/>
          <a:lstStyle/>
          <a:p>
            <a:r>
              <a:rPr lang="en-US" altLang="ja-JP" smtClean="0"/>
              <a:t>JPS 2013/Sep/20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16805" y="6564444"/>
            <a:ext cx="4066713" cy="277140"/>
          </a:xfrm>
        </p:spPr>
        <p:txBody>
          <a:bodyPr/>
          <a:lstStyle/>
          <a:p>
            <a:r>
              <a:rPr lang="en-US" altLang="ja-JP" smtClean="0"/>
              <a:t>Yusuke UCHIYAMA/ICEPP The University of Tokyo</a:t>
            </a:r>
            <a:endParaRPr lang="ja-JP" altLang="en-US" dirty="0"/>
          </a:p>
        </p:txBody>
      </p:sp>
      <p:grpSp>
        <p:nvGrpSpPr>
          <p:cNvPr id="9" name="グループ化 8"/>
          <p:cNvGrpSpPr>
            <a:grpSpLocks noChangeAspect="1"/>
          </p:cNvGrpSpPr>
          <p:nvPr/>
        </p:nvGrpSpPr>
        <p:grpSpPr>
          <a:xfrm>
            <a:off x="428241" y="818710"/>
            <a:ext cx="8163784" cy="5838164"/>
            <a:chOff x="263417" y="863715"/>
            <a:chExt cx="8266915" cy="5911916"/>
          </a:xfrm>
        </p:grpSpPr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949" y="863715"/>
              <a:ext cx="7215383" cy="5676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263417" y="6129300"/>
              <a:ext cx="46592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MEG Upgrade Proposal</a:t>
              </a:r>
            </a:p>
            <a:p>
              <a:r>
                <a:rPr lang="en-US" altLang="ja-JP" dirty="0"/>
                <a:t>(</a:t>
              </a:r>
              <a:r>
                <a:rPr lang="en-US" altLang="ja-JP" dirty="0">
                  <a:hlinkClick r:id="rId3"/>
                </a:rPr>
                <a:t>http://arxiv.org/abs/arXiv:1301.7225</a:t>
              </a:r>
              <a:r>
                <a:rPr lang="en-US" altLang="ja-JP" dirty="0"/>
                <a:t>)</a:t>
              </a:r>
              <a:endParaRPr kumimoji="1" lang="ja-JP" altLang="en-US" dirty="0"/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520026" y="3113965"/>
            <a:ext cx="1351674" cy="720080"/>
          </a:xfrm>
          <a:prstGeom prst="rect">
            <a:avLst/>
          </a:prstGeom>
          <a:solidFill>
            <a:srgbClr val="70B917"/>
          </a:solidFill>
          <a:ln>
            <a:solidFill>
              <a:schemeClr val="bg1"/>
            </a:solidFill>
          </a:ln>
        </p:spPr>
        <p:txBody>
          <a:bodyPr wrap="square" tIns="108000" rtlCol="0" anchor="ctr">
            <a:noAutofit/>
          </a:bodyPr>
          <a:lstStyle/>
          <a:p>
            <a:pPr algn="ctr">
              <a:spcBef>
                <a:spcPts val="1200"/>
              </a:spcBef>
            </a:pPr>
            <a:r>
              <a:rPr lang="ja-JP" altLang="en-US" sz="2800" dirty="0">
                <a:solidFill>
                  <a:schemeClr val="bg1"/>
                </a:solidFill>
              </a:rPr>
              <a:t>全体像</a:t>
            </a:r>
            <a:endParaRPr lang="en-US" altLang="ja-JP" sz="1400" dirty="0">
              <a:solidFill>
                <a:schemeClr val="bg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50115" cy="706090"/>
          </a:xfrm>
        </p:spPr>
        <p:txBody>
          <a:bodyPr/>
          <a:lstStyle/>
          <a:p>
            <a:r>
              <a:rPr lang="en-US" altLang="ja-JP" sz="5400" dirty="0" smtClean="0"/>
              <a:t>MEG</a:t>
            </a:r>
            <a:r>
              <a:rPr lang="ja-JP" altLang="en-US" sz="5400" dirty="0" smtClean="0"/>
              <a:t>アップグレード</a:t>
            </a:r>
            <a:endParaRPr kumimoji="1" lang="ja-JP" altLang="en-US" sz="5400" dirty="0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2B1-8B9C-44C5-98DB-93E5C0870CF6}" type="slidenum">
              <a:rPr lang="ja-JP" altLang="en-US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013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60105" cy="706090"/>
          </a:xfrm>
        </p:spPr>
        <p:txBody>
          <a:bodyPr/>
          <a:lstStyle/>
          <a:p>
            <a:r>
              <a:rPr lang="en-US" altLang="ja-JP" dirty="0" smtClean="0"/>
              <a:t>Temp. </a:t>
            </a:r>
            <a:r>
              <a:rPr lang="en-US" altLang="ja-JP" dirty="0" err="1" smtClean="0"/>
              <a:t>vs</a:t>
            </a:r>
            <a:r>
              <a:rPr lang="en-US" altLang="ja-JP" dirty="0" smtClean="0"/>
              <a:t> Resolution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6000" y="4599129"/>
            <a:ext cx="8229600" cy="152703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ja-JP" altLang="en-US" dirty="0" smtClean="0">
                <a:solidFill>
                  <a:srgbClr val="FF0000"/>
                </a:solidFill>
              </a:rPr>
              <a:t>バイアス</a:t>
            </a:r>
            <a:r>
              <a:rPr lang="ja-JP" altLang="en-US" dirty="0">
                <a:solidFill>
                  <a:srgbClr val="FF0000"/>
                </a:solidFill>
              </a:rPr>
              <a:t>一定</a:t>
            </a:r>
            <a:r>
              <a:rPr lang="ja-JP" altLang="en-US" dirty="0" smtClean="0"/>
              <a:t>の</a:t>
            </a:r>
            <a:r>
              <a:rPr lang="ja-JP" altLang="en-US" dirty="0"/>
              <a:t>場合</a:t>
            </a:r>
            <a:r>
              <a:rPr lang="ja-JP" altLang="en-US" dirty="0" smtClean="0"/>
              <a:t>の分解能の温度依存性</a:t>
            </a:r>
            <a:endParaRPr lang="en-US" altLang="ja-JP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ja-JP" altLang="en-US" sz="2000" dirty="0" smtClean="0"/>
              <a:t>レファレンスカウンタは各温度で</a:t>
            </a:r>
            <a:r>
              <a:rPr lang="en-US" altLang="ja-JP" sz="2000" dirty="0" smtClean="0"/>
              <a:t>Over-voltage</a:t>
            </a:r>
            <a:r>
              <a:rPr lang="ja-JP" altLang="en-US" sz="2000" dirty="0" smtClean="0"/>
              <a:t>をそろえてある</a:t>
            </a:r>
            <a:endParaRPr kumimoji="1" lang="en-US" altLang="ja-JP" sz="20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kumimoji="1" lang="ja-JP" altLang="en-US" dirty="0" smtClean="0"/>
              <a:t>新型では高バイアスをかけることで、到達分解能は安定に得られる。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572240"/>
            <a:ext cx="2133600" cy="277140"/>
          </a:xfrm>
        </p:spPr>
        <p:txBody>
          <a:bodyPr/>
          <a:lstStyle/>
          <a:p>
            <a:r>
              <a:rPr kumimoji="1" lang="en-US" altLang="ja-JP" smtClean="0"/>
              <a:t>JPS 2013/Sep/20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16805" y="6564444"/>
            <a:ext cx="4066713" cy="277140"/>
          </a:xfrm>
        </p:spPr>
        <p:txBody>
          <a:bodyPr/>
          <a:lstStyle/>
          <a:p>
            <a:r>
              <a:rPr kumimoji="1" lang="en-US" altLang="ja-JP" smtClean="0"/>
              <a:t>Yusuke UCHIYAMA/ICEPP The University of Tokyo</a:t>
            </a:r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1619" t="15343" r="50024" b="7449"/>
          <a:stretch/>
        </p:blipFill>
        <p:spPr>
          <a:xfrm>
            <a:off x="4662010" y="1043735"/>
            <a:ext cx="4249038" cy="3001559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382090" y="2843935"/>
            <a:ext cx="635334" cy="350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20°C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92080" y="1718810"/>
            <a:ext cx="624536" cy="350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25°C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62210" y="2258870"/>
            <a:ext cx="626530" cy="350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CC00"/>
                </a:solidFill>
              </a:rPr>
              <a:t>30°C</a:t>
            </a:r>
            <a:endParaRPr kumimoji="1" lang="ja-JP" altLang="en-US" dirty="0">
              <a:solidFill>
                <a:srgbClr val="00CC00"/>
              </a:solidFill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3"/>
          <a:srcRect l="1923" t="15685" r="51526" b="7449"/>
          <a:stretch/>
        </p:blipFill>
        <p:spPr>
          <a:xfrm>
            <a:off x="611560" y="1047709"/>
            <a:ext cx="4097773" cy="299361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1331640" y="3113965"/>
            <a:ext cx="837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20°C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56665" y="1628800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33CC"/>
                </a:solidFill>
              </a:rPr>
              <a:t>40°C</a:t>
            </a:r>
            <a:endParaRPr kumimoji="1" lang="ja-JP" altLang="en-US" dirty="0">
              <a:solidFill>
                <a:srgbClr val="0033CC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601670" y="2258870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CC00"/>
                </a:solidFill>
              </a:rPr>
              <a:t>30°C</a:t>
            </a:r>
            <a:endParaRPr kumimoji="1" lang="ja-JP" altLang="en-US" dirty="0">
              <a:solidFill>
                <a:srgbClr val="00CC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507215" y="1403775"/>
            <a:ext cx="197201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New </a:t>
            </a:r>
            <a:r>
              <a:rPr lang="en-US" altLang="ja-JP" sz="2000" b="1" dirty="0" smtClean="0"/>
              <a:t>MPPC</a:t>
            </a:r>
            <a:r>
              <a:rPr lang="en-US" altLang="ja-JP" sz="2000" b="1" dirty="0"/>
              <a:t/>
            </a:r>
            <a:br>
              <a:rPr lang="en-US" altLang="ja-JP" sz="2000" b="1" dirty="0"/>
            </a:br>
            <a:r>
              <a:rPr lang="en-US" altLang="ja-JP" sz="1400" b="1" dirty="0" smtClean="0"/>
              <a:t>(S12572-050C(X))</a:t>
            </a:r>
            <a:endParaRPr lang="en-US" altLang="ja-JP" sz="2000" b="1" dirty="0" smtClean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726795" y="1403775"/>
            <a:ext cx="185499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ja-JP" sz="2000" b="1" dirty="0" smtClean="0"/>
              <a:t>Old MPPC</a:t>
            </a:r>
            <a:br>
              <a:rPr lang="en-US" altLang="ja-JP" sz="2000" b="1" dirty="0" smtClean="0"/>
            </a:br>
            <a:r>
              <a:rPr lang="en-US" altLang="ja-JP" sz="1400" dirty="0"/>
              <a:t>(S10362-33-050C</a:t>
            </a:r>
            <a:r>
              <a:rPr lang="en-US" altLang="ja-JP" sz="1400" dirty="0" smtClean="0"/>
              <a:t>)</a:t>
            </a:r>
            <a:endParaRPr lang="en-US" altLang="ja-JP" sz="1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833934" y="3931696"/>
            <a:ext cx="21503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Bias voltage (V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(Over voltage/MPPC @23°C)</a:t>
            </a:r>
            <a:endParaRPr kumimoji="1" lang="ja-JP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007172" y="3958657"/>
            <a:ext cx="21503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Bias voltage (V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(Over voltage/MPPC @23°C)</a:t>
            </a:r>
            <a:endParaRPr kumimoji="1" lang="ja-JP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2B1-8B9C-44C5-98DB-93E5C0870CF6}" type="slidenum">
              <a:rPr lang="ja-JP" altLang="en-US" smtClean="0"/>
              <a:pPr/>
              <a:t>30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43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2"/>
          <a:srcRect l="1772" t="14312" r="53869" b="2988"/>
          <a:stretch/>
        </p:blipFill>
        <p:spPr>
          <a:xfrm>
            <a:off x="562712" y="998730"/>
            <a:ext cx="3904756" cy="3220819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3"/>
          <a:srcRect l="1317" t="15198" r="51922" b="1960"/>
          <a:stretch/>
        </p:blipFill>
        <p:spPr>
          <a:xfrm>
            <a:off x="4617005" y="1047623"/>
            <a:ext cx="4116195" cy="32263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60105" cy="706090"/>
          </a:xfrm>
        </p:spPr>
        <p:txBody>
          <a:bodyPr/>
          <a:lstStyle/>
          <a:p>
            <a:r>
              <a:rPr lang="en-US" altLang="ja-JP" dirty="0"/>
              <a:t>Temp. </a:t>
            </a:r>
            <a:r>
              <a:rPr lang="en-US" altLang="ja-JP" dirty="0" err="1"/>
              <a:t>vs</a:t>
            </a:r>
            <a:r>
              <a:rPr lang="en-US" altLang="ja-JP" dirty="0"/>
              <a:t> Resolution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6000" y="4599129"/>
            <a:ext cx="8229600" cy="152703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kumimoji="1" lang="en-US" altLang="ja-JP" dirty="0" smtClean="0">
                <a:solidFill>
                  <a:srgbClr val="FF0000"/>
                </a:solidFill>
              </a:rPr>
              <a:t>Over voltage</a:t>
            </a:r>
            <a:r>
              <a:rPr kumimoji="1" lang="ja-JP" altLang="en-US" dirty="0" smtClean="0">
                <a:solidFill>
                  <a:srgbClr val="FF0000"/>
                </a:solidFill>
              </a:rPr>
              <a:t>一定</a:t>
            </a:r>
            <a:r>
              <a:rPr kumimoji="1" lang="ja-JP" altLang="en-US" dirty="0" smtClean="0"/>
              <a:t>での分解能温度依存性。</a:t>
            </a:r>
            <a:endParaRPr kumimoji="1" lang="en-US" altLang="ja-JP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ja-JP" altLang="en-US" sz="2000" dirty="0" smtClean="0"/>
              <a:t>新型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旧型</a:t>
            </a:r>
            <a:r>
              <a:rPr lang="en-US" altLang="ja-JP" sz="2000" dirty="0" smtClean="0"/>
              <a:t>)60mV/°C(55mV</a:t>
            </a:r>
            <a:r>
              <a:rPr lang="en-US" altLang="ja-JP" sz="2000" dirty="0"/>
              <a:t>/°</a:t>
            </a:r>
            <a:r>
              <a:rPr lang="en-US" altLang="ja-JP" sz="2000" dirty="0" smtClean="0"/>
              <a:t>C)</a:t>
            </a:r>
            <a:r>
              <a:rPr lang="ja-JP" altLang="en-US" sz="2000" dirty="0" smtClean="0"/>
              <a:t>の温度係数を仮定して補正。</a:t>
            </a:r>
            <a:endParaRPr lang="ja-JP" altLang="en-US" sz="2000" dirty="0"/>
          </a:p>
          <a:p>
            <a:pPr lvl="1">
              <a:buFont typeface="Wingdings" panose="05000000000000000000" pitchFamily="2" charset="2"/>
              <a:buChar char="ü"/>
            </a:pPr>
            <a:endParaRPr kumimoji="1" lang="ja-JP" altLang="en-US" sz="2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572240"/>
            <a:ext cx="2133600" cy="277140"/>
          </a:xfrm>
        </p:spPr>
        <p:txBody>
          <a:bodyPr/>
          <a:lstStyle/>
          <a:p>
            <a:r>
              <a:rPr kumimoji="1" lang="en-US" altLang="ja-JP" smtClean="0"/>
              <a:t>JPS 2013/Sep/20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16805" y="6564444"/>
            <a:ext cx="4066713" cy="277140"/>
          </a:xfrm>
        </p:spPr>
        <p:txBody>
          <a:bodyPr/>
          <a:lstStyle/>
          <a:p>
            <a:r>
              <a:rPr kumimoji="1" lang="en-US" altLang="ja-JP" smtClean="0"/>
              <a:t>Yusuke UCHIYAMA/ICEPP The University of Tokyo</a:t>
            </a:r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82090" y="2843935"/>
            <a:ext cx="635334" cy="350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20°C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92080" y="1718810"/>
            <a:ext cx="624536" cy="350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25°C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62210" y="2438890"/>
            <a:ext cx="626530" cy="350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CC00"/>
                </a:solidFill>
              </a:rPr>
              <a:t>30°C</a:t>
            </a:r>
            <a:endParaRPr kumimoji="1" lang="ja-JP" altLang="en-US" dirty="0">
              <a:solidFill>
                <a:srgbClr val="00CC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466655" y="3293985"/>
            <a:ext cx="837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20°C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56665" y="1628800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33CC"/>
                </a:solidFill>
              </a:rPr>
              <a:t>40°C</a:t>
            </a:r>
            <a:endParaRPr kumimoji="1" lang="ja-JP" altLang="en-US" dirty="0">
              <a:solidFill>
                <a:srgbClr val="0033CC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061610" y="2798930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CC00"/>
                </a:solidFill>
              </a:rPr>
              <a:t>30°C</a:t>
            </a:r>
            <a:endParaRPr kumimoji="1" lang="ja-JP" altLang="en-US" dirty="0">
              <a:solidFill>
                <a:srgbClr val="00CC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507215" y="1403775"/>
            <a:ext cx="197201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New </a:t>
            </a:r>
            <a:r>
              <a:rPr lang="en-US" altLang="ja-JP" sz="2000" b="1" dirty="0" smtClean="0"/>
              <a:t>MPPC</a:t>
            </a:r>
            <a:r>
              <a:rPr lang="en-US" altLang="ja-JP" sz="2000" b="1" dirty="0"/>
              <a:t/>
            </a:r>
            <a:br>
              <a:rPr lang="en-US" altLang="ja-JP" sz="2000" b="1" dirty="0"/>
            </a:br>
            <a:r>
              <a:rPr lang="en-US" altLang="ja-JP" sz="1400" b="1" dirty="0" smtClean="0"/>
              <a:t>(S12572-050C(X))</a:t>
            </a:r>
            <a:endParaRPr lang="en-US" altLang="ja-JP" sz="2000" b="1" dirty="0" smtClean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726795" y="1403775"/>
            <a:ext cx="185499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ja-JP" sz="2000" b="1" dirty="0" smtClean="0"/>
              <a:t>Old MPPC</a:t>
            </a:r>
            <a:br>
              <a:rPr lang="en-US" altLang="ja-JP" sz="2000" b="1" dirty="0" smtClean="0"/>
            </a:br>
            <a:r>
              <a:rPr lang="en-US" altLang="ja-JP" sz="1400" dirty="0"/>
              <a:t>(S10362-33-050C</a:t>
            </a:r>
            <a:r>
              <a:rPr lang="en-US" altLang="ja-JP" sz="1400" dirty="0" smtClean="0"/>
              <a:t>)</a:t>
            </a:r>
            <a:endParaRPr lang="en-US" altLang="ja-JP" sz="1400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2B1-8B9C-44C5-98DB-93E5C0870CF6}" type="slidenum">
              <a:rPr lang="ja-JP" altLang="en-US" smtClean="0"/>
              <a:pPr/>
              <a:t>31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913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2"/>
          <a:srcRect l="49570" t="13684" r="3669" b="3474"/>
          <a:stretch/>
        </p:blipFill>
        <p:spPr>
          <a:xfrm>
            <a:off x="4797025" y="998730"/>
            <a:ext cx="4116195" cy="3226350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3"/>
          <a:srcRect l="50742" t="13484" r="4899" b="3816"/>
          <a:stretch/>
        </p:blipFill>
        <p:spPr>
          <a:xfrm>
            <a:off x="566555" y="998730"/>
            <a:ext cx="3904756" cy="322081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45170" cy="706090"/>
          </a:xfrm>
        </p:spPr>
        <p:txBody>
          <a:bodyPr/>
          <a:lstStyle/>
          <a:p>
            <a:r>
              <a:rPr kumimoji="1" lang="ja-JP" altLang="en-US" dirty="0" smtClean="0"/>
              <a:t>温度依存性・時間測定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572240"/>
            <a:ext cx="2133600" cy="277140"/>
          </a:xfrm>
        </p:spPr>
        <p:txBody>
          <a:bodyPr/>
          <a:lstStyle/>
          <a:p>
            <a:r>
              <a:rPr kumimoji="1" lang="en-US" altLang="ja-JP" smtClean="0"/>
              <a:t>JPS 2013/Sep/20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16805" y="6564444"/>
            <a:ext cx="4066713" cy="277140"/>
          </a:xfrm>
        </p:spPr>
        <p:txBody>
          <a:bodyPr/>
          <a:lstStyle/>
          <a:p>
            <a:r>
              <a:rPr kumimoji="1" lang="en-US" altLang="ja-JP" smtClean="0"/>
              <a:t>Yusuke UCHIYAMA/ICEPP The University of Tokyo</a:t>
            </a:r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42083" y="4059070"/>
            <a:ext cx="4246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Bias voltage (Over voltage/MPPC @23°C) (V)</a:t>
            </a:r>
            <a:endParaRPr kumimoji="1" lang="ja-JP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992380" y="2213865"/>
            <a:ext cx="635334" cy="350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20°C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722350" y="1898830"/>
            <a:ext cx="624536" cy="350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25°C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857365" y="2708920"/>
            <a:ext cx="626530" cy="350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CC00"/>
                </a:solidFill>
              </a:rPr>
              <a:t>30°C</a:t>
            </a:r>
            <a:endParaRPr kumimoji="1" lang="ja-JP" altLang="en-US" dirty="0">
              <a:solidFill>
                <a:srgbClr val="00CC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951820" y="2033845"/>
            <a:ext cx="837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20°C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51720" y="2663915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33CC"/>
                </a:solidFill>
              </a:rPr>
              <a:t>40°C</a:t>
            </a:r>
            <a:endParaRPr kumimoji="1" lang="ja-JP" altLang="en-US" dirty="0">
              <a:solidFill>
                <a:srgbClr val="0033CC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241630" y="2393885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CC00"/>
                </a:solidFill>
              </a:rPr>
              <a:t>30°C</a:t>
            </a:r>
            <a:endParaRPr kumimoji="1" lang="ja-JP" altLang="en-US" dirty="0">
              <a:solidFill>
                <a:srgbClr val="00CC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697125" y="3158970"/>
            <a:ext cx="197201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New </a:t>
            </a:r>
            <a:r>
              <a:rPr lang="en-US" altLang="ja-JP" sz="2000" b="1" dirty="0" smtClean="0"/>
              <a:t>MPPC</a:t>
            </a:r>
            <a:r>
              <a:rPr lang="en-US" altLang="ja-JP" sz="2000" b="1" dirty="0"/>
              <a:t/>
            </a:r>
            <a:br>
              <a:rPr lang="en-US" altLang="ja-JP" sz="2000" b="1" dirty="0"/>
            </a:br>
            <a:r>
              <a:rPr lang="en-US" altLang="ja-JP" sz="1400" b="1" dirty="0" smtClean="0"/>
              <a:t>(S12572-050C(X))</a:t>
            </a:r>
            <a:endParaRPr lang="en-US" altLang="ja-JP" sz="2000" b="1" dirty="0" smtClean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56765" y="3113965"/>
            <a:ext cx="185499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ja-JP" sz="2000" b="1" dirty="0" smtClean="0"/>
              <a:t>Old MPPC</a:t>
            </a:r>
            <a:br>
              <a:rPr lang="en-US" altLang="ja-JP" sz="2000" b="1" dirty="0" smtClean="0"/>
            </a:br>
            <a:r>
              <a:rPr lang="en-US" altLang="ja-JP" sz="1400" dirty="0"/>
              <a:t>(S10362-33-050C</a:t>
            </a:r>
            <a:r>
              <a:rPr lang="en-US" altLang="ja-JP" sz="1400" dirty="0" smtClean="0"/>
              <a:t>)</a:t>
            </a:r>
            <a:endParaRPr lang="en-US" altLang="ja-JP" sz="1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21550" y="3991563"/>
            <a:ext cx="4246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Bias voltage (Over voltage/MPPC @23°C) (V)</a:t>
            </a:r>
            <a:endParaRPr kumimoji="1" lang="ja-JP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576000" y="4599129"/>
            <a:ext cx="8229600" cy="1845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kumimoji="1" sz="2800" b="1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61200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756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080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1440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en-US" altLang="ja-JP" dirty="0">
                <a:solidFill>
                  <a:srgbClr val="FF0000"/>
                </a:solidFill>
              </a:rPr>
              <a:t>Over voltage</a:t>
            </a:r>
            <a:r>
              <a:rPr lang="ja-JP" altLang="en-US" dirty="0">
                <a:solidFill>
                  <a:srgbClr val="FF0000"/>
                </a:solidFill>
              </a:rPr>
              <a:t>一定</a:t>
            </a:r>
            <a:r>
              <a:rPr lang="ja-JP" altLang="en-US" dirty="0"/>
              <a:t>で</a:t>
            </a:r>
            <a:r>
              <a:rPr lang="ja-JP" altLang="en-US" dirty="0" smtClean="0"/>
              <a:t>の時間</a:t>
            </a:r>
            <a:r>
              <a:rPr lang="ja-JP" altLang="en-US" dirty="0"/>
              <a:t>測定</a:t>
            </a:r>
            <a:r>
              <a:rPr lang="ja-JP" altLang="en-US" dirty="0" smtClean="0"/>
              <a:t>温度</a:t>
            </a:r>
            <a:r>
              <a:rPr lang="ja-JP" altLang="en-US" dirty="0"/>
              <a:t>依存性。</a:t>
            </a:r>
            <a:endParaRPr lang="en-US" altLang="ja-JP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ja-JP" altLang="en-US" sz="2000" dirty="0"/>
              <a:t>新型</a:t>
            </a:r>
            <a:r>
              <a:rPr lang="en-US" altLang="ja-JP" sz="2000" dirty="0"/>
              <a:t>(</a:t>
            </a:r>
            <a:r>
              <a:rPr lang="ja-JP" altLang="en-US" sz="2000" dirty="0"/>
              <a:t>旧型</a:t>
            </a:r>
            <a:r>
              <a:rPr lang="en-US" altLang="ja-JP" sz="2000" dirty="0"/>
              <a:t>)60mV/°C(55mV/°C)</a:t>
            </a:r>
            <a:r>
              <a:rPr lang="ja-JP" altLang="en-US" sz="2000" dirty="0"/>
              <a:t>の温度係数を仮定して補正。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dirty="0" smtClean="0">
                <a:solidFill>
                  <a:schemeClr val="bg1">
                    <a:lumMod val="65000"/>
                  </a:schemeClr>
                </a:solidFill>
              </a:rPr>
              <a:t>もし温度変化をバイアスコントロールでアクティブに補正できれば影響を最小限にできる。</a:t>
            </a:r>
            <a:endParaRPr lang="en-US" altLang="ja-JP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2B1-8B9C-44C5-98DB-93E5C0870CF6}" type="slidenum">
              <a:rPr lang="ja-JP" altLang="en-US" smtClean="0"/>
              <a:pPr/>
              <a:t>32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619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温度依存性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46575" y="4315445"/>
            <a:ext cx="4269982" cy="11837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kumimoji="1" lang="ja-JP" altLang="en-US" sz="2400" dirty="0" smtClean="0"/>
              <a:t>降伏電圧の温度依存性</a:t>
            </a:r>
            <a:endParaRPr kumimoji="1" lang="en-US" altLang="ja-JP" sz="2400" dirty="0" smtClean="0"/>
          </a:p>
          <a:p>
            <a:pPr lvl="1"/>
            <a:r>
              <a:rPr lang="en-US" altLang="ja-JP" sz="2000" dirty="0" smtClean="0"/>
              <a:t>Old:49 mV/</a:t>
            </a:r>
            <a:r>
              <a:rPr lang="ja-JP" altLang="en-US" sz="2000" dirty="0" smtClean="0"/>
              <a:t>℃</a:t>
            </a:r>
            <a:endParaRPr lang="en-US" altLang="ja-JP" sz="2000" dirty="0" smtClean="0"/>
          </a:p>
          <a:p>
            <a:pPr lvl="1"/>
            <a:r>
              <a:rPr lang="en-US" altLang="ja-JP" sz="2000" dirty="0" smtClean="0"/>
              <a:t>New:59 mV/</a:t>
            </a:r>
            <a:r>
              <a:rPr lang="ja-JP" altLang="en-US" sz="2000" dirty="0" smtClean="0"/>
              <a:t>℃</a:t>
            </a:r>
            <a:endParaRPr lang="en-US" altLang="ja-JP" sz="2000" dirty="0" smtClean="0"/>
          </a:p>
          <a:p>
            <a:pPr lvl="1"/>
            <a:endParaRPr kumimoji="1" lang="ja-JP" altLang="en-US" sz="2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572240"/>
            <a:ext cx="2133600" cy="277140"/>
          </a:xfrm>
        </p:spPr>
        <p:txBody>
          <a:bodyPr/>
          <a:lstStyle/>
          <a:p>
            <a:r>
              <a:rPr kumimoji="1" lang="en-US" altLang="ja-JP" smtClean="0"/>
              <a:t>JPS 2013/Sep/20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16805" y="6564444"/>
            <a:ext cx="4066713" cy="277140"/>
          </a:xfrm>
        </p:spPr>
        <p:txBody>
          <a:bodyPr/>
          <a:lstStyle/>
          <a:p>
            <a:r>
              <a:rPr kumimoji="1" lang="en-US" altLang="ja-JP" smtClean="0"/>
              <a:t>Yusuke UCHIYAMA/ICEPP The University of Tokyo</a:t>
            </a:r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21" y="1119260"/>
            <a:ext cx="3875230" cy="307482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190" y="1080092"/>
            <a:ext cx="3860245" cy="311399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745760" y="2900639"/>
            <a:ext cx="197201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New </a:t>
            </a:r>
            <a:r>
              <a:rPr lang="en-US" altLang="ja-JP" sz="2000" b="1" dirty="0" smtClean="0"/>
              <a:t>MPPC</a:t>
            </a:r>
            <a:r>
              <a:rPr lang="en-US" altLang="ja-JP" sz="2000" b="1" dirty="0"/>
              <a:t/>
            </a:r>
            <a:br>
              <a:rPr lang="en-US" altLang="ja-JP" sz="2000" b="1" dirty="0"/>
            </a:br>
            <a:r>
              <a:rPr lang="en-US" altLang="ja-JP" sz="1400" b="1" dirty="0" smtClean="0"/>
              <a:t>(S12572-050C(X))</a:t>
            </a:r>
            <a:endParaRPr lang="en-US" altLang="ja-JP" sz="2000" b="1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31840" y="2760503"/>
            <a:ext cx="185499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ja-JP" sz="2000" b="1" dirty="0" smtClean="0"/>
              <a:t>Old MPPC</a:t>
            </a:r>
            <a:br>
              <a:rPr lang="en-US" altLang="ja-JP" sz="2000" b="1" dirty="0" smtClean="0"/>
            </a:br>
            <a:r>
              <a:rPr lang="en-US" altLang="ja-JP" sz="1400" dirty="0"/>
              <a:t>(S10362-33-050C</a:t>
            </a:r>
            <a:r>
              <a:rPr lang="en-US" altLang="ja-JP" sz="1400" dirty="0" smtClean="0"/>
              <a:t>)</a:t>
            </a:r>
            <a:endParaRPr lang="en-US" altLang="ja-JP" sz="14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/>
          <a:srcRect l="3978" t="17505" r="6279" b="2575"/>
          <a:stretch/>
        </p:blipFill>
        <p:spPr>
          <a:xfrm>
            <a:off x="5292080" y="4337652"/>
            <a:ext cx="2990086" cy="232562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016605" y="5499230"/>
            <a:ext cx="340458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参考</a:t>
            </a:r>
            <a:r>
              <a:rPr kumimoji="1" lang="en-US" altLang="ja-JP" dirty="0" smtClean="0"/>
              <a:t>:</a:t>
            </a:r>
          </a:p>
          <a:p>
            <a:r>
              <a:rPr lang="en-US" altLang="ja-JP" dirty="0" smtClean="0"/>
              <a:t>AdvanSiD</a:t>
            </a:r>
            <a:r>
              <a:rPr lang="ja-JP" altLang="en-US" dirty="0" smtClean="0"/>
              <a:t>センサー</a:t>
            </a:r>
            <a:r>
              <a:rPr lang="en-US" altLang="ja-JP" dirty="0" smtClean="0"/>
              <a:t>:24 mV/</a:t>
            </a:r>
            <a:r>
              <a:rPr lang="ja-JP" altLang="en-US" dirty="0" smtClean="0"/>
              <a:t>℃</a:t>
            </a:r>
            <a:endParaRPr lang="en-US" altLang="ja-JP" dirty="0" smtClean="0"/>
          </a:p>
          <a:p>
            <a:r>
              <a:rPr kumimoji="1" lang="en-US" altLang="ja-JP" dirty="0" smtClean="0"/>
              <a:t>KETEK</a:t>
            </a:r>
            <a:r>
              <a:rPr kumimoji="1" lang="ja-JP" altLang="en-US" dirty="0" smtClean="0"/>
              <a:t>センサー：</a:t>
            </a:r>
            <a:r>
              <a:rPr kumimoji="1" lang="en-US" altLang="ja-JP" dirty="0" smtClean="0"/>
              <a:t>16 mV/</a:t>
            </a:r>
            <a:r>
              <a:rPr kumimoji="1" lang="ja-JP" altLang="en-US" dirty="0" smtClean="0"/>
              <a:t>℃</a:t>
            </a:r>
            <a:endParaRPr kumimoji="1" lang="en-US" altLang="ja-JP" dirty="0" smtClean="0"/>
          </a:p>
          <a:p>
            <a:r>
              <a:rPr lang="en-US" altLang="ja-JP" sz="1200" dirty="0" smtClean="0"/>
              <a:t>(</a:t>
            </a:r>
            <a:r>
              <a:rPr lang="ja-JP" altLang="en-US" sz="1200" dirty="0" smtClean="0"/>
              <a:t>どちらも</a:t>
            </a:r>
            <a:r>
              <a:rPr lang="en-US" altLang="ja-JP" sz="1200" dirty="0" smtClean="0"/>
              <a:t>p-on-n, blue sensitive type)</a:t>
            </a:r>
            <a:endParaRPr kumimoji="1" lang="ja-JP" altLang="en-US" dirty="0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2B1-8B9C-44C5-98DB-93E5C0870CF6}" type="slidenum">
              <a:rPr lang="ja-JP" altLang="en-US" smtClean="0"/>
              <a:pPr/>
              <a:t>33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64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整形・増幅器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572240"/>
            <a:ext cx="2133600" cy="277140"/>
          </a:xfrm>
        </p:spPr>
        <p:txBody>
          <a:bodyPr/>
          <a:lstStyle/>
          <a:p>
            <a:r>
              <a:rPr kumimoji="1" lang="en-US" altLang="ja-JP" smtClean="0"/>
              <a:t>JPS 2013/Sep/20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16805" y="6564444"/>
            <a:ext cx="4066713" cy="277140"/>
          </a:xfrm>
        </p:spPr>
        <p:txBody>
          <a:bodyPr/>
          <a:lstStyle/>
          <a:p>
            <a:r>
              <a:rPr kumimoji="1" lang="en-US" altLang="ja-JP" smtClean="0"/>
              <a:t>Yusuke UCHIYAMA/ICEPP The University of Tokyo</a:t>
            </a:r>
            <a:endParaRPr kumimoji="1" lang="ja-JP" alt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24" y="1076745"/>
            <a:ext cx="7439639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2306643" y="4011933"/>
            <a:ext cx="1082348" cy="30777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solidFill>
                  <a:schemeClr val="bg1"/>
                </a:solidFill>
                <a:latin typeface="Times" pitchFamily="18" charset="0"/>
              </a:rPr>
              <a:t>入力段減衰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59304" y="4567145"/>
            <a:ext cx="377026" cy="185999"/>
          </a:xfrm>
          <a:prstGeom prst="rect">
            <a:avLst/>
          </a:prstGeom>
          <a:solidFill>
            <a:schemeClr val="bg1"/>
          </a:solidFill>
        </p:spPr>
        <p:txBody>
          <a:bodyPr wrap="none" tIns="0" bIns="108000" rtlCol="0">
            <a:spAutoFit/>
          </a:bodyPr>
          <a:lstStyle/>
          <a:p>
            <a:r>
              <a:rPr kumimoji="1" lang="ja-JP" altLang="en-US" sz="500" b="1" dirty="0" smtClean="0">
                <a:latin typeface="Times" pitchFamily="18" charset="0"/>
              </a:rPr>
              <a:t>１５０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32437" y="5068103"/>
            <a:ext cx="1441420" cy="30777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ja-JP" altLang="en-US" sz="1400" b="1" dirty="0" smtClean="0">
                <a:solidFill>
                  <a:schemeClr val="bg1"/>
                </a:solidFill>
                <a:latin typeface="Times" pitchFamily="18" charset="0"/>
              </a:rPr>
              <a:t>ポールゼロ消去</a:t>
            </a:r>
            <a:endParaRPr kumimoji="1" lang="ja-JP" altLang="en-US" sz="14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17205" y="1223755"/>
            <a:ext cx="1795684" cy="30777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solidFill>
                  <a:schemeClr val="bg1"/>
                </a:solidFill>
                <a:latin typeface="+mn-ea"/>
              </a:rPr>
              <a:t>MPPC</a:t>
            </a:r>
            <a:r>
              <a:rPr lang="ja-JP" altLang="en-US" sz="1400" b="1" dirty="0" smtClean="0">
                <a:solidFill>
                  <a:schemeClr val="bg1"/>
                </a:solidFill>
                <a:latin typeface="Times" pitchFamily="18" charset="0"/>
              </a:rPr>
              <a:t>バイアス電圧</a:t>
            </a:r>
            <a:endParaRPr kumimoji="1" lang="ja-JP" altLang="en-US" sz="14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71600" y="4786408"/>
            <a:ext cx="718466" cy="30777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solidFill>
                  <a:schemeClr val="bg1"/>
                </a:solidFill>
              </a:rPr>
              <a:t>MPPC</a:t>
            </a:r>
            <a:endParaRPr kumimoji="1" lang="ja-JP" alt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607507" y="4705742"/>
            <a:ext cx="723275" cy="30777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chemeClr val="bg1"/>
                </a:solidFill>
                <a:latin typeface="Times" pitchFamily="18" charset="0"/>
              </a:rPr>
              <a:t>アンプ</a:t>
            </a:r>
            <a:endParaRPr kumimoji="1" lang="ja-JP" altLang="en-US" sz="14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65713" y="4726866"/>
            <a:ext cx="723275" cy="30777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chemeClr val="bg1"/>
                </a:solidFill>
                <a:latin typeface="Times" pitchFamily="18" charset="0"/>
              </a:rPr>
              <a:t>アンプ</a:t>
            </a:r>
            <a:endParaRPr kumimoji="1" lang="ja-JP" altLang="en-US" sz="14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454469" y="4884596"/>
            <a:ext cx="543739" cy="30777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chemeClr val="bg1"/>
                </a:solidFill>
                <a:latin typeface="Times" pitchFamily="18" charset="0"/>
              </a:rPr>
              <a:t>出力</a:t>
            </a:r>
            <a:endParaRPr kumimoji="1" lang="ja-JP" altLang="en-US" sz="14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178394" y="3924055"/>
            <a:ext cx="248701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2B1-8B9C-44C5-98DB-93E5C0870CF6}" type="slidenum">
              <a:rPr lang="ja-JP" altLang="en-US" smtClean="0"/>
              <a:pPr/>
              <a:t>34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171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Shaping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37084" y="1223755"/>
            <a:ext cx="3349715" cy="49024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ja-JP" sz="2400" dirty="0" smtClean="0"/>
              <a:t>For precise time measurement</a:t>
            </a:r>
          </a:p>
          <a:p>
            <a:pPr lvl="1"/>
            <a:r>
              <a:rPr lang="en-US" altLang="ja-JP" sz="2400" dirty="0" smtClean="0"/>
              <a:t>Restore baseline by pole-zero cancellation, and</a:t>
            </a:r>
            <a:endParaRPr kumimoji="1" lang="en-US" altLang="ja-JP" sz="2400" dirty="0" smtClean="0"/>
          </a:p>
          <a:p>
            <a:pPr lvl="1"/>
            <a:r>
              <a:rPr lang="en-US" altLang="ja-JP" sz="2400" dirty="0" smtClean="0"/>
              <a:t>Extract fast rise-part</a:t>
            </a:r>
            <a:endParaRPr kumimoji="1" lang="ja-JP" altLang="en-US" sz="2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572240"/>
            <a:ext cx="2133600" cy="277140"/>
          </a:xfrm>
        </p:spPr>
        <p:txBody>
          <a:bodyPr/>
          <a:lstStyle/>
          <a:p>
            <a:r>
              <a:rPr kumimoji="1" lang="en-US" altLang="ja-JP" smtClean="0"/>
              <a:t>JPS 2013/Sep/20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16805" y="6564444"/>
            <a:ext cx="4066713" cy="277140"/>
          </a:xfrm>
        </p:spPr>
        <p:txBody>
          <a:bodyPr/>
          <a:lstStyle/>
          <a:p>
            <a:r>
              <a:rPr kumimoji="1" lang="en-US" altLang="ja-JP" smtClean="0"/>
              <a:t>Yusuke UCHIYAMA/ICEPP The University of Tokyo</a:t>
            </a:r>
            <a:endParaRPr kumimoji="1" lang="ja-JP" altLang="en-US"/>
          </a:p>
        </p:txBody>
      </p:sp>
      <p:grpSp>
        <p:nvGrpSpPr>
          <p:cNvPr id="28" name="グループ化 27"/>
          <p:cNvGrpSpPr/>
          <p:nvPr/>
        </p:nvGrpSpPr>
        <p:grpSpPr>
          <a:xfrm>
            <a:off x="578702" y="1223755"/>
            <a:ext cx="4639313" cy="4583638"/>
            <a:chOff x="607598" y="1403120"/>
            <a:chExt cx="4639313" cy="4583638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598" y="4432475"/>
              <a:ext cx="4549140" cy="1314450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598" y="2900044"/>
              <a:ext cx="4549140" cy="1314450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1040532" y="3286899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kumimoji="1" lang="en-US" altLang="ja-JP" sz="1600" b="1" dirty="0" smtClean="0">
                  <a:latin typeface="+mn-ea"/>
                  <a:ea typeface="+mn-ea"/>
                </a:rPr>
                <a:t>200 Ω</a:t>
              </a:r>
              <a:r>
                <a:rPr kumimoji="1" lang="ja-JP" altLang="en-US" sz="1600" b="1" dirty="0" smtClean="0">
                  <a:latin typeface="+mn-ea"/>
                  <a:ea typeface="+mn-ea"/>
                </a:rPr>
                <a:t>　</a:t>
              </a:r>
              <a:endParaRPr kumimoji="1" lang="ja-JP" altLang="en-US" sz="1600" b="1" dirty="0">
                <a:latin typeface="+mn-ea"/>
                <a:ea typeface="+mn-ea"/>
              </a:endParaRPr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598" y="1403120"/>
              <a:ext cx="4549140" cy="1314450"/>
            </a:xfrm>
            <a:prstGeom prst="rect">
              <a:avLst/>
            </a:prstGeom>
          </p:spPr>
        </p:pic>
        <p:sp>
          <p:nvSpPr>
            <p:cNvPr id="12" name="テキスト ボックス 12"/>
            <p:cNvSpPr txBox="1"/>
            <p:nvPr/>
          </p:nvSpPr>
          <p:spPr>
            <a:xfrm>
              <a:off x="926595" y="1592571"/>
              <a:ext cx="28701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ja-JP" sz="1600" b="1" dirty="0" smtClean="0">
                  <a:latin typeface="+mn-ea"/>
                  <a:ea typeface="+mn-ea"/>
                </a:rPr>
                <a:t>Pole-zero cancellation</a:t>
              </a:r>
              <a:r>
                <a:rPr lang="ja-JP" altLang="en-US" sz="1600" b="1" dirty="0" smtClean="0">
                  <a:latin typeface="+mn-ea"/>
                  <a:ea typeface="+mn-ea"/>
                </a:rPr>
                <a:t> </a:t>
              </a:r>
              <a:r>
                <a:rPr lang="en-US" altLang="ja-JP" sz="1600" b="1" dirty="0" smtClean="0">
                  <a:latin typeface="+mn-ea"/>
                  <a:ea typeface="+mn-ea"/>
                </a:rPr>
                <a:t/>
              </a:r>
              <a:br>
                <a:rPr lang="en-US" altLang="ja-JP" sz="1600" b="1" dirty="0" smtClean="0">
                  <a:latin typeface="+mn-ea"/>
                  <a:ea typeface="+mn-ea"/>
                </a:rPr>
              </a:br>
              <a:r>
                <a:rPr lang="en-US" altLang="ja-JP" sz="1600" b="1" dirty="0" smtClean="0">
                  <a:latin typeface="+mn-ea"/>
                  <a:ea typeface="+mn-ea"/>
                </a:rPr>
                <a:t>potentiometer </a:t>
              </a:r>
              <a:r>
                <a:rPr kumimoji="1" lang="en-US" altLang="ja-JP" sz="1600" b="1" dirty="0" smtClean="0">
                  <a:latin typeface="+mn-ea"/>
                  <a:ea typeface="+mn-ea"/>
                </a:rPr>
                <a:t/>
              </a:r>
              <a:br>
                <a:rPr kumimoji="1" lang="en-US" altLang="ja-JP" sz="1600" b="1" dirty="0" smtClean="0">
                  <a:latin typeface="+mn-ea"/>
                  <a:ea typeface="+mn-ea"/>
                </a:rPr>
              </a:br>
              <a:r>
                <a:rPr kumimoji="1" lang="en-US" altLang="ja-JP" sz="1600" b="1" dirty="0" smtClean="0">
                  <a:latin typeface="+mn-ea"/>
                  <a:ea typeface="+mn-ea"/>
                </a:rPr>
                <a:t>0 Ω </a:t>
              </a:r>
              <a:br>
                <a:rPr kumimoji="1" lang="en-US" altLang="ja-JP" sz="1600" b="1" dirty="0" smtClean="0">
                  <a:latin typeface="+mn-ea"/>
                  <a:ea typeface="+mn-ea"/>
                </a:rPr>
              </a:br>
              <a:r>
                <a:rPr kumimoji="1" lang="en-US" altLang="ja-JP" sz="1200" dirty="0" smtClean="0">
                  <a:latin typeface="+mn-ea"/>
                  <a:ea typeface="+mn-ea"/>
                </a:rPr>
                <a:t>(attenuated by 2)</a:t>
              </a:r>
              <a:endParaRPr kumimoji="1" lang="ja-JP" altLang="en-US" sz="1600" dirty="0">
                <a:latin typeface="+mn-ea"/>
                <a:ea typeface="+mn-ea"/>
              </a:endParaRPr>
            </a:p>
          </p:txBody>
        </p:sp>
        <p:sp>
          <p:nvSpPr>
            <p:cNvPr id="18" name="テキスト ボックス 20"/>
            <p:cNvSpPr txBox="1"/>
            <p:nvPr/>
          </p:nvSpPr>
          <p:spPr>
            <a:xfrm>
              <a:off x="1040532" y="4734145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ja-JP" sz="1600" b="1" dirty="0" smtClean="0">
                  <a:latin typeface="+mn-ea"/>
                  <a:ea typeface="+mn-ea"/>
                </a:rPr>
                <a:t>10</a:t>
              </a:r>
              <a:r>
                <a:rPr kumimoji="1" lang="en-US" altLang="ja-JP" sz="1600" b="1" dirty="0" smtClean="0">
                  <a:latin typeface="+mn-ea"/>
                  <a:ea typeface="+mn-ea"/>
                </a:rPr>
                <a:t>00 Ω</a:t>
              </a:r>
              <a:r>
                <a:rPr kumimoji="1" lang="ja-JP" altLang="en-US" sz="1600" b="1" dirty="0" smtClean="0">
                  <a:latin typeface="+mn-ea"/>
                  <a:ea typeface="+mn-ea"/>
                </a:rPr>
                <a:t>　</a:t>
              </a:r>
              <a:endParaRPr kumimoji="1" lang="ja-JP" altLang="en-US" sz="1600" b="1" dirty="0">
                <a:latin typeface="+mn-ea"/>
                <a:ea typeface="+mn-ea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4613404" y="5634245"/>
              <a:ext cx="633507" cy="35251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50400" bIns="0" rtlCol="0">
              <a:spAutoFit/>
            </a:bodyPr>
            <a:lstStyle/>
            <a:p>
              <a:pPr algn="r">
                <a:lnSpc>
                  <a:spcPct val="70000"/>
                </a:lnSpc>
              </a:pPr>
              <a:r>
                <a:rPr lang="en-US" altLang="ja-JP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br>
                <a:rPr lang="en-US" altLang="ja-JP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altLang="ja-JP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(nsec)</a:t>
              </a:r>
              <a:endParaRPr kumimoji="1"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796793" y="5634245"/>
              <a:ext cx="423514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pPr algn="r"/>
              <a:r>
                <a:rPr lang="en-US" altLang="ja-JP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-50</a:t>
              </a:r>
              <a:endParaRPr kumimoji="1"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656143" y="5634245"/>
              <a:ext cx="513281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pPr algn="r"/>
              <a:r>
                <a:rPr lang="en-US" altLang="ja-JP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-100</a:t>
              </a:r>
              <a:endParaRPr kumimoji="1"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601670" y="5634245"/>
              <a:ext cx="513281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pPr algn="r"/>
              <a:r>
                <a:rPr lang="en-US" altLang="ja-JP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-150</a:t>
              </a:r>
              <a:endParaRPr kumimoji="1"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1509215" y="4984140"/>
              <a:ext cx="1186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accent6"/>
                  </a:solidFill>
                  <a:latin typeface="Times" pitchFamily="18" charset="0"/>
                </a:rPr>
                <a:t>t</a:t>
              </a:r>
              <a:r>
                <a:rPr kumimoji="1" lang="en-US" altLang="ja-JP" b="1" baseline="-25000" dirty="0" smtClean="0">
                  <a:solidFill>
                    <a:schemeClr val="accent6"/>
                  </a:solidFill>
                  <a:latin typeface="Times" pitchFamily="18" charset="0"/>
                </a:rPr>
                <a:t>rise</a:t>
              </a:r>
              <a:r>
                <a:rPr kumimoji="1" lang="en-US" altLang="ja-JP" b="1" dirty="0" smtClean="0">
                  <a:solidFill>
                    <a:schemeClr val="accent6"/>
                  </a:solidFill>
                  <a:latin typeface="Times" pitchFamily="18" charset="0"/>
                </a:rPr>
                <a:t>~1.7 ns</a:t>
              </a:r>
              <a:endParaRPr kumimoji="1" lang="ja-JP" altLang="en-US" b="1" dirty="0" smtClean="0">
                <a:solidFill>
                  <a:schemeClr val="accent6"/>
                </a:solidFill>
                <a:latin typeface="Times" pitchFamily="18" charset="0"/>
              </a:endParaRPr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961979" y="5781044"/>
            <a:ext cx="3807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Signal from scintillator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（３</a:t>
            </a:r>
            <a:r>
              <a:rPr kumimoji="1" lang="en-US" altLang="ja-JP" dirty="0" smtClean="0"/>
              <a:t>MPPC</a:t>
            </a:r>
            <a:r>
              <a:rPr lang="en-US" altLang="ja-JP" dirty="0"/>
              <a:t> </a:t>
            </a:r>
            <a:r>
              <a:rPr lang="en-US" altLang="ja-JP" dirty="0" smtClean="0"/>
              <a:t>in series connection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3" b="9873"/>
          <a:stretch/>
        </p:blipFill>
        <p:spPr>
          <a:xfrm>
            <a:off x="5720971" y="4239090"/>
            <a:ext cx="3024377" cy="1800200"/>
          </a:xfrm>
          <a:prstGeom prst="rect">
            <a:avLst/>
          </a:prstGeom>
        </p:spPr>
      </p:pic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2B1-8B9C-44C5-98DB-93E5C0870CF6}" type="slidenum">
              <a:rPr lang="ja-JP" altLang="en-US" smtClean="0"/>
              <a:pPr/>
              <a:t>35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756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85230" cy="706090"/>
          </a:xfrm>
        </p:spPr>
        <p:txBody>
          <a:bodyPr/>
          <a:lstStyle/>
          <a:p>
            <a:r>
              <a:rPr kumimoji="1" lang="en-US" altLang="ja-JP" dirty="0" smtClean="0"/>
              <a:t>Excess noise factor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572240"/>
            <a:ext cx="2133600" cy="277140"/>
          </a:xfrm>
        </p:spPr>
        <p:txBody>
          <a:bodyPr/>
          <a:lstStyle/>
          <a:p>
            <a:r>
              <a:rPr kumimoji="1" lang="en-US" altLang="ja-JP" smtClean="0"/>
              <a:t>JPS 2013/Sep/20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16805" y="6564444"/>
            <a:ext cx="4066713" cy="277140"/>
          </a:xfrm>
        </p:spPr>
        <p:txBody>
          <a:bodyPr/>
          <a:lstStyle/>
          <a:p>
            <a:r>
              <a:rPr kumimoji="1" lang="en-US" altLang="ja-JP" smtClean="0"/>
              <a:t>Yusuke UCHIYAMA/ICEPP The University of Tokyo</a:t>
            </a:r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8048" t="18328" r="7158" b="6661"/>
          <a:stretch/>
        </p:blipFill>
        <p:spPr>
          <a:xfrm>
            <a:off x="4572000" y="1272972"/>
            <a:ext cx="3981506" cy="237856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l="7452" t="19704" r="4449" b="5285"/>
          <a:stretch/>
        </p:blipFill>
        <p:spPr>
          <a:xfrm>
            <a:off x="435370" y="3868115"/>
            <a:ext cx="4136630" cy="237856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/>
          <a:srcRect l="5898" t="18074" r="4903" b="5284"/>
          <a:stretch/>
        </p:blipFill>
        <p:spPr>
          <a:xfrm>
            <a:off x="4479119" y="3816406"/>
            <a:ext cx="4229511" cy="245416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/>
          <a:srcRect l="7326" t="18669" r="6778" b="4691"/>
          <a:stretch/>
        </p:blipFill>
        <p:spPr>
          <a:xfrm>
            <a:off x="475922" y="1292566"/>
            <a:ext cx="3943204" cy="237603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2321750" y="1571739"/>
            <a:ext cx="169148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Old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r>
              <a:rPr lang="en-US" altLang="ja-JP" dirty="0" err="1" smtClean="0"/>
              <a:t>V</a:t>
            </a:r>
            <a:r>
              <a:rPr lang="en-US" altLang="ja-JP" baseline="-25000" dirty="0" err="1" smtClean="0"/>
              <a:t>over</a:t>
            </a:r>
            <a:r>
              <a:rPr lang="en-US" altLang="ja-JP" dirty="0" smtClean="0"/>
              <a:t>=2.4V</a:t>
            </a:r>
          </a:p>
          <a:p>
            <a:r>
              <a:rPr lang="en-US" altLang="ja-JP" dirty="0" err="1" smtClean="0"/>
              <a:t>P</a:t>
            </a:r>
            <a:r>
              <a:rPr lang="en-US" altLang="ja-JP" baseline="-25000" dirty="0" err="1" smtClean="0"/>
              <a:t>crosstalk</a:t>
            </a:r>
            <a:r>
              <a:rPr lang="en-US" altLang="ja-JP" dirty="0" smtClean="0"/>
              <a:t>=60%</a:t>
            </a:r>
            <a:endParaRPr kumimoji="1" lang="en-US" altLang="ja-JP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62753" y="1572960"/>
            <a:ext cx="169148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New</a:t>
            </a:r>
          </a:p>
          <a:p>
            <a:r>
              <a:rPr lang="en-US" altLang="ja-JP" dirty="0" err="1" smtClean="0"/>
              <a:t>V</a:t>
            </a:r>
            <a:r>
              <a:rPr lang="en-US" altLang="ja-JP" baseline="-25000" dirty="0" err="1" smtClean="0"/>
              <a:t>over</a:t>
            </a:r>
            <a:r>
              <a:rPr lang="en-US" altLang="ja-JP" dirty="0" smtClean="0"/>
              <a:t>=2.5V</a:t>
            </a:r>
          </a:p>
          <a:p>
            <a:r>
              <a:rPr lang="en-US" altLang="ja-JP" dirty="0" err="1" smtClean="0"/>
              <a:t>P</a:t>
            </a:r>
            <a:r>
              <a:rPr lang="en-US" altLang="ja-JP" baseline="-25000" dirty="0" err="1" smtClean="0"/>
              <a:t>crosstalk</a:t>
            </a:r>
            <a:r>
              <a:rPr lang="en-US" altLang="ja-JP" dirty="0" smtClean="0"/>
              <a:t>=50%</a:t>
            </a:r>
            <a:endParaRPr kumimoji="1" lang="en-US" altLang="ja-JP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310464" y="4015674"/>
            <a:ext cx="169148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New</a:t>
            </a:r>
          </a:p>
          <a:p>
            <a:r>
              <a:rPr lang="en-US" altLang="ja-JP" dirty="0" err="1" smtClean="0"/>
              <a:t>V</a:t>
            </a:r>
            <a:r>
              <a:rPr lang="en-US" altLang="ja-JP" baseline="-25000" dirty="0" err="1" smtClean="0"/>
              <a:t>over</a:t>
            </a:r>
            <a:r>
              <a:rPr lang="en-US" altLang="ja-JP" dirty="0" smtClean="0"/>
              <a:t>=4.2V</a:t>
            </a:r>
          </a:p>
          <a:p>
            <a:r>
              <a:rPr lang="en-US" altLang="ja-JP" dirty="0" err="1" smtClean="0"/>
              <a:t>P</a:t>
            </a:r>
            <a:r>
              <a:rPr lang="en-US" altLang="ja-JP" baseline="-25000" dirty="0" err="1" smtClean="0"/>
              <a:t>crosstalk</a:t>
            </a:r>
            <a:r>
              <a:rPr lang="en-US" altLang="ja-JP" dirty="0" smtClean="0"/>
              <a:t>=70%</a:t>
            </a:r>
            <a:endParaRPr kumimoji="1" lang="en-US" altLang="ja-JP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93874" y="4120157"/>
            <a:ext cx="169148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Trench</a:t>
            </a:r>
          </a:p>
          <a:p>
            <a:r>
              <a:rPr lang="en-US" altLang="ja-JP" dirty="0" err="1" smtClean="0"/>
              <a:t>V</a:t>
            </a:r>
            <a:r>
              <a:rPr lang="en-US" altLang="ja-JP" baseline="-25000" dirty="0" err="1" smtClean="0"/>
              <a:t>over</a:t>
            </a:r>
            <a:r>
              <a:rPr lang="en-US" altLang="ja-JP" dirty="0" smtClean="0"/>
              <a:t>=8V</a:t>
            </a:r>
          </a:p>
          <a:p>
            <a:r>
              <a:rPr lang="en-US" altLang="ja-JP" dirty="0" err="1" smtClean="0"/>
              <a:t>P</a:t>
            </a:r>
            <a:r>
              <a:rPr lang="en-US" altLang="ja-JP" baseline="-25000" dirty="0" err="1" smtClean="0"/>
              <a:t>crosstalk</a:t>
            </a:r>
            <a:r>
              <a:rPr lang="en-US" altLang="ja-JP" dirty="0" smtClean="0"/>
              <a:t>=35%</a:t>
            </a:r>
            <a:endParaRPr kumimoji="1" lang="en-US" altLang="ja-JP" dirty="0" smtClean="0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2B1-8B9C-44C5-98DB-93E5C0870CF6}" type="slidenum">
              <a:rPr lang="ja-JP" altLang="en-US" smtClean="0"/>
              <a:pPr/>
              <a:t>36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989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/>
          <a:srcRect l="4200" t="11222" r="7679" b="2574"/>
          <a:stretch/>
        </p:blipFill>
        <p:spPr>
          <a:xfrm>
            <a:off x="4464000" y="1178749"/>
            <a:ext cx="4597200" cy="296869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Gain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53140" y="1205279"/>
            <a:ext cx="3558568" cy="420394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数光子ピークからゲインの見積もり</a:t>
            </a:r>
            <a:endParaRPr lang="en-US" altLang="ja-JP" sz="2400" dirty="0"/>
          </a:p>
          <a:p>
            <a:pPr lvl="1">
              <a:spcBef>
                <a:spcPts val="600"/>
              </a:spcBef>
            </a:pPr>
            <a:r>
              <a:rPr kumimoji="1" lang="ja-JP" altLang="en-US" sz="2400" dirty="0" smtClean="0"/>
              <a:t>バイアス依存性</a:t>
            </a:r>
            <a:endParaRPr kumimoji="1" lang="en-US" altLang="ja-JP" sz="2400" dirty="0" smtClean="0"/>
          </a:p>
          <a:p>
            <a:pPr lvl="2">
              <a:spcBef>
                <a:spcPts val="600"/>
              </a:spcBef>
            </a:pPr>
            <a:r>
              <a:rPr lang="ja-JP" altLang="en-US" sz="2000" dirty="0" smtClean="0"/>
              <a:t>線形性はかねがねよい。</a:t>
            </a:r>
            <a:endParaRPr lang="en-US" altLang="ja-JP" sz="2000" dirty="0" smtClean="0"/>
          </a:p>
          <a:p>
            <a:pPr lvl="2">
              <a:spcBef>
                <a:spcPts val="600"/>
              </a:spcBef>
            </a:pPr>
            <a:r>
              <a:rPr kumimoji="1" lang="ja-JP" altLang="en-US" sz="2000" dirty="0" smtClean="0"/>
              <a:t>高バイアスでずれ？</a:t>
            </a:r>
            <a:endParaRPr kumimoji="1" lang="en-US" altLang="ja-JP" sz="2000" dirty="0" smtClean="0"/>
          </a:p>
          <a:p>
            <a:pPr lvl="1">
              <a:spcBef>
                <a:spcPts val="600"/>
              </a:spcBef>
            </a:pPr>
            <a:r>
              <a:rPr lang="ja-JP" altLang="en-US" sz="2400" dirty="0" smtClean="0"/>
              <a:t>同じ</a:t>
            </a:r>
            <a:r>
              <a:rPr lang="en-US" altLang="ja-JP" sz="2400" dirty="0" smtClean="0"/>
              <a:t>over-voltage</a:t>
            </a:r>
            <a:r>
              <a:rPr lang="ja-JP" altLang="en-US" sz="2400" dirty="0" smtClean="0"/>
              <a:t>ではゲインは従来型より低い。</a:t>
            </a:r>
            <a:endParaRPr kumimoji="1" lang="ja-JP" altLang="en-US" sz="2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572240"/>
            <a:ext cx="2133600" cy="277140"/>
          </a:xfrm>
        </p:spPr>
        <p:txBody>
          <a:bodyPr/>
          <a:lstStyle/>
          <a:p>
            <a:r>
              <a:rPr kumimoji="1" lang="en-US" altLang="ja-JP" smtClean="0"/>
              <a:t>JPS 2013/Sep/20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16805" y="6564444"/>
            <a:ext cx="4066713" cy="277140"/>
          </a:xfrm>
        </p:spPr>
        <p:txBody>
          <a:bodyPr/>
          <a:lstStyle/>
          <a:p>
            <a:r>
              <a:rPr kumimoji="1" lang="en-US" altLang="ja-JP" smtClean="0"/>
              <a:t>Yusuke UCHIYAMA/ICEPP The University of Tokyo</a:t>
            </a:r>
            <a:endParaRPr kumimoji="1" lang="ja-JP" altLang="en-US"/>
          </a:p>
        </p:txBody>
      </p:sp>
      <p:pic>
        <p:nvPicPr>
          <p:cNvPr id="7" name="Picture 2" descr="http://mpc1222/pixTC+Test/130502_215800/Screenshot-Untitled_Window-11.png?lb=pixTC+Te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" t="5416" r="4670" b="2030"/>
          <a:stretch/>
        </p:blipFill>
        <p:spPr bwMode="auto">
          <a:xfrm>
            <a:off x="4391980" y="4002494"/>
            <a:ext cx="3375375" cy="248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5877145" y="180282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New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877145" y="2213865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Old</a:t>
            </a:r>
            <a:endParaRPr kumimoji="1" lang="ja-JP" altLang="en-US" dirty="0"/>
          </a:p>
        </p:txBody>
      </p:sp>
      <p:sp>
        <p:nvSpPr>
          <p:cNvPr id="19" name="右中かっこ 18"/>
          <p:cNvSpPr/>
          <p:nvPr/>
        </p:nvSpPr>
        <p:spPr>
          <a:xfrm>
            <a:off x="5877145" y="1802822"/>
            <a:ext cx="45719" cy="29717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5623200" y="2724150"/>
            <a:ext cx="0" cy="368829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5662800" y="2724150"/>
            <a:ext cx="0" cy="368829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1007281" y="5244535"/>
            <a:ext cx="3127240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/>
              <a:t>Total gain </a:t>
            </a:r>
            <a:r>
              <a:rPr lang="en-US" altLang="ja-JP" dirty="0" smtClean="0"/>
              <a:t>includes </a:t>
            </a:r>
            <a:r>
              <a:rPr lang="en-US" altLang="ja-JP" dirty="0"/>
              <a:t>amp, splitter, offline </a:t>
            </a:r>
            <a:r>
              <a:rPr lang="en-US" altLang="ja-JP" dirty="0" smtClean="0"/>
              <a:t>shaping</a:t>
            </a:r>
            <a:r>
              <a:rPr lang="en-US" altLang="ja-JP" dirty="0"/>
              <a:t>.</a:t>
            </a:r>
            <a:endParaRPr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151754" y="419896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＠</a:t>
            </a:r>
            <a:r>
              <a:rPr kumimoji="1" lang="en-US" altLang="ja-JP" dirty="0" smtClean="0"/>
              <a:t>23</a:t>
            </a:r>
            <a:r>
              <a:rPr kumimoji="1" lang="ja-JP" altLang="en-US" dirty="0" smtClean="0"/>
              <a:t>℃</a:t>
            </a:r>
            <a:endParaRPr kumimoji="1" lang="ja-JP" altLang="en-US" dirty="0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2B1-8B9C-44C5-98DB-93E5C0870CF6}" type="slidenum">
              <a:rPr lang="ja-JP" altLang="en-US" smtClean="0"/>
              <a:pPr/>
              <a:t>37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019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9" t="9807" b="4064"/>
          <a:stretch/>
        </p:blipFill>
        <p:spPr>
          <a:xfrm>
            <a:off x="-18510" y="-126395"/>
            <a:ext cx="7415998" cy="7130359"/>
          </a:xfrm>
          <a:prstGeom prst="rect">
            <a:avLst/>
          </a:prstGeom>
        </p:spPr>
      </p:pic>
      <p:sp>
        <p:nvSpPr>
          <p:cNvPr id="32" name="正方形/長方形 31"/>
          <p:cNvSpPr/>
          <p:nvPr/>
        </p:nvSpPr>
        <p:spPr>
          <a:xfrm>
            <a:off x="7307437" y="-126395"/>
            <a:ext cx="1945083" cy="71107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572240"/>
            <a:ext cx="2133600" cy="277140"/>
          </a:xfrm>
        </p:spPr>
        <p:txBody>
          <a:bodyPr/>
          <a:lstStyle/>
          <a:p>
            <a:r>
              <a:rPr lang="en-US" altLang="ja-JP" smtClean="0"/>
              <a:t>JPS 2013/Sep/20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16805" y="6564444"/>
            <a:ext cx="4066713" cy="277140"/>
          </a:xfrm>
        </p:spPr>
        <p:txBody>
          <a:bodyPr/>
          <a:lstStyle/>
          <a:p>
            <a:r>
              <a:rPr lang="en-US" altLang="ja-JP" smtClean="0"/>
              <a:t>Yusuke UCHIYAMA/ICEPP The University of Tokyo</a:t>
            </a:r>
            <a:endParaRPr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86535" y="1043735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chemeClr val="bg1"/>
                </a:solidFill>
              </a:rPr>
              <a:t>液体キセノンガンマ線検出器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571316" y="497780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chemeClr val="bg1"/>
                </a:solidFill>
              </a:rPr>
              <a:t>陽電子時間測定器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cxnSp>
        <p:nvCxnSpPr>
          <p:cNvPr id="28" name="直線矢印コネクタ 27"/>
          <p:cNvCxnSpPr/>
          <p:nvPr/>
        </p:nvCxnSpPr>
        <p:spPr>
          <a:xfrm flipH="1" flipV="1">
            <a:off x="2353267" y="2978950"/>
            <a:ext cx="3831701" cy="585065"/>
          </a:xfrm>
          <a:prstGeom prst="straightConnector1">
            <a:avLst/>
          </a:prstGeom>
          <a:ln w="1905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81990" y="0"/>
            <a:ext cx="4275476" cy="1626410"/>
          </a:xfrm>
        </p:spPr>
        <p:txBody>
          <a:bodyPr/>
          <a:lstStyle/>
          <a:p>
            <a:r>
              <a:rPr kumimoji="1" lang="en-US" altLang="ja-JP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25400" dir="3600000" algn="tl" rotWithShape="0">
                    <a:schemeClr val="bg1">
                      <a:alpha val="40000"/>
                    </a:schemeClr>
                  </a:outerShdw>
                </a:effectLst>
              </a:rPr>
              <a:t>SiPM in </a:t>
            </a:r>
            <a:br>
              <a:rPr kumimoji="1" lang="en-US" altLang="ja-JP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25400" dir="3600000" algn="tl" rotWithShape="0">
                    <a:schemeClr val="bg1">
                      <a:alpha val="40000"/>
                    </a:schemeClr>
                  </a:outerShdw>
                </a:effectLst>
              </a:rPr>
            </a:br>
            <a:r>
              <a:rPr kumimoji="1" lang="en-US" altLang="ja-JP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25400" dir="3600000" algn="tl" rotWithShape="0">
                    <a:schemeClr val="bg1">
                      <a:alpha val="40000"/>
                    </a:schemeClr>
                  </a:outerShdw>
                </a:effectLst>
              </a:rPr>
              <a:t>MEG upgrade</a:t>
            </a:r>
            <a:endParaRPr kumimoji="1" lang="ja-JP" altLang="en-US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25400" dir="36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5" name="直線矢印コネクタ 34"/>
          <p:cNvCxnSpPr/>
          <p:nvPr/>
        </p:nvCxnSpPr>
        <p:spPr>
          <a:xfrm flipH="1" flipV="1">
            <a:off x="3306926" y="5372011"/>
            <a:ext cx="1085055" cy="352244"/>
          </a:xfrm>
          <a:prstGeom prst="straightConnector1">
            <a:avLst/>
          </a:prstGeom>
          <a:ln w="1905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6184967" y="3354225"/>
            <a:ext cx="29706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ガンマ線入射面</a:t>
            </a:r>
            <a:r>
              <a:rPr lang="ja-JP" altLang="en-US" dirty="0" smtClean="0">
                <a:solidFill>
                  <a:schemeClr val="bg1"/>
                </a:solidFill>
              </a:rPr>
              <a:t>を</a:t>
            </a:r>
            <a:r>
              <a:rPr lang="en-US" altLang="ja-JP" dirty="0" smtClean="0">
                <a:solidFill>
                  <a:schemeClr val="bg1"/>
                </a:solidFill>
              </a:rPr>
              <a:t>PMT</a:t>
            </a:r>
            <a:r>
              <a:rPr lang="ja-JP" altLang="en-US" dirty="0" smtClean="0">
                <a:solidFill>
                  <a:schemeClr val="bg1"/>
                </a:solidFill>
              </a:rPr>
              <a:t>から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kumimoji="1" lang="en-US" altLang="ja-JP" dirty="0" smtClean="0">
                <a:solidFill>
                  <a:schemeClr val="bg1"/>
                </a:solidFill>
              </a:rPr>
              <a:t>MPPC</a:t>
            </a:r>
            <a:r>
              <a:rPr kumimoji="1" lang="ja-JP" altLang="en-US" dirty="0" smtClean="0">
                <a:solidFill>
                  <a:schemeClr val="bg1"/>
                </a:solidFill>
              </a:rPr>
              <a:t>に置き換える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ja-JP" altLang="en-US" dirty="0" smtClean="0">
                <a:solidFill>
                  <a:schemeClr val="bg1"/>
                </a:solidFill>
              </a:rPr>
              <a:t>真空紫外光に有感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dirty="0" smtClean="0">
                <a:solidFill>
                  <a:schemeClr val="bg1"/>
                </a:solidFill>
              </a:rPr>
              <a:t>大型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ja-JP" altLang="en-US" dirty="0" smtClean="0">
                <a:solidFill>
                  <a:schemeClr val="bg1"/>
                </a:solidFill>
              </a:rPr>
              <a:t>電荷測定</a:t>
            </a:r>
            <a:r>
              <a:rPr lang="ja-JP" altLang="en-US" dirty="0">
                <a:solidFill>
                  <a:schemeClr val="bg1"/>
                </a:solidFill>
              </a:rPr>
              <a:t>・</a:t>
            </a:r>
            <a:r>
              <a:rPr lang="ja-JP" altLang="en-US" dirty="0" smtClean="0">
                <a:solidFill>
                  <a:schemeClr val="bg1"/>
                </a:solidFill>
              </a:rPr>
              <a:t>時間測定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ja-JP" altLang="en-US" dirty="0" smtClean="0">
                <a:solidFill>
                  <a:schemeClr val="bg1"/>
                </a:solidFill>
              </a:rPr>
              <a:t>～</a:t>
            </a:r>
            <a:r>
              <a:rPr kumimoji="1" lang="en-US" altLang="ja-JP" dirty="0" smtClean="0">
                <a:solidFill>
                  <a:schemeClr val="bg1"/>
                </a:solidFill>
              </a:rPr>
              <a:t>4000</a:t>
            </a:r>
            <a:r>
              <a:rPr lang="en-US" altLang="ja-JP" dirty="0" smtClean="0">
                <a:solidFill>
                  <a:schemeClr val="bg1"/>
                </a:solidFill>
              </a:rPr>
              <a:t>ch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391980" y="5499230"/>
            <a:ext cx="44718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高速プラスチックシンチレータ読み出し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dirty="0">
                <a:solidFill>
                  <a:schemeClr val="bg1"/>
                </a:solidFill>
              </a:rPr>
              <a:t>近</a:t>
            </a:r>
            <a:r>
              <a:rPr kumimoji="1" lang="ja-JP" altLang="en-US" dirty="0" smtClean="0">
                <a:solidFill>
                  <a:schemeClr val="bg1"/>
                </a:solidFill>
              </a:rPr>
              <a:t>紫外光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dirty="0">
                <a:solidFill>
                  <a:schemeClr val="bg1"/>
                </a:solidFill>
              </a:rPr>
              <a:t>高精度</a:t>
            </a:r>
            <a:r>
              <a:rPr lang="ja-JP" altLang="en-US" dirty="0" smtClean="0">
                <a:solidFill>
                  <a:schemeClr val="bg1"/>
                </a:solidFill>
              </a:rPr>
              <a:t>時間測定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ja-JP" altLang="en-US" dirty="0" smtClean="0">
                <a:solidFill>
                  <a:schemeClr val="bg1"/>
                </a:solidFill>
              </a:rPr>
              <a:t>～</a:t>
            </a:r>
            <a:r>
              <a:rPr lang="en-US" altLang="ja-JP" dirty="0" smtClean="0">
                <a:solidFill>
                  <a:schemeClr val="bg1"/>
                </a:solidFill>
              </a:rPr>
              <a:t>5</a:t>
            </a:r>
            <a:r>
              <a:rPr kumimoji="1" lang="en-US" altLang="ja-JP" dirty="0" smtClean="0">
                <a:solidFill>
                  <a:schemeClr val="bg1"/>
                </a:solidFill>
              </a:rPr>
              <a:t>00 counters × 2ch (</a:t>
            </a:r>
            <a:r>
              <a:rPr lang="en-US" altLang="ja-JP" dirty="0" smtClean="0">
                <a:solidFill>
                  <a:schemeClr val="bg1"/>
                </a:solidFill>
              </a:rPr>
              <a:t>30</a:t>
            </a:r>
            <a:r>
              <a:rPr kumimoji="1" lang="en-US" altLang="ja-JP" dirty="0" smtClean="0">
                <a:solidFill>
                  <a:schemeClr val="bg1"/>
                </a:solidFill>
              </a:rPr>
              <a:t>00 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SiPMs</a:t>
            </a:r>
            <a:r>
              <a:rPr kumimoji="1" lang="en-US" altLang="ja-JP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205439" y="1695139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</a:rPr>
              <a:t>BG</a:t>
            </a:r>
            <a:r>
              <a:rPr lang="ja-JP" altLang="en-US" b="1" dirty="0" smtClean="0">
                <a:solidFill>
                  <a:schemeClr val="bg1"/>
                </a:solidFill>
              </a:rPr>
              <a:t>同定検出器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cxnSp>
        <p:nvCxnSpPr>
          <p:cNvPr id="30" name="直線矢印コネクタ 29"/>
          <p:cNvCxnSpPr/>
          <p:nvPr/>
        </p:nvCxnSpPr>
        <p:spPr>
          <a:xfrm flipH="1">
            <a:off x="2380605" y="2784280"/>
            <a:ext cx="4443463" cy="2509024"/>
          </a:xfrm>
          <a:prstGeom prst="straightConnector1">
            <a:avLst/>
          </a:prstGeom>
          <a:ln w="1905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 flipV="1">
            <a:off x="5922991" y="1967645"/>
            <a:ext cx="843086" cy="426241"/>
          </a:xfrm>
          <a:prstGeom prst="straightConnector1">
            <a:avLst/>
          </a:prstGeom>
          <a:ln w="1905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6766076" y="2177500"/>
            <a:ext cx="2073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新</a:t>
            </a:r>
            <a:r>
              <a:rPr lang="ja-JP" altLang="en-US" dirty="0" smtClean="0">
                <a:solidFill>
                  <a:schemeClr val="bg1"/>
                </a:solidFill>
              </a:rPr>
              <a:t>たに導入を検討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ja-JP" dirty="0" smtClean="0">
                <a:solidFill>
                  <a:schemeClr val="bg1"/>
                </a:solidFill>
              </a:rPr>
              <a:t>GSO+</a:t>
            </a:r>
            <a:r>
              <a:rPr lang="ja-JP" altLang="en-US" dirty="0" smtClean="0">
                <a:solidFill>
                  <a:schemeClr val="bg1"/>
                </a:solidFill>
              </a:rPr>
              <a:t>プラシン</a:t>
            </a:r>
            <a:r>
              <a:rPr lang="en-US" altLang="ja-JP" dirty="0" smtClean="0">
                <a:solidFill>
                  <a:schemeClr val="bg1"/>
                </a:solidFill>
              </a:rPr>
              <a:t/>
            </a:r>
            <a:br>
              <a:rPr lang="en-US" altLang="ja-JP" dirty="0" smtClean="0">
                <a:solidFill>
                  <a:schemeClr val="bg1"/>
                </a:solidFill>
              </a:rPr>
            </a:br>
            <a:r>
              <a:rPr lang="ja-JP" altLang="en-US" dirty="0" smtClean="0">
                <a:solidFill>
                  <a:schemeClr val="bg1"/>
                </a:solidFill>
              </a:rPr>
              <a:t>＋ファイバー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4301969" y="5361946"/>
            <a:ext cx="4561813" cy="1352419"/>
          </a:xfrm>
          <a:prstGeom prst="roundRect">
            <a:avLst/>
          </a:prstGeom>
          <a:noFill/>
          <a:ln w="76200" cmpd="dbl">
            <a:solidFill>
              <a:srgbClr val="66FF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2B1-8B9C-44C5-98DB-93E5C0870CF6}" type="slidenum">
              <a:rPr lang="ja-JP" altLang="en-US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017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70195" cy="706090"/>
          </a:xfrm>
        </p:spPr>
        <p:txBody>
          <a:bodyPr/>
          <a:lstStyle/>
          <a:p>
            <a:r>
              <a:rPr lang="en-US" altLang="ja-JP" dirty="0" smtClean="0"/>
              <a:t>Previous results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92561" y="5023633"/>
            <a:ext cx="7715199" cy="1441218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en-US" altLang="ja-JP" sz="1800" dirty="0" smtClean="0"/>
              <a:t>Achieved excellent resolution of </a:t>
            </a:r>
            <a:r>
              <a:rPr kumimoji="1" lang="en-US" altLang="ja-JP" sz="2400" b="0" dirty="0" smtClean="0">
                <a:solidFill>
                  <a:srgbClr val="FF0000"/>
                </a:solidFill>
              </a:rPr>
              <a:t>43 </a:t>
            </a:r>
            <a:r>
              <a:rPr kumimoji="1" lang="en-US" altLang="ja-JP" sz="2400" b="0" dirty="0" err="1" smtClean="0">
                <a:solidFill>
                  <a:srgbClr val="FF0000"/>
                </a:solidFill>
              </a:rPr>
              <a:t>ps</a:t>
            </a:r>
            <a:r>
              <a:rPr kumimoji="1" lang="en-US" altLang="ja-JP" sz="2400" b="0" dirty="0" smtClean="0">
                <a:solidFill>
                  <a:srgbClr val="FF0000"/>
                </a:solidFill>
              </a:rPr>
              <a:t>(</a:t>
            </a:r>
            <a:r>
              <a:rPr kumimoji="1" lang="en-US" altLang="ja-JP" sz="2400" b="0" dirty="0" smtClean="0">
                <a:solidFill>
                  <a:srgbClr val="FF0000"/>
                </a:solidFill>
                <a:sym typeface="Symbol" panose="05050102010706020507" pitchFamily="18" charset="2"/>
              </a:rPr>
              <a:t></a:t>
            </a:r>
            <a:r>
              <a:rPr kumimoji="1" lang="en-US" altLang="ja-JP" sz="2400" b="0" dirty="0" smtClean="0">
                <a:solidFill>
                  <a:srgbClr val="FF0000"/>
                </a:solidFill>
              </a:rPr>
              <a:t>) </a:t>
            </a:r>
            <a:r>
              <a:rPr kumimoji="1" lang="en-US" altLang="ja-JP" sz="1800" b="0" dirty="0" smtClean="0"/>
              <a:t/>
            </a:r>
            <a:br>
              <a:rPr kumimoji="1" lang="en-US" altLang="ja-JP" sz="1800" b="0" dirty="0" smtClean="0"/>
            </a:br>
            <a:r>
              <a:rPr kumimoji="1" lang="en-US" altLang="ja-JP" sz="1800" b="0" dirty="0" smtClean="0"/>
              <a:t>at relatively high over-voltage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en-US" altLang="ja-JP" sz="1800" dirty="0" smtClean="0"/>
              <a:t>Observed deterioration at further over-voltage</a:t>
            </a:r>
          </a:p>
          <a:p>
            <a:pPr lvl="2">
              <a:buFont typeface="Wingdings" panose="05000000000000000000" pitchFamily="2" charset="2"/>
              <a:buChar char="u"/>
            </a:pPr>
            <a:r>
              <a:rPr lang="en-US" altLang="ja-JP" sz="1400" dirty="0" smtClean="0"/>
              <a:t>Increase of dark noise, after pulsing</a:t>
            </a:r>
            <a:endParaRPr kumimoji="1" lang="en-US" altLang="ja-JP" sz="1400" b="0" dirty="0" smtClean="0"/>
          </a:p>
          <a:p>
            <a:pPr marL="0" indent="0">
              <a:buNone/>
            </a:pPr>
            <a:endParaRPr kumimoji="1" lang="ja-JP" altLang="en-US" sz="1800" b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572240"/>
            <a:ext cx="2133600" cy="277140"/>
          </a:xfrm>
        </p:spPr>
        <p:txBody>
          <a:bodyPr/>
          <a:lstStyle/>
          <a:p>
            <a:r>
              <a:rPr kumimoji="1" lang="en-US" altLang="ja-JP" smtClean="0"/>
              <a:t>JPS 2013/Sep/20</a:t>
            </a:r>
            <a:endParaRPr kumimoji="1" lang="ja-JP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82" y="1107739"/>
            <a:ext cx="4899670" cy="385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3646012" y="1624759"/>
            <a:ext cx="1702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latin typeface="Times" pitchFamily="18" charset="0"/>
              </a:rPr>
              <a:t>BC422</a:t>
            </a:r>
          </a:p>
          <a:p>
            <a:r>
              <a:rPr kumimoji="1" lang="en-US" altLang="ja-JP" b="1" dirty="0" smtClean="0">
                <a:latin typeface="Times" pitchFamily="18" charset="0"/>
              </a:rPr>
              <a:t>6x3x0.5 cm</a:t>
            </a:r>
            <a:r>
              <a:rPr kumimoji="1" lang="en-US" altLang="ja-JP" b="1" baseline="30000" dirty="0" smtClean="0">
                <a:latin typeface="Times" pitchFamily="18" charset="0"/>
              </a:rPr>
              <a:t>3</a:t>
            </a:r>
          </a:p>
          <a:p>
            <a:r>
              <a:rPr kumimoji="1" lang="en-US" altLang="ja-JP" b="1" dirty="0" smtClean="0">
                <a:latin typeface="Times" pitchFamily="18" charset="0"/>
              </a:rPr>
              <a:t>3M mirror film</a:t>
            </a:r>
            <a:endParaRPr kumimoji="1" lang="ja-JP" altLang="en-US" b="1" dirty="0" smtClean="0">
              <a:latin typeface="Times" pitchFamily="18" charset="0"/>
            </a:endParaRPr>
          </a:p>
        </p:txBody>
      </p:sp>
      <p:pic>
        <p:nvPicPr>
          <p:cNvPr id="10" name="Picture 6" descr="002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t="18732" r="4171" b="10284"/>
          <a:stretch/>
        </p:blipFill>
        <p:spPr bwMode="auto">
          <a:xfrm>
            <a:off x="6182665" y="3076079"/>
            <a:ext cx="2385265" cy="135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1" t="6621" r="2496" b="7981"/>
          <a:stretch/>
        </p:blipFill>
        <p:spPr bwMode="auto">
          <a:xfrm>
            <a:off x="6192180" y="1244566"/>
            <a:ext cx="2385265" cy="168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6545536" y="4052824"/>
            <a:ext cx="1861407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Saint-Gobain BC422</a:t>
            </a:r>
          </a:p>
          <a:p>
            <a:r>
              <a:rPr lang="en-US" altLang="ja-JP" sz="1050" b="1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(60</a:t>
            </a:r>
            <a:r>
              <a:rPr lang="en-US" altLang="ja-JP" sz="1050" b="1" dirty="0">
                <a:solidFill>
                  <a:srgbClr val="00FFFF"/>
                </a:solidFill>
                <a:latin typeface="Arial Black" panose="020B0A04020102020204" pitchFamily="34" charset="0"/>
              </a:rPr>
              <a:t>×</a:t>
            </a:r>
            <a:r>
              <a:rPr lang="en-US" altLang="ja-JP" sz="1050" b="1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30×5 mm</a:t>
            </a:r>
            <a:r>
              <a:rPr lang="en-US" altLang="ja-JP" sz="1050" b="1" baseline="30000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3</a:t>
            </a:r>
            <a:r>
              <a:rPr lang="en-US" altLang="ja-JP" sz="1050" b="1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)</a:t>
            </a:r>
            <a:endParaRPr kumimoji="1" lang="ja-JP" altLang="en-US" sz="1050" b="1" dirty="0">
              <a:solidFill>
                <a:srgbClr val="00FFFF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7235321" y="3078829"/>
            <a:ext cx="6030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b="1" dirty="0" err="1" smtClean="0">
                <a:solidFill>
                  <a:srgbClr val="00FFFF"/>
                </a:solidFill>
                <a:latin typeface="Arial Black" panose="020B0A04020102020204" pitchFamily="34" charset="0"/>
              </a:rPr>
              <a:t>SiPM</a:t>
            </a:r>
            <a:endParaRPr lang="ja-JP" altLang="en-US" sz="1200" dirty="0"/>
          </a:p>
        </p:txBody>
      </p:sp>
      <p:cxnSp>
        <p:nvCxnSpPr>
          <p:cNvPr id="16" name="直線矢印コネクタ 15"/>
          <p:cNvCxnSpPr>
            <a:stCxn id="14" idx="2"/>
          </p:cNvCxnSpPr>
          <p:nvPr/>
        </p:nvCxnSpPr>
        <p:spPr>
          <a:xfrm>
            <a:off x="7536846" y="3355828"/>
            <a:ext cx="373550" cy="190473"/>
          </a:xfrm>
          <a:prstGeom prst="straightConnector1">
            <a:avLst/>
          </a:prstGeom>
          <a:ln w="28575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7536846" y="3355827"/>
            <a:ext cx="373550" cy="375156"/>
          </a:xfrm>
          <a:prstGeom prst="straightConnector1">
            <a:avLst/>
          </a:prstGeom>
          <a:ln w="28575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7536846" y="3355826"/>
            <a:ext cx="403329" cy="549201"/>
          </a:xfrm>
          <a:prstGeom prst="straightConnector1">
            <a:avLst/>
          </a:prstGeom>
          <a:ln w="28575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>
          <a:xfrm>
            <a:off x="2816805" y="6564444"/>
            <a:ext cx="4066713" cy="277140"/>
          </a:xfrm>
        </p:spPr>
        <p:txBody>
          <a:bodyPr/>
          <a:lstStyle/>
          <a:p>
            <a:r>
              <a:rPr lang="en-US" altLang="ja-JP" smtClean="0"/>
              <a:t>Yusuke UCHIYAMA/ICEPP The University of Tokyo</a:t>
            </a:r>
            <a:endParaRPr lang="ja-JP" altLang="en-US" dirty="0"/>
          </a:p>
        </p:txBody>
      </p:sp>
      <p:sp>
        <p:nvSpPr>
          <p:cNvPr id="19" name="スライド番号プレースホルダー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2B1-8B9C-44C5-98DB-93E5C0870CF6}" type="slidenum">
              <a:rPr lang="ja-JP" altLang="en-US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729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Test setup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06614" y="4026717"/>
            <a:ext cx="7470829" cy="233166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en-US" altLang="ja-JP" sz="1800" dirty="0" smtClean="0"/>
              <a:t>Scintillator</a:t>
            </a:r>
            <a:r>
              <a:rPr kumimoji="1" lang="ja-JP" altLang="en-US" sz="1800" dirty="0" smtClean="0"/>
              <a:t>：</a:t>
            </a:r>
            <a:r>
              <a:rPr kumimoji="1" lang="en-US" altLang="ja-JP" sz="1800" b="0" dirty="0" smtClean="0"/>
              <a:t>BC422, 60x30x5mm</a:t>
            </a:r>
            <a:r>
              <a:rPr kumimoji="1" lang="en-US" altLang="ja-JP" sz="1800" b="0" baseline="30000" dirty="0" smtClean="0"/>
              <a:t>3</a:t>
            </a:r>
            <a:r>
              <a:rPr kumimoji="1" lang="en-US" altLang="ja-JP" sz="1800" b="0" dirty="0" smtClean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en-US" altLang="ja-JP" sz="1800" dirty="0" smtClean="0"/>
              <a:t>Sensor</a:t>
            </a:r>
            <a:r>
              <a:rPr lang="ja-JP" altLang="en-US" sz="1800" dirty="0" smtClean="0"/>
              <a:t>：</a:t>
            </a:r>
            <a:r>
              <a:rPr lang="en-US" altLang="ja-JP" sz="1800" b="0" u="sng" dirty="0" smtClean="0"/>
              <a:t>3x3mm</a:t>
            </a:r>
            <a:r>
              <a:rPr lang="en-US" altLang="ja-JP" sz="1800" b="0" u="sng" baseline="30000" dirty="0" smtClean="0"/>
              <a:t>2</a:t>
            </a:r>
            <a:r>
              <a:rPr lang="en-US" altLang="ja-JP" sz="1800" b="0" u="sng" dirty="0" smtClean="0"/>
              <a:t>, 50μm-pixel</a:t>
            </a:r>
            <a:r>
              <a:rPr lang="ja-JP" altLang="en-US" sz="1800" b="0" u="sng" dirty="0" smtClean="0"/>
              <a:t> </a:t>
            </a:r>
            <a:r>
              <a:rPr lang="en-US" altLang="ja-JP" sz="1800" b="0" dirty="0" err="1" smtClean="0"/>
              <a:t>SiPMs</a:t>
            </a:r>
            <a:endParaRPr lang="en-US" altLang="ja-JP" sz="1800" b="0" dirty="0" smtClean="0"/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en-US" altLang="ja-JP" sz="1800" dirty="0" smtClean="0"/>
              <a:t>Reference counter</a:t>
            </a:r>
            <a:r>
              <a:rPr lang="ja-JP" altLang="en-US" sz="1800" dirty="0" smtClean="0"/>
              <a:t>：</a:t>
            </a:r>
            <a:r>
              <a:rPr lang="en-US" altLang="ja-JP" sz="1800" b="0" dirty="0" smtClean="0"/>
              <a:t>BC422, 5x5x5mm</a:t>
            </a:r>
            <a:r>
              <a:rPr lang="en-US" altLang="ja-JP" sz="1800" b="0" baseline="30000" dirty="0" smtClean="0"/>
              <a:t>3</a:t>
            </a:r>
            <a:r>
              <a:rPr lang="en-US" altLang="ja-JP" sz="1800" b="0" dirty="0" smtClean="0"/>
              <a:t>, 1 MPPC</a:t>
            </a:r>
            <a:br>
              <a:rPr lang="en-US" altLang="ja-JP" sz="1800" b="0" dirty="0" smtClean="0"/>
            </a:br>
            <a:r>
              <a:rPr lang="ja-JP" altLang="en-US" sz="1800" b="0" dirty="0" smtClean="0"/>
              <a:t>　　　　　　　　　　　</a:t>
            </a:r>
            <a:r>
              <a:rPr lang="en-US" altLang="ja-JP" sz="1800" b="0" dirty="0" smtClean="0"/>
              <a:t>for trigger &amp; collimation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kumimoji="1" lang="en-US" altLang="ja-JP" sz="1800" baseline="30000" dirty="0" smtClean="0"/>
              <a:t>90</a:t>
            </a:r>
            <a:r>
              <a:rPr kumimoji="1" lang="en-US" altLang="ja-JP" sz="1800" dirty="0" smtClean="0"/>
              <a:t>Sr β</a:t>
            </a:r>
            <a:r>
              <a:rPr lang="en-US" altLang="ja-JP" sz="1800" dirty="0" smtClean="0"/>
              <a:t>-source</a:t>
            </a:r>
            <a:r>
              <a:rPr kumimoji="1" lang="ja-JP" altLang="en-US" sz="1800" dirty="0" smtClean="0"/>
              <a:t> </a:t>
            </a:r>
            <a:r>
              <a:rPr kumimoji="1" lang="en-US" altLang="ja-JP" sz="1800" b="0" dirty="0" smtClean="0"/>
              <a:t>(&lt;2.28MeV)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en-US" altLang="ja-JP" sz="1800" dirty="0" smtClean="0"/>
              <a:t>Amplification &amp; shaping </a:t>
            </a:r>
            <a:r>
              <a:rPr lang="en-US" altLang="ja-JP" sz="1800" b="0" dirty="0" smtClean="0"/>
              <a:t>(pole-zero cancellation)</a:t>
            </a:r>
            <a:endParaRPr lang="en-US" altLang="ja-JP" sz="1800" dirty="0" smtClean="0"/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en-US" altLang="ja-JP" sz="1800" dirty="0" smtClean="0"/>
              <a:t>High speed sampling with waveform digitizer</a:t>
            </a:r>
            <a:endParaRPr kumimoji="1" lang="en-US" altLang="ja-JP" sz="1800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572240"/>
            <a:ext cx="2133600" cy="277140"/>
          </a:xfrm>
        </p:spPr>
        <p:txBody>
          <a:bodyPr/>
          <a:lstStyle/>
          <a:p>
            <a:r>
              <a:rPr kumimoji="1" lang="en-US" altLang="ja-JP" smtClean="0"/>
              <a:t>JPS 2013/Sep/20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16805" y="6564444"/>
            <a:ext cx="4066713" cy="277140"/>
          </a:xfrm>
        </p:spPr>
        <p:txBody>
          <a:bodyPr/>
          <a:lstStyle/>
          <a:p>
            <a:r>
              <a:rPr kumimoji="1" lang="en-US" altLang="ja-JP" smtClean="0"/>
              <a:t>Yusuke UCHIYAMA/ICEPP The University of Tokyo</a:t>
            </a:r>
            <a:endParaRPr kumimoji="1" lang="ja-JP" altLang="en-US"/>
          </a:p>
        </p:txBody>
      </p:sp>
      <p:grpSp>
        <p:nvGrpSpPr>
          <p:cNvPr id="286" name="グループ化 285"/>
          <p:cNvGrpSpPr>
            <a:grpSpLocks noChangeAspect="1"/>
          </p:cNvGrpSpPr>
          <p:nvPr/>
        </p:nvGrpSpPr>
        <p:grpSpPr>
          <a:xfrm>
            <a:off x="932956" y="1223755"/>
            <a:ext cx="8122980" cy="2604823"/>
            <a:chOff x="3581890" y="1274798"/>
            <a:chExt cx="5819989" cy="1866315"/>
          </a:xfrm>
        </p:grpSpPr>
        <p:pic>
          <p:nvPicPr>
            <p:cNvPr id="284" name="図 28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1890" y="1274798"/>
              <a:ext cx="5403955" cy="1734513"/>
            </a:xfrm>
            <a:prstGeom prst="rect">
              <a:avLst/>
            </a:prstGeom>
          </p:spPr>
        </p:pic>
        <p:sp>
          <p:nvSpPr>
            <p:cNvPr id="215" name="テキスト ボックス 214"/>
            <p:cNvSpPr txBox="1"/>
            <p:nvPr/>
          </p:nvSpPr>
          <p:spPr>
            <a:xfrm>
              <a:off x="3706314" y="2767850"/>
              <a:ext cx="1354306" cy="220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/>
                <a:t>Thermal chamber</a:t>
              </a:r>
              <a:endParaRPr kumimoji="1" lang="ja-JP" altLang="en-US" sz="1400" dirty="0"/>
            </a:p>
          </p:txBody>
        </p:sp>
        <p:sp>
          <p:nvSpPr>
            <p:cNvPr id="216" name="テキスト ボックス 215"/>
            <p:cNvSpPr txBox="1"/>
            <p:nvPr/>
          </p:nvSpPr>
          <p:spPr>
            <a:xfrm>
              <a:off x="8091686" y="2159626"/>
              <a:ext cx="1310193" cy="220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/>
                <a:t>Waveform digitizer</a:t>
              </a:r>
              <a:endParaRPr kumimoji="1" lang="ja-JP" altLang="en-US" sz="1400" dirty="0"/>
            </a:p>
          </p:txBody>
        </p:sp>
        <p:sp>
          <p:nvSpPr>
            <p:cNvPr id="285" name="テキスト ボックス 284"/>
            <p:cNvSpPr txBox="1"/>
            <p:nvPr/>
          </p:nvSpPr>
          <p:spPr>
            <a:xfrm>
              <a:off x="6963098" y="2920596"/>
              <a:ext cx="1322061" cy="220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/>
                <a:t>Shaping amplifier</a:t>
              </a:r>
              <a:endParaRPr kumimoji="1" lang="ja-JP" altLang="en-US" sz="1400" dirty="0"/>
            </a:p>
          </p:txBody>
        </p:sp>
      </p:grpSp>
      <p:sp>
        <p:nvSpPr>
          <p:cNvPr id="287" name="角丸四角形吹き出し 286"/>
          <p:cNvSpPr/>
          <p:nvPr/>
        </p:nvSpPr>
        <p:spPr>
          <a:xfrm>
            <a:off x="5455538" y="1040177"/>
            <a:ext cx="2896882" cy="686272"/>
          </a:xfrm>
          <a:prstGeom prst="wedgeRoundRectCallout">
            <a:avLst>
              <a:gd name="adj1" fmla="val -65551"/>
              <a:gd name="adj2" fmla="val 89554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tIns="10800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" b="1" dirty="0" smtClean="0"/>
              <a:t>3 SiPM in series connection</a:t>
            </a:r>
            <a:endParaRPr kumimoji="1" lang="en-US" altLang="ja-JP" sz="2000" b="1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2" t="5892" r="27758" b="11738"/>
          <a:stretch/>
        </p:blipFill>
        <p:spPr>
          <a:xfrm>
            <a:off x="7453164" y="3812856"/>
            <a:ext cx="1372047" cy="248635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819261" y="4353858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effectLst>
                  <a:glow rad="63500">
                    <a:schemeClr val="bg1">
                      <a:alpha val="75000"/>
                    </a:schemeClr>
                  </a:glow>
                </a:effectLst>
              </a:rPr>
              <a:t>DRS</a:t>
            </a:r>
            <a:endParaRPr kumimoji="1" lang="ja-JP" altLang="en-US" sz="2000" dirty="0">
              <a:effectLst>
                <a:glow rad="635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878428" y="3887648"/>
            <a:ext cx="1066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n w="3175">
                  <a:noFill/>
                </a:ln>
                <a:effectLst>
                  <a:glow rad="63500">
                    <a:schemeClr val="bg1">
                      <a:alpha val="75000"/>
                    </a:schemeClr>
                  </a:glow>
                </a:effectLst>
              </a:rPr>
              <a:t>USB</a:t>
            </a:r>
            <a:r>
              <a:rPr lang="ja-JP" altLang="en-US" sz="1600" dirty="0" smtClean="0">
                <a:ln w="3175">
                  <a:noFill/>
                </a:ln>
                <a:effectLst>
                  <a:glow rad="63500">
                    <a:schemeClr val="bg1">
                      <a:alpha val="75000"/>
                    </a:schemeClr>
                  </a:glow>
                </a:effectLst>
              </a:rPr>
              <a:t>→</a:t>
            </a:r>
            <a:r>
              <a:rPr lang="en-US" altLang="ja-JP" sz="1600" dirty="0" smtClean="0">
                <a:ln w="3175">
                  <a:noFill/>
                </a:ln>
                <a:effectLst>
                  <a:glow rad="63500">
                    <a:schemeClr val="bg1">
                      <a:alpha val="75000"/>
                    </a:schemeClr>
                  </a:glow>
                </a:effectLst>
              </a:rPr>
              <a:t>PC</a:t>
            </a:r>
            <a:endParaRPr kumimoji="1" lang="ja-JP" altLang="en-US" sz="2000" dirty="0">
              <a:ln w="3175">
                <a:noFill/>
              </a:ln>
              <a:effectLst>
                <a:glow rad="635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049148" y="5714431"/>
            <a:ext cx="724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effectLst>
                  <a:glow rad="63500">
                    <a:schemeClr val="bg1">
                      <a:alpha val="75000"/>
                    </a:schemeClr>
                  </a:glow>
                </a:effectLst>
              </a:rPr>
              <a:t>Input</a:t>
            </a:r>
            <a:br>
              <a:rPr lang="en-US" altLang="ja-JP" sz="1600" dirty="0" smtClean="0">
                <a:effectLst>
                  <a:glow rad="63500">
                    <a:schemeClr val="bg1">
                      <a:alpha val="75000"/>
                    </a:schemeClr>
                  </a:glow>
                </a:effectLst>
              </a:rPr>
            </a:br>
            <a:r>
              <a:rPr lang="en-US" altLang="ja-JP" sz="1600" dirty="0" smtClean="0">
                <a:effectLst>
                  <a:glow rad="63500">
                    <a:schemeClr val="bg1">
                      <a:alpha val="75000"/>
                    </a:schemeClr>
                  </a:glow>
                </a:effectLst>
              </a:rPr>
              <a:t>(4ch)</a:t>
            </a:r>
            <a:endParaRPr kumimoji="1" lang="ja-JP" altLang="en-US" sz="2000" dirty="0">
              <a:effectLst>
                <a:glow rad="635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2B1-8B9C-44C5-98DB-93E5C0870CF6}" type="slidenum">
              <a:rPr lang="ja-JP" altLang="en-US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785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Topics today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4744"/>
            <a:ext cx="5062621" cy="5001419"/>
          </a:xfrm>
        </p:spPr>
        <p:txBody>
          <a:bodyPr>
            <a:normAutofit/>
          </a:bodyPr>
          <a:lstStyle/>
          <a:p>
            <a:r>
              <a:rPr kumimoji="1" lang="en-US" altLang="ja-JP" sz="2000" dirty="0" smtClean="0"/>
              <a:t>Further study to understand the timing resolution of plastic scintillation counter from SiPM properties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altLang="ja-JP" sz="2000" dirty="0" smtClean="0"/>
              <a:t>Detail comparison of different type of </a:t>
            </a:r>
            <a:r>
              <a:rPr lang="en-US" altLang="ja-JP" sz="2000" dirty="0" err="1" smtClean="0"/>
              <a:t>SiPMs</a:t>
            </a:r>
            <a:endParaRPr lang="en-US" altLang="ja-JP" sz="2000" dirty="0" smtClean="0"/>
          </a:p>
          <a:p>
            <a:pPr lvl="1">
              <a:spcAft>
                <a:spcPts val="300"/>
              </a:spcAft>
            </a:pPr>
            <a:r>
              <a:rPr kumimoji="1" lang="en-US" altLang="ja-JP" sz="1800" dirty="0" smtClean="0"/>
              <a:t>Recently, many manufacturers produce </a:t>
            </a:r>
            <a:r>
              <a:rPr kumimoji="1" lang="en-US" altLang="ja-JP" sz="1800" b="1" dirty="0" smtClean="0">
                <a:solidFill>
                  <a:srgbClr val="0070C0"/>
                </a:solidFill>
              </a:rPr>
              <a:t>blue-sensitive</a:t>
            </a:r>
            <a:r>
              <a:rPr kumimoji="1" lang="en-US" altLang="ja-JP" sz="1800" dirty="0" smtClean="0"/>
              <a:t> </a:t>
            </a:r>
            <a:r>
              <a:rPr kumimoji="1" lang="en-US" altLang="ja-JP" sz="1800" dirty="0" err="1" smtClean="0"/>
              <a:t>SiPMs</a:t>
            </a:r>
            <a:r>
              <a:rPr kumimoji="1" lang="en-US" altLang="ja-JP" sz="1800" dirty="0" smtClean="0"/>
              <a:t> with ‘p-on-n’ structure</a:t>
            </a:r>
          </a:p>
          <a:p>
            <a:pPr lvl="1">
              <a:spcBef>
                <a:spcPts val="300"/>
              </a:spcBef>
            </a:pPr>
            <a:r>
              <a:rPr lang="en-US" altLang="ja-JP" sz="1800" b="1" dirty="0" smtClean="0">
                <a:solidFill>
                  <a:srgbClr val="FF0000"/>
                </a:solidFill>
              </a:rPr>
              <a:t>New MPPCs </a:t>
            </a:r>
            <a:r>
              <a:rPr lang="en-US" altLang="ja-JP" sz="1800" dirty="0" smtClean="0"/>
              <a:t>from Hamamatsu</a:t>
            </a:r>
          </a:p>
          <a:p>
            <a:pPr lvl="2">
              <a:buFont typeface="Wingdings" panose="05000000000000000000" pitchFamily="2" charset="2"/>
              <a:buChar char="p"/>
            </a:pPr>
            <a:r>
              <a:rPr kumimoji="1" lang="en-US" altLang="ja-JP" sz="1800" dirty="0" smtClean="0"/>
              <a:t> New standard MPPC</a:t>
            </a:r>
          </a:p>
          <a:p>
            <a:pPr lvl="2">
              <a:buFont typeface="Wingdings" panose="05000000000000000000" pitchFamily="2" charset="2"/>
              <a:buChar char="p"/>
            </a:pPr>
            <a:r>
              <a:rPr lang="en-US" altLang="ja-JP" sz="1800" dirty="0" smtClean="0"/>
              <a:t> New trench MPPC </a:t>
            </a:r>
            <a:endParaRPr kumimoji="1" lang="ja-JP" altLang="en-US" sz="18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572240"/>
            <a:ext cx="2133600" cy="277140"/>
          </a:xfrm>
        </p:spPr>
        <p:txBody>
          <a:bodyPr/>
          <a:lstStyle/>
          <a:p>
            <a:r>
              <a:rPr lang="en-US" altLang="ja-JP" smtClean="0"/>
              <a:t>JPS 2013/Sep/20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16805" y="6564444"/>
            <a:ext cx="4066713" cy="277140"/>
          </a:xfrm>
        </p:spPr>
        <p:txBody>
          <a:bodyPr/>
          <a:lstStyle/>
          <a:p>
            <a:r>
              <a:rPr lang="en-US" altLang="ja-JP" smtClean="0"/>
              <a:t>Yusuke UCHIYAMA/ICEPP The University of Tokyo</a:t>
            </a:r>
            <a:endParaRPr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791580" y="5248252"/>
            <a:ext cx="7895220" cy="1307036"/>
          </a:xfrm>
          <a:prstGeom prst="roundRect">
            <a:avLst/>
          </a:prstGeom>
          <a:noFill/>
          <a:ln w="76200" cmpd="dbl">
            <a:solidFill>
              <a:srgbClr val="F06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altLang="ja-JP" sz="3200" dirty="0">
                <a:solidFill>
                  <a:srgbClr val="F0628E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Pursue ultimate timing performance</a:t>
            </a:r>
          </a:p>
          <a:p>
            <a:pPr algn="ctr"/>
            <a:r>
              <a:rPr lang="en-US" altLang="ja-JP" sz="3200" dirty="0">
                <a:solidFill>
                  <a:srgbClr val="F0628E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of general scintillation counter</a:t>
            </a:r>
            <a:endParaRPr lang="ja-JP" altLang="en-US" sz="3200" dirty="0">
              <a:solidFill>
                <a:srgbClr val="F0628E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52969" y="3355315"/>
            <a:ext cx="3691032" cy="16004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180000" tIns="72000" bIns="0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HPK has recently developed new technologies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ja-JP" sz="1400" dirty="0" smtClean="0">
                <a:solidFill>
                  <a:schemeClr val="bg1"/>
                </a:solidFill>
              </a:rPr>
              <a:t>After pulse suppression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kumimoji="1" lang="en-US" altLang="ja-JP" sz="1400" dirty="0" smtClean="0">
                <a:solidFill>
                  <a:schemeClr val="bg1"/>
                </a:solidFill>
              </a:rPr>
              <a:t>Trench for cross-talk suppression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ja-JP" sz="1400" dirty="0" smtClean="0">
                <a:solidFill>
                  <a:schemeClr val="bg1"/>
                </a:solidFill>
              </a:rPr>
              <a:t>Metal quench resistor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kumimoji="1" lang="en-US" altLang="ja-JP" sz="1400" dirty="0" smtClean="0">
                <a:solidFill>
                  <a:schemeClr val="bg1"/>
                </a:solidFill>
              </a:rPr>
              <a:t>High fill factor for small pixel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ja-JP" sz="1400" dirty="0" smtClean="0">
                <a:solidFill>
                  <a:schemeClr val="bg1"/>
                </a:solidFill>
              </a:rPr>
              <a:t>Etc.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96277" y="4689140"/>
            <a:ext cx="1747723" cy="47838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none" tIns="72000" bIns="36000" rtlCol="0">
            <a:spAutoFit/>
          </a:bodyPr>
          <a:lstStyle/>
          <a:p>
            <a:r>
              <a:rPr kumimoji="1" lang="en-US" altLang="ja-JP" sz="1200" dirty="0" smtClean="0"/>
              <a:t>IEEE NSS/MIC 2012,</a:t>
            </a:r>
          </a:p>
          <a:p>
            <a:r>
              <a:rPr lang="en-US" altLang="ja-JP" sz="1200" dirty="0" smtClean="0"/>
              <a:t>VCI 2013 Id:180</a:t>
            </a:r>
            <a:endParaRPr kumimoji="1" lang="ja-JP" altLang="en-US" sz="12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968" y="953725"/>
            <a:ext cx="3710451" cy="2385290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6469870" y="822920"/>
            <a:ext cx="26741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err="1" smtClean="0"/>
              <a:t>T.Nagano</a:t>
            </a:r>
            <a:r>
              <a:rPr lang="en-US" altLang="ja-JP" sz="1100" dirty="0" smtClean="0"/>
              <a:t> et.al, IEEE </a:t>
            </a:r>
            <a:r>
              <a:rPr lang="en-US" altLang="ja-JP" sz="1100" dirty="0"/>
              <a:t>NSS/MIC </a:t>
            </a:r>
            <a:r>
              <a:rPr lang="en-US" altLang="ja-JP" sz="1100" dirty="0" smtClean="0"/>
              <a:t>2012</a:t>
            </a:r>
            <a:endParaRPr lang="en-US" altLang="ja-JP" sz="1600" dirty="0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2B1-8B9C-44C5-98DB-93E5C0870CF6}" type="slidenum">
              <a:rPr lang="ja-JP" altLang="en-US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98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1048072" y="2438890"/>
            <a:ext cx="7772400" cy="136207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1" lang="en-US" altLang="ja-JP" dirty="0" smtClean="0"/>
              <a:t>Single sensor properties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JPS 2013/Sep/20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Yusuke UCHIYAMA/ICEPP The University of Tokyo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2B1-8B9C-44C5-98DB-93E5C0870CF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4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Test samples</a:t>
            </a:r>
            <a:endParaRPr kumimoji="1" lang="ja-JP" altLang="en-US" dirty="0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7049822"/>
              </p:ext>
            </p:extLst>
          </p:nvPr>
        </p:nvGraphicFramePr>
        <p:xfrm>
          <a:off x="701570" y="1165265"/>
          <a:ext cx="8228455" cy="4528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1387"/>
                <a:gridCol w="2304862"/>
                <a:gridCol w="2195147"/>
                <a:gridCol w="1977059"/>
              </a:tblGrid>
              <a:tr h="307488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bg1"/>
                          </a:solidFill>
                        </a:rPr>
                        <a:t>Manufacturer</a:t>
                      </a:r>
                      <a:r>
                        <a:rPr kumimoji="1" lang="en-US" altLang="ja-JP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6957" marR="96957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bg1"/>
                          </a:solidFill>
                        </a:rPr>
                        <a:t>Model number</a:t>
                      </a:r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6957" marR="96957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bg1"/>
                          </a:solidFill>
                        </a:rPr>
                        <a:t>Type</a:t>
                      </a:r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6957" marR="96957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6957" marR="96957">
                    <a:solidFill>
                      <a:schemeClr val="tx2"/>
                    </a:solidFill>
                  </a:tcPr>
                </a:tc>
              </a:tr>
              <a:tr h="419301">
                <a:tc rowSpan="6">
                  <a:txBody>
                    <a:bodyPr/>
                    <a:lstStyle/>
                    <a:p>
                      <a:r>
                        <a:rPr kumimoji="1" lang="en-US" altLang="ja-JP" dirty="0" smtClean="0"/>
                        <a:t>HPK</a:t>
                      </a:r>
                      <a:endParaRPr kumimoji="1" lang="ja-JP" altLang="en-US" dirty="0"/>
                    </a:p>
                  </a:txBody>
                  <a:tcPr marL="96957" marR="96957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S10362-33-050C</a:t>
                      </a:r>
                      <a:endParaRPr kumimoji="1" lang="ja-JP" altLang="en-US" sz="1200" dirty="0"/>
                    </a:p>
                  </a:txBody>
                  <a:tcPr marL="96957" marR="96957"/>
                </a:tc>
                <a:tc rowSpan="2">
                  <a:txBody>
                    <a:bodyPr/>
                    <a:lstStyle/>
                    <a:p>
                      <a:r>
                        <a:rPr kumimoji="1" lang="en-US" altLang="ja-JP" dirty="0" smtClean="0"/>
                        <a:t>Conventional MPPC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dirty="0" smtClean="0"/>
                        <a:t>(</a:t>
                      </a:r>
                      <a:r>
                        <a:rPr kumimoji="1" lang="en-US" altLang="ja-JP" b="1" dirty="0" smtClean="0"/>
                        <a:t>Old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 marL="96957" marR="96957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Ceramic package</a:t>
                      </a:r>
                      <a:endParaRPr kumimoji="1" lang="ja-JP" altLang="en-US" sz="1400" dirty="0"/>
                    </a:p>
                  </a:txBody>
                  <a:tcPr marL="96957" marR="96957"/>
                </a:tc>
              </a:tr>
              <a:tr h="41930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S10931-050P</a:t>
                      </a:r>
                      <a:endParaRPr kumimoji="1" lang="ja-JP" altLang="en-US" sz="1200" dirty="0" smtClean="0"/>
                    </a:p>
                  </a:txBody>
                  <a:tcPr marL="96957" marR="96957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Surface mount </a:t>
                      </a:r>
                      <a:endParaRPr kumimoji="1" lang="ja-JP" altLang="en-US" sz="1400" dirty="0"/>
                    </a:p>
                  </a:txBody>
                  <a:tcPr marL="96957" marR="96957"/>
                </a:tc>
              </a:tr>
              <a:tr h="419301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S12572-050C(X)</a:t>
                      </a:r>
                    </a:p>
                  </a:txBody>
                  <a:tcPr marL="96957" marR="96957"/>
                </a:tc>
                <a:tc rowSpan="2"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New</a:t>
                      </a:r>
                      <a:r>
                        <a:rPr kumimoji="1" lang="en-US" altLang="ja-JP" dirty="0" smtClean="0"/>
                        <a:t> MPPC</a:t>
                      </a:r>
                      <a:br>
                        <a:rPr kumimoji="1" lang="en-US" altLang="ja-JP" dirty="0" smtClean="0"/>
                      </a:br>
                      <a:r>
                        <a:rPr kumimoji="1" lang="en-US" altLang="ja-JP" dirty="0" smtClean="0"/>
                        <a:t>(Standard)</a:t>
                      </a:r>
                      <a:endParaRPr kumimoji="1" lang="ja-JP" altLang="en-US" dirty="0"/>
                    </a:p>
                  </a:txBody>
                  <a:tcPr marL="96957" marR="96957"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marL="96957" marR="96957"/>
                </a:tc>
              </a:tr>
              <a:tr h="41930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S12572-025C(X)</a:t>
                      </a:r>
                      <a:endParaRPr kumimoji="1" lang="ja-JP" altLang="en-US" sz="1200" dirty="0" smtClean="0"/>
                    </a:p>
                  </a:txBody>
                  <a:tcPr marL="96957" marR="96957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/>
                        <a:t>25</a:t>
                      </a:r>
                      <a:r>
                        <a:rPr kumimoji="1" lang="el-GR" altLang="ja-JP" sz="1400" dirty="0" smtClean="0"/>
                        <a:t>μ</a:t>
                      </a:r>
                      <a:r>
                        <a:rPr kumimoji="1" lang="en-US" altLang="ja-JP" sz="1400" dirty="0" smtClean="0"/>
                        <a:t>m pixel</a:t>
                      </a:r>
                      <a:endParaRPr kumimoji="1" lang="ja-JP" altLang="en-US" sz="1400" dirty="0" smtClean="0"/>
                    </a:p>
                  </a:txBody>
                  <a:tcPr marL="96957" marR="96957"/>
                </a:tc>
              </a:tr>
              <a:tr h="419301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S12652-050C(X)</a:t>
                      </a:r>
                    </a:p>
                  </a:txBody>
                  <a:tcPr marL="96957" marR="96957"/>
                </a:tc>
                <a:tc rowSpan="2"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Trench</a:t>
                      </a:r>
                      <a:r>
                        <a:rPr kumimoji="1" lang="en-US" altLang="ja-JP" dirty="0" smtClean="0"/>
                        <a:t>-type MPPC</a:t>
                      </a:r>
                      <a:endParaRPr kumimoji="1" lang="ja-JP" altLang="en-US" dirty="0"/>
                    </a:p>
                  </a:txBody>
                  <a:tcPr marL="96957" marR="96957"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marL="96957" marR="96957"/>
                </a:tc>
              </a:tr>
              <a:tr h="41930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3X3MM50UMLCT-B</a:t>
                      </a:r>
                      <a:endParaRPr kumimoji="1" lang="ja-JP" altLang="en-US" sz="1200" dirty="0" smtClean="0"/>
                    </a:p>
                  </a:txBody>
                  <a:tcPr marL="96957" marR="96957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Improved fill factor</a:t>
                      </a:r>
                      <a:endParaRPr kumimoji="1" lang="ja-JP" altLang="en-US" sz="1400" dirty="0"/>
                    </a:p>
                  </a:txBody>
                  <a:tcPr marL="96957" marR="96957"/>
                </a:tc>
              </a:tr>
              <a:tr h="419301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AdvanSiD</a:t>
                      </a:r>
                      <a:endParaRPr kumimoji="1" lang="ja-JP" altLang="en-US" dirty="0"/>
                    </a:p>
                  </a:txBody>
                  <a:tcPr marL="96957" marR="96957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96957" marR="96957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NUV type</a:t>
                      </a:r>
                      <a:endParaRPr kumimoji="1" lang="ja-JP" altLang="en-US" dirty="0"/>
                    </a:p>
                  </a:txBody>
                  <a:tcPr marL="96957" marR="96957"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marL="96957" marR="96957"/>
                </a:tc>
              </a:tr>
              <a:tr h="419301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KETEK</a:t>
                      </a:r>
                      <a:endParaRPr kumimoji="1" lang="ja-JP" altLang="en-US" dirty="0"/>
                    </a:p>
                  </a:txBody>
                  <a:tcPr marL="96957" marR="96957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PM3350</a:t>
                      </a:r>
                      <a:r>
                        <a:rPr kumimoji="1" lang="en-US" altLang="ja-JP" sz="1200" baseline="0" dirty="0" smtClean="0"/>
                        <a:t> </a:t>
                      </a:r>
                      <a:r>
                        <a:rPr kumimoji="1" lang="en-US" altLang="ja-JP" sz="1200" dirty="0" smtClean="0"/>
                        <a:t>prototype A</a:t>
                      </a:r>
                      <a:endParaRPr kumimoji="1" lang="ja-JP" altLang="en-US" sz="1200" dirty="0"/>
                    </a:p>
                  </a:txBody>
                  <a:tcPr marL="96957" marR="96957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Trench type</a:t>
                      </a:r>
                      <a:endParaRPr kumimoji="1" lang="ja-JP" altLang="en-US" dirty="0"/>
                    </a:p>
                  </a:txBody>
                  <a:tcPr marL="96957" marR="96957"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marL="96957" marR="96957"/>
                </a:tc>
              </a:tr>
              <a:tr h="419301">
                <a:tc rowSpan="2"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SensL</a:t>
                      </a:r>
                      <a:endParaRPr kumimoji="1" lang="ja-JP" altLang="en-US" dirty="0"/>
                    </a:p>
                  </a:txBody>
                  <a:tcPr marL="96957" marR="96957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MicroFB-30050-SMT</a:t>
                      </a:r>
                    </a:p>
                  </a:txBody>
                  <a:tcPr marL="96957" marR="96957"/>
                </a:tc>
                <a:tc rowSpan="2">
                  <a:txBody>
                    <a:bodyPr/>
                    <a:lstStyle/>
                    <a:p>
                      <a:r>
                        <a:rPr kumimoji="1" lang="en-US" altLang="ja-JP" dirty="0" smtClean="0"/>
                        <a:t>B-series with fast output</a:t>
                      </a:r>
                      <a:endParaRPr kumimoji="1" lang="ja-JP" altLang="en-US" dirty="0"/>
                    </a:p>
                  </a:txBody>
                  <a:tcPr marL="96957" marR="96957"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marL="96957" marR="96957"/>
                </a:tc>
              </a:tr>
              <a:tr h="41930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MicroFB-30035-SMT</a:t>
                      </a:r>
                      <a:endParaRPr kumimoji="1" lang="ja-JP" altLang="en-US" sz="1200" dirty="0" smtClean="0"/>
                    </a:p>
                  </a:txBody>
                  <a:tcPr marL="96957" marR="96957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/>
                        <a:t>35</a:t>
                      </a:r>
                      <a:r>
                        <a:rPr kumimoji="1" lang="el-GR" altLang="ja-JP" sz="1400" dirty="0" smtClean="0"/>
                        <a:t>μ</a:t>
                      </a:r>
                      <a:r>
                        <a:rPr kumimoji="1" lang="en-US" altLang="ja-JP" sz="1400" dirty="0" smtClean="0"/>
                        <a:t>m pixel</a:t>
                      </a:r>
                      <a:endParaRPr kumimoji="1" lang="ja-JP" altLang="en-US" sz="1400" dirty="0" smtClean="0"/>
                    </a:p>
                  </a:txBody>
                  <a:tcPr marL="96957" marR="96957"/>
                </a:tc>
              </a:tr>
            </a:tbl>
          </a:graphicData>
        </a:graphic>
      </p:graphicFrame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572240"/>
            <a:ext cx="2133600" cy="277140"/>
          </a:xfrm>
        </p:spPr>
        <p:txBody>
          <a:bodyPr/>
          <a:lstStyle/>
          <a:p>
            <a:r>
              <a:rPr lang="en-US" altLang="ja-JP" smtClean="0"/>
              <a:t>JPS 2013/Sep/20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16805" y="6564444"/>
            <a:ext cx="4066713" cy="277140"/>
          </a:xfrm>
        </p:spPr>
        <p:txBody>
          <a:bodyPr/>
          <a:lstStyle/>
          <a:p>
            <a:r>
              <a:rPr lang="en-US" altLang="ja-JP" smtClean="0"/>
              <a:t>Yusuke UCHIYAMA/ICEPP The University of Tokyo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96625" y="5769353"/>
            <a:ext cx="4523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Common features:</a:t>
            </a:r>
          </a:p>
          <a:p>
            <a:r>
              <a:rPr kumimoji="1" lang="en-US" altLang="ja-JP" dirty="0" smtClean="0"/>
              <a:t>3×3 mm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 dimension, p-on-n structure</a:t>
            </a:r>
            <a:endParaRPr kumimoji="1" lang="ja-JP" altLang="en-US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2B1-8B9C-44C5-98DB-93E5C0870CF6}" type="slidenum">
              <a:rPr lang="ja-JP" altLang="en-US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196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ユーザー定義 1">
      <a:majorFont>
        <a:latin typeface="Bodoni MT Condensed"/>
        <a:ea typeface="HG明朝E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郊外</Template>
  <TotalTime>16449</TotalTime>
  <Words>2178</Words>
  <Application>Microsoft Office PowerPoint</Application>
  <PresentationFormat>画面に合わせる (4:3)</PresentationFormat>
  <Paragraphs>640</Paragraphs>
  <Slides>37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50" baseType="lpstr">
      <vt:lpstr>Gulim</vt:lpstr>
      <vt:lpstr>ＭＳ Ｐゴシック</vt:lpstr>
      <vt:lpstr>メイリオ</vt:lpstr>
      <vt:lpstr>Arial</vt:lpstr>
      <vt:lpstr>Arial Black</vt:lpstr>
      <vt:lpstr>Calibri</vt:lpstr>
      <vt:lpstr>Cambria Math</vt:lpstr>
      <vt:lpstr>Symbol</vt:lpstr>
      <vt:lpstr>Times</vt:lpstr>
      <vt:lpstr>Times New Roman</vt:lpstr>
      <vt:lpstr>Tw Cen MT</vt:lpstr>
      <vt:lpstr>Wingdings</vt:lpstr>
      <vt:lpstr>Office ​​テーマ</vt:lpstr>
      <vt:lpstr>SiPM読み出しによる 高時間分解能 シンチレーションカウンターの開発</vt:lpstr>
      <vt:lpstr>Motivation</vt:lpstr>
      <vt:lpstr>MEGアップグレード</vt:lpstr>
      <vt:lpstr>SiPM in  MEG upgrade</vt:lpstr>
      <vt:lpstr>Previous results</vt:lpstr>
      <vt:lpstr>Test setup</vt:lpstr>
      <vt:lpstr>Topics today</vt:lpstr>
      <vt:lpstr>Single sensor properties</vt:lpstr>
      <vt:lpstr>Test samples</vt:lpstr>
      <vt:lpstr>I-V characteristics </vt:lpstr>
      <vt:lpstr>Snapshot of waveform</vt:lpstr>
      <vt:lpstr>p.e. counting</vt:lpstr>
      <vt:lpstr>Dark count</vt:lpstr>
      <vt:lpstr>Cross talk</vt:lpstr>
      <vt:lpstr>Cross talk</vt:lpstr>
      <vt:lpstr>PDE with UV-LED</vt:lpstr>
      <vt:lpstr>PDE with UV-LED</vt:lpstr>
      <vt:lpstr>PDE with UV-LED</vt:lpstr>
      <vt:lpstr>Scintillator signal readout by 3 MPPC series connection</vt:lpstr>
      <vt:lpstr>3 series connection</vt:lpstr>
      <vt:lpstr>Time resolution</vt:lpstr>
      <vt:lpstr>Rise time</vt:lpstr>
      <vt:lpstr>Pulse timing</vt:lpstr>
      <vt:lpstr>Temp vs Timing</vt:lpstr>
      <vt:lpstr>AdvanSiD</vt:lpstr>
      <vt:lpstr>まとめ</vt:lpstr>
      <vt:lpstr>PowerPoint プレゼンテーション</vt:lpstr>
      <vt:lpstr>Scintillator</vt:lpstr>
      <vt:lpstr>1 pe signal</vt:lpstr>
      <vt:lpstr>Temp. vs Resolution</vt:lpstr>
      <vt:lpstr>Temp. vs Resolution</vt:lpstr>
      <vt:lpstr>温度依存性・時間測定</vt:lpstr>
      <vt:lpstr>温度依存性</vt:lpstr>
      <vt:lpstr>整形・増幅器</vt:lpstr>
      <vt:lpstr>Shaping</vt:lpstr>
      <vt:lpstr>Excess noise factor</vt:lpstr>
      <vt:lpstr>Gain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uchiyama</dc:creator>
  <cp:lastModifiedBy>内山雄祐</cp:lastModifiedBy>
  <cp:revision>602</cp:revision>
  <dcterms:created xsi:type="dcterms:W3CDTF">2013-03-08T11:30:18Z</dcterms:created>
  <dcterms:modified xsi:type="dcterms:W3CDTF">2013-09-19T20:27:34Z</dcterms:modified>
</cp:coreProperties>
</file>