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1"/>
  </p:sldMasterIdLst>
  <p:notesMasterIdLst>
    <p:notesMasterId r:id="rId31"/>
  </p:notesMasterIdLst>
  <p:handoutMasterIdLst>
    <p:handoutMasterId r:id="rId32"/>
  </p:handoutMasterIdLst>
  <p:sldIdLst>
    <p:sldId id="256" r:id="rId2"/>
    <p:sldId id="272" r:id="rId3"/>
    <p:sldId id="259" r:id="rId4"/>
    <p:sldId id="258" r:id="rId5"/>
    <p:sldId id="284" r:id="rId6"/>
    <p:sldId id="260" r:id="rId7"/>
    <p:sldId id="274" r:id="rId8"/>
    <p:sldId id="257" r:id="rId9"/>
    <p:sldId id="261" r:id="rId10"/>
    <p:sldId id="262" r:id="rId11"/>
    <p:sldId id="263" r:id="rId12"/>
    <p:sldId id="264" r:id="rId13"/>
    <p:sldId id="265" r:id="rId14"/>
    <p:sldId id="266" r:id="rId15"/>
    <p:sldId id="267" r:id="rId16"/>
    <p:sldId id="268" r:id="rId17"/>
    <p:sldId id="269" r:id="rId18"/>
    <p:sldId id="270" r:id="rId19"/>
    <p:sldId id="283" r:id="rId20"/>
    <p:sldId id="285" r:id="rId21"/>
    <p:sldId id="275" r:id="rId22"/>
    <p:sldId id="280" r:id="rId23"/>
    <p:sldId id="276" r:id="rId24"/>
    <p:sldId id="278" r:id="rId25"/>
    <p:sldId id="277" r:id="rId26"/>
    <p:sldId id="281" r:id="rId27"/>
    <p:sldId id="273" r:id="rId28"/>
    <p:sldId id="271" r:id="rId29"/>
    <p:sldId id="282"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39BF56D-F0ED-4FBA-A60A-1AE3A4C9658A}">
          <p14:sldIdLst>
            <p14:sldId id="256"/>
            <p14:sldId id="272"/>
            <p14:sldId id="259"/>
            <p14:sldId id="258"/>
            <p14:sldId id="284"/>
            <p14:sldId id="260"/>
            <p14:sldId id="274"/>
            <p14:sldId id="257"/>
            <p14:sldId id="261"/>
            <p14:sldId id="262"/>
            <p14:sldId id="263"/>
            <p14:sldId id="264"/>
            <p14:sldId id="265"/>
            <p14:sldId id="266"/>
            <p14:sldId id="267"/>
            <p14:sldId id="268"/>
            <p14:sldId id="269"/>
            <p14:sldId id="270"/>
            <p14:sldId id="283"/>
            <p14:sldId id="285"/>
            <p14:sldId id="275"/>
            <p14:sldId id="280"/>
            <p14:sldId id="276"/>
            <p14:sldId id="278"/>
            <p14:sldId id="277"/>
            <p14:sldId id="281"/>
            <p14:sldId id="273"/>
            <p14:sldId id="27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F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79" y="-240"/>
      </p:cViewPr>
      <p:guideLst>
        <p:guide orient="horz" pos="2160"/>
        <p:guide pos="2880"/>
      </p:guideLst>
    </p:cSldViewPr>
  </p:slideViewPr>
  <p:notesTextViewPr>
    <p:cViewPr>
      <p:scale>
        <a:sx n="20" d="100"/>
        <a:sy n="20" d="100"/>
      </p:scale>
      <p:origin x="0" y="0"/>
    </p:cViewPr>
  </p:notesTextViewPr>
  <p:notesViewPr>
    <p:cSldViewPr>
      <p:cViewPr varScale="1">
        <p:scale>
          <a:sx n="69" d="100"/>
          <a:sy n="69" d="100"/>
        </p:scale>
        <p:origin x="-182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aneko\Desktop\sammar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aneko\Desktop\sammary.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kaneko\Desktop\sammary.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aneko\Desktop\sammary.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620423450278989"/>
          <c:y val="5.4184097808398106E-2"/>
          <c:w val="0.73699755278230128"/>
          <c:h val="0.78830762678154509"/>
        </c:manualLayout>
      </c:layout>
      <c:scatterChart>
        <c:scatterStyle val="lineMarker"/>
        <c:varyColors val="0"/>
        <c:ser>
          <c:idx val="0"/>
          <c:order val="0"/>
          <c:tx>
            <c:strRef>
              <c:f>pde!$L$67</c:f>
              <c:strCache>
                <c:ptCount val="1"/>
                <c:pt idx="0">
                  <c:v>3x3 ㎟ (12年5月)</c:v>
                </c:pt>
              </c:strCache>
            </c:strRef>
          </c:tx>
          <c:spPr>
            <a:ln w="28575">
              <a:noFill/>
            </a:ln>
          </c:spPr>
          <c:errBars>
            <c:errDir val="y"/>
            <c:errBarType val="both"/>
            <c:errValType val="cust"/>
            <c:noEndCap val="0"/>
            <c:plus>
              <c:numLit>
                <c:ptCount val="0"/>
              </c:numLit>
            </c:plus>
            <c:minus>
              <c:numLit>
                <c:ptCount val="0"/>
              </c:numLit>
            </c:minus>
          </c:errBars>
          <c:xVal>
            <c:numRef>
              <c:f>pde!$L$68:$L$71</c:f>
              <c:numCache>
                <c:formatCode>General</c:formatCode>
                <c:ptCount val="4"/>
                <c:pt idx="0">
                  <c:v>0.65</c:v>
                </c:pt>
                <c:pt idx="1">
                  <c:v>0.85</c:v>
                </c:pt>
                <c:pt idx="2">
                  <c:v>1.05</c:v>
                </c:pt>
                <c:pt idx="3">
                  <c:v>1.1499999999999999</c:v>
                </c:pt>
              </c:numCache>
            </c:numRef>
          </c:xVal>
          <c:yVal>
            <c:numRef>
              <c:f>pde!$O$68:$O$71</c:f>
              <c:numCache>
                <c:formatCode>General</c:formatCode>
                <c:ptCount val="4"/>
                <c:pt idx="0">
                  <c:v>7.3857641425208995E-2</c:v>
                </c:pt>
                <c:pt idx="1">
                  <c:v>9.9506371852249892E-2</c:v>
                </c:pt>
                <c:pt idx="2">
                  <c:v>0.11864805427659933</c:v>
                </c:pt>
                <c:pt idx="3">
                  <c:v>0.12083725354369784</c:v>
                </c:pt>
              </c:numCache>
            </c:numRef>
          </c:yVal>
          <c:smooth val="0"/>
        </c:ser>
        <c:ser>
          <c:idx val="1"/>
          <c:order val="1"/>
          <c:tx>
            <c:strRef>
              <c:f>pde!$L$72</c:f>
              <c:strCache>
                <c:ptCount val="1"/>
                <c:pt idx="0">
                  <c:v>12x12 ㎟ (12年12月)</c:v>
                </c:pt>
              </c:strCache>
            </c:strRef>
          </c:tx>
          <c:spPr>
            <a:ln w="28575">
              <a:noFill/>
            </a:ln>
          </c:spPr>
          <c:errBars>
            <c:errDir val="y"/>
            <c:errBarType val="both"/>
            <c:errValType val="cust"/>
            <c:noEndCap val="0"/>
            <c:plus>
              <c:numLit>
                <c:ptCount val="0"/>
              </c:numLit>
            </c:plus>
            <c:minus>
              <c:numLit>
                <c:ptCount val="0"/>
              </c:numLit>
            </c:minus>
          </c:errBars>
          <c:xVal>
            <c:numRef>
              <c:f>pde!$L$73</c:f>
              <c:numCache>
                <c:formatCode>General</c:formatCode>
                <c:ptCount val="1"/>
                <c:pt idx="0">
                  <c:v>1.5</c:v>
                </c:pt>
              </c:numCache>
            </c:numRef>
          </c:xVal>
          <c:yVal>
            <c:numRef>
              <c:f>pde!$O$73</c:f>
              <c:numCache>
                <c:formatCode>General</c:formatCode>
                <c:ptCount val="1"/>
                <c:pt idx="0">
                  <c:v>0.17163273831861728</c:v>
                </c:pt>
              </c:numCache>
            </c:numRef>
          </c:yVal>
          <c:smooth val="0"/>
        </c:ser>
        <c:ser>
          <c:idx val="2"/>
          <c:order val="2"/>
          <c:tx>
            <c:strRef>
              <c:f>pde!$L$74</c:f>
              <c:strCache>
                <c:ptCount val="1"/>
                <c:pt idx="0">
                  <c:v>12x12 ㎟ (13年2月)</c:v>
                </c:pt>
              </c:strCache>
            </c:strRef>
          </c:tx>
          <c:spPr>
            <a:ln w="28575">
              <a:noFill/>
            </a:ln>
          </c:spPr>
          <c:xVal>
            <c:numRef>
              <c:f>pde!$L$75:$L$76</c:f>
              <c:numCache>
                <c:formatCode>General</c:formatCode>
                <c:ptCount val="2"/>
                <c:pt idx="0">
                  <c:v>1.4</c:v>
                </c:pt>
                <c:pt idx="1">
                  <c:v>1.7</c:v>
                </c:pt>
              </c:numCache>
            </c:numRef>
          </c:xVal>
          <c:yVal>
            <c:numRef>
              <c:f>pde!$O$75:$O$76</c:f>
              <c:numCache>
                <c:formatCode>General</c:formatCode>
                <c:ptCount val="2"/>
                <c:pt idx="0">
                  <c:v>0.15566098365371567</c:v>
                </c:pt>
                <c:pt idx="1">
                  <c:v>0.16903637335242122</c:v>
                </c:pt>
              </c:numCache>
            </c:numRef>
          </c:yVal>
          <c:smooth val="0"/>
        </c:ser>
        <c:dLbls>
          <c:showLegendKey val="0"/>
          <c:showVal val="0"/>
          <c:showCatName val="0"/>
          <c:showSerName val="0"/>
          <c:showPercent val="0"/>
          <c:showBubbleSize val="0"/>
        </c:dLbls>
        <c:axId val="116578560"/>
        <c:axId val="116064640"/>
      </c:scatterChart>
      <c:valAx>
        <c:axId val="116578560"/>
        <c:scaling>
          <c:orientation val="minMax"/>
        </c:scaling>
        <c:delete val="0"/>
        <c:axPos val="b"/>
        <c:title>
          <c:tx>
            <c:rich>
              <a:bodyPr/>
              <a:lstStyle/>
              <a:p>
                <a:pPr>
                  <a:defRPr sz="1400" b="0"/>
                </a:pPr>
                <a:r>
                  <a:rPr lang="en-US" altLang="ja-JP" dirty="0" smtClean="0"/>
                  <a:t>Over</a:t>
                </a:r>
                <a:r>
                  <a:rPr lang="en-US" altLang="ja-JP" baseline="0" dirty="0" smtClean="0"/>
                  <a:t> Voltage [V]</a:t>
                </a:r>
                <a:endParaRPr lang="ja-JP" altLang="en-US" dirty="0"/>
              </a:p>
            </c:rich>
          </c:tx>
          <c:layout>
            <c:manualLayout>
              <c:xMode val="edge"/>
              <c:yMode val="edge"/>
              <c:x val="0.63821572049120545"/>
              <c:y val="0.91856572905281841"/>
            </c:manualLayout>
          </c:layout>
          <c:overlay val="0"/>
        </c:title>
        <c:numFmt formatCode="General" sourceLinked="1"/>
        <c:majorTickMark val="in"/>
        <c:minorTickMark val="none"/>
        <c:tickLblPos val="nextTo"/>
        <c:txPr>
          <a:bodyPr/>
          <a:lstStyle/>
          <a:p>
            <a:pPr>
              <a:defRPr sz="1400">
                <a:latin typeface="+mn-lt"/>
              </a:defRPr>
            </a:pPr>
            <a:endParaRPr lang="ja-JP"/>
          </a:p>
        </c:txPr>
        <c:crossAx val="116064640"/>
        <c:crosses val="autoZero"/>
        <c:crossBetween val="midCat"/>
      </c:valAx>
      <c:valAx>
        <c:axId val="116064640"/>
        <c:scaling>
          <c:orientation val="minMax"/>
          <c:max val="0.25"/>
          <c:min val="0"/>
        </c:scaling>
        <c:delete val="0"/>
        <c:axPos val="l"/>
        <c:title>
          <c:tx>
            <c:rich>
              <a:bodyPr rot="-5400000" vert="horz"/>
              <a:lstStyle/>
              <a:p>
                <a:pPr>
                  <a:defRPr sz="1600" b="0"/>
                </a:pPr>
                <a:r>
                  <a:rPr lang="en-US" altLang="ja-JP" sz="1600" dirty="0" smtClean="0"/>
                  <a:t>Photon Detection Efficiency</a:t>
                </a:r>
                <a:endParaRPr lang="ja-JP" altLang="en-US" sz="1600" dirty="0"/>
              </a:p>
            </c:rich>
          </c:tx>
          <c:layout>
            <c:manualLayout>
              <c:xMode val="edge"/>
              <c:yMode val="edge"/>
              <c:x val="1.3888899684802506E-2"/>
              <c:y val="0.10263133233158971"/>
            </c:manualLayout>
          </c:layout>
          <c:overlay val="0"/>
        </c:title>
        <c:numFmt formatCode="0%" sourceLinked="0"/>
        <c:majorTickMark val="in"/>
        <c:minorTickMark val="none"/>
        <c:tickLblPos val="nextTo"/>
        <c:txPr>
          <a:bodyPr/>
          <a:lstStyle/>
          <a:p>
            <a:pPr>
              <a:defRPr sz="1400">
                <a:latin typeface="+mn-lt"/>
              </a:defRPr>
            </a:pPr>
            <a:endParaRPr lang="ja-JP"/>
          </a:p>
        </c:txPr>
        <c:crossAx val="116578560"/>
        <c:crosses val="autoZero"/>
        <c:crossBetween val="midCat"/>
      </c:valAx>
      <c:spPr>
        <a:solidFill>
          <a:sysClr val="window" lastClr="FFFFFF"/>
        </a:solidFill>
        <a:ln>
          <a:solidFill>
            <a:schemeClr val="tx1"/>
          </a:solidFill>
        </a:ln>
      </c:spPr>
    </c:plotArea>
    <c:legend>
      <c:legendPos val="r"/>
      <c:layout>
        <c:manualLayout>
          <c:xMode val="edge"/>
          <c:yMode val="edge"/>
          <c:x val="0.21133493199222175"/>
          <c:y val="5.5635359132051726E-2"/>
          <c:w val="0.51772062852945411"/>
          <c:h val="0.23893725678314034"/>
        </c:manualLayout>
      </c:layout>
      <c:overlay val="1"/>
      <c:txPr>
        <a:bodyPr/>
        <a:lstStyle/>
        <a:p>
          <a:pPr>
            <a:defRPr sz="1400"/>
          </a:pPr>
          <a:endParaRPr lang="ja-JP"/>
        </a:p>
      </c:txPr>
    </c:legend>
    <c:plotVisOnly val="1"/>
    <c:dispBlanksAs val="gap"/>
    <c:showDLblsOverMax val="0"/>
  </c:chart>
  <c:spPr>
    <a:solidFill>
      <a:sysClr val="window" lastClr="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22767797016784797"/>
          <c:y val="4.3813918757467145E-2"/>
          <c:w val="0.69652871891782686"/>
          <c:h val="0.72749119857007438"/>
        </c:manualLayout>
      </c:layout>
      <c:scatterChart>
        <c:scatterStyle val="lineMarker"/>
        <c:varyColors val="0"/>
        <c:ser>
          <c:idx val="0"/>
          <c:order val="0"/>
          <c:tx>
            <c:strRef>
              <c:f>Sheet1!$B$1</c:f>
              <c:strCache>
                <c:ptCount val="1"/>
              </c:strCache>
            </c:strRef>
          </c:tx>
          <c:spPr>
            <a:ln w="28575">
              <a:noFill/>
            </a:ln>
          </c:spPr>
          <c:marker>
            <c:symbol val="diamond"/>
            <c:size val="10"/>
          </c:marker>
          <c:errBars>
            <c:errDir val="y"/>
            <c:errBarType val="both"/>
            <c:errValType val="cust"/>
            <c:noEndCap val="0"/>
            <c:plus>
              <c:numLit>
                <c:ptCount val="0"/>
              </c:numLit>
            </c:plus>
            <c:minus>
              <c:numLit>
                <c:ptCount val="0"/>
              </c:numLit>
            </c:minus>
          </c:errBars>
          <c:xVal>
            <c:numRef>
              <c:f>Sheet1!$B$3:$B$5</c:f>
              <c:numCache>
                <c:formatCode>General</c:formatCode>
                <c:ptCount val="3"/>
                <c:pt idx="0">
                  <c:v>349</c:v>
                </c:pt>
                <c:pt idx="1">
                  <c:v>606</c:v>
                </c:pt>
                <c:pt idx="2">
                  <c:v>8867</c:v>
                </c:pt>
              </c:numCache>
            </c:numRef>
          </c:xVal>
          <c:yVal>
            <c:numRef>
              <c:f>Sheet1!$E$3:$E$5</c:f>
              <c:numCache>
                <c:formatCode>General</c:formatCode>
                <c:ptCount val="3"/>
                <c:pt idx="0">
                  <c:v>218</c:v>
                </c:pt>
                <c:pt idx="1">
                  <c:v>234</c:v>
                </c:pt>
                <c:pt idx="2">
                  <c:v>368</c:v>
                </c:pt>
              </c:numCache>
            </c:numRef>
          </c:yVal>
          <c:smooth val="0"/>
        </c:ser>
        <c:dLbls>
          <c:showLegendKey val="0"/>
          <c:showVal val="0"/>
          <c:showCatName val="0"/>
          <c:showSerName val="0"/>
          <c:showPercent val="0"/>
          <c:showBubbleSize val="0"/>
        </c:dLbls>
        <c:axId val="115872896"/>
        <c:axId val="115874816"/>
      </c:scatterChart>
      <c:valAx>
        <c:axId val="115872896"/>
        <c:scaling>
          <c:logBase val="10"/>
          <c:orientation val="minMax"/>
          <c:max val="10000"/>
          <c:min val="10"/>
        </c:scaling>
        <c:delete val="0"/>
        <c:axPos val="b"/>
        <c:title>
          <c:tx>
            <c:rich>
              <a:bodyPr/>
              <a:lstStyle/>
              <a:p>
                <a:pPr>
                  <a:defRPr sz="1400" b="0"/>
                </a:pPr>
                <a:r>
                  <a:rPr lang="en-US" altLang="ja-JP" dirty="0" smtClean="0"/>
                  <a:t>Quench</a:t>
                </a:r>
                <a:r>
                  <a:rPr lang="en-US" altLang="ja-JP" baseline="0" dirty="0" smtClean="0"/>
                  <a:t> resistance [</a:t>
                </a:r>
                <a:r>
                  <a:rPr lang="en-US" altLang="ja-JP" baseline="0" dirty="0" err="1" smtClean="0"/>
                  <a:t>kΩ</a:t>
                </a:r>
                <a:r>
                  <a:rPr lang="en-US" altLang="ja-JP" baseline="0" dirty="0" smtClean="0"/>
                  <a:t>]</a:t>
                </a:r>
                <a:endParaRPr lang="ja-JP" altLang="en-US" dirty="0"/>
              </a:p>
            </c:rich>
          </c:tx>
          <c:layout>
            <c:manualLayout>
              <c:xMode val="edge"/>
              <c:yMode val="edge"/>
              <c:x val="0.69434193121693122"/>
              <c:y val="0.91488112305854241"/>
            </c:manualLayout>
          </c:layout>
          <c:overlay val="0"/>
        </c:title>
        <c:numFmt formatCode="General" sourceLinked="1"/>
        <c:majorTickMark val="in"/>
        <c:minorTickMark val="none"/>
        <c:tickLblPos val="nextTo"/>
        <c:txPr>
          <a:bodyPr/>
          <a:lstStyle/>
          <a:p>
            <a:pPr>
              <a:defRPr sz="1200">
                <a:latin typeface="+mn-lt"/>
              </a:defRPr>
            </a:pPr>
            <a:endParaRPr lang="ja-JP"/>
          </a:p>
        </c:txPr>
        <c:crossAx val="115874816"/>
        <c:crosses val="autoZero"/>
        <c:crossBetween val="midCat"/>
      </c:valAx>
      <c:valAx>
        <c:axId val="115874816"/>
        <c:scaling>
          <c:orientation val="minMax"/>
        </c:scaling>
        <c:delete val="0"/>
        <c:axPos val="l"/>
        <c:title>
          <c:tx>
            <c:rich>
              <a:bodyPr rot="-5400000" vert="horz"/>
              <a:lstStyle/>
              <a:p>
                <a:pPr>
                  <a:defRPr sz="1400" b="0"/>
                </a:pPr>
                <a:r>
                  <a:rPr lang="en-US" altLang="ja-JP" baseline="0" dirty="0" smtClean="0"/>
                  <a:t>Decay constant [ns]</a:t>
                </a:r>
                <a:endParaRPr lang="ja-JP" altLang="en-US" dirty="0"/>
              </a:p>
            </c:rich>
          </c:tx>
          <c:layout>
            <c:manualLayout>
              <c:xMode val="edge"/>
              <c:yMode val="edge"/>
              <c:x val="9.9843844511103719E-3"/>
              <c:y val="5.9528224664953486E-2"/>
            </c:manualLayout>
          </c:layout>
          <c:overlay val="0"/>
        </c:title>
        <c:numFmt formatCode="General" sourceLinked="0"/>
        <c:majorTickMark val="in"/>
        <c:minorTickMark val="none"/>
        <c:tickLblPos val="nextTo"/>
        <c:txPr>
          <a:bodyPr/>
          <a:lstStyle/>
          <a:p>
            <a:pPr>
              <a:defRPr sz="1200">
                <a:latin typeface="+mn-lt"/>
              </a:defRPr>
            </a:pPr>
            <a:endParaRPr lang="ja-JP"/>
          </a:p>
        </c:txPr>
        <c:crossAx val="115872896"/>
        <c:crosses val="autoZero"/>
        <c:crossBetween val="midCat"/>
      </c:valAx>
      <c:spPr>
        <a:ln>
          <a:solidFill>
            <a:schemeClr val="tx1"/>
          </a:solidFill>
        </a:ln>
      </c:spPr>
    </c:plotArea>
    <c:plotVisOnly val="1"/>
    <c:dispBlanksAs val="gap"/>
    <c:showDLblsOverMax val="0"/>
  </c:chart>
  <c:spPr>
    <a:solidFill>
      <a:sysClr val="window" lastClr="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Reduction of After pulse</a:t>
            </a:r>
            <a:endParaRPr lang="en-US" dirty="0"/>
          </a:p>
        </c:rich>
      </c:tx>
      <c:layout>
        <c:manualLayout>
          <c:xMode val="edge"/>
          <c:yMode val="edge"/>
          <c:x val="0.30695163500351813"/>
          <c:y val="1.9010642808395439E-2"/>
        </c:manualLayout>
      </c:layout>
      <c:overlay val="0"/>
    </c:title>
    <c:autoTitleDeleted val="0"/>
    <c:plotArea>
      <c:layout>
        <c:manualLayout>
          <c:layoutTarget val="inner"/>
          <c:xMode val="edge"/>
          <c:yMode val="edge"/>
          <c:x val="0.16929339619541492"/>
          <c:y val="0.10133312851859998"/>
          <c:w val="0.78921434394613443"/>
          <c:h val="0.73590207664001051"/>
        </c:manualLayout>
      </c:layout>
      <c:scatterChart>
        <c:scatterStyle val="lineMarker"/>
        <c:varyColors val="0"/>
        <c:ser>
          <c:idx val="0"/>
          <c:order val="0"/>
          <c:tx>
            <c:strRef>
              <c:f>newCT!$A$47</c:f>
              <c:strCache>
                <c:ptCount val="1"/>
                <c:pt idx="0">
                  <c:v>new technology #1</c:v>
                </c:pt>
              </c:strCache>
            </c:strRef>
          </c:tx>
          <c:spPr>
            <a:ln w="28575">
              <a:noFill/>
            </a:ln>
          </c:spPr>
          <c:marker>
            <c:symbol val="square"/>
            <c:size val="8"/>
            <c:spPr>
              <a:solidFill>
                <a:srgbClr val="0D80FF"/>
              </a:solidFill>
              <a:ln>
                <a:solidFill>
                  <a:srgbClr val="0D80FF">
                    <a:lumMod val="50000"/>
                  </a:srgbClr>
                </a:solidFill>
              </a:ln>
            </c:spPr>
          </c:marker>
          <c:xVal>
            <c:numRef>
              <c:f>newCT!$A$49:$A$56</c:f>
              <c:numCache>
                <c:formatCode>General</c:formatCode>
                <c:ptCount val="8"/>
                <c:pt idx="0">
                  <c:v>1.2082355537941467</c:v>
                </c:pt>
                <c:pt idx="1">
                  <c:v>1.6082355537941453</c:v>
                </c:pt>
                <c:pt idx="2">
                  <c:v>2.0082355537941439</c:v>
                </c:pt>
                <c:pt idx="3">
                  <c:v>2.4082355537941424</c:v>
                </c:pt>
                <c:pt idx="4">
                  <c:v>2.8082355537941481</c:v>
                </c:pt>
                <c:pt idx="5">
                  <c:v>3.2082355537941467</c:v>
                </c:pt>
                <c:pt idx="6">
                  <c:v>3.6082355537941453</c:v>
                </c:pt>
                <c:pt idx="7">
                  <c:v>4.0082355537941439</c:v>
                </c:pt>
              </c:numCache>
            </c:numRef>
          </c:xVal>
          <c:yVal>
            <c:numRef>
              <c:f>newCT!$C$49:$C$56</c:f>
              <c:numCache>
                <c:formatCode>General</c:formatCode>
                <c:ptCount val="8"/>
                <c:pt idx="0">
                  <c:v>8.5257877370929422E-2</c:v>
                </c:pt>
                <c:pt idx="1">
                  <c:v>0.17609098963442232</c:v>
                </c:pt>
                <c:pt idx="2">
                  <c:v>0.23606945266895166</c:v>
                </c:pt>
                <c:pt idx="3">
                  <c:v>0.33847157220501162</c:v>
                </c:pt>
                <c:pt idx="4">
                  <c:v>0.34964241224287623</c:v>
                </c:pt>
                <c:pt idx="5">
                  <c:v>0.44644117613024914</c:v>
                </c:pt>
                <c:pt idx="6">
                  <c:v>0.51905733378094876</c:v>
                </c:pt>
                <c:pt idx="7">
                  <c:v>0.57694879331878335</c:v>
                </c:pt>
              </c:numCache>
            </c:numRef>
          </c:yVal>
          <c:smooth val="0"/>
        </c:ser>
        <c:ser>
          <c:idx val="5"/>
          <c:order val="1"/>
          <c:tx>
            <c:strRef>
              <c:f>newCT!$H$30</c:f>
              <c:strCache>
                <c:ptCount val="1"/>
                <c:pt idx="0">
                  <c:v>new technology #2</c:v>
                </c:pt>
              </c:strCache>
            </c:strRef>
          </c:tx>
          <c:spPr>
            <a:ln w="28575">
              <a:noFill/>
            </a:ln>
          </c:spPr>
          <c:marker>
            <c:symbol val="circle"/>
            <c:size val="8"/>
            <c:spPr>
              <a:solidFill>
                <a:srgbClr val="FD2F43"/>
              </a:solidFill>
              <a:ln>
                <a:solidFill>
                  <a:srgbClr val="FD2F43">
                    <a:lumMod val="50000"/>
                  </a:srgbClr>
                </a:solidFill>
              </a:ln>
            </c:spPr>
          </c:marker>
          <c:xVal>
            <c:numRef>
              <c:f>newCT!$H$32:$H$36</c:f>
              <c:numCache>
                <c:formatCode>General</c:formatCode>
                <c:ptCount val="5"/>
                <c:pt idx="0">
                  <c:v>1.8635659841147003</c:v>
                </c:pt>
                <c:pt idx="1">
                  <c:v>2.0635659841147032</c:v>
                </c:pt>
                <c:pt idx="2">
                  <c:v>2.2635659841146989</c:v>
                </c:pt>
                <c:pt idx="3">
                  <c:v>2.4635659841147017</c:v>
                </c:pt>
                <c:pt idx="4">
                  <c:v>2.6635659841146975</c:v>
                </c:pt>
              </c:numCache>
            </c:numRef>
          </c:xVal>
          <c:yVal>
            <c:numRef>
              <c:f>newCT!$K$32:$K$36</c:f>
              <c:numCache>
                <c:formatCode>General</c:formatCode>
                <c:ptCount val="5"/>
                <c:pt idx="0">
                  <c:v>0.22425693725193496</c:v>
                </c:pt>
                <c:pt idx="1">
                  <c:v>0.26316055402221894</c:v>
                </c:pt>
                <c:pt idx="2">
                  <c:v>0.29704546014633265</c:v>
                </c:pt>
                <c:pt idx="3">
                  <c:v>0.32469806819280711</c:v>
                </c:pt>
                <c:pt idx="4">
                  <c:v>0.37821537647331221</c:v>
                </c:pt>
              </c:numCache>
            </c:numRef>
          </c:yVal>
          <c:smooth val="0"/>
        </c:ser>
        <c:ser>
          <c:idx val="1"/>
          <c:order val="2"/>
          <c:tx>
            <c:strRef>
              <c:f>newCT!$A$21</c:f>
              <c:strCache>
                <c:ptCount val="1"/>
                <c:pt idx="0">
                  <c:v>previous 3mm</c:v>
                </c:pt>
              </c:strCache>
            </c:strRef>
          </c:tx>
          <c:spPr>
            <a:ln w="28575">
              <a:noFill/>
            </a:ln>
          </c:spPr>
          <c:marker>
            <c:symbol val="square"/>
            <c:size val="9"/>
            <c:spPr>
              <a:noFill/>
              <a:ln w="25400">
                <a:solidFill>
                  <a:srgbClr val="3BCA02">
                    <a:lumMod val="75000"/>
                  </a:srgbClr>
                </a:solidFill>
              </a:ln>
            </c:spPr>
          </c:marker>
          <c:xVal>
            <c:numRef>
              <c:f>newCT!$A$22:$A$26</c:f>
              <c:numCache>
                <c:formatCode>General</c:formatCode>
                <c:ptCount val="5"/>
                <c:pt idx="0">
                  <c:v>0.8</c:v>
                </c:pt>
                <c:pt idx="1">
                  <c:v>1</c:v>
                </c:pt>
                <c:pt idx="2">
                  <c:v>1.2</c:v>
                </c:pt>
                <c:pt idx="3">
                  <c:v>1.3</c:v>
                </c:pt>
                <c:pt idx="4">
                  <c:v>1.5</c:v>
                </c:pt>
              </c:numCache>
            </c:numRef>
          </c:xVal>
          <c:yVal>
            <c:numRef>
              <c:f>newCT!$C$22:$C$26</c:f>
              <c:numCache>
                <c:formatCode>General</c:formatCode>
                <c:ptCount val="5"/>
                <c:pt idx="0">
                  <c:v>0.10279801355136203</c:v>
                </c:pt>
                <c:pt idx="1">
                  <c:v>0.16955788548336573</c:v>
                </c:pt>
                <c:pt idx="3">
                  <c:v>0.32520328579954294</c:v>
                </c:pt>
                <c:pt idx="4">
                  <c:v>0.4361375330126705</c:v>
                </c:pt>
              </c:numCache>
            </c:numRef>
          </c:yVal>
          <c:smooth val="0"/>
        </c:ser>
        <c:ser>
          <c:idx val="2"/>
          <c:order val="3"/>
          <c:tx>
            <c:strRef>
              <c:f>newCT!$E$20</c:f>
              <c:strCache>
                <c:ptCount val="1"/>
                <c:pt idx="0">
                  <c:v>previous 12mm #1</c:v>
                </c:pt>
              </c:strCache>
            </c:strRef>
          </c:tx>
          <c:spPr>
            <a:ln w="28575">
              <a:noFill/>
            </a:ln>
          </c:spPr>
          <c:marker>
            <c:symbol val="circle"/>
            <c:size val="9"/>
            <c:spPr>
              <a:noFill/>
              <a:ln w="25400">
                <a:solidFill>
                  <a:srgbClr val="8307FF"/>
                </a:solidFill>
              </a:ln>
            </c:spPr>
          </c:marker>
          <c:xVal>
            <c:numRef>
              <c:f>newCT!$A$26</c:f>
              <c:numCache>
                <c:formatCode>General</c:formatCode>
                <c:ptCount val="1"/>
                <c:pt idx="0">
                  <c:v>1.5</c:v>
                </c:pt>
              </c:numCache>
            </c:numRef>
          </c:xVal>
          <c:yVal>
            <c:numRef>
              <c:f>newCT!$F$26</c:f>
              <c:numCache>
                <c:formatCode>General</c:formatCode>
                <c:ptCount val="1"/>
                <c:pt idx="0">
                  <c:v>0.43678160919540232</c:v>
                </c:pt>
              </c:numCache>
            </c:numRef>
          </c:yVal>
          <c:smooth val="0"/>
        </c:ser>
        <c:ser>
          <c:idx val="3"/>
          <c:order val="4"/>
          <c:tx>
            <c:strRef>
              <c:f>newCT!$A$44</c:f>
              <c:strCache>
                <c:ptCount val="1"/>
                <c:pt idx="0">
                  <c:v>previous 12mm #2</c:v>
                </c:pt>
              </c:strCache>
            </c:strRef>
          </c:tx>
          <c:spPr>
            <a:ln w="28575">
              <a:noFill/>
            </a:ln>
          </c:spPr>
          <c:marker>
            <c:symbol val="triangle"/>
            <c:size val="10"/>
            <c:spPr>
              <a:noFill/>
              <a:ln w="25400">
                <a:solidFill>
                  <a:srgbClr val="02D8AF">
                    <a:lumMod val="75000"/>
                  </a:srgbClr>
                </a:solidFill>
              </a:ln>
            </c:spPr>
          </c:marker>
          <c:xVal>
            <c:numRef>
              <c:f>newCT!$A$45:$A$46</c:f>
              <c:numCache>
                <c:formatCode>General</c:formatCode>
                <c:ptCount val="2"/>
                <c:pt idx="0">
                  <c:v>1.4</c:v>
                </c:pt>
                <c:pt idx="1">
                  <c:v>1.7</c:v>
                </c:pt>
              </c:numCache>
            </c:numRef>
          </c:xVal>
          <c:yVal>
            <c:numRef>
              <c:f>newCT!$C$45:$C$46</c:f>
              <c:numCache>
                <c:formatCode>General</c:formatCode>
                <c:ptCount val="2"/>
                <c:pt idx="0">
                  <c:v>0.27021185551945259</c:v>
                </c:pt>
                <c:pt idx="1">
                  <c:v>0.32935275795256169</c:v>
                </c:pt>
              </c:numCache>
            </c:numRef>
          </c:yVal>
          <c:smooth val="0"/>
        </c:ser>
        <c:dLbls>
          <c:showLegendKey val="0"/>
          <c:showVal val="0"/>
          <c:showCatName val="0"/>
          <c:showSerName val="0"/>
          <c:showPercent val="0"/>
          <c:showBubbleSize val="0"/>
        </c:dLbls>
        <c:axId val="116774400"/>
        <c:axId val="116781056"/>
      </c:scatterChart>
      <c:valAx>
        <c:axId val="116774400"/>
        <c:scaling>
          <c:orientation val="minMax"/>
          <c:max val="4.5"/>
          <c:min val="0"/>
        </c:scaling>
        <c:delete val="0"/>
        <c:axPos val="b"/>
        <c:title>
          <c:tx>
            <c:rich>
              <a:bodyPr/>
              <a:lstStyle/>
              <a:p>
                <a:pPr>
                  <a:defRPr sz="1600" b="0"/>
                </a:pPr>
                <a:r>
                  <a:rPr lang="en-US" sz="1600" b="0" dirty="0"/>
                  <a:t>O</a:t>
                </a:r>
                <a:r>
                  <a:rPr lang="en-US" sz="1600" b="0" dirty="0" smtClean="0"/>
                  <a:t>ver voltage [V]</a:t>
                </a:r>
                <a:endParaRPr lang="ja-JP" sz="1600" b="0" dirty="0"/>
              </a:p>
            </c:rich>
          </c:tx>
          <c:layout>
            <c:manualLayout>
              <c:xMode val="edge"/>
              <c:yMode val="edge"/>
              <c:x val="0.69273599229715221"/>
              <c:y val="0.91530674596246675"/>
            </c:manualLayout>
          </c:layout>
          <c:overlay val="0"/>
        </c:title>
        <c:numFmt formatCode="General" sourceLinked="1"/>
        <c:majorTickMark val="in"/>
        <c:minorTickMark val="none"/>
        <c:tickLblPos val="nextTo"/>
        <c:txPr>
          <a:bodyPr rot="0" vert="horz"/>
          <a:lstStyle/>
          <a:p>
            <a:pPr>
              <a:defRPr sz="1600">
                <a:latin typeface="+mn-lt"/>
              </a:defRPr>
            </a:pPr>
            <a:endParaRPr lang="ja-JP"/>
          </a:p>
        </c:txPr>
        <c:crossAx val="116781056"/>
        <c:crosses val="autoZero"/>
        <c:crossBetween val="midCat"/>
      </c:valAx>
      <c:valAx>
        <c:axId val="116781056"/>
        <c:scaling>
          <c:orientation val="minMax"/>
          <c:max val="0.60000000000000009"/>
        </c:scaling>
        <c:delete val="0"/>
        <c:axPos val="l"/>
        <c:title>
          <c:tx>
            <c:rich>
              <a:bodyPr rot="-5400000" vert="horz"/>
              <a:lstStyle/>
              <a:p>
                <a:pPr>
                  <a:defRPr sz="1600" b="0"/>
                </a:pPr>
                <a:r>
                  <a:rPr lang="en-US" altLang="ja-JP" sz="1600" b="0" dirty="0" err="1" smtClean="0"/>
                  <a:t>Prob</a:t>
                </a:r>
                <a:r>
                  <a:rPr lang="en-US" altLang="ja-JP" sz="1600" b="0" dirty="0" smtClean="0"/>
                  <a:t> (crosstalk + afterpulse)</a:t>
                </a:r>
                <a:endParaRPr lang="ja-JP" altLang="en-US" sz="1600" b="0" dirty="0"/>
              </a:p>
            </c:rich>
          </c:tx>
          <c:layout>
            <c:manualLayout>
              <c:xMode val="edge"/>
              <c:yMode val="edge"/>
              <c:x val="8.9877050698070581E-3"/>
              <c:y val="0.11210035619625031"/>
            </c:manualLayout>
          </c:layout>
          <c:overlay val="0"/>
        </c:title>
        <c:numFmt formatCode="0%" sourceLinked="0"/>
        <c:majorTickMark val="in"/>
        <c:minorTickMark val="none"/>
        <c:tickLblPos val="nextTo"/>
        <c:txPr>
          <a:bodyPr/>
          <a:lstStyle/>
          <a:p>
            <a:pPr>
              <a:defRPr sz="1600"/>
            </a:pPr>
            <a:endParaRPr lang="ja-JP"/>
          </a:p>
        </c:txPr>
        <c:crossAx val="116774400"/>
        <c:crosses val="autoZero"/>
        <c:crossBetween val="midCat"/>
      </c:valAx>
      <c:spPr>
        <a:ln>
          <a:solidFill>
            <a:schemeClr val="tx1"/>
          </a:solidFill>
        </a:ln>
      </c:spPr>
    </c:plotArea>
    <c:legend>
      <c:legendPos val="r"/>
      <c:layout>
        <c:manualLayout>
          <c:xMode val="edge"/>
          <c:yMode val="edge"/>
          <c:x val="0.63784653557012183"/>
          <c:y val="0.46737664069071683"/>
          <c:w val="0.3388263980058554"/>
          <c:h val="0.30751260064074515"/>
        </c:manualLayout>
      </c:layout>
      <c:overlay val="1"/>
      <c:spPr>
        <a:solidFill>
          <a:sysClr val="window" lastClr="FFFFFF"/>
        </a:solidFill>
        <a:ln>
          <a:solidFill>
            <a:sysClr val="windowText" lastClr="000000"/>
          </a:solidFill>
        </a:ln>
      </c:spPr>
      <c:txPr>
        <a:bodyPr/>
        <a:lstStyle/>
        <a:p>
          <a:pPr>
            <a:defRPr sz="1400"/>
          </a:pPr>
          <a:endParaRPr lang="ja-JP"/>
        </a:p>
      </c:txPr>
    </c:legend>
    <c:plotVisOnly val="1"/>
    <c:dispBlanksAs val="gap"/>
    <c:showDLblsOverMax val="0"/>
  </c:chart>
  <c:spPr>
    <a:solidFill>
      <a:sysClr val="window" lastClr="FFFFFF"/>
    </a:solidFill>
    <a:ln>
      <a:noFill/>
    </a:ln>
  </c:spPr>
  <c:txPr>
    <a:bodyPr/>
    <a:lstStyle/>
    <a:p>
      <a:pPr>
        <a:defRPr>
          <a:latin typeface="+mn-lt"/>
          <a:cs typeface="Arial" pitchFamily="34" charset="0"/>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78296529143821"/>
          <c:y val="4.381394948582247E-2"/>
          <c:w val="0.84095410967408846"/>
          <c:h val="0.7900036453776611"/>
        </c:manualLayout>
      </c:layout>
      <c:scatterChart>
        <c:scatterStyle val="lineMarker"/>
        <c:varyColors val="0"/>
        <c:ser>
          <c:idx val="0"/>
          <c:order val="0"/>
          <c:tx>
            <c:strRef>
              <c:f>pde!$A$68</c:f>
              <c:strCache>
                <c:ptCount val="1"/>
                <c:pt idx="0">
                  <c:v>type-I</c:v>
                </c:pt>
              </c:strCache>
            </c:strRef>
          </c:tx>
          <c:spPr>
            <a:ln w="28575">
              <a:noFill/>
            </a:ln>
          </c:spPr>
          <c:errBars>
            <c:errDir val="y"/>
            <c:errBarType val="both"/>
            <c:errValType val="cust"/>
            <c:noEndCap val="0"/>
            <c:plus>
              <c:numLit>
                <c:ptCount val="0"/>
              </c:numLit>
            </c:plus>
            <c:minus>
              <c:numLit>
                <c:ptCount val="0"/>
              </c:numLit>
            </c:minus>
          </c:errBars>
          <c:xVal>
            <c:numRef>
              <c:f>pde!$A$69:$A$73</c:f>
              <c:numCache>
                <c:formatCode>General</c:formatCode>
                <c:ptCount val="5"/>
                <c:pt idx="0">
                  <c:v>1.2082355537941467</c:v>
                </c:pt>
                <c:pt idx="1">
                  <c:v>1.6082355537941453</c:v>
                </c:pt>
                <c:pt idx="2">
                  <c:v>2.0082355537941439</c:v>
                </c:pt>
                <c:pt idx="3">
                  <c:v>2.4082355537941424</c:v>
                </c:pt>
                <c:pt idx="4">
                  <c:v>2.8082355537941481</c:v>
                </c:pt>
              </c:numCache>
            </c:numRef>
          </c:xVal>
          <c:yVal>
            <c:numRef>
              <c:f>pde!$G$69:$G$73</c:f>
              <c:numCache>
                <c:formatCode>General</c:formatCode>
                <c:ptCount val="5"/>
                <c:pt idx="0">
                  <c:v>4.5788143693270382E-2</c:v>
                </c:pt>
                <c:pt idx="1">
                  <c:v>5.4277393145537318E-2</c:v>
                </c:pt>
                <c:pt idx="2">
                  <c:v>6.2689782979758954E-2</c:v>
                </c:pt>
                <c:pt idx="3">
                  <c:v>6.9033965464085412E-2</c:v>
                </c:pt>
                <c:pt idx="4">
                  <c:v>7.8438841034203441E-2</c:v>
                </c:pt>
              </c:numCache>
            </c:numRef>
          </c:yVal>
          <c:smooth val="0"/>
        </c:ser>
        <c:ser>
          <c:idx val="1"/>
          <c:order val="1"/>
          <c:tx>
            <c:strRef>
              <c:f>pde!$L$67</c:f>
              <c:strCache>
                <c:ptCount val="1"/>
                <c:pt idx="0">
                  <c:v>3x3 ㎟ (12年5月)</c:v>
                </c:pt>
              </c:strCache>
            </c:strRef>
          </c:tx>
          <c:spPr>
            <a:ln w="28575">
              <a:noFill/>
            </a:ln>
          </c:spPr>
          <c:errBars>
            <c:errDir val="y"/>
            <c:errBarType val="both"/>
            <c:errValType val="cust"/>
            <c:noEndCap val="0"/>
            <c:plus>
              <c:numLit>
                <c:ptCount val="0"/>
              </c:numLit>
            </c:plus>
            <c:minus>
              <c:numLit>
                <c:ptCount val="0"/>
              </c:numLit>
            </c:minus>
          </c:errBars>
          <c:xVal>
            <c:numRef>
              <c:f>pde!$L$68:$L$71</c:f>
              <c:numCache>
                <c:formatCode>General</c:formatCode>
                <c:ptCount val="4"/>
                <c:pt idx="0">
                  <c:v>0.65</c:v>
                </c:pt>
                <c:pt idx="1">
                  <c:v>0.85</c:v>
                </c:pt>
                <c:pt idx="2">
                  <c:v>1.05</c:v>
                </c:pt>
                <c:pt idx="3">
                  <c:v>1.1499999999999999</c:v>
                </c:pt>
              </c:numCache>
            </c:numRef>
          </c:xVal>
          <c:yVal>
            <c:numRef>
              <c:f>pde!$O$68:$O$71</c:f>
              <c:numCache>
                <c:formatCode>General</c:formatCode>
                <c:ptCount val="4"/>
                <c:pt idx="0">
                  <c:v>7.3857641425208995E-2</c:v>
                </c:pt>
                <c:pt idx="1">
                  <c:v>9.9506371852249892E-2</c:v>
                </c:pt>
                <c:pt idx="2">
                  <c:v>0.11864805427659933</c:v>
                </c:pt>
                <c:pt idx="3">
                  <c:v>0.12083725354369784</c:v>
                </c:pt>
              </c:numCache>
            </c:numRef>
          </c:yVal>
          <c:smooth val="0"/>
        </c:ser>
        <c:ser>
          <c:idx val="2"/>
          <c:order val="2"/>
          <c:tx>
            <c:strRef>
              <c:f>pde!$L$72</c:f>
              <c:strCache>
                <c:ptCount val="1"/>
                <c:pt idx="0">
                  <c:v>12x12 ㎟ (12年12月)</c:v>
                </c:pt>
              </c:strCache>
            </c:strRef>
          </c:tx>
          <c:spPr>
            <a:ln w="28575">
              <a:noFill/>
            </a:ln>
          </c:spPr>
          <c:xVal>
            <c:numRef>
              <c:f>pde!$L$73</c:f>
              <c:numCache>
                <c:formatCode>General</c:formatCode>
                <c:ptCount val="1"/>
                <c:pt idx="0">
                  <c:v>1.5</c:v>
                </c:pt>
              </c:numCache>
            </c:numRef>
          </c:xVal>
          <c:yVal>
            <c:numRef>
              <c:f>pde!$O$73</c:f>
              <c:numCache>
                <c:formatCode>General</c:formatCode>
                <c:ptCount val="1"/>
                <c:pt idx="0">
                  <c:v>0.17163273831861728</c:v>
                </c:pt>
              </c:numCache>
            </c:numRef>
          </c:yVal>
          <c:smooth val="0"/>
        </c:ser>
        <c:ser>
          <c:idx val="3"/>
          <c:order val="3"/>
          <c:tx>
            <c:strRef>
              <c:f>pde!$L$74</c:f>
              <c:strCache>
                <c:ptCount val="1"/>
                <c:pt idx="0">
                  <c:v>12x12 ㎟ (13年2月)</c:v>
                </c:pt>
              </c:strCache>
            </c:strRef>
          </c:tx>
          <c:spPr>
            <a:ln w="28575">
              <a:noFill/>
            </a:ln>
          </c:spPr>
          <c:errBars>
            <c:errDir val="y"/>
            <c:errBarType val="both"/>
            <c:errValType val="cust"/>
            <c:noEndCap val="0"/>
            <c:plus>
              <c:numRef>
                <c:f>pde!$P$75:$P$76</c:f>
                <c:numCache>
                  <c:formatCode>General</c:formatCode>
                  <c:ptCount val="2"/>
                  <c:pt idx="0">
                    <c:v>2.4915019081899338E-2</c:v>
                  </c:pt>
                  <c:pt idx="1">
                    <c:v>3.7864256572928891E-2</c:v>
                  </c:pt>
                </c:numCache>
              </c:numRef>
            </c:plus>
            <c:minus>
              <c:numRef>
                <c:f>pde!$P$75:$P$76</c:f>
                <c:numCache>
                  <c:formatCode>General</c:formatCode>
                  <c:ptCount val="2"/>
                  <c:pt idx="0">
                    <c:v>2.4915019081899338E-2</c:v>
                  </c:pt>
                  <c:pt idx="1">
                    <c:v>3.7864256572928891E-2</c:v>
                  </c:pt>
                </c:numCache>
              </c:numRef>
            </c:minus>
          </c:errBars>
          <c:xVal>
            <c:numRef>
              <c:f>pde!$L$75:$L$76</c:f>
              <c:numCache>
                <c:formatCode>General</c:formatCode>
                <c:ptCount val="2"/>
                <c:pt idx="0">
                  <c:v>1.4</c:v>
                </c:pt>
                <c:pt idx="1">
                  <c:v>1.7</c:v>
                </c:pt>
              </c:numCache>
            </c:numRef>
          </c:xVal>
          <c:yVal>
            <c:numRef>
              <c:f>pde!$O$75:$O$76</c:f>
              <c:numCache>
                <c:formatCode>General</c:formatCode>
                <c:ptCount val="2"/>
                <c:pt idx="0">
                  <c:v>0.15566098365371567</c:v>
                </c:pt>
                <c:pt idx="1">
                  <c:v>0.16903637335242122</c:v>
                </c:pt>
              </c:numCache>
            </c:numRef>
          </c:yVal>
          <c:smooth val="0"/>
        </c:ser>
        <c:dLbls>
          <c:showLegendKey val="0"/>
          <c:showVal val="0"/>
          <c:showCatName val="0"/>
          <c:showSerName val="0"/>
          <c:showPercent val="0"/>
          <c:showBubbleSize val="0"/>
        </c:dLbls>
        <c:axId val="117642752"/>
        <c:axId val="117644672"/>
      </c:scatterChart>
      <c:valAx>
        <c:axId val="117642752"/>
        <c:scaling>
          <c:orientation val="minMax"/>
        </c:scaling>
        <c:delete val="0"/>
        <c:axPos val="b"/>
        <c:title>
          <c:tx>
            <c:rich>
              <a:bodyPr/>
              <a:lstStyle/>
              <a:p>
                <a:pPr>
                  <a:defRPr sz="1400" b="0"/>
                </a:pPr>
                <a:r>
                  <a:rPr lang="en-US" altLang="ja-JP" dirty="0" smtClean="0"/>
                  <a:t>Over</a:t>
                </a:r>
                <a:r>
                  <a:rPr lang="en-US" altLang="ja-JP" baseline="0" dirty="0" smtClean="0"/>
                  <a:t> Voltage [V]</a:t>
                </a:r>
                <a:endParaRPr lang="ja-JP" altLang="en-US" dirty="0"/>
              </a:p>
            </c:rich>
          </c:tx>
          <c:layout>
            <c:manualLayout>
              <c:xMode val="edge"/>
              <c:yMode val="edge"/>
              <c:x val="0.69434193121693122"/>
              <c:y val="0.91488112305854241"/>
            </c:manualLayout>
          </c:layout>
          <c:overlay val="0"/>
        </c:title>
        <c:numFmt formatCode="General" sourceLinked="1"/>
        <c:majorTickMark val="in"/>
        <c:minorTickMark val="none"/>
        <c:tickLblPos val="nextTo"/>
        <c:txPr>
          <a:bodyPr/>
          <a:lstStyle/>
          <a:p>
            <a:pPr>
              <a:defRPr sz="1200">
                <a:latin typeface="+mn-lt"/>
              </a:defRPr>
            </a:pPr>
            <a:endParaRPr lang="ja-JP"/>
          </a:p>
        </c:txPr>
        <c:crossAx val="117644672"/>
        <c:crosses val="autoZero"/>
        <c:crossBetween val="midCat"/>
      </c:valAx>
      <c:valAx>
        <c:axId val="117644672"/>
        <c:scaling>
          <c:orientation val="minMax"/>
        </c:scaling>
        <c:delete val="0"/>
        <c:axPos val="l"/>
        <c:title>
          <c:tx>
            <c:rich>
              <a:bodyPr rot="-5400000" vert="horz"/>
              <a:lstStyle/>
              <a:p>
                <a:pPr>
                  <a:defRPr sz="1400" b="0"/>
                </a:pPr>
                <a:r>
                  <a:rPr lang="en-US" altLang="ja-JP" dirty="0" smtClean="0"/>
                  <a:t>PDE</a:t>
                </a:r>
                <a:endParaRPr lang="ja-JP" altLang="en-US" dirty="0"/>
              </a:p>
            </c:rich>
          </c:tx>
          <c:layout>
            <c:manualLayout>
              <c:xMode val="edge"/>
              <c:yMode val="edge"/>
              <c:x val="1.3888888888888888E-2"/>
              <c:y val="6.9468637992831511E-2"/>
            </c:manualLayout>
          </c:layout>
          <c:overlay val="0"/>
        </c:title>
        <c:numFmt formatCode="0%" sourceLinked="0"/>
        <c:majorTickMark val="in"/>
        <c:minorTickMark val="none"/>
        <c:tickLblPos val="nextTo"/>
        <c:txPr>
          <a:bodyPr/>
          <a:lstStyle/>
          <a:p>
            <a:pPr>
              <a:defRPr sz="1200">
                <a:latin typeface="+mn-lt"/>
              </a:defRPr>
            </a:pPr>
            <a:endParaRPr lang="ja-JP"/>
          </a:p>
        </c:txPr>
        <c:crossAx val="117642752"/>
        <c:crosses val="autoZero"/>
        <c:crossBetween val="midCat"/>
      </c:valAx>
      <c:spPr>
        <a:ln>
          <a:solidFill>
            <a:schemeClr val="tx1"/>
          </a:solidFill>
        </a:ln>
      </c:spPr>
    </c:plotArea>
    <c:legend>
      <c:legendPos val="r"/>
      <c:layout>
        <c:manualLayout>
          <c:xMode val="edge"/>
          <c:yMode val="edge"/>
          <c:x val="0.1409752482920279"/>
          <c:y val="6.2380849934741765E-2"/>
          <c:w val="0.29595257389701796"/>
          <c:h val="0.24864449320884069"/>
        </c:manualLayout>
      </c:layout>
      <c:overlay val="1"/>
      <c:txPr>
        <a:bodyPr/>
        <a:lstStyle/>
        <a:p>
          <a:pPr>
            <a:defRPr sz="1200"/>
          </a:pPr>
          <a:endParaRPr lang="ja-JP"/>
        </a:p>
      </c:txPr>
    </c:legend>
    <c:plotVisOnly val="1"/>
    <c:dispBlanksAs val="gap"/>
    <c:showDLblsOverMax val="0"/>
  </c:chart>
  <c:spPr>
    <a:solidFill>
      <a:sysClr val="window" lastClr="FFFFFF"/>
    </a:solidFill>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8C7C64-D4E6-460E-832B-6158CF7E7D77}" type="datetimeFigureOut">
              <a:rPr kumimoji="1" lang="ja-JP" altLang="en-US" smtClean="0"/>
              <a:t>2013/9/24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584E86-0285-47CD-9F66-90E78222A425}" type="slidenum">
              <a:rPr kumimoji="1" lang="ja-JP" altLang="en-US" smtClean="0"/>
              <a:t>‹#›</a:t>
            </a:fld>
            <a:endParaRPr kumimoji="1" lang="ja-JP" altLang="en-US"/>
          </a:p>
        </p:txBody>
      </p:sp>
    </p:spTree>
    <p:extLst>
      <p:ext uri="{BB962C8B-B14F-4D97-AF65-F5344CB8AC3E}">
        <p14:creationId xmlns:p14="http://schemas.microsoft.com/office/powerpoint/2010/main" val="1008932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8877A-96BE-4C7B-A574-4CC822771A5B}" type="datetimeFigureOut">
              <a:rPr kumimoji="1" lang="ja-JP" altLang="en-US" smtClean="0"/>
              <a:t>2013/9/24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DC55E-E37B-4017-8981-97955974B827}" type="slidenum">
              <a:rPr kumimoji="1" lang="ja-JP" altLang="en-US" smtClean="0"/>
              <a:t>‹#›</a:t>
            </a:fld>
            <a:endParaRPr kumimoji="1" lang="ja-JP" altLang="en-US"/>
          </a:p>
        </p:txBody>
      </p:sp>
    </p:spTree>
    <p:extLst>
      <p:ext uri="{BB962C8B-B14F-4D97-AF65-F5344CB8AC3E}">
        <p14:creationId xmlns:p14="http://schemas.microsoft.com/office/powerpoint/2010/main" val="2021683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3DC55E-E37B-4017-8981-97955974B827}" type="slidenum">
              <a:rPr kumimoji="1" lang="ja-JP" altLang="en-US" smtClean="0"/>
              <a:t>0</a:t>
            </a:fld>
            <a:endParaRPr kumimoji="1" lang="ja-JP" altLang="en-US"/>
          </a:p>
        </p:txBody>
      </p:sp>
    </p:spTree>
    <p:extLst>
      <p:ext uri="{BB962C8B-B14F-4D97-AF65-F5344CB8AC3E}">
        <p14:creationId xmlns:p14="http://schemas.microsoft.com/office/powerpoint/2010/main" val="7244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3DC55E-E37B-4017-8981-97955974B827}" type="slidenum">
              <a:rPr kumimoji="1" lang="ja-JP" altLang="en-US" smtClean="0"/>
              <a:t>3</a:t>
            </a:fld>
            <a:endParaRPr kumimoji="1" lang="ja-JP" altLang="en-US"/>
          </a:p>
        </p:txBody>
      </p:sp>
    </p:spTree>
    <p:extLst>
      <p:ext uri="{BB962C8B-B14F-4D97-AF65-F5344CB8AC3E}">
        <p14:creationId xmlns:p14="http://schemas.microsoft.com/office/powerpoint/2010/main" val="264676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3DC55E-E37B-4017-8981-97955974B827}" type="slidenum">
              <a:rPr kumimoji="1" lang="ja-JP" altLang="en-US" smtClean="0"/>
              <a:t>7</a:t>
            </a:fld>
            <a:endParaRPr kumimoji="1" lang="ja-JP" altLang="en-US"/>
          </a:p>
        </p:txBody>
      </p:sp>
    </p:spTree>
    <p:extLst>
      <p:ext uri="{BB962C8B-B14F-4D97-AF65-F5344CB8AC3E}">
        <p14:creationId xmlns:p14="http://schemas.microsoft.com/office/powerpoint/2010/main" val="47849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3DC55E-E37B-4017-8981-97955974B827}" type="slidenum">
              <a:rPr kumimoji="1" lang="ja-JP" altLang="en-US" smtClean="0"/>
              <a:t>9</a:t>
            </a:fld>
            <a:endParaRPr kumimoji="1" lang="ja-JP" altLang="en-US"/>
          </a:p>
        </p:txBody>
      </p:sp>
    </p:spTree>
    <p:extLst>
      <p:ext uri="{BB962C8B-B14F-4D97-AF65-F5344CB8AC3E}">
        <p14:creationId xmlns:p14="http://schemas.microsoft.com/office/powerpoint/2010/main" val="170033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3DC55E-E37B-4017-8981-97955974B827}" type="slidenum">
              <a:rPr kumimoji="1" lang="ja-JP" altLang="en-US" smtClean="0"/>
              <a:t>10</a:t>
            </a:fld>
            <a:endParaRPr kumimoji="1" lang="ja-JP" altLang="en-US"/>
          </a:p>
        </p:txBody>
      </p:sp>
    </p:spTree>
    <p:extLst>
      <p:ext uri="{BB962C8B-B14F-4D97-AF65-F5344CB8AC3E}">
        <p14:creationId xmlns:p14="http://schemas.microsoft.com/office/powerpoint/2010/main" val="111083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F294A-7728-4F95-99DE-56616AC0908A}" type="slidenum">
              <a:rPr kumimoji="1" lang="ja-JP" altLang="en-US" smtClean="0"/>
              <a:t>28</a:t>
            </a:fld>
            <a:endParaRPr kumimoji="1" lang="ja-JP" altLang="en-US"/>
          </a:p>
        </p:txBody>
      </p:sp>
    </p:spTree>
    <p:extLst>
      <p:ext uri="{BB962C8B-B14F-4D97-AF65-F5344CB8AC3E}">
        <p14:creationId xmlns:p14="http://schemas.microsoft.com/office/powerpoint/2010/main" val="134159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AE646DB-0420-4B07-9A8F-66FDC9CB7426}" type="datetime1">
              <a:rPr kumimoji="1" lang="ja-JP" altLang="en-US" smtClean="0"/>
              <a:t>2013/9/24</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6" name="スライド番号プレースホルダー 5"/>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22979106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93008F-01FC-4555-9AB7-0C69812AE092}" type="datetime1">
              <a:rPr kumimoji="1" lang="ja-JP" altLang="en-US" smtClean="0"/>
              <a:t>2013/9/24</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6" name="スライド番号プレースホルダー 5"/>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7783457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952159-4C0E-487C-8D60-90F2A81A057E}" type="datetime1">
              <a:rPr kumimoji="1" lang="ja-JP" altLang="en-US" smtClean="0"/>
              <a:t>2013/9/24</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6" name="スライド番号プレースホルダー 5"/>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41956647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23D987-181B-4EF9-822B-EF5E3FA412FF}" type="datetime1">
              <a:rPr kumimoji="1" lang="ja-JP" altLang="en-US" smtClean="0"/>
              <a:t>2013/9/24</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6" name="スライド番号プレースホルダー 5"/>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35550611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6CF3159-2B85-491F-BE6B-EB226321CBFC}" type="datetime1">
              <a:rPr kumimoji="1" lang="ja-JP" altLang="en-US" smtClean="0"/>
              <a:t>2013/9/24</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6" name="スライド番号プレースホルダー 5"/>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15303109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BC453CC-B94B-479E-B1CD-0CCAC5199944}" type="datetime1">
              <a:rPr kumimoji="1" lang="ja-JP" altLang="en-US" smtClean="0"/>
              <a:t>2013/9/24</a:t>
            </a:fld>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7" name="スライド番号プレースホルダー 6"/>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1916616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2ACF03-D904-4745-8B61-F8652CE4B1B6}" type="datetime1">
              <a:rPr kumimoji="1" lang="ja-JP" altLang="en-US" smtClean="0"/>
              <a:t>2013/9/24</a:t>
            </a:fld>
            <a:endParaRPr kumimoji="1" lang="ja-JP" altLang="en-US"/>
          </a:p>
        </p:txBody>
      </p:sp>
      <p:sp>
        <p:nvSpPr>
          <p:cNvPr id="8" name="フッター プレースホルダー 7"/>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9" name="スライド番号プレースホルダー 8"/>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29793261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pattFill prst="lgGrid">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vl1p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E9F19B8-2377-44F4-8613-1D5DB1E6C671}" type="datetime1">
              <a:rPr kumimoji="1" lang="ja-JP" altLang="en-US" smtClean="0"/>
              <a:t>2013/9/24</a:t>
            </a:fld>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5" name="スライド番号プレースホルダー 4"/>
          <p:cNvSpPr>
            <a:spLocks noGrp="1"/>
          </p:cNvSpPr>
          <p:nvPr>
            <p:ph type="sldNum" sz="quarter" idx="12"/>
          </p:nvPr>
        </p:nvSpPr>
        <p:spPr>
          <a:xfrm>
            <a:off x="6974904" y="6356350"/>
            <a:ext cx="2133600" cy="365125"/>
          </a:xfrm>
        </p:spPr>
        <p:txBody>
          <a:bodyPr/>
          <a:lstStyle>
            <a:lvl1pPr>
              <a:defRPr sz="4000" b="1"/>
            </a:lvl1pPr>
          </a:lstStyle>
          <a:p>
            <a:fld id="{1BBE311C-E4D1-4EC8-8552-BB121655A2ED}" type="slidenum">
              <a:rPr lang="ja-JP" altLang="en-US" smtClean="0"/>
              <a:pPr/>
              <a:t>‹#›</a:t>
            </a:fld>
            <a:endParaRPr lang="ja-JP" altLang="en-US"/>
          </a:p>
        </p:txBody>
      </p:sp>
    </p:spTree>
    <p:extLst>
      <p:ext uri="{BB962C8B-B14F-4D97-AF65-F5344CB8AC3E}">
        <p14:creationId xmlns:p14="http://schemas.microsoft.com/office/powerpoint/2010/main" val="2453276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7BDB65-F699-4260-920A-96FE863C94CC}" type="datetime1">
              <a:rPr kumimoji="1" lang="ja-JP" altLang="en-US" smtClean="0"/>
              <a:t>2013/9/24</a:t>
            </a:fld>
            <a:endParaRPr kumimoji="1" lang="ja-JP" altLang="en-US"/>
          </a:p>
        </p:txBody>
      </p:sp>
      <p:sp>
        <p:nvSpPr>
          <p:cNvPr id="3" name="フッター プレースホルダー 2"/>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4" name="スライド番号プレースホルダー 3"/>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3478944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ADFBD2-6D7C-462E-9B5C-4866D24B737D}" type="datetime1">
              <a:rPr kumimoji="1" lang="ja-JP" altLang="en-US" smtClean="0"/>
              <a:t>2013/9/24</a:t>
            </a:fld>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7" name="スライド番号プレースホルダー 6"/>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1036352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E437ABD-283E-407D-8409-5168E7323E5D}" type="datetime1">
              <a:rPr kumimoji="1" lang="ja-JP" altLang="en-US" smtClean="0"/>
              <a:t>2013/9/24</a:t>
            </a:fld>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7" name="スライド番号プレースホルダー 6"/>
          <p:cNvSpPr>
            <a:spLocks noGrp="1"/>
          </p:cNvSpPr>
          <p:nvPr>
            <p:ph type="sldNum" sz="quarter" idx="12"/>
          </p:nvPr>
        </p:nvSpPr>
        <p:spPr/>
        <p:txBody>
          <a:body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6657529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490066"/>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54F12-4CCD-4C12-BF5E-4648B1379043}" type="datetime1">
              <a:rPr kumimoji="1" lang="ja-JP" altLang="en-US" smtClean="0"/>
              <a:t>2013/9/24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dirty="0" smtClean="0"/>
              <a:t>金子大輔　日本物理学会　秋季大会</a:t>
            </a: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E311C-E4D1-4EC8-8552-BB121655A2ED}" type="slidenum">
              <a:rPr kumimoji="1" lang="ja-JP" altLang="en-US" smtClean="0"/>
              <a:t>‹#›</a:t>
            </a:fld>
            <a:endParaRPr kumimoji="1" lang="ja-JP" altLang="en-US"/>
          </a:p>
        </p:txBody>
      </p:sp>
    </p:spTree>
    <p:extLst>
      <p:ext uri="{BB962C8B-B14F-4D97-AF65-F5344CB8AC3E}">
        <p14:creationId xmlns:p14="http://schemas.microsoft.com/office/powerpoint/2010/main" val="20046469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l" defTabSz="9144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FF"/>
            </a:gs>
            <a:gs pos="46000">
              <a:schemeClr val="accent2">
                <a:lumMod val="20000"/>
                <a:lumOff val="80000"/>
              </a:schemeClr>
            </a:gs>
            <a:gs pos="71000">
              <a:schemeClr val="accent2">
                <a:lumMod val="40000"/>
                <a:lumOff val="60000"/>
              </a:schemeClr>
            </a:gs>
            <a:gs pos="100000">
              <a:schemeClr val="accent2">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9" name="正方形/長方形 8"/>
          <p:cNvSpPr/>
          <p:nvPr/>
        </p:nvSpPr>
        <p:spPr>
          <a:xfrm>
            <a:off x="539552" y="1628800"/>
            <a:ext cx="8064896" cy="1656184"/>
          </a:xfrm>
          <a:prstGeom prst="rect">
            <a:avLst/>
          </a:prstGeom>
          <a:pattFill prst="lgGrid">
            <a:fgClr>
              <a:schemeClr val="accent2">
                <a:lumMod val="40000"/>
                <a:lumOff val="60000"/>
              </a:schemeClr>
            </a:fgClr>
            <a:bgClr>
              <a:schemeClr val="bg1"/>
            </a:bgClr>
          </a:patt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39552" y="1700808"/>
            <a:ext cx="8064896" cy="1470025"/>
          </a:xfrm>
        </p:spPr>
        <p:txBody>
          <a:bodyPr>
            <a:noAutofit/>
          </a:bodyPr>
          <a:lstStyle/>
          <a:p>
            <a:r>
              <a:rPr lang="ja-JP" altLang="en-US" sz="3600" b="1" dirty="0">
                <a:solidFill>
                  <a:schemeClr val="accent2"/>
                </a:solidFill>
                <a:latin typeface="VL Pゴシック" panose="020B0503000203020207" pitchFamily="50" charset="-128"/>
                <a:ea typeface="VL Pゴシック" panose="020B0503000203020207" pitchFamily="50" charset="-128"/>
                <a:cs typeface="VL Pゴシック" panose="020B0503000203020207" pitchFamily="50" charset="-128"/>
              </a:rPr>
              <a:t>液体キセノンのシンチレーション光に感度のある大型</a:t>
            </a:r>
            <a:r>
              <a:rPr lang="en-US" altLang="ja-JP" sz="3600" b="1" dirty="0">
                <a:solidFill>
                  <a:schemeClr val="accent2"/>
                </a:solidFill>
                <a:latin typeface="VL Pゴシック" panose="020B0503000203020207" pitchFamily="50" charset="-128"/>
                <a:ea typeface="VL Pゴシック" panose="020B0503000203020207" pitchFamily="50" charset="-128"/>
                <a:cs typeface="VL Pゴシック" panose="020B0503000203020207" pitchFamily="50" charset="-128"/>
              </a:rPr>
              <a:t>MPPC</a:t>
            </a:r>
            <a:r>
              <a:rPr lang="ja-JP" altLang="en-US" sz="3600" b="1" dirty="0">
                <a:solidFill>
                  <a:schemeClr val="accent2"/>
                </a:solidFill>
                <a:latin typeface="VL Pゴシック" panose="020B0503000203020207" pitchFamily="50" charset="-128"/>
                <a:ea typeface="VL Pゴシック" panose="020B0503000203020207" pitchFamily="50" charset="-128"/>
                <a:cs typeface="VL Pゴシック" panose="020B0503000203020207" pitchFamily="50" charset="-128"/>
              </a:rPr>
              <a:t>の研究開発</a:t>
            </a:r>
            <a:endParaRPr kumimoji="1" lang="ja-JP" altLang="en-US" sz="3600" dirty="0">
              <a:solidFill>
                <a:schemeClr val="accent2"/>
              </a:solidFill>
              <a:latin typeface="VL Pゴシック" panose="020B0503000203020207" pitchFamily="50" charset="-128"/>
              <a:ea typeface="VL Pゴシック" panose="020B0503000203020207" pitchFamily="50" charset="-128"/>
              <a:cs typeface="VL Pゴシック" panose="020B0503000203020207" pitchFamily="50" charset="-128"/>
            </a:endParaRPr>
          </a:p>
        </p:txBody>
      </p:sp>
      <p:sp>
        <p:nvSpPr>
          <p:cNvPr id="3" name="サブタイトル 2"/>
          <p:cNvSpPr>
            <a:spLocks noGrp="1"/>
          </p:cNvSpPr>
          <p:nvPr>
            <p:ph type="subTitle" idx="1"/>
          </p:nvPr>
        </p:nvSpPr>
        <p:spPr>
          <a:xfrm>
            <a:off x="1043608" y="5013176"/>
            <a:ext cx="7056784" cy="694928"/>
          </a:xfrm>
        </p:spPr>
        <p:txBody>
          <a:bodyPr>
            <a:normAutofit/>
          </a:bodyPr>
          <a:lstStyle/>
          <a:p>
            <a:r>
              <a:rPr kumimoji="1" lang="ja-JP" altLang="en-US" dirty="0" smtClean="0">
                <a:solidFill>
                  <a:srgbClr val="0017F0"/>
                </a:solidFill>
              </a:rPr>
              <a:t>金子大輔、他</a:t>
            </a:r>
            <a:r>
              <a:rPr kumimoji="1" lang="en-US" altLang="ja-JP" dirty="0" smtClean="0">
                <a:solidFill>
                  <a:srgbClr val="0017F0"/>
                </a:solidFill>
              </a:rPr>
              <a:t>MEG</a:t>
            </a:r>
            <a:r>
              <a:rPr kumimoji="1" lang="ja-JP" altLang="en-US" dirty="0" smtClean="0">
                <a:solidFill>
                  <a:srgbClr val="0017F0"/>
                </a:solidFill>
              </a:rPr>
              <a:t>コラボレーション</a:t>
            </a:r>
            <a:endParaRPr kumimoji="1" lang="en-US" altLang="ja-JP" dirty="0" smtClean="0">
              <a:solidFill>
                <a:srgbClr val="0017F0"/>
              </a:solidFill>
            </a:endParaRPr>
          </a:p>
        </p:txBody>
      </p:sp>
      <p:pic>
        <p:nvPicPr>
          <p:cNvPr id="6" name="Picture 4" descr="C:\Users\kaneko\Desktop\MEGlogoRev.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1813811" cy="5378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Kaneko\Desktop\東大.png"/>
          <p:cNvPicPr>
            <a:picLocks noChangeAspect="1" noChangeArrowheads="1"/>
          </p:cNvPicPr>
          <p:nvPr/>
        </p:nvPicPr>
        <p:blipFill>
          <a:blip r:embed="rId4" cstate="print"/>
          <a:srcRect/>
          <a:stretch>
            <a:fillRect/>
          </a:stretch>
        </p:blipFill>
        <p:spPr bwMode="auto">
          <a:xfrm>
            <a:off x="6732240" y="155305"/>
            <a:ext cx="2310701" cy="604544"/>
          </a:xfrm>
          <a:prstGeom prst="rect">
            <a:avLst/>
          </a:prstGeom>
          <a:noFill/>
        </p:spPr>
      </p:pic>
    </p:spTree>
    <p:extLst>
      <p:ext uri="{BB962C8B-B14F-4D97-AF65-F5344CB8AC3E}">
        <p14:creationId xmlns:p14="http://schemas.microsoft.com/office/powerpoint/2010/main" val="3664121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MPPC</a:t>
            </a:r>
            <a:r>
              <a:rPr kumimoji="1" lang="ja-JP" altLang="en-US" dirty="0" smtClean="0"/>
              <a:t>の直列接続</a:t>
            </a:r>
            <a:r>
              <a:rPr lang="ja-JP" altLang="en-US" dirty="0"/>
              <a:t>について</a:t>
            </a:r>
            <a:endParaRPr kumimoji="1" lang="ja-JP" altLang="en-US" dirty="0"/>
          </a:p>
        </p:txBody>
      </p:sp>
      <p:sp>
        <p:nvSpPr>
          <p:cNvPr id="7" name="スライド番号プレースホルダー 6"/>
          <p:cNvSpPr>
            <a:spLocks noGrp="1"/>
          </p:cNvSpPr>
          <p:nvPr>
            <p:ph type="sldNum" sz="quarter" idx="12"/>
          </p:nvPr>
        </p:nvSpPr>
        <p:spPr/>
        <p:txBody>
          <a:bodyPr/>
          <a:lstStyle/>
          <a:p>
            <a:fld id="{1BBE311C-E4D1-4EC8-8552-BB121655A2ED}" type="slidenum">
              <a:rPr kumimoji="1" lang="ja-JP" altLang="en-US" smtClean="0"/>
              <a:t>9</a:t>
            </a:fld>
            <a:endParaRPr kumimoji="1" lang="ja-JP" altLang="en-US" dirty="0"/>
          </a:p>
        </p:txBody>
      </p:sp>
      <p:sp>
        <p:nvSpPr>
          <p:cNvPr id="3" name="テキスト ボックス 2"/>
          <p:cNvSpPr txBox="1"/>
          <p:nvPr/>
        </p:nvSpPr>
        <p:spPr>
          <a:xfrm>
            <a:off x="619855" y="1045185"/>
            <a:ext cx="7408529" cy="4093428"/>
          </a:xfrm>
          <a:prstGeom prst="rect">
            <a:avLst/>
          </a:prstGeom>
          <a:noFill/>
        </p:spPr>
        <p:txBody>
          <a:bodyPr wrap="square" rtlCol="0">
            <a:spAutoFit/>
          </a:bodyPr>
          <a:lstStyle/>
          <a:p>
            <a:r>
              <a:rPr kumimoji="1" lang="en-US" altLang="ja-JP" sz="2000" dirty="0" smtClean="0"/>
              <a:t>12mm×12mm </a:t>
            </a:r>
            <a:r>
              <a:rPr kumimoji="1" lang="ja-JP" altLang="en-US" sz="2000" dirty="0" smtClean="0"/>
              <a:t>の</a:t>
            </a:r>
            <a:r>
              <a:rPr lang="ja-JP" altLang="en-US" sz="2000" dirty="0"/>
              <a:t>センサー</a:t>
            </a:r>
            <a:r>
              <a:rPr lang="ja-JP" altLang="en-US" sz="2000" dirty="0" smtClean="0"/>
              <a:t>領域をいくつかに分割し直列に</a:t>
            </a:r>
            <a:endParaRPr lang="en-US" altLang="ja-JP" sz="2000" dirty="0" smtClean="0"/>
          </a:p>
          <a:p>
            <a:r>
              <a:rPr lang="ja-JP" altLang="en-US" sz="2000" dirty="0" smtClean="0"/>
              <a:t>接続することでキャパシタンスを減少させる。</a:t>
            </a:r>
            <a:endParaRPr lang="en-US" altLang="ja-JP" sz="2000" dirty="0" smtClean="0"/>
          </a:p>
          <a:p>
            <a:endParaRPr lang="en-US" altLang="ja-JP" sz="2000" dirty="0"/>
          </a:p>
          <a:p>
            <a:endParaRPr lang="en-US" altLang="ja-JP" sz="2000" dirty="0" smtClean="0"/>
          </a:p>
          <a:p>
            <a:endParaRPr lang="en-US" altLang="ja-JP" sz="2000" dirty="0" smtClean="0"/>
          </a:p>
          <a:p>
            <a:endParaRPr lang="en-US" altLang="ja-JP" sz="2000" dirty="0" smtClean="0"/>
          </a:p>
          <a:p>
            <a:r>
              <a:rPr lang="ja-JP" altLang="en-US" sz="2000" dirty="0"/>
              <a:t>キャパシタンスの減少により波形が鋭くなることが期待される一方ゲインが減少して</a:t>
            </a:r>
            <a:r>
              <a:rPr lang="en-US" altLang="ja-JP" sz="2000" dirty="0"/>
              <a:t>S/N</a:t>
            </a:r>
            <a:r>
              <a:rPr lang="ja-JP" altLang="en-US" sz="2000" dirty="0"/>
              <a:t>比が悪化する懸念がある</a:t>
            </a:r>
            <a:r>
              <a:rPr lang="ja-JP" altLang="en-US" sz="2000" dirty="0" smtClean="0"/>
              <a:t>。</a:t>
            </a:r>
            <a:endParaRPr lang="en-US" altLang="ja-JP" sz="2000" dirty="0"/>
          </a:p>
          <a:p>
            <a:endParaRPr lang="en-US" altLang="ja-JP" sz="2000" dirty="0" smtClean="0"/>
          </a:p>
          <a:p>
            <a:endParaRPr lang="en-US" altLang="ja-JP" sz="2000" dirty="0" smtClean="0"/>
          </a:p>
          <a:p>
            <a:r>
              <a:rPr lang="ja-JP" altLang="en-US" sz="2000" dirty="0"/>
              <a:t>今回</a:t>
            </a:r>
            <a:r>
              <a:rPr lang="en-US" altLang="ja-JP" sz="2000" dirty="0"/>
              <a:t>12mm×12mm </a:t>
            </a:r>
            <a:r>
              <a:rPr lang="ja-JP" altLang="en-US" sz="2000" dirty="0"/>
              <a:t>の素子を内部的に分割する代わりに</a:t>
            </a:r>
            <a:endParaRPr lang="en-US" altLang="ja-JP" sz="2000" dirty="0"/>
          </a:p>
          <a:p>
            <a:r>
              <a:rPr lang="en-US" altLang="ja-JP" sz="2000" dirty="0"/>
              <a:t>6mm×6mm </a:t>
            </a:r>
            <a:r>
              <a:rPr lang="ja-JP" altLang="en-US" sz="2000" dirty="0"/>
              <a:t>の</a:t>
            </a:r>
            <a:r>
              <a:rPr lang="en-US" altLang="ja-JP" sz="2000" dirty="0"/>
              <a:t>MPPC</a:t>
            </a:r>
            <a:r>
              <a:rPr lang="ja-JP" altLang="en-US" sz="2000" dirty="0"/>
              <a:t>を</a:t>
            </a:r>
            <a:r>
              <a:rPr lang="en-US" altLang="ja-JP" sz="2000" dirty="0"/>
              <a:t>4</a:t>
            </a:r>
            <a:r>
              <a:rPr lang="ja-JP" altLang="en-US" sz="2000" dirty="0"/>
              <a:t>個</a:t>
            </a:r>
            <a:r>
              <a:rPr lang="en-US" altLang="ja-JP" sz="2000" dirty="0"/>
              <a:t>HPK</a:t>
            </a:r>
            <a:r>
              <a:rPr lang="ja-JP" altLang="en-US" sz="2000" dirty="0"/>
              <a:t>から提供を受け試験した。</a:t>
            </a:r>
            <a:endParaRPr lang="en-US" altLang="ja-JP" sz="2000" dirty="0"/>
          </a:p>
          <a:p>
            <a:r>
              <a:rPr lang="ja-JP" altLang="en-US" sz="2000" dirty="0"/>
              <a:t>　　　　</a:t>
            </a:r>
            <a:r>
              <a:rPr lang="en-US" altLang="ja-JP" sz="2000" dirty="0"/>
              <a:t>(</a:t>
            </a:r>
            <a:r>
              <a:rPr lang="ja-JP" altLang="en-US" sz="2000" dirty="0"/>
              <a:t>合計の面積は</a:t>
            </a:r>
            <a:r>
              <a:rPr lang="en-US" altLang="ja-JP" sz="2000" dirty="0"/>
              <a:t>12mm×12mm</a:t>
            </a:r>
            <a:r>
              <a:rPr lang="ja-JP" altLang="en-US" sz="2000" dirty="0"/>
              <a:t>と等価</a:t>
            </a:r>
            <a:r>
              <a:rPr lang="en-US" altLang="ja-JP" sz="2000" dirty="0"/>
              <a:t>)</a:t>
            </a:r>
          </a:p>
        </p:txBody>
      </p:sp>
      <p:sp>
        <p:nvSpPr>
          <p:cNvPr id="11" name="フッター プレースホルダー 10"/>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22" name="テキスト ボックス 21"/>
          <p:cNvSpPr txBox="1"/>
          <p:nvPr/>
        </p:nvSpPr>
        <p:spPr>
          <a:xfrm>
            <a:off x="7249819" y="3573016"/>
            <a:ext cx="1570653" cy="646331"/>
          </a:xfrm>
          <a:prstGeom prst="rect">
            <a:avLst/>
          </a:prstGeom>
          <a:noFill/>
        </p:spPr>
        <p:txBody>
          <a:bodyPr wrap="square" rtlCol="0">
            <a:spAutoFit/>
          </a:bodyPr>
          <a:lstStyle/>
          <a:p>
            <a:r>
              <a:rPr lang="ja-JP" altLang="en-US" dirty="0"/>
              <a:t>うまく</a:t>
            </a:r>
            <a:r>
              <a:rPr kumimoji="1" lang="ja-JP" altLang="en-US" dirty="0" smtClean="0"/>
              <a:t>いけば</a:t>
            </a:r>
            <a:endParaRPr kumimoji="1" lang="en-US" altLang="ja-JP" dirty="0" smtClean="0"/>
          </a:p>
          <a:p>
            <a:r>
              <a:rPr lang="en-US" altLang="ja-JP" dirty="0" smtClean="0"/>
              <a:t>monolithic</a:t>
            </a:r>
            <a:r>
              <a:rPr lang="ja-JP" altLang="en-US" dirty="0" smtClean="0"/>
              <a:t>で</a:t>
            </a:r>
            <a:endParaRPr kumimoji="1" lang="ja-JP" altLang="en-US" dirty="0"/>
          </a:p>
        </p:txBody>
      </p:sp>
      <p:sp>
        <p:nvSpPr>
          <p:cNvPr id="23" name="テキスト ボックス 22"/>
          <p:cNvSpPr txBox="1"/>
          <p:nvPr/>
        </p:nvSpPr>
        <p:spPr>
          <a:xfrm>
            <a:off x="1565920" y="1920371"/>
            <a:ext cx="3399346" cy="400110"/>
          </a:xfrm>
          <a:prstGeom prst="rect">
            <a:avLst/>
          </a:prstGeom>
          <a:noFill/>
        </p:spPr>
        <p:txBody>
          <a:bodyPr wrap="square" rtlCol="0">
            <a:spAutoFit/>
          </a:bodyPr>
          <a:lstStyle/>
          <a:p>
            <a:r>
              <a:rPr lang="en-US" altLang="ja-JP" sz="2000" dirty="0" smtClean="0"/>
              <a:t>4</a:t>
            </a:r>
            <a:r>
              <a:rPr lang="ja-JP" altLang="en-US" sz="2000" dirty="0" err="1" smtClean="0"/>
              <a:t>つの</a:t>
            </a:r>
            <a:r>
              <a:rPr lang="ja-JP" altLang="en-US" sz="2000" dirty="0" smtClean="0"/>
              <a:t>素子を接続する場合</a:t>
            </a:r>
            <a:endParaRPr lang="en-US" altLang="ja-JP" sz="2000" dirty="0" smtClean="0"/>
          </a:p>
        </p:txBody>
      </p:sp>
      <mc:AlternateContent xmlns:mc="http://schemas.openxmlformats.org/markup-compatibility/2006" xmlns:a14="http://schemas.microsoft.com/office/drawing/2010/main">
        <mc:Choice Requires="a14">
          <p:sp>
            <p:nvSpPr>
              <p:cNvPr id="24" name="正方形/長方形 23"/>
              <p:cNvSpPr/>
              <p:nvPr/>
            </p:nvSpPr>
            <p:spPr>
              <a:xfrm>
                <a:off x="5004048" y="1788027"/>
                <a:ext cx="3726160" cy="920893"/>
              </a:xfrm>
              <a:prstGeom prst="rect">
                <a:avLst/>
              </a:prstGeom>
            </p:spPr>
            <p:txBody>
              <a:bodyPr wrap="square">
                <a:spAutoFit/>
              </a:bodyPr>
              <a:lstStyle/>
              <a:p>
                <a:r>
                  <a:rPr lang="ja-JP" altLang="en-US" sz="2000" dirty="0" smtClean="0"/>
                  <a:t>並列</a:t>
                </a:r>
                <a:r>
                  <a:rPr lang="ja-JP" altLang="en-US" sz="2000" dirty="0"/>
                  <a:t>：</a:t>
                </a:r>
                <a14:m>
                  <m:oMath xmlns:m="http://schemas.openxmlformats.org/officeDocument/2006/math">
                    <m:r>
                      <a:rPr lang="en-US" altLang="ja-JP" sz="2000" i="1">
                        <a:latin typeface="Cambria Math"/>
                      </a:rPr>
                      <m:t>𝐶</m:t>
                    </m:r>
                    <m:r>
                      <a:rPr lang="en-US" altLang="ja-JP" sz="2000" i="1">
                        <a:latin typeface="Cambria Math"/>
                      </a:rPr>
                      <m:t>=</m:t>
                    </m:r>
                    <m:r>
                      <a:rPr lang="en-US" altLang="ja-JP" sz="2000" i="1">
                        <a:latin typeface="Cambria Math"/>
                      </a:rPr>
                      <m:t>𝑐</m:t>
                    </m:r>
                    <m:r>
                      <a:rPr lang="en-US" altLang="ja-JP" sz="2000" i="1">
                        <a:latin typeface="Cambria Math"/>
                      </a:rPr>
                      <m:t>+</m:t>
                    </m:r>
                    <m:r>
                      <a:rPr lang="en-US" altLang="ja-JP" sz="2000" i="1">
                        <a:latin typeface="Cambria Math"/>
                      </a:rPr>
                      <m:t>𝑐</m:t>
                    </m:r>
                    <m:r>
                      <a:rPr lang="en-US" altLang="ja-JP" sz="2000" i="1">
                        <a:latin typeface="Cambria Math"/>
                      </a:rPr>
                      <m:t>+</m:t>
                    </m:r>
                    <m:r>
                      <a:rPr lang="en-US" altLang="ja-JP" sz="2000" i="1">
                        <a:latin typeface="Cambria Math"/>
                      </a:rPr>
                      <m:t>𝑐</m:t>
                    </m:r>
                    <m:r>
                      <a:rPr lang="en-US" altLang="ja-JP" sz="2000" i="1">
                        <a:latin typeface="Cambria Math"/>
                      </a:rPr>
                      <m:t>+</m:t>
                    </m:r>
                    <m:r>
                      <a:rPr lang="en-US" altLang="ja-JP" sz="2000" i="1">
                        <a:latin typeface="Cambria Math"/>
                      </a:rPr>
                      <m:t>𝑐</m:t>
                    </m:r>
                    <m:r>
                      <a:rPr lang="en-US" altLang="ja-JP" sz="2000" i="1">
                        <a:latin typeface="Cambria Math"/>
                      </a:rPr>
                      <m:t>=4</m:t>
                    </m:r>
                    <m:r>
                      <a:rPr lang="en-US" altLang="ja-JP" sz="2000" i="1">
                        <a:latin typeface="Cambria Math"/>
                      </a:rPr>
                      <m:t>𝑐</m:t>
                    </m:r>
                  </m:oMath>
                </a14:m>
                <a:endParaRPr lang="en-US" altLang="ja-JP" sz="2000" dirty="0"/>
              </a:p>
              <a:p>
                <a:r>
                  <a:rPr lang="ja-JP" altLang="en-US" sz="2000" dirty="0"/>
                  <a:t>直列：</a:t>
                </a:r>
                <a14:m>
                  <m:oMath xmlns:m="http://schemas.openxmlformats.org/officeDocument/2006/math">
                    <m:r>
                      <a:rPr lang="en-US" altLang="ja-JP" sz="2000" i="1">
                        <a:latin typeface="Cambria Math"/>
                      </a:rPr>
                      <m:t>𝐶</m:t>
                    </m:r>
                    <m:r>
                      <a:rPr lang="en-US" altLang="ja-JP" sz="2000" i="1">
                        <a:latin typeface="Cambria Math"/>
                      </a:rPr>
                      <m:t>=</m:t>
                    </m:r>
                    <m:sSup>
                      <m:sSupPr>
                        <m:ctrlPr>
                          <a:rPr lang="en-US" altLang="ja-JP" sz="2000" i="1">
                            <a:latin typeface="Cambria Math"/>
                          </a:rPr>
                        </m:ctrlPr>
                      </m:sSupPr>
                      <m:e>
                        <m:d>
                          <m:dPr>
                            <m:ctrlPr>
                              <a:rPr lang="en-US" altLang="ja-JP" sz="2000" i="1">
                                <a:latin typeface="Cambria Math"/>
                              </a:rPr>
                            </m:ctrlPr>
                          </m:dPr>
                          <m:e>
                            <m:f>
                              <m:fPr>
                                <m:ctrlPr>
                                  <a:rPr lang="en-US" altLang="ja-JP" sz="2000" i="1">
                                    <a:latin typeface="Cambria Math"/>
                                  </a:rPr>
                                </m:ctrlPr>
                              </m:fPr>
                              <m:num>
                                <m:r>
                                  <a:rPr lang="en-US" altLang="ja-JP" sz="2000" i="1">
                                    <a:latin typeface="Cambria Math"/>
                                  </a:rPr>
                                  <m:t>1</m:t>
                                </m:r>
                              </m:num>
                              <m:den>
                                <m:r>
                                  <a:rPr lang="en-US" altLang="ja-JP" sz="2000" i="1">
                                    <a:latin typeface="Cambria Math"/>
                                  </a:rPr>
                                  <m:t>𝑐</m:t>
                                </m:r>
                              </m:den>
                            </m:f>
                            <m:r>
                              <a:rPr lang="en-US" altLang="ja-JP" sz="2000" i="1">
                                <a:latin typeface="Cambria Math"/>
                              </a:rPr>
                              <m:t>+</m:t>
                            </m:r>
                            <m:f>
                              <m:fPr>
                                <m:ctrlPr>
                                  <a:rPr lang="en-US" altLang="ja-JP" sz="2000" i="1">
                                    <a:latin typeface="Cambria Math"/>
                                  </a:rPr>
                                </m:ctrlPr>
                              </m:fPr>
                              <m:num>
                                <m:r>
                                  <a:rPr lang="en-US" altLang="ja-JP" sz="2000" i="1">
                                    <a:latin typeface="Cambria Math"/>
                                  </a:rPr>
                                  <m:t>1</m:t>
                                </m:r>
                              </m:num>
                              <m:den>
                                <m:r>
                                  <a:rPr lang="en-US" altLang="ja-JP" sz="2000" i="1">
                                    <a:latin typeface="Cambria Math"/>
                                  </a:rPr>
                                  <m:t>𝑐</m:t>
                                </m:r>
                              </m:den>
                            </m:f>
                            <m:r>
                              <a:rPr lang="en-US" altLang="ja-JP" sz="2000" i="1">
                                <a:latin typeface="Cambria Math"/>
                              </a:rPr>
                              <m:t>+</m:t>
                            </m:r>
                            <m:f>
                              <m:fPr>
                                <m:ctrlPr>
                                  <a:rPr lang="en-US" altLang="ja-JP" sz="2000" i="1">
                                    <a:latin typeface="Cambria Math"/>
                                  </a:rPr>
                                </m:ctrlPr>
                              </m:fPr>
                              <m:num>
                                <m:r>
                                  <a:rPr lang="en-US" altLang="ja-JP" sz="2000" i="1">
                                    <a:latin typeface="Cambria Math"/>
                                  </a:rPr>
                                  <m:t>1</m:t>
                                </m:r>
                              </m:num>
                              <m:den>
                                <m:r>
                                  <a:rPr lang="en-US" altLang="ja-JP" sz="2000" i="1">
                                    <a:latin typeface="Cambria Math"/>
                                  </a:rPr>
                                  <m:t>𝑐</m:t>
                                </m:r>
                              </m:den>
                            </m:f>
                            <m:r>
                              <a:rPr lang="en-US" altLang="ja-JP" sz="2000" i="1">
                                <a:latin typeface="Cambria Math"/>
                              </a:rPr>
                              <m:t>+</m:t>
                            </m:r>
                            <m:f>
                              <m:fPr>
                                <m:ctrlPr>
                                  <a:rPr lang="en-US" altLang="ja-JP" sz="2000" i="1">
                                    <a:latin typeface="Cambria Math"/>
                                  </a:rPr>
                                </m:ctrlPr>
                              </m:fPr>
                              <m:num>
                                <m:r>
                                  <a:rPr lang="en-US" altLang="ja-JP" sz="2000" i="1">
                                    <a:latin typeface="Cambria Math"/>
                                  </a:rPr>
                                  <m:t>1</m:t>
                                </m:r>
                              </m:num>
                              <m:den>
                                <m:r>
                                  <a:rPr lang="en-US" altLang="ja-JP" sz="2000" i="1">
                                    <a:latin typeface="Cambria Math"/>
                                  </a:rPr>
                                  <m:t>𝑐</m:t>
                                </m:r>
                              </m:den>
                            </m:f>
                          </m:e>
                        </m:d>
                      </m:e>
                      <m:sup>
                        <m:r>
                          <a:rPr lang="en-US" altLang="ja-JP" sz="2000" i="1">
                            <a:latin typeface="Cambria Math"/>
                          </a:rPr>
                          <m:t>−1</m:t>
                        </m:r>
                      </m:sup>
                    </m:sSup>
                    <m:r>
                      <a:rPr lang="en-US" altLang="ja-JP" sz="2000" i="1">
                        <a:latin typeface="Cambria Math"/>
                      </a:rPr>
                      <m:t>=</m:t>
                    </m:r>
                    <m:f>
                      <m:fPr>
                        <m:ctrlPr>
                          <a:rPr lang="en-US" altLang="ja-JP" sz="2000" i="1">
                            <a:latin typeface="Cambria Math"/>
                          </a:rPr>
                        </m:ctrlPr>
                      </m:fPr>
                      <m:num>
                        <m:r>
                          <a:rPr lang="en-US" altLang="ja-JP" sz="2000" i="1">
                            <a:latin typeface="Cambria Math"/>
                          </a:rPr>
                          <m:t>𝑐</m:t>
                        </m:r>
                      </m:num>
                      <m:den>
                        <m:r>
                          <a:rPr lang="en-US" altLang="ja-JP" sz="2000" i="1">
                            <a:latin typeface="Cambria Math"/>
                          </a:rPr>
                          <m:t>4</m:t>
                        </m:r>
                      </m:den>
                    </m:f>
                  </m:oMath>
                </a14:m>
                <a:endParaRPr lang="ja-JP" altLang="en-US" sz="20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5004048" y="1788027"/>
                <a:ext cx="3726160" cy="920893"/>
              </a:xfrm>
              <a:prstGeom prst="rect">
                <a:avLst/>
              </a:prstGeom>
              <a:blipFill rotWithShape="1">
                <a:blip r:embed="rId3"/>
                <a:stretch>
                  <a:fillRect l="-1800" t="-3974" b="-2649"/>
                </a:stretch>
              </a:blipFill>
            </p:spPr>
            <p:txBody>
              <a:bodyPr/>
              <a:lstStyle/>
              <a:p>
                <a:r>
                  <a:rPr lang="ja-JP" altLang="en-US">
                    <a:noFill/>
                  </a:rPr>
                  <a:t> </a:t>
                </a:r>
              </a:p>
            </p:txBody>
          </p:sp>
        </mc:Fallback>
      </mc:AlternateContent>
      <p:grpSp>
        <p:nvGrpSpPr>
          <p:cNvPr id="4" name="グループ化 3"/>
          <p:cNvGrpSpPr/>
          <p:nvPr/>
        </p:nvGrpSpPr>
        <p:grpSpPr>
          <a:xfrm>
            <a:off x="7415443" y="4147829"/>
            <a:ext cx="1189005" cy="1440160"/>
            <a:chOff x="7415443" y="4147829"/>
            <a:chExt cx="1189005" cy="1440160"/>
          </a:xfrm>
        </p:grpSpPr>
        <p:grpSp>
          <p:nvGrpSpPr>
            <p:cNvPr id="21" name="グループ化 20"/>
            <p:cNvGrpSpPr/>
            <p:nvPr/>
          </p:nvGrpSpPr>
          <p:grpSpPr>
            <a:xfrm>
              <a:off x="7452320" y="4147829"/>
              <a:ext cx="1152128" cy="1103200"/>
              <a:chOff x="7389048" y="4797152"/>
              <a:chExt cx="1152128" cy="1103200"/>
            </a:xfrm>
          </p:grpSpPr>
          <p:sp>
            <p:nvSpPr>
              <p:cNvPr id="15" name="正方形/長方形 14"/>
              <p:cNvSpPr/>
              <p:nvPr/>
            </p:nvSpPr>
            <p:spPr>
              <a:xfrm>
                <a:off x="7389048" y="4797152"/>
                <a:ext cx="1152128" cy="1103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443112" y="4833113"/>
                <a:ext cx="1044000" cy="1014337"/>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481402" y="4868670"/>
                <a:ext cx="468000" cy="454703"/>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986142" y="4868670"/>
                <a:ext cx="468000" cy="454703"/>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481402" y="5358000"/>
                <a:ext cx="468000" cy="454703"/>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986142" y="5358000"/>
                <a:ext cx="468000" cy="454703"/>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7415443" y="4272100"/>
              <a:ext cx="684949" cy="307777"/>
            </a:xfrm>
            <a:prstGeom prst="rect">
              <a:avLst/>
            </a:prstGeom>
            <a:noFill/>
          </p:spPr>
          <p:txBody>
            <a:bodyPr wrap="square" rtlCol="0">
              <a:spAutoFit/>
            </a:bodyPr>
            <a:lstStyle/>
            <a:p>
              <a:pPr algn="ctr"/>
              <a:r>
                <a:rPr lang="en-US" altLang="ja-JP" sz="1400" dirty="0" smtClean="0"/>
                <a:t>6mm</a:t>
              </a:r>
              <a:endParaRPr kumimoji="1" lang="ja-JP" altLang="en-US" sz="1400" dirty="0"/>
            </a:p>
          </p:txBody>
        </p:sp>
        <p:cxnSp>
          <p:nvCxnSpPr>
            <p:cNvPr id="26" name="直線矢印コネクタ 25"/>
            <p:cNvCxnSpPr/>
            <p:nvPr/>
          </p:nvCxnSpPr>
          <p:spPr>
            <a:xfrm>
              <a:off x="7555045" y="4579877"/>
              <a:ext cx="468000" cy="0"/>
            </a:xfrm>
            <a:prstGeom prst="straightConnector1">
              <a:avLst/>
            </a:prstGeom>
            <a:ln w="19050">
              <a:solidFill>
                <a:schemeClr val="accent4"/>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703475" y="5280212"/>
              <a:ext cx="684949" cy="307777"/>
            </a:xfrm>
            <a:prstGeom prst="rect">
              <a:avLst/>
            </a:prstGeom>
            <a:noFill/>
          </p:spPr>
          <p:txBody>
            <a:bodyPr wrap="square" rtlCol="0">
              <a:spAutoFit/>
            </a:bodyPr>
            <a:lstStyle/>
            <a:p>
              <a:pPr algn="ctr"/>
              <a:r>
                <a:rPr lang="en-US" altLang="ja-JP" sz="1400" dirty="0" smtClean="0"/>
                <a:t>12mm</a:t>
              </a:r>
              <a:endParaRPr kumimoji="1" lang="ja-JP" altLang="en-US" sz="1400" dirty="0"/>
            </a:p>
          </p:txBody>
        </p:sp>
        <p:cxnSp>
          <p:nvCxnSpPr>
            <p:cNvPr id="28" name="直線矢印コネクタ 27"/>
            <p:cNvCxnSpPr/>
            <p:nvPr/>
          </p:nvCxnSpPr>
          <p:spPr>
            <a:xfrm>
              <a:off x="7544674" y="5352220"/>
              <a:ext cx="1005710" cy="0"/>
            </a:xfrm>
            <a:prstGeom prst="straightConnector1">
              <a:avLst/>
            </a:prstGeom>
            <a:ln w="19050">
              <a:solidFill>
                <a:schemeClr val="accent4"/>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sp>
        <p:nvSpPr>
          <p:cNvPr id="29" name="正方形/長方形 28"/>
          <p:cNvSpPr/>
          <p:nvPr/>
        </p:nvSpPr>
        <p:spPr>
          <a:xfrm>
            <a:off x="899592" y="5662989"/>
            <a:ext cx="6480720" cy="646331"/>
          </a:xfrm>
          <a:prstGeom prst="rect">
            <a:avLst/>
          </a:prstGeom>
        </p:spPr>
        <p:txBody>
          <a:bodyPr wrap="square">
            <a:spAutoFit/>
          </a:bodyPr>
          <a:lstStyle/>
          <a:p>
            <a:r>
              <a:rPr lang="ja-JP" altLang="en-US" dirty="0" smtClean="0"/>
              <a:t>直列</a:t>
            </a:r>
            <a:r>
              <a:rPr lang="ja-JP" altLang="en-US" dirty="0"/>
              <a:t>接続自体は、スイス・</a:t>
            </a:r>
            <a:r>
              <a:rPr lang="en-US" altLang="ja-JP" dirty="0"/>
              <a:t>PSI</a:t>
            </a:r>
            <a:r>
              <a:rPr lang="ja-JP" altLang="en-US" dirty="0"/>
              <a:t>の</a:t>
            </a:r>
            <a:r>
              <a:rPr lang="en-US" altLang="ja-JP" dirty="0" err="1"/>
              <a:t>μSR</a:t>
            </a:r>
            <a:r>
              <a:rPr lang="en-US" altLang="ja-JP" dirty="0"/>
              <a:t> </a:t>
            </a:r>
            <a:r>
              <a:rPr lang="ja-JP" altLang="en-US" dirty="0"/>
              <a:t>実験で実証されている</a:t>
            </a:r>
            <a:r>
              <a:rPr lang="ja-JP" altLang="en-US" dirty="0" smtClean="0"/>
              <a:t>。</a:t>
            </a:r>
            <a:endParaRPr lang="en-US" altLang="ja-JP" dirty="0" smtClean="0"/>
          </a:p>
          <a:p>
            <a:r>
              <a:rPr lang="en-US" altLang="ja-JP" dirty="0" smtClean="0"/>
              <a:t>MEG</a:t>
            </a:r>
            <a:r>
              <a:rPr lang="ja-JP" altLang="en-US" dirty="0" smtClean="0"/>
              <a:t>実験の新型タイミングカウンターでも採用されている。</a:t>
            </a:r>
            <a:endParaRPr lang="en-US" altLang="ja-JP" dirty="0"/>
          </a:p>
        </p:txBody>
      </p:sp>
    </p:spTree>
    <p:extLst>
      <p:ext uri="{BB962C8B-B14F-4D97-AF65-F5344CB8AC3E}">
        <p14:creationId xmlns:p14="http://schemas.microsoft.com/office/powerpoint/2010/main" val="3192149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直列試験セットアップ</a:t>
            </a:r>
            <a:endParaRPr kumimoji="1" lang="ja-JP" altLang="en-US" dirty="0"/>
          </a:p>
        </p:txBody>
      </p:sp>
      <p:sp>
        <p:nvSpPr>
          <p:cNvPr id="26" name="スライド番号プレースホルダー 25"/>
          <p:cNvSpPr>
            <a:spLocks noGrp="1"/>
          </p:cNvSpPr>
          <p:nvPr>
            <p:ph type="sldNum" sz="quarter" idx="12"/>
          </p:nvPr>
        </p:nvSpPr>
        <p:spPr/>
        <p:txBody>
          <a:bodyPr/>
          <a:lstStyle/>
          <a:p>
            <a:fld id="{1BBE311C-E4D1-4EC8-8552-BB121655A2ED}" type="slidenum">
              <a:rPr kumimoji="1" lang="ja-JP" altLang="en-US" smtClean="0"/>
              <a:t>10</a:t>
            </a:fld>
            <a:endParaRPr kumimoji="1" lang="ja-JP" altLang="en-US" dirty="0"/>
          </a:p>
        </p:txBody>
      </p:sp>
      <p:grpSp>
        <p:nvGrpSpPr>
          <p:cNvPr id="112" name="グループ化 111"/>
          <p:cNvGrpSpPr/>
          <p:nvPr/>
        </p:nvGrpSpPr>
        <p:grpSpPr>
          <a:xfrm>
            <a:off x="3628791" y="3093770"/>
            <a:ext cx="2375669" cy="3012706"/>
            <a:chOff x="323528" y="2984044"/>
            <a:chExt cx="2375669" cy="3012706"/>
          </a:xfrm>
        </p:grpSpPr>
        <p:cxnSp>
          <p:nvCxnSpPr>
            <p:cNvPr id="30" name="直線コネクタ 29"/>
            <p:cNvCxnSpPr>
              <a:endCxn id="97" idx="3"/>
            </p:cNvCxnSpPr>
            <p:nvPr/>
          </p:nvCxnSpPr>
          <p:spPr>
            <a:xfrm flipV="1">
              <a:off x="439185" y="4281554"/>
              <a:ext cx="0" cy="258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endCxn id="95" idx="3"/>
            </p:cNvCxnSpPr>
            <p:nvPr/>
          </p:nvCxnSpPr>
          <p:spPr>
            <a:xfrm flipV="1">
              <a:off x="438591" y="5058227"/>
              <a:ext cx="594" cy="2404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39184" y="5840997"/>
              <a:ext cx="446" cy="1557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35422" y="3776132"/>
              <a:ext cx="207512" cy="57783"/>
              <a:chOff x="4169588" y="3861048"/>
              <a:chExt cx="258396" cy="72008"/>
            </a:xfrm>
          </p:grpSpPr>
          <p:cxnSp>
            <p:nvCxnSpPr>
              <p:cNvPr id="104" name="直線コネクタ 103"/>
              <p:cNvCxnSpPr/>
              <p:nvPr/>
            </p:nvCxnSpPr>
            <p:spPr>
              <a:xfrm flipH="1">
                <a:off x="4169588" y="3861048"/>
                <a:ext cx="25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H="1">
                <a:off x="4169588" y="3933056"/>
                <a:ext cx="25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直線コネクタ 33"/>
            <p:cNvCxnSpPr>
              <a:endCxn id="99" idx="3"/>
            </p:cNvCxnSpPr>
            <p:nvPr/>
          </p:nvCxnSpPr>
          <p:spPr>
            <a:xfrm flipH="1" flipV="1">
              <a:off x="439185" y="3504881"/>
              <a:ext cx="446" cy="271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97" idx="0"/>
            </p:cNvCxnSpPr>
            <p:nvPr/>
          </p:nvCxnSpPr>
          <p:spPr>
            <a:xfrm flipV="1">
              <a:off x="439185" y="3833915"/>
              <a:ext cx="0" cy="26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335422" y="4540437"/>
              <a:ext cx="207512" cy="57783"/>
              <a:chOff x="4169588" y="3861048"/>
              <a:chExt cx="258396" cy="72008"/>
            </a:xfrm>
          </p:grpSpPr>
          <p:cxnSp>
            <p:nvCxnSpPr>
              <p:cNvPr id="102" name="直線コネクタ 101"/>
              <p:cNvCxnSpPr/>
              <p:nvPr/>
            </p:nvCxnSpPr>
            <p:spPr>
              <a:xfrm flipH="1">
                <a:off x="4169588" y="3861048"/>
                <a:ext cx="25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4169588" y="3933056"/>
                <a:ext cx="25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335422" y="5304743"/>
              <a:ext cx="207512" cy="57783"/>
              <a:chOff x="4169588" y="3861048"/>
              <a:chExt cx="258396" cy="72008"/>
            </a:xfrm>
          </p:grpSpPr>
          <p:cxnSp>
            <p:nvCxnSpPr>
              <p:cNvPr id="100" name="直線コネクタ 99"/>
              <p:cNvCxnSpPr/>
              <p:nvPr/>
            </p:nvCxnSpPr>
            <p:spPr>
              <a:xfrm flipH="1">
                <a:off x="4169588" y="3861048"/>
                <a:ext cx="25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4169588" y="3933056"/>
                <a:ext cx="25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直線コネクタ 37"/>
            <p:cNvCxnSpPr/>
            <p:nvPr/>
          </p:nvCxnSpPr>
          <p:spPr>
            <a:xfrm flipH="1" flipV="1">
              <a:off x="439184" y="5362526"/>
              <a:ext cx="1" cy="270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円柱 38"/>
            <p:cNvSpPr/>
            <p:nvPr/>
          </p:nvSpPr>
          <p:spPr>
            <a:xfrm rot="16200000">
              <a:off x="2301813" y="2817794"/>
              <a:ext cx="231134" cy="563634"/>
            </a:xfrm>
            <a:prstGeom prst="can">
              <a:avLst>
                <a:gd name="adj" fmla="val 5674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cxnSp>
          <p:nvCxnSpPr>
            <p:cNvPr id="40" name="直線コネクタ 39"/>
            <p:cNvCxnSpPr/>
            <p:nvPr/>
          </p:nvCxnSpPr>
          <p:spPr>
            <a:xfrm>
              <a:off x="1916943" y="3210332"/>
              <a:ext cx="455552" cy="48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99" idx="0"/>
            </p:cNvCxnSpPr>
            <p:nvPr/>
          </p:nvCxnSpPr>
          <p:spPr>
            <a:xfrm flipH="1" flipV="1">
              <a:off x="438591" y="3099612"/>
              <a:ext cx="593" cy="2214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62" idx="0"/>
              <a:endCxn id="67" idx="4"/>
            </p:cNvCxnSpPr>
            <p:nvPr/>
          </p:nvCxnSpPr>
          <p:spPr>
            <a:xfrm flipV="1">
              <a:off x="1576575" y="3126805"/>
              <a:ext cx="0" cy="80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44" idx="0"/>
            </p:cNvCxnSpPr>
            <p:nvPr/>
          </p:nvCxnSpPr>
          <p:spPr>
            <a:xfrm flipV="1">
              <a:off x="1916943" y="3216428"/>
              <a:ext cx="0" cy="389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1888032" y="3605869"/>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stCxn id="51" idx="1"/>
              <a:endCxn id="47" idx="6"/>
            </p:cNvCxnSpPr>
            <p:nvPr/>
          </p:nvCxnSpPr>
          <p:spPr>
            <a:xfrm flipH="1">
              <a:off x="468096" y="3634758"/>
              <a:ext cx="238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44" idx="4"/>
              <a:endCxn id="48" idx="0"/>
            </p:cNvCxnSpPr>
            <p:nvPr/>
          </p:nvCxnSpPr>
          <p:spPr>
            <a:xfrm>
              <a:off x="1916943" y="3663646"/>
              <a:ext cx="0" cy="715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410274" y="3605869"/>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1888032" y="4379335"/>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1888032" y="5147413"/>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p:cNvCxnSpPr>
              <a:stCxn id="49" idx="0"/>
              <a:endCxn id="48" idx="4"/>
            </p:cNvCxnSpPr>
            <p:nvPr/>
          </p:nvCxnSpPr>
          <p:spPr>
            <a:xfrm flipV="1">
              <a:off x="1916943" y="4437112"/>
              <a:ext cx="0" cy="710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707091" y="3583682"/>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52" name="直線コネクタ 51"/>
            <p:cNvCxnSpPr>
              <a:stCxn id="83" idx="1"/>
              <a:endCxn id="51" idx="3"/>
            </p:cNvCxnSpPr>
            <p:nvPr/>
          </p:nvCxnSpPr>
          <p:spPr>
            <a:xfrm flipH="1">
              <a:off x="967289" y="3634758"/>
              <a:ext cx="1483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95" idx="0"/>
            </p:cNvCxnSpPr>
            <p:nvPr/>
          </p:nvCxnSpPr>
          <p:spPr>
            <a:xfrm flipH="1" flipV="1">
              <a:off x="438591" y="4607646"/>
              <a:ext cx="594" cy="266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56" idx="1"/>
              <a:endCxn id="55" idx="6"/>
            </p:cNvCxnSpPr>
            <p:nvPr/>
          </p:nvCxnSpPr>
          <p:spPr>
            <a:xfrm flipH="1">
              <a:off x="468096" y="4408224"/>
              <a:ext cx="64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円/楕円 54"/>
            <p:cNvSpPr/>
            <p:nvPr/>
          </p:nvSpPr>
          <p:spPr>
            <a:xfrm>
              <a:off x="410274" y="4379335"/>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1115616" y="4357148"/>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57" name="直線コネクタ 56"/>
            <p:cNvCxnSpPr>
              <a:stCxn id="48" idx="2"/>
              <a:endCxn id="56" idx="3"/>
            </p:cNvCxnSpPr>
            <p:nvPr/>
          </p:nvCxnSpPr>
          <p:spPr>
            <a:xfrm flipH="1">
              <a:off x="1375814" y="4408224"/>
              <a:ext cx="5122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60" idx="1"/>
              <a:endCxn id="59" idx="6"/>
            </p:cNvCxnSpPr>
            <p:nvPr/>
          </p:nvCxnSpPr>
          <p:spPr>
            <a:xfrm flipH="1">
              <a:off x="468096" y="5177036"/>
              <a:ext cx="647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a:off x="410274" y="5148147"/>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1115616" y="5125960"/>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61" name="直線コネクタ 60"/>
            <p:cNvCxnSpPr>
              <a:stCxn id="49" idx="2"/>
              <a:endCxn id="60" idx="3"/>
            </p:cNvCxnSpPr>
            <p:nvPr/>
          </p:nvCxnSpPr>
          <p:spPr>
            <a:xfrm flipH="1">
              <a:off x="1375814" y="5176302"/>
              <a:ext cx="512218" cy="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円/楕円 61"/>
            <p:cNvSpPr/>
            <p:nvPr/>
          </p:nvSpPr>
          <p:spPr>
            <a:xfrm>
              <a:off x="1547664" y="3930143"/>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a:stCxn id="65" idx="1"/>
              <a:endCxn id="64" idx="6"/>
            </p:cNvCxnSpPr>
            <p:nvPr/>
          </p:nvCxnSpPr>
          <p:spPr>
            <a:xfrm flipH="1">
              <a:off x="468096" y="3959032"/>
              <a:ext cx="238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円/楕円 63"/>
            <p:cNvSpPr/>
            <p:nvPr/>
          </p:nvSpPr>
          <p:spPr>
            <a:xfrm>
              <a:off x="410274" y="3930143"/>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707091" y="3907956"/>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66" name="直線コネクタ 65"/>
            <p:cNvCxnSpPr>
              <a:stCxn id="62" idx="2"/>
              <a:endCxn id="65" idx="3"/>
            </p:cNvCxnSpPr>
            <p:nvPr/>
          </p:nvCxnSpPr>
          <p:spPr>
            <a:xfrm flipH="1">
              <a:off x="967289" y="3959032"/>
              <a:ext cx="58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1547664" y="3069028"/>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p:cNvCxnSpPr>
              <a:stCxn id="69" idx="0"/>
            </p:cNvCxnSpPr>
            <p:nvPr/>
          </p:nvCxnSpPr>
          <p:spPr>
            <a:xfrm flipV="1">
              <a:off x="1576575" y="3675118"/>
              <a:ext cx="0" cy="1019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円/楕円 68"/>
            <p:cNvSpPr/>
            <p:nvPr/>
          </p:nvSpPr>
          <p:spPr>
            <a:xfrm>
              <a:off x="1547664" y="4694188"/>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a:stCxn id="71" idx="1"/>
              <a:endCxn id="73" idx="6"/>
            </p:cNvCxnSpPr>
            <p:nvPr/>
          </p:nvCxnSpPr>
          <p:spPr>
            <a:xfrm flipH="1">
              <a:off x="468096" y="4723077"/>
              <a:ext cx="238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707091" y="4672001"/>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72" name="直線コネクタ 71"/>
            <p:cNvCxnSpPr>
              <a:stCxn id="69" idx="2"/>
              <a:endCxn id="71" idx="3"/>
            </p:cNvCxnSpPr>
            <p:nvPr/>
          </p:nvCxnSpPr>
          <p:spPr>
            <a:xfrm flipH="1">
              <a:off x="967289" y="4723077"/>
              <a:ext cx="58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410274" y="4694188"/>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p:cNvCxnSpPr>
              <a:stCxn id="75" idx="0"/>
              <a:endCxn id="69" idx="4"/>
            </p:cNvCxnSpPr>
            <p:nvPr/>
          </p:nvCxnSpPr>
          <p:spPr>
            <a:xfrm flipV="1">
              <a:off x="1576575" y="4751965"/>
              <a:ext cx="0" cy="722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円/楕円 74"/>
            <p:cNvSpPr/>
            <p:nvPr/>
          </p:nvSpPr>
          <p:spPr>
            <a:xfrm>
              <a:off x="1547664" y="5474238"/>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a:stCxn id="77" idx="1"/>
              <a:endCxn id="79" idx="6"/>
            </p:cNvCxnSpPr>
            <p:nvPr/>
          </p:nvCxnSpPr>
          <p:spPr>
            <a:xfrm flipH="1">
              <a:off x="468096" y="5503127"/>
              <a:ext cx="238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707091" y="5452051"/>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78" name="直線コネクタ 77"/>
            <p:cNvCxnSpPr>
              <a:stCxn id="75" idx="2"/>
              <a:endCxn id="81" idx="3"/>
            </p:cNvCxnSpPr>
            <p:nvPr/>
          </p:nvCxnSpPr>
          <p:spPr>
            <a:xfrm flipH="1">
              <a:off x="1375814" y="5503127"/>
              <a:ext cx="171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円/楕円 78"/>
            <p:cNvSpPr/>
            <p:nvPr/>
          </p:nvSpPr>
          <p:spPr>
            <a:xfrm>
              <a:off x="410274" y="5474238"/>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p:cNvCxnSpPr>
              <a:endCxn id="49" idx="4"/>
            </p:cNvCxnSpPr>
            <p:nvPr/>
          </p:nvCxnSpPr>
          <p:spPr>
            <a:xfrm flipV="1">
              <a:off x="1916943" y="5205190"/>
              <a:ext cx="0" cy="79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正方形/長方形 80"/>
            <p:cNvSpPr/>
            <p:nvPr/>
          </p:nvSpPr>
          <p:spPr>
            <a:xfrm>
              <a:off x="1115616" y="5452051"/>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82" name="直線コネクタ 81"/>
            <p:cNvCxnSpPr/>
            <p:nvPr/>
          </p:nvCxnSpPr>
          <p:spPr>
            <a:xfrm flipH="1">
              <a:off x="439631" y="5996750"/>
              <a:ext cx="14773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1115616" y="3583682"/>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84" name="直線コネクタ 83"/>
            <p:cNvCxnSpPr>
              <a:stCxn id="44" idx="2"/>
              <a:endCxn id="83" idx="3"/>
            </p:cNvCxnSpPr>
            <p:nvPr/>
          </p:nvCxnSpPr>
          <p:spPr>
            <a:xfrm flipH="1">
              <a:off x="1375814" y="3634758"/>
              <a:ext cx="5122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グループ化 84"/>
            <p:cNvGrpSpPr/>
            <p:nvPr/>
          </p:nvGrpSpPr>
          <p:grpSpPr>
            <a:xfrm>
              <a:off x="323528" y="3313455"/>
              <a:ext cx="231313" cy="191426"/>
              <a:chOff x="5295312" y="1340768"/>
              <a:chExt cx="288032" cy="238548"/>
            </a:xfrm>
          </p:grpSpPr>
          <p:cxnSp>
            <p:nvCxnSpPr>
              <p:cNvPr id="98" name="直線コネクタ 97"/>
              <p:cNvCxnSpPr/>
              <p:nvPr/>
            </p:nvCxnSpPr>
            <p:spPr>
              <a:xfrm>
                <a:off x="5295312" y="134076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二等辺三角形 98"/>
              <p:cNvSpPr/>
              <p:nvPr/>
            </p:nvSpPr>
            <p:spPr>
              <a:xfrm>
                <a:off x="5295312" y="1350239"/>
                <a:ext cx="288032" cy="22907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 name="グループ化 85"/>
            <p:cNvGrpSpPr/>
            <p:nvPr/>
          </p:nvGrpSpPr>
          <p:grpSpPr>
            <a:xfrm>
              <a:off x="323528" y="4090128"/>
              <a:ext cx="231313" cy="191426"/>
              <a:chOff x="5295312" y="1340768"/>
              <a:chExt cx="288032" cy="238548"/>
            </a:xfrm>
          </p:grpSpPr>
          <p:cxnSp>
            <p:nvCxnSpPr>
              <p:cNvPr id="96" name="直線コネクタ 95"/>
              <p:cNvCxnSpPr/>
              <p:nvPr/>
            </p:nvCxnSpPr>
            <p:spPr>
              <a:xfrm>
                <a:off x="5295312" y="134076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二等辺三角形 96"/>
              <p:cNvSpPr/>
              <p:nvPr/>
            </p:nvSpPr>
            <p:spPr>
              <a:xfrm>
                <a:off x="5295312" y="1350239"/>
                <a:ext cx="288032" cy="22907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p:cNvGrpSpPr/>
            <p:nvPr/>
          </p:nvGrpSpPr>
          <p:grpSpPr>
            <a:xfrm>
              <a:off x="323528" y="4866801"/>
              <a:ext cx="231313" cy="191426"/>
              <a:chOff x="5295312" y="1340768"/>
              <a:chExt cx="288032" cy="238548"/>
            </a:xfrm>
          </p:grpSpPr>
          <p:cxnSp>
            <p:nvCxnSpPr>
              <p:cNvPr id="94" name="直線コネクタ 93"/>
              <p:cNvCxnSpPr/>
              <p:nvPr/>
            </p:nvCxnSpPr>
            <p:spPr>
              <a:xfrm>
                <a:off x="5295312" y="134076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二等辺三角形 94"/>
              <p:cNvSpPr/>
              <p:nvPr/>
            </p:nvSpPr>
            <p:spPr>
              <a:xfrm>
                <a:off x="5295312" y="1350239"/>
                <a:ext cx="288032" cy="22907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 name="グループ化 87"/>
            <p:cNvGrpSpPr/>
            <p:nvPr/>
          </p:nvGrpSpPr>
          <p:grpSpPr>
            <a:xfrm>
              <a:off x="323528" y="5643475"/>
              <a:ext cx="231313" cy="191426"/>
              <a:chOff x="5295312" y="1340768"/>
              <a:chExt cx="288032" cy="238548"/>
            </a:xfrm>
          </p:grpSpPr>
          <p:cxnSp>
            <p:nvCxnSpPr>
              <p:cNvPr id="92" name="直線コネクタ 91"/>
              <p:cNvCxnSpPr/>
              <p:nvPr/>
            </p:nvCxnSpPr>
            <p:spPr>
              <a:xfrm>
                <a:off x="5295312" y="134076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二等辺三角形 92"/>
              <p:cNvSpPr/>
              <p:nvPr/>
            </p:nvSpPr>
            <p:spPr>
              <a:xfrm>
                <a:off x="5295312" y="1350239"/>
                <a:ext cx="288032" cy="22907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9" name="直線コネクタ 88"/>
            <p:cNvCxnSpPr>
              <a:endCxn id="67" idx="2"/>
            </p:cNvCxnSpPr>
            <p:nvPr/>
          </p:nvCxnSpPr>
          <p:spPr>
            <a:xfrm>
              <a:off x="439631" y="3097917"/>
              <a:ext cx="11080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81" idx="1"/>
              <a:endCxn id="77" idx="3"/>
            </p:cNvCxnSpPr>
            <p:nvPr/>
          </p:nvCxnSpPr>
          <p:spPr>
            <a:xfrm flipH="1">
              <a:off x="967289" y="5503127"/>
              <a:ext cx="1483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67" idx="6"/>
            </p:cNvCxnSpPr>
            <p:nvPr/>
          </p:nvCxnSpPr>
          <p:spPr>
            <a:xfrm>
              <a:off x="1605485" y="3097917"/>
              <a:ext cx="10138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角丸四角形 105"/>
          <p:cNvSpPr/>
          <p:nvPr/>
        </p:nvSpPr>
        <p:spPr>
          <a:xfrm>
            <a:off x="3467375" y="2564904"/>
            <a:ext cx="2688801" cy="3685588"/>
          </a:xfrm>
          <a:prstGeom prst="roundRect">
            <a:avLst>
              <a:gd name="adj" fmla="val 7636"/>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rgbClr val="FFFF00"/>
              </a:solidFill>
            </a:endParaRPr>
          </a:p>
        </p:txBody>
      </p:sp>
      <p:sp>
        <p:nvSpPr>
          <p:cNvPr id="107" name="テキスト ボックス 106"/>
          <p:cNvSpPr txBox="1"/>
          <p:nvPr/>
        </p:nvSpPr>
        <p:spPr>
          <a:xfrm>
            <a:off x="395536" y="1052736"/>
            <a:ext cx="4176464" cy="707886"/>
          </a:xfrm>
          <a:prstGeom prst="rect">
            <a:avLst/>
          </a:prstGeom>
          <a:noFill/>
        </p:spPr>
        <p:txBody>
          <a:bodyPr wrap="square" rtlCol="0">
            <a:spAutoFit/>
          </a:bodyPr>
          <a:lstStyle/>
          <a:p>
            <a:r>
              <a:rPr lang="ja-JP" altLang="en-US" sz="2000" dirty="0" smtClean="0"/>
              <a:t>液体</a:t>
            </a:r>
            <a:r>
              <a:rPr lang="ja-JP" altLang="en-US" sz="2000" dirty="0"/>
              <a:t>キセノン中</a:t>
            </a:r>
            <a:r>
              <a:rPr lang="ja-JP" altLang="en-US" sz="2000" dirty="0" smtClean="0"/>
              <a:t>で</a:t>
            </a:r>
            <a:r>
              <a:rPr lang="en-US" altLang="ja-JP" sz="2000" dirty="0" smtClean="0"/>
              <a:t>2</a:t>
            </a:r>
            <a:r>
              <a:rPr lang="ja-JP" altLang="en-US" sz="2000" dirty="0" smtClean="0"/>
              <a:t>種類</a:t>
            </a:r>
            <a:r>
              <a:rPr lang="en-US" altLang="ja-JP" sz="2000" dirty="0" smtClean="0"/>
              <a:t>(3</a:t>
            </a:r>
            <a:r>
              <a:rPr lang="ja-JP" altLang="en-US" sz="2000" dirty="0" smtClean="0"/>
              <a:t>通り</a:t>
            </a:r>
            <a:r>
              <a:rPr lang="en-US" altLang="ja-JP" sz="2000" dirty="0" smtClean="0"/>
              <a:t>)</a:t>
            </a:r>
            <a:r>
              <a:rPr lang="ja-JP" altLang="en-US" sz="2000" dirty="0" smtClean="0"/>
              <a:t>の接続方法をテストした。</a:t>
            </a:r>
            <a:endParaRPr kumimoji="1" lang="en-US" altLang="ja-JP" sz="2000" dirty="0" smtClean="0"/>
          </a:p>
        </p:txBody>
      </p:sp>
      <p:sp>
        <p:nvSpPr>
          <p:cNvPr id="28" name="フッター プレースホルダー 27"/>
          <p:cNvSpPr>
            <a:spLocks noGrp="1"/>
          </p:cNvSpPr>
          <p:nvPr>
            <p:ph type="ftr" sz="quarter" idx="11"/>
          </p:nvPr>
        </p:nvSpPr>
        <p:spPr/>
        <p:txBody>
          <a:bodyPr/>
          <a:lstStyle/>
          <a:p>
            <a:r>
              <a:rPr kumimoji="1" lang="zh-CN" altLang="en-US" smtClean="0"/>
              <a:t>金子大輔　日本物理学会　秋季大会</a:t>
            </a:r>
            <a:endParaRPr kumimoji="1" lang="ja-JP" altLang="en-US"/>
          </a:p>
        </p:txBody>
      </p:sp>
      <p:grpSp>
        <p:nvGrpSpPr>
          <p:cNvPr id="264" name="グループ化 263"/>
          <p:cNvGrpSpPr/>
          <p:nvPr/>
        </p:nvGrpSpPr>
        <p:grpSpPr>
          <a:xfrm>
            <a:off x="6436507" y="3088415"/>
            <a:ext cx="2376264" cy="2009949"/>
            <a:chOff x="3419872" y="2996952"/>
            <a:chExt cx="2376264" cy="2009949"/>
          </a:xfrm>
        </p:grpSpPr>
        <p:grpSp>
          <p:nvGrpSpPr>
            <p:cNvPr id="118" name="グループ化 117"/>
            <p:cNvGrpSpPr/>
            <p:nvPr/>
          </p:nvGrpSpPr>
          <p:grpSpPr>
            <a:xfrm>
              <a:off x="3644408" y="4019289"/>
              <a:ext cx="207512" cy="57783"/>
              <a:chOff x="4169588" y="3861048"/>
              <a:chExt cx="258396" cy="72008"/>
            </a:xfrm>
          </p:grpSpPr>
          <p:cxnSp>
            <p:nvCxnSpPr>
              <p:cNvPr id="189" name="直線コネクタ 188"/>
              <p:cNvCxnSpPr/>
              <p:nvPr/>
            </p:nvCxnSpPr>
            <p:spPr>
              <a:xfrm flipH="1">
                <a:off x="4169588" y="3861048"/>
                <a:ext cx="25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flipH="1">
                <a:off x="4169588" y="3933056"/>
                <a:ext cx="25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9" name="直線コネクタ 118"/>
            <p:cNvCxnSpPr>
              <a:endCxn id="184" idx="3"/>
            </p:cNvCxnSpPr>
            <p:nvPr/>
          </p:nvCxnSpPr>
          <p:spPr>
            <a:xfrm flipH="1" flipV="1">
              <a:off x="3546284" y="3548418"/>
              <a:ext cx="446" cy="219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円柱 123"/>
            <p:cNvSpPr/>
            <p:nvPr/>
          </p:nvSpPr>
          <p:spPr>
            <a:xfrm rot="16200000">
              <a:off x="5398752" y="2830702"/>
              <a:ext cx="231134" cy="563634"/>
            </a:xfrm>
            <a:prstGeom prst="can">
              <a:avLst>
                <a:gd name="adj" fmla="val 5674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cxnSp>
          <p:nvCxnSpPr>
            <p:cNvPr id="125" name="直線コネクタ 124"/>
            <p:cNvCxnSpPr/>
            <p:nvPr/>
          </p:nvCxnSpPr>
          <p:spPr>
            <a:xfrm>
              <a:off x="5013882" y="3223240"/>
              <a:ext cx="455552" cy="48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184" idx="0"/>
            </p:cNvCxnSpPr>
            <p:nvPr/>
          </p:nvCxnSpPr>
          <p:spPr>
            <a:xfrm flipH="1" flipV="1">
              <a:off x="3545690" y="3110824"/>
              <a:ext cx="594" cy="25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a:endCxn id="152" idx="4"/>
            </p:cNvCxnSpPr>
            <p:nvPr/>
          </p:nvCxnSpPr>
          <p:spPr>
            <a:xfrm flipV="1">
              <a:off x="4673514" y="3139713"/>
              <a:ext cx="0" cy="1192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a:stCxn id="129" idx="0"/>
            </p:cNvCxnSpPr>
            <p:nvPr/>
          </p:nvCxnSpPr>
          <p:spPr>
            <a:xfrm flipV="1">
              <a:off x="5013882" y="3223240"/>
              <a:ext cx="0" cy="515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a:xfrm>
              <a:off x="4984971" y="3739220"/>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0" name="直線コネクタ 129"/>
            <p:cNvCxnSpPr>
              <a:stCxn id="227" idx="2"/>
              <a:endCxn id="132" idx="6"/>
            </p:cNvCxnSpPr>
            <p:nvPr/>
          </p:nvCxnSpPr>
          <p:spPr>
            <a:xfrm flipH="1">
              <a:off x="3779912" y="3768109"/>
              <a:ext cx="1361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a:stCxn id="129" idx="4"/>
            </p:cNvCxnSpPr>
            <p:nvPr/>
          </p:nvCxnSpPr>
          <p:spPr>
            <a:xfrm>
              <a:off x="5013882" y="3796997"/>
              <a:ext cx="0" cy="1181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円/楕円 131"/>
            <p:cNvSpPr/>
            <p:nvPr/>
          </p:nvSpPr>
          <p:spPr>
            <a:xfrm>
              <a:off x="3722090" y="3739220"/>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4167786" y="3717032"/>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142" name="直線コネクタ 141"/>
            <p:cNvCxnSpPr>
              <a:endCxn id="215" idx="6"/>
            </p:cNvCxnSpPr>
            <p:nvPr/>
          </p:nvCxnSpPr>
          <p:spPr>
            <a:xfrm flipH="1">
              <a:off x="3973076" y="4978013"/>
              <a:ext cx="1040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a:stCxn id="150" idx="1"/>
              <a:endCxn id="221" idx="6"/>
            </p:cNvCxnSpPr>
            <p:nvPr/>
          </p:nvCxnSpPr>
          <p:spPr>
            <a:xfrm flipH="1">
              <a:off x="3973945" y="4331980"/>
              <a:ext cx="19384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円/楕円 148"/>
            <p:cNvSpPr/>
            <p:nvPr/>
          </p:nvSpPr>
          <p:spPr>
            <a:xfrm>
              <a:off x="3722090" y="4303092"/>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4167786" y="4280904"/>
              <a:ext cx="260198" cy="102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cxnSp>
          <p:nvCxnSpPr>
            <p:cNvPr id="151" name="直線コネクタ 150"/>
            <p:cNvCxnSpPr>
              <a:endCxn id="150" idx="3"/>
            </p:cNvCxnSpPr>
            <p:nvPr/>
          </p:nvCxnSpPr>
          <p:spPr>
            <a:xfrm flipH="1">
              <a:off x="4427984" y="4331980"/>
              <a:ext cx="2455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円/楕円 151"/>
            <p:cNvSpPr/>
            <p:nvPr/>
          </p:nvSpPr>
          <p:spPr>
            <a:xfrm>
              <a:off x="4644603" y="3081936"/>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9" name="直線コネクタ 168"/>
            <p:cNvCxnSpPr>
              <a:stCxn id="129" idx="2"/>
              <a:endCxn id="136" idx="3"/>
            </p:cNvCxnSpPr>
            <p:nvPr/>
          </p:nvCxnSpPr>
          <p:spPr>
            <a:xfrm flipH="1" flipV="1">
              <a:off x="4427984" y="3768108"/>
              <a:ext cx="55698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0" name="グループ化 169"/>
            <p:cNvGrpSpPr/>
            <p:nvPr/>
          </p:nvGrpSpPr>
          <p:grpSpPr>
            <a:xfrm>
              <a:off x="3430627" y="3356992"/>
              <a:ext cx="231313" cy="191426"/>
              <a:chOff x="5295312" y="1340768"/>
              <a:chExt cx="288032" cy="238548"/>
            </a:xfrm>
          </p:grpSpPr>
          <p:cxnSp>
            <p:nvCxnSpPr>
              <p:cNvPr id="183" name="直線コネクタ 182"/>
              <p:cNvCxnSpPr/>
              <p:nvPr/>
            </p:nvCxnSpPr>
            <p:spPr>
              <a:xfrm>
                <a:off x="5295312" y="134076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二等辺三角形 183"/>
              <p:cNvSpPr/>
              <p:nvPr/>
            </p:nvSpPr>
            <p:spPr>
              <a:xfrm>
                <a:off x="5295312" y="1350239"/>
                <a:ext cx="288032" cy="22907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4" name="直線コネクタ 173"/>
            <p:cNvCxnSpPr>
              <a:stCxn id="194" idx="6"/>
              <a:endCxn id="152" idx="2"/>
            </p:cNvCxnSpPr>
            <p:nvPr/>
          </p:nvCxnSpPr>
          <p:spPr>
            <a:xfrm flipV="1">
              <a:off x="3974540" y="3110825"/>
              <a:ext cx="670063" cy="1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a:stCxn id="152" idx="6"/>
            </p:cNvCxnSpPr>
            <p:nvPr/>
          </p:nvCxnSpPr>
          <p:spPr>
            <a:xfrm>
              <a:off x="4702424" y="3110825"/>
              <a:ext cx="10138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a:stCxn id="227" idx="0"/>
              <a:endCxn id="197" idx="3"/>
            </p:cNvCxnSpPr>
            <p:nvPr/>
          </p:nvCxnSpPr>
          <p:spPr>
            <a:xfrm flipV="1">
              <a:off x="3944938" y="3541204"/>
              <a:ext cx="691" cy="198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a:stCxn id="197" idx="0"/>
            </p:cNvCxnSpPr>
            <p:nvPr/>
          </p:nvCxnSpPr>
          <p:spPr>
            <a:xfrm flipV="1">
              <a:off x="3945629" y="3093565"/>
              <a:ext cx="0" cy="26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円/楕円 193"/>
            <p:cNvSpPr/>
            <p:nvPr/>
          </p:nvSpPr>
          <p:spPr>
            <a:xfrm>
              <a:off x="3916718" y="3083191"/>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5" name="グループ化 194"/>
            <p:cNvGrpSpPr/>
            <p:nvPr/>
          </p:nvGrpSpPr>
          <p:grpSpPr>
            <a:xfrm>
              <a:off x="3829972" y="3349778"/>
              <a:ext cx="231313" cy="191426"/>
              <a:chOff x="5295312" y="1340768"/>
              <a:chExt cx="288032" cy="238548"/>
            </a:xfrm>
          </p:grpSpPr>
          <p:cxnSp>
            <p:nvCxnSpPr>
              <p:cNvPr id="196" name="直線コネクタ 195"/>
              <p:cNvCxnSpPr/>
              <p:nvPr/>
            </p:nvCxnSpPr>
            <p:spPr>
              <a:xfrm>
                <a:off x="5295312" y="134076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二等辺三角形 196"/>
              <p:cNvSpPr/>
              <p:nvPr/>
            </p:nvSpPr>
            <p:spPr>
              <a:xfrm>
                <a:off x="5295312" y="1350239"/>
                <a:ext cx="288032" cy="22907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9" name="直線コネクタ 198"/>
            <p:cNvCxnSpPr>
              <a:endCxn id="194" idx="2"/>
            </p:cNvCxnSpPr>
            <p:nvPr/>
          </p:nvCxnSpPr>
          <p:spPr>
            <a:xfrm>
              <a:off x="3535530" y="3112080"/>
              <a:ext cx="381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a:stCxn id="132" idx="2"/>
            </p:cNvCxnSpPr>
            <p:nvPr/>
          </p:nvCxnSpPr>
          <p:spPr>
            <a:xfrm flipH="1" flipV="1">
              <a:off x="3534935" y="3768108"/>
              <a:ext cx="18715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a:endCxn id="132" idx="4"/>
            </p:cNvCxnSpPr>
            <p:nvPr/>
          </p:nvCxnSpPr>
          <p:spPr>
            <a:xfrm flipV="1">
              <a:off x="3748164" y="3796997"/>
              <a:ext cx="2837" cy="2051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a:endCxn id="218" idx="3"/>
            </p:cNvCxnSpPr>
            <p:nvPr/>
          </p:nvCxnSpPr>
          <p:spPr>
            <a:xfrm flipH="1" flipV="1">
              <a:off x="3535529" y="4758323"/>
              <a:ext cx="446" cy="219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a:stCxn id="218" idx="0"/>
            </p:cNvCxnSpPr>
            <p:nvPr/>
          </p:nvCxnSpPr>
          <p:spPr>
            <a:xfrm flipH="1" flipV="1">
              <a:off x="3534935" y="4320729"/>
              <a:ext cx="594" cy="25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円/楕円 214"/>
            <p:cNvSpPr/>
            <p:nvPr/>
          </p:nvSpPr>
          <p:spPr>
            <a:xfrm>
              <a:off x="3915254" y="4949124"/>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6" name="グループ化 215"/>
            <p:cNvGrpSpPr/>
            <p:nvPr/>
          </p:nvGrpSpPr>
          <p:grpSpPr>
            <a:xfrm>
              <a:off x="3419872" y="4566897"/>
              <a:ext cx="231313" cy="191426"/>
              <a:chOff x="5295312" y="1340768"/>
              <a:chExt cx="288032" cy="238548"/>
            </a:xfrm>
          </p:grpSpPr>
          <p:cxnSp>
            <p:nvCxnSpPr>
              <p:cNvPr id="217" name="直線コネクタ 216"/>
              <p:cNvCxnSpPr/>
              <p:nvPr/>
            </p:nvCxnSpPr>
            <p:spPr>
              <a:xfrm>
                <a:off x="5295312" y="134076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二等辺三角形 217"/>
              <p:cNvSpPr/>
              <p:nvPr/>
            </p:nvSpPr>
            <p:spPr>
              <a:xfrm>
                <a:off x="5295312" y="1350239"/>
                <a:ext cx="288032" cy="22907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9" name="直線コネクタ 218"/>
            <p:cNvCxnSpPr>
              <a:stCxn id="215" idx="0"/>
              <a:endCxn id="224" idx="3"/>
            </p:cNvCxnSpPr>
            <p:nvPr/>
          </p:nvCxnSpPr>
          <p:spPr>
            <a:xfrm flipV="1">
              <a:off x="3944165" y="4751109"/>
              <a:ext cx="869" cy="198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a:stCxn id="224" idx="0"/>
            </p:cNvCxnSpPr>
            <p:nvPr/>
          </p:nvCxnSpPr>
          <p:spPr>
            <a:xfrm flipV="1">
              <a:off x="3945034" y="4303470"/>
              <a:ext cx="0" cy="26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円/楕円 220"/>
            <p:cNvSpPr/>
            <p:nvPr/>
          </p:nvSpPr>
          <p:spPr>
            <a:xfrm>
              <a:off x="3916123" y="4303092"/>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2" name="グループ化 221"/>
            <p:cNvGrpSpPr/>
            <p:nvPr/>
          </p:nvGrpSpPr>
          <p:grpSpPr>
            <a:xfrm>
              <a:off x="3829377" y="4559683"/>
              <a:ext cx="231313" cy="191426"/>
              <a:chOff x="5295312" y="1340768"/>
              <a:chExt cx="288032" cy="238548"/>
            </a:xfrm>
          </p:grpSpPr>
          <p:cxnSp>
            <p:nvCxnSpPr>
              <p:cNvPr id="223" name="直線コネクタ 222"/>
              <p:cNvCxnSpPr/>
              <p:nvPr/>
            </p:nvCxnSpPr>
            <p:spPr>
              <a:xfrm>
                <a:off x="5295312" y="134076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二等辺三角形 223"/>
              <p:cNvSpPr/>
              <p:nvPr/>
            </p:nvSpPr>
            <p:spPr>
              <a:xfrm>
                <a:off x="5295312" y="1350239"/>
                <a:ext cx="288032" cy="22907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25" name="直線コネクタ 224"/>
            <p:cNvCxnSpPr>
              <a:stCxn id="149" idx="6"/>
              <a:endCxn id="221" idx="2"/>
            </p:cNvCxnSpPr>
            <p:nvPr/>
          </p:nvCxnSpPr>
          <p:spPr>
            <a:xfrm>
              <a:off x="3779912" y="4331981"/>
              <a:ext cx="1362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a:stCxn id="215" idx="2"/>
            </p:cNvCxnSpPr>
            <p:nvPr/>
          </p:nvCxnSpPr>
          <p:spPr>
            <a:xfrm flipH="1" flipV="1">
              <a:off x="3535752" y="4978012"/>
              <a:ext cx="37950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円/楕円 226"/>
            <p:cNvSpPr/>
            <p:nvPr/>
          </p:nvSpPr>
          <p:spPr>
            <a:xfrm>
              <a:off x="3916027" y="3739220"/>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9" name="直線コネクタ 228"/>
            <p:cNvCxnSpPr>
              <a:stCxn id="136" idx="1"/>
              <a:endCxn id="227" idx="6"/>
            </p:cNvCxnSpPr>
            <p:nvPr/>
          </p:nvCxnSpPr>
          <p:spPr>
            <a:xfrm flipH="1">
              <a:off x="3973849" y="3768108"/>
              <a:ext cx="19393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線コネクタ 247"/>
            <p:cNvCxnSpPr>
              <a:endCxn id="149" idx="2"/>
            </p:cNvCxnSpPr>
            <p:nvPr/>
          </p:nvCxnSpPr>
          <p:spPr>
            <a:xfrm>
              <a:off x="3534935" y="4331981"/>
              <a:ext cx="1871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a:stCxn id="149" idx="0"/>
            </p:cNvCxnSpPr>
            <p:nvPr/>
          </p:nvCxnSpPr>
          <p:spPr>
            <a:xfrm flipV="1">
              <a:off x="3751001" y="4073734"/>
              <a:ext cx="2837" cy="2293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5" name="角丸四角形 264"/>
          <p:cNvSpPr/>
          <p:nvPr/>
        </p:nvSpPr>
        <p:spPr>
          <a:xfrm>
            <a:off x="6364500" y="2564904"/>
            <a:ext cx="2592288" cy="3685588"/>
          </a:xfrm>
          <a:prstGeom prst="roundRect">
            <a:avLst>
              <a:gd name="adj" fmla="val 7636"/>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rgbClr val="FFFF00"/>
              </a:solidFill>
            </a:endParaRPr>
          </a:p>
        </p:txBody>
      </p:sp>
      <p:grpSp>
        <p:nvGrpSpPr>
          <p:cNvPr id="266" name="グループ化 265"/>
          <p:cNvGrpSpPr/>
          <p:nvPr/>
        </p:nvGrpSpPr>
        <p:grpSpPr>
          <a:xfrm>
            <a:off x="4809456" y="218095"/>
            <a:ext cx="4075324" cy="2160240"/>
            <a:chOff x="475839" y="2492896"/>
            <a:chExt cx="4075324" cy="2160240"/>
          </a:xfrm>
        </p:grpSpPr>
        <p:pic>
          <p:nvPicPr>
            <p:cNvPr id="267" name="Picture 2" descr="C:\Users\kaneko\Desktop\Aug-1\IMG_305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5839" y="2492896"/>
              <a:ext cx="4075324" cy="2160240"/>
            </a:xfrm>
            <a:prstGeom prst="rect">
              <a:avLst/>
            </a:prstGeom>
            <a:noFill/>
            <a:extLst>
              <a:ext uri="{909E8E84-426E-40DD-AFC4-6F175D3DCCD1}">
                <a14:hiddenFill xmlns:a14="http://schemas.microsoft.com/office/drawing/2010/main">
                  <a:solidFill>
                    <a:srgbClr val="FFFFFF"/>
                  </a:solidFill>
                </a14:hiddenFill>
              </a:ext>
            </a:extLst>
          </p:spPr>
        </p:pic>
        <p:sp>
          <p:nvSpPr>
            <p:cNvPr id="268" name="テキスト ボックス 267"/>
            <p:cNvSpPr txBox="1"/>
            <p:nvPr/>
          </p:nvSpPr>
          <p:spPr>
            <a:xfrm>
              <a:off x="1774006" y="4081812"/>
              <a:ext cx="768634" cy="369332"/>
            </a:xfrm>
            <a:prstGeom prst="rect">
              <a:avLst/>
            </a:prstGeom>
            <a:solidFill>
              <a:schemeClr val="accent4"/>
            </a:solidFill>
          </p:spPr>
          <p:txBody>
            <a:bodyPr wrap="square" rtlCol="0">
              <a:spAutoFit/>
            </a:bodyPr>
            <a:lstStyle/>
            <a:p>
              <a:pPr algn="ctr"/>
              <a:r>
                <a:rPr lang="en-US" altLang="ja-JP" dirty="0" smtClean="0">
                  <a:solidFill>
                    <a:schemeClr val="bg1"/>
                  </a:solidFill>
                </a:rPr>
                <a:t>6mm</a:t>
              </a:r>
              <a:endParaRPr kumimoji="1" lang="ja-JP" altLang="en-US" dirty="0">
                <a:solidFill>
                  <a:schemeClr val="bg1"/>
                </a:solidFill>
              </a:endParaRPr>
            </a:p>
          </p:txBody>
        </p:sp>
        <p:cxnSp>
          <p:nvCxnSpPr>
            <p:cNvPr id="269" name="直線矢印コネクタ 268"/>
            <p:cNvCxnSpPr/>
            <p:nvPr/>
          </p:nvCxnSpPr>
          <p:spPr>
            <a:xfrm>
              <a:off x="1894567" y="4005064"/>
              <a:ext cx="408695" cy="0"/>
            </a:xfrm>
            <a:prstGeom prst="straightConnector1">
              <a:avLst/>
            </a:prstGeom>
            <a:ln w="38100">
              <a:solidFill>
                <a:schemeClr val="accent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sp>
        <p:nvSpPr>
          <p:cNvPr id="271" name="テキスト ボックス 270"/>
          <p:cNvSpPr txBox="1"/>
          <p:nvPr/>
        </p:nvSpPr>
        <p:spPr>
          <a:xfrm>
            <a:off x="3700204" y="2651833"/>
            <a:ext cx="2223805" cy="369332"/>
          </a:xfrm>
          <a:prstGeom prst="rect">
            <a:avLst/>
          </a:prstGeom>
          <a:solidFill>
            <a:schemeClr val="accent1">
              <a:lumMod val="20000"/>
              <a:lumOff val="80000"/>
            </a:schemeClr>
          </a:solidFill>
        </p:spPr>
        <p:txBody>
          <a:bodyPr wrap="square" rtlCol="0">
            <a:spAutoFit/>
          </a:bodyPr>
          <a:lstStyle/>
          <a:p>
            <a:pPr algn="ctr"/>
            <a:r>
              <a:rPr kumimoji="1" lang="en-US" altLang="ja-JP" dirty="0" smtClean="0"/>
              <a:t>Hybrid I  (4</a:t>
            </a:r>
            <a:r>
              <a:rPr kumimoji="1" lang="ja-JP" altLang="en-US" dirty="0" smtClean="0"/>
              <a:t>分割</a:t>
            </a:r>
            <a:r>
              <a:rPr kumimoji="1" lang="en-US" altLang="ja-JP" dirty="0" smtClean="0"/>
              <a:t>)</a:t>
            </a:r>
            <a:endParaRPr kumimoji="1" lang="ja-JP" altLang="en-US" dirty="0"/>
          </a:p>
        </p:txBody>
      </p:sp>
      <p:sp>
        <p:nvSpPr>
          <p:cNvPr id="272" name="テキスト ボックス 271"/>
          <p:cNvSpPr txBox="1"/>
          <p:nvPr/>
        </p:nvSpPr>
        <p:spPr>
          <a:xfrm>
            <a:off x="6588967" y="2650092"/>
            <a:ext cx="2223805" cy="369332"/>
          </a:xfrm>
          <a:prstGeom prst="rect">
            <a:avLst/>
          </a:prstGeom>
          <a:solidFill>
            <a:schemeClr val="accent1">
              <a:lumMod val="20000"/>
              <a:lumOff val="80000"/>
            </a:schemeClr>
          </a:solidFill>
        </p:spPr>
        <p:txBody>
          <a:bodyPr wrap="square" rtlCol="0">
            <a:spAutoFit/>
          </a:bodyPr>
          <a:lstStyle/>
          <a:p>
            <a:pPr algn="ctr"/>
            <a:r>
              <a:rPr kumimoji="1" lang="en-US" altLang="ja-JP" dirty="0" smtClean="0"/>
              <a:t>Hybrid II  (2</a:t>
            </a:r>
            <a:r>
              <a:rPr kumimoji="1" lang="ja-JP" altLang="en-US" dirty="0" smtClean="0"/>
              <a:t>分割</a:t>
            </a:r>
            <a:r>
              <a:rPr kumimoji="1" lang="en-US" altLang="ja-JP" dirty="0" smtClean="0"/>
              <a:t>)</a:t>
            </a:r>
            <a:endParaRPr kumimoji="1" lang="ja-JP" altLang="en-US" dirty="0"/>
          </a:p>
        </p:txBody>
      </p:sp>
      <p:sp>
        <p:nvSpPr>
          <p:cNvPr id="181" name="角丸四角形 180"/>
          <p:cNvSpPr/>
          <p:nvPr/>
        </p:nvSpPr>
        <p:spPr>
          <a:xfrm>
            <a:off x="179512" y="2567239"/>
            <a:ext cx="3088644" cy="3683253"/>
          </a:xfrm>
          <a:prstGeom prst="roundRect">
            <a:avLst>
              <a:gd name="adj" fmla="val 7636"/>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rgbClr val="FFFF00"/>
              </a:solidFill>
            </a:endParaRPr>
          </a:p>
        </p:txBody>
      </p:sp>
      <p:sp>
        <p:nvSpPr>
          <p:cNvPr id="182" name="テキスト ボックス 181"/>
          <p:cNvSpPr txBox="1"/>
          <p:nvPr/>
        </p:nvSpPr>
        <p:spPr>
          <a:xfrm>
            <a:off x="683568" y="2640800"/>
            <a:ext cx="2024913" cy="369332"/>
          </a:xfrm>
          <a:prstGeom prst="rect">
            <a:avLst/>
          </a:prstGeom>
          <a:solidFill>
            <a:schemeClr val="accent3">
              <a:lumMod val="20000"/>
              <a:lumOff val="80000"/>
            </a:schemeClr>
          </a:solidFill>
        </p:spPr>
        <p:txBody>
          <a:bodyPr wrap="none" rtlCol="0">
            <a:spAutoFit/>
          </a:bodyPr>
          <a:lstStyle/>
          <a:p>
            <a:r>
              <a:rPr kumimoji="1" lang="ja-JP" altLang="en-US" dirty="0" smtClean="0"/>
              <a:t>単純直列 </a:t>
            </a:r>
            <a:r>
              <a:rPr kumimoji="1" lang="en-US" altLang="ja-JP" dirty="0" smtClean="0"/>
              <a:t>: Simple</a:t>
            </a:r>
            <a:endParaRPr kumimoji="1" lang="ja-JP" altLang="en-US" dirty="0"/>
          </a:p>
        </p:txBody>
      </p:sp>
      <p:cxnSp>
        <p:nvCxnSpPr>
          <p:cNvPr id="186" name="直線コネクタ 185"/>
          <p:cNvCxnSpPr/>
          <p:nvPr/>
        </p:nvCxnSpPr>
        <p:spPr>
          <a:xfrm>
            <a:off x="578765" y="5172606"/>
            <a:ext cx="0" cy="5928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flipV="1">
            <a:off x="578765" y="3619260"/>
            <a:ext cx="0" cy="5928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円柱 187"/>
          <p:cNvSpPr/>
          <p:nvPr/>
        </p:nvSpPr>
        <p:spPr>
          <a:xfrm rot="16200000">
            <a:off x="1249348" y="3031918"/>
            <a:ext cx="236465" cy="360170"/>
          </a:xfrm>
          <a:prstGeom prst="can">
            <a:avLst>
              <a:gd name="adj" fmla="val 5674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cxnSp>
        <p:nvCxnSpPr>
          <p:cNvPr id="191" name="直線コネクタ 190"/>
          <p:cNvCxnSpPr/>
          <p:nvPr/>
        </p:nvCxnSpPr>
        <p:spPr>
          <a:xfrm>
            <a:off x="961776" y="3335090"/>
            <a:ext cx="2687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flipH="1" flipV="1">
            <a:off x="578764" y="3202287"/>
            <a:ext cx="1" cy="2331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線コネクタ 199"/>
          <p:cNvCxnSpPr>
            <a:endCxn id="240" idx="3"/>
          </p:cNvCxnSpPr>
          <p:nvPr/>
        </p:nvCxnSpPr>
        <p:spPr>
          <a:xfrm flipH="1" flipV="1">
            <a:off x="578764" y="4412514"/>
            <a:ext cx="1" cy="576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V="1">
            <a:off x="961776" y="3335094"/>
            <a:ext cx="0" cy="2758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flipH="1">
            <a:off x="576409" y="6093296"/>
            <a:ext cx="3853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a:endCxn id="209" idx="2"/>
          </p:cNvCxnSpPr>
          <p:nvPr/>
        </p:nvCxnSpPr>
        <p:spPr>
          <a:xfrm>
            <a:off x="576409" y="3209686"/>
            <a:ext cx="1302383" cy="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正方形/長方形 207"/>
          <p:cNvSpPr/>
          <p:nvPr/>
        </p:nvSpPr>
        <p:spPr>
          <a:xfrm>
            <a:off x="1842654" y="3490616"/>
            <a:ext cx="130099" cy="3116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ja-JP" altLang="en-US" sz="1400" dirty="0">
              <a:solidFill>
                <a:schemeClr val="tx1"/>
              </a:solidFill>
              <a:latin typeface="+mj-lt"/>
            </a:endParaRPr>
          </a:p>
        </p:txBody>
      </p:sp>
      <p:sp>
        <p:nvSpPr>
          <p:cNvPr id="209" name="円/楕円 208"/>
          <p:cNvSpPr/>
          <p:nvPr/>
        </p:nvSpPr>
        <p:spPr>
          <a:xfrm>
            <a:off x="1878792" y="3181665"/>
            <a:ext cx="57822" cy="5777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1" name="直線コネクタ 210"/>
          <p:cNvCxnSpPr>
            <a:stCxn id="208" idx="0"/>
            <a:endCxn id="209" idx="4"/>
          </p:cNvCxnSpPr>
          <p:nvPr/>
        </p:nvCxnSpPr>
        <p:spPr>
          <a:xfrm flipH="1" flipV="1">
            <a:off x="1907703" y="3239442"/>
            <a:ext cx="1" cy="2511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a:endCxn id="208" idx="2"/>
          </p:cNvCxnSpPr>
          <p:nvPr/>
        </p:nvCxnSpPr>
        <p:spPr>
          <a:xfrm flipV="1">
            <a:off x="1907704" y="3802220"/>
            <a:ext cx="0" cy="2643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flipH="1">
            <a:off x="1804936" y="4075011"/>
            <a:ext cx="20906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p:cNvCxnSpPr/>
          <p:nvPr/>
        </p:nvCxnSpPr>
        <p:spPr>
          <a:xfrm flipH="1">
            <a:off x="1857203" y="4147021"/>
            <a:ext cx="1045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a:endCxn id="209" idx="6"/>
          </p:cNvCxnSpPr>
          <p:nvPr/>
        </p:nvCxnSpPr>
        <p:spPr>
          <a:xfrm flipH="1" flipV="1">
            <a:off x="1936614" y="3210554"/>
            <a:ext cx="287868" cy="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2224482" y="3091219"/>
            <a:ext cx="0" cy="2386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flipV="1">
            <a:off x="2291318" y="3091219"/>
            <a:ext cx="0" cy="2386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a:stCxn id="235" idx="3"/>
          </p:cNvCxnSpPr>
          <p:nvPr/>
        </p:nvCxnSpPr>
        <p:spPr>
          <a:xfrm flipH="1">
            <a:off x="2291318" y="3210554"/>
            <a:ext cx="287868" cy="34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二等辺三角形 234"/>
          <p:cNvSpPr/>
          <p:nvPr/>
        </p:nvSpPr>
        <p:spPr>
          <a:xfrm rot="5400000">
            <a:off x="2554986" y="3116520"/>
            <a:ext cx="236467" cy="18806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6" name="直線コネクタ 235"/>
          <p:cNvCxnSpPr>
            <a:endCxn id="235" idx="0"/>
          </p:cNvCxnSpPr>
          <p:nvPr/>
        </p:nvCxnSpPr>
        <p:spPr>
          <a:xfrm flipH="1">
            <a:off x="2767253" y="3203236"/>
            <a:ext cx="289215" cy="73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テキスト ボックス 236"/>
          <p:cNvSpPr txBox="1"/>
          <p:nvPr/>
        </p:nvSpPr>
        <p:spPr>
          <a:xfrm>
            <a:off x="1619672" y="4207454"/>
            <a:ext cx="676816" cy="369332"/>
          </a:xfrm>
          <a:prstGeom prst="rect">
            <a:avLst/>
          </a:prstGeom>
          <a:noFill/>
        </p:spPr>
        <p:txBody>
          <a:bodyPr wrap="square" rtlCol="0">
            <a:spAutoFit/>
          </a:bodyPr>
          <a:lstStyle/>
          <a:p>
            <a:r>
              <a:rPr kumimoji="1" lang="en-US" altLang="ja-JP" dirty="0" smtClean="0"/>
              <a:t>bias</a:t>
            </a:r>
            <a:endParaRPr kumimoji="1" lang="ja-JP" altLang="en-US" dirty="0"/>
          </a:p>
        </p:txBody>
      </p:sp>
      <p:sp>
        <p:nvSpPr>
          <p:cNvPr id="238" name="テキスト ボックス 237"/>
          <p:cNvSpPr txBox="1"/>
          <p:nvPr/>
        </p:nvSpPr>
        <p:spPr>
          <a:xfrm>
            <a:off x="2267744" y="3298164"/>
            <a:ext cx="976838" cy="369332"/>
          </a:xfrm>
          <a:prstGeom prst="rect">
            <a:avLst/>
          </a:prstGeom>
          <a:noFill/>
        </p:spPr>
        <p:txBody>
          <a:bodyPr wrap="square" rtlCol="0">
            <a:spAutoFit/>
          </a:bodyPr>
          <a:lstStyle/>
          <a:p>
            <a:r>
              <a:rPr lang="en-US" altLang="ja-JP" dirty="0" smtClean="0"/>
              <a:t>preamp</a:t>
            </a:r>
            <a:endParaRPr kumimoji="1" lang="ja-JP" altLang="en-US" dirty="0"/>
          </a:p>
        </p:txBody>
      </p:sp>
      <p:cxnSp>
        <p:nvCxnSpPr>
          <p:cNvPr id="253" name="直線コネクタ 252"/>
          <p:cNvCxnSpPr/>
          <p:nvPr/>
        </p:nvCxnSpPr>
        <p:spPr>
          <a:xfrm flipV="1">
            <a:off x="578764" y="5949280"/>
            <a:ext cx="1" cy="136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テキスト ボックス 257"/>
          <p:cNvSpPr txBox="1"/>
          <p:nvPr/>
        </p:nvSpPr>
        <p:spPr>
          <a:xfrm>
            <a:off x="1042552" y="3651989"/>
            <a:ext cx="2073003" cy="2585323"/>
          </a:xfrm>
          <a:prstGeom prst="rect">
            <a:avLst/>
          </a:prstGeom>
          <a:solidFill>
            <a:schemeClr val="accent3">
              <a:lumMod val="20000"/>
              <a:lumOff val="80000"/>
            </a:schemeClr>
          </a:solidFill>
        </p:spPr>
        <p:txBody>
          <a:bodyPr wrap="none" rtlCol="0">
            <a:spAutoFit/>
          </a:bodyPr>
          <a:lstStyle/>
          <a:p>
            <a:r>
              <a:rPr lang="ja-JP" altLang="en-US" dirty="0" smtClean="0"/>
              <a:t>○ 部品が少ない</a:t>
            </a:r>
            <a:endParaRPr lang="en-US" altLang="ja-JP" dirty="0" smtClean="0"/>
          </a:p>
          <a:p>
            <a:endParaRPr kumimoji="1" lang="en-US" altLang="ja-JP" dirty="0"/>
          </a:p>
          <a:p>
            <a:r>
              <a:rPr lang="ja-JP" altLang="en-US" dirty="0"/>
              <a:t>○</a:t>
            </a:r>
            <a:r>
              <a:rPr lang="ja-JP" altLang="en-US" dirty="0" smtClean="0"/>
              <a:t> </a:t>
            </a:r>
            <a:r>
              <a:rPr lang="en-US" altLang="ja-JP" dirty="0" smtClean="0"/>
              <a:t>over voltage</a:t>
            </a:r>
            <a:r>
              <a:rPr lang="ja-JP" altLang="en-US" dirty="0" smtClean="0"/>
              <a:t>が</a:t>
            </a:r>
            <a:endParaRPr lang="en-US" altLang="ja-JP" dirty="0" smtClean="0"/>
          </a:p>
          <a:p>
            <a:r>
              <a:rPr lang="ja-JP" altLang="en-US" dirty="0" smtClean="0"/>
              <a:t>　自動で揃う</a:t>
            </a:r>
            <a:endParaRPr lang="en-US" altLang="ja-JP" dirty="0" smtClean="0"/>
          </a:p>
          <a:p>
            <a:endParaRPr kumimoji="1" lang="en-US" altLang="ja-JP" dirty="0"/>
          </a:p>
          <a:p>
            <a:r>
              <a:rPr lang="en-US" altLang="ja-JP" dirty="0" smtClean="0"/>
              <a:t>×</a:t>
            </a:r>
            <a:r>
              <a:rPr lang="ja-JP" altLang="en-US" dirty="0" smtClean="0"/>
              <a:t> 電源電圧が高い</a:t>
            </a:r>
            <a:endParaRPr lang="en-US" altLang="ja-JP" dirty="0" smtClean="0"/>
          </a:p>
          <a:p>
            <a:endParaRPr kumimoji="1" lang="en-US" altLang="ja-JP" dirty="0"/>
          </a:p>
          <a:p>
            <a:r>
              <a:rPr kumimoji="1" lang="en-US" altLang="ja-JP" dirty="0" smtClean="0"/>
              <a:t>× </a:t>
            </a:r>
            <a:r>
              <a:rPr lang="ja-JP" altLang="en-US" dirty="0" smtClean="0"/>
              <a:t>セクター毎に</a:t>
            </a:r>
            <a:endParaRPr lang="en-US" altLang="ja-JP" dirty="0" smtClean="0"/>
          </a:p>
          <a:p>
            <a:r>
              <a:rPr lang="ja-JP" altLang="en-US" dirty="0"/>
              <a:t>　</a:t>
            </a:r>
            <a:r>
              <a:rPr lang="ja-JP" altLang="en-US" dirty="0" smtClean="0"/>
              <a:t>電位が異なる</a:t>
            </a:r>
            <a:endParaRPr kumimoji="1" lang="ja-JP" altLang="en-US" dirty="0"/>
          </a:p>
        </p:txBody>
      </p:sp>
      <p:sp>
        <p:nvSpPr>
          <p:cNvPr id="259" name="テキスト ボックス 258"/>
          <p:cNvSpPr txBox="1"/>
          <p:nvPr/>
        </p:nvSpPr>
        <p:spPr>
          <a:xfrm>
            <a:off x="6604817" y="3374990"/>
            <a:ext cx="2323072" cy="2862322"/>
          </a:xfrm>
          <a:prstGeom prst="rect">
            <a:avLst/>
          </a:prstGeom>
          <a:solidFill>
            <a:schemeClr val="accent1">
              <a:lumMod val="20000"/>
              <a:lumOff val="80000"/>
            </a:schemeClr>
          </a:solidFill>
        </p:spPr>
        <p:txBody>
          <a:bodyPr wrap="none" rtlCol="0">
            <a:spAutoFit/>
          </a:bodyPr>
          <a:lstStyle/>
          <a:p>
            <a:r>
              <a:rPr lang="en-US" altLang="ja-JP" dirty="0"/>
              <a:t>×</a:t>
            </a:r>
            <a:r>
              <a:rPr lang="ja-JP" altLang="en-US" dirty="0" smtClean="0"/>
              <a:t> 余分な部品が必要</a:t>
            </a:r>
            <a:endParaRPr lang="en-US" altLang="ja-JP" dirty="0" smtClean="0"/>
          </a:p>
          <a:p>
            <a:endParaRPr lang="en-US" altLang="ja-JP" dirty="0" smtClean="0"/>
          </a:p>
          <a:p>
            <a:r>
              <a:rPr lang="en-US" altLang="ja-JP" dirty="0"/>
              <a:t>×</a:t>
            </a:r>
            <a:r>
              <a:rPr lang="ja-JP" altLang="en-US" dirty="0" smtClean="0"/>
              <a:t> セクター</a:t>
            </a:r>
            <a:r>
              <a:rPr lang="ja-JP" altLang="en-US" dirty="0"/>
              <a:t>ごと</a:t>
            </a:r>
            <a:r>
              <a:rPr lang="ja-JP" altLang="en-US" dirty="0" smtClean="0"/>
              <a:t>の</a:t>
            </a:r>
            <a:endParaRPr lang="en-US" altLang="ja-JP" dirty="0" smtClean="0"/>
          </a:p>
          <a:p>
            <a:r>
              <a:rPr lang="ja-JP" altLang="en-US" dirty="0" smtClean="0"/>
              <a:t> ゲイン</a:t>
            </a:r>
            <a:r>
              <a:rPr lang="ja-JP" altLang="en-US" dirty="0"/>
              <a:t>一様性が</a:t>
            </a:r>
            <a:r>
              <a:rPr lang="ja-JP" altLang="en-US" dirty="0" smtClean="0"/>
              <a:t>必要</a:t>
            </a:r>
            <a:endParaRPr lang="en-US" altLang="ja-JP" dirty="0" smtClean="0"/>
          </a:p>
          <a:p>
            <a:r>
              <a:rPr lang="en-US" altLang="ja-JP" dirty="0" smtClean="0"/>
              <a:t> (</a:t>
            </a:r>
            <a:r>
              <a:rPr lang="ja-JP" altLang="en-US" dirty="0"/>
              <a:t>バイアス電圧共通</a:t>
            </a:r>
            <a:r>
              <a:rPr lang="en-US" altLang="ja-JP" dirty="0"/>
              <a:t>)</a:t>
            </a:r>
            <a:endParaRPr lang="en-US" altLang="ja-JP" dirty="0" smtClean="0"/>
          </a:p>
          <a:p>
            <a:endParaRPr kumimoji="1" lang="en-US" altLang="ja-JP" dirty="0"/>
          </a:p>
          <a:p>
            <a:r>
              <a:rPr lang="ja-JP" altLang="en-US" dirty="0" smtClean="0"/>
              <a:t>○ 電源電圧が低い</a:t>
            </a:r>
            <a:endParaRPr lang="en-US" altLang="ja-JP" dirty="0" smtClean="0"/>
          </a:p>
          <a:p>
            <a:endParaRPr lang="en-US" altLang="ja-JP" dirty="0" smtClean="0"/>
          </a:p>
          <a:p>
            <a:r>
              <a:rPr kumimoji="1" lang="ja-JP" altLang="en-US" dirty="0" smtClean="0"/>
              <a:t>○</a:t>
            </a:r>
            <a:r>
              <a:rPr kumimoji="1" lang="en-US" altLang="ja-JP" dirty="0" smtClean="0"/>
              <a:t> </a:t>
            </a:r>
            <a:r>
              <a:rPr lang="ja-JP" altLang="en-US" dirty="0"/>
              <a:t>各セクター</a:t>
            </a:r>
            <a:r>
              <a:rPr lang="ja-JP" altLang="en-US" dirty="0" smtClean="0"/>
              <a:t>の</a:t>
            </a:r>
            <a:endParaRPr lang="en-US" altLang="ja-JP" dirty="0" smtClean="0"/>
          </a:p>
          <a:p>
            <a:r>
              <a:rPr lang="ja-JP" altLang="en-US" dirty="0" smtClean="0"/>
              <a:t>　電位が同じ</a:t>
            </a:r>
            <a:endParaRPr lang="en-US" altLang="ja-JP" dirty="0" smtClean="0"/>
          </a:p>
        </p:txBody>
      </p:sp>
      <p:sp>
        <p:nvSpPr>
          <p:cNvPr id="178" name="テキスト ボックス 177"/>
          <p:cNvSpPr txBox="1"/>
          <p:nvPr/>
        </p:nvSpPr>
        <p:spPr>
          <a:xfrm>
            <a:off x="483181" y="6228020"/>
            <a:ext cx="2288619" cy="584775"/>
          </a:xfrm>
          <a:prstGeom prst="rect">
            <a:avLst/>
          </a:prstGeom>
          <a:noFill/>
        </p:spPr>
        <p:txBody>
          <a:bodyPr wrap="square" rtlCol="0">
            <a:spAutoFit/>
          </a:bodyPr>
          <a:lstStyle/>
          <a:p>
            <a:r>
              <a:rPr lang="en-US" altLang="ja-JP" sz="1600" dirty="0" smtClean="0"/>
              <a:t>※MPPC</a:t>
            </a:r>
            <a:r>
              <a:rPr lang="ja-JP" altLang="en-US" sz="1600" dirty="0" smtClean="0"/>
              <a:t>故障のため、テスト時は</a:t>
            </a:r>
            <a:r>
              <a:rPr lang="en-US" altLang="ja-JP" sz="1600" dirty="0" smtClean="0"/>
              <a:t>3</a:t>
            </a:r>
            <a:r>
              <a:rPr lang="ja-JP" altLang="en-US" sz="1600" dirty="0" smtClean="0"/>
              <a:t>個の直列</a:t>
            </a:r>
            <a:endParaRPr kumimoji="1" lang="ja-JP" altLang="en-US" sz="1600" dirty="0"/>
          </a:p>
        </p:txBody>
      </p:sp>
      <p:grpSp>
        <p:nvGrpSpPr>
          <p:cNvPr id="3" name="グループ化 2"/>
          <p:cNvGrpSpPr/>
          <p:nvPr/>
        </p:nvGrpSpPr>
        <p:grpSpPr>
          <a:xfrm>
            <a:off x="460752" y="5757854"/>
            <a:ext cx="231313" cy="191426"/>
            <a:chOff x="2825155" y="5584263"/>
            <a:chExt cx="231313" cy="191426"/>
          </a:xfrm>
        </p:grpSpPr>
        <p:cxnSp>
          <p:nvCxnSpPr>
            <p:cNvPr id="179" name="直線コネクタ 178"/>
            <p:cNvCxnSpPr/>
            <p:nvPr/>
          </p:nvCxnSpPr>
          <p:spPr>
            <a:xfrm>
              <a:off x="2825155" y="5584263"/>
              <a:ext cx="231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二等辺三角形 179"/>
            <p:cNvSpPr/>
            <p:nvPr/>
          </p:nvSpPr>
          <p:spPr>
            <a:xfrm>
              <a:off x="2825155" y="5591863"/>
              <a:ext cx="231313" cy="183826"/>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5" name="グループ化 184"/>
          <p:cNvGrpSpPr/>
          <p:nvPr/>
        </p:nvGrpSpPr>
        <p:grpSpPr>
          <a:xfrm>
            <a:off x="463789" y="4973366"/>
            <a:ext cx="231313" cy="191426"/>
            <a:chOff x="2825155" y="5584263"/>
            <a:chExt cx="231313" cy="191426"/>
          </a:xfrm>
        </p:grpSpPr>
        <p:cxnSp>
          <p:nvCxnSpPr>
            <p:cNvPr id="204" name="直線コネクタ 203"/>
            <p:cNvCxnSpPr/>
            <p:nvPr/>
          </p:nvCxnSpPr>
          <p:spPr>
            <a:xfrm>
              <a:off x="2825155" y="5584263"/>
              <a:ext cx="231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二等辺三角形 204"/>
            <p:cNvSpPr/>
            <p:nvPr/>
          </p:nvSpPr>
          <p:spPr>
            <a:xfrm>
              <a:off x="2825155" y="5591863"/>
              <a:ext cx="231313" cy="183826"/>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6" name="グループ化 205"/>
          <p:cNvGrpSpPr/>
          <p:nvPr/>
        </p:nvGrpSpPr>
        <p:grpSpPr>
          <a:xfrm>
            <a:off x="463107" y="4221088"/>
            <a:ext cx="231313" cy="191426"/>
            <a:chOff x="2825155" y="5584263"/>
            <a:chExt cx="231313" cy="191426"/>
          </a:xfrm>
        </p:grpSpPr>
        <p:cxnSp>
          <p:nvCxnSpPr>
            <p:cNvPr id="239" name="直線コネクタ 238"/>
            <p:cNvCxnSpPr/>
            <p:nvPr/>
          </p:nvCxnSpPr>
          <p:spPr>
            <a:xfrm>
              <a:off x="2825155" y="5584263"/>
              <a:ext cx="231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二等辺三角形 239"/>
            <p:cNvSpPr/>
            <p:nvPr/>
          </p:nvSpPr>
          <p:spPr>
            <a:xfrm>
              <a:off x="2825155" y="5591863"/>
              <a:ext cx="231313" cy="183826"/>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1" name="グループ化 240"/>
          <p:cNvGrpSpPr/>
          <p:nvPr/>
        </p:nvGrpSpPr>
        <p:grpSpPr>
          <a:xfrm>
            <a:off x="460752" y="3425161"/>
            <a:ext cx="231313" cy="191426"/>
            <a:chOff x="2825155" y="5584263"/>
            <a:chExt cx="231313" cy="191426"/>
          </a:xfrm>
        </p:grpSpPr>
        <p:cxnSp>
          <p:nvCxnSpPr>
            <p:cNvPr id="242" name="直線コネクタ 241"/>
            <p:cNvCxnSpPr/>
            <p:nvPr/>
          </p:nvCxnSpPr>
          <p:spPr>
            <a:xfrm>
              <a:off x="2825155" y="5584263"/>
              <a:ext cx="231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二等辺三角形 242"/>
            <p:cNvSpPr/>
            <p:nvPr/>
          </p:nvSpPr>
          <p:spPr>
            <a:xfrm>
              <a:off x="2825155" y="5591863"/>
              <a:ext cx="231313" cy="183826"/>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1661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82" t="20292" r="6441" b="6147"/>
          <a:stretch/>
        </p:blipFill>
        <p:spPr bwMode="auto">
          <a:xfrm>
            <a:off x="477704" y="776767"/>
            <a:ext cx="4245688" cy="157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82" t="20292" r="6441" b="6147"/>
          <a:stretch/>
        </p:blipFill>
        <p:spPr bwMode="auto">
          <a:xfrm>
            <a:off x="477704" y="2060848"/>
            <a:ext cx="4245688" cy="157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682" t="20292" r="6441" b="6147"/>
          <a:stretch/>
        </p:blipFill>
        <p:spPr bwMode="auto">
          <a:xfrm>
            <a:off x="470328" y="3362646"/>
            <a:ext cx="4245688" cy="157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6683" t="20288" r="6439" b="6148"/>
          <a:stretch/>
        </p:blipFill>
        <p:spPr bwMode="auto">
          <a:xfrm>
            <a:off x="477707" y="4658725"/>
            <a:ext cx="4245737" cy="157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fontScale="90000"/>
          </a:bodyPr>
          <a:lstStyle/>
          <a:p>
            <a:r>
              <a:rPr kumimoji="1" lang="en-US" altLang="ja-JP" dirty="0" smtClean="0"/>
              <a:t>1 photo electron </a:t>
            </a:r>
            <a:r>
              <a:rPr kumimoji="1" lang="ja-JP" altLang="en-US" dirty="0" smtClean="0"/>
              <a:t>波形</a:t>
            </a:r>
            <a:endParaRPr kumimoji="1" lang="ja-JP" altLang="en-US" dirty="0"/>
          </a:p>
        </p:txBody>
      </p:sp>
      <p:sp>
        <p:nvSpPr>
          <p:cNvPr id="11" name="スライド番号プレースホルダー 10"/>
          <p:cNvSpPr>
            <a:spLocks noGrp="1"/>
          </p:cNvSpPr>
          <p:nvPr>
            <p:ph type="sldNum" sz="quarter" idx="12"/>
          </p:nvPr>
        </p:nvSpPr>
        <p:spPr/>
        <p:txBody>
          <a:bodyPr/>
          <a:lstStyle/>
          <a:p>
            <a:fld id="{1BBE311C-E4D1-4EC8-8552-BB121655A2ED}" type="slidenum">
              <a:rPr kumimoji="1" lang="ja-JP" altLang="en-US" smtClean="0"/>
              <a:t>11</a:t>
            </a:fld>
            <a:endParaRPr kumimoji="1" lang="ja-JP" altLang="en-US"/>
          </a:p>
        </p:txBody>
      </p:sp>
      <p:sp>
        <p:nvSpPr>
          <p:cNvPr id="7" name="テキスト ボックス 6"/>
          <p:cNvSpPr txBox="1"/>
          <p:nvPr/>
        </p:nvSpPr>
        <p:spPr>
          <a:xfrm>
            <a:off x="7884368" y="5589240"/>
            <a:ext cx="1008112" cy="369332"/>
          </a:xfrm>
          <a:prstGeom prst="rect">
            <a:avLst/>
          </a:prstGeom>
          <a:noFill/>
        </p:spPr>
        <p:txBody>
          <a:bodyPr wrap="square" rtlCol="0">
            <a:spAutoFit/>
          </a:bodyPr>
          <a:lstStyle/>
          <a:p>
            <a:r>
              <a:rPr lang="ja-JP" altLang="en-US" dirty="0"/>
              <a:t>電荷</a:t>
            </a:r>
            <a:r>
              <a:rPr lang="en-US" altLang="ja-JP" dirty="0" smtClean="0"/>
              <a:t> </a:t>
            </a:r>
            <a:r>
              <a:rPr kumimoji="1" lang="ja-JP" altLang="en-US" dirty="0" smtClean="0"/>
              <a:t>→</a:t>
            </a:r>
            <a:endParaRPr kumimoji="1" lang="ja-JP" altLang="en-US" dirty="0"/>
          </a:p>
        </p:txBody>
      </p:sp>
      <p:sp>
        <p:nvSpPr>
          <p:cNvPr id="8" name="テキスト ボックス 7"/>
          <p:cNvSpPr txBox="1"/>
          <p:nvPr/>
        </p:nvSpPr>
        <p:spPr>
          <a:xfrm rot="16200000">
            <a:off x="-499917" y="1588150"/>
            <a:ext cx="1440160" cy="369332"/>
          </a:xfrm>
          <a:prstGeom prst="rect">
            <a:avLst/>
          </a:prstGeom>
          <a:noFill/>
        </p:spPr>
        <p:txBody>
          <a:bodyPr wrap="square" rtlCol="0">
            <a:spAutoFit/>
          </a:bodyPr>
          <a:lstStyle/>
          <a:p>
            <a:r>
              <a:rPr lang="ja-JP" altLang="en-US" dirty="0" smtClean="0"/>
              <a:t>電圧</a:t>
            </a:r>
            <a:r>
              <a:rPr kumimoji="1" lang="ja-JP" altLang="en-US" dirty="0" smtClean="0"/>
              <a:t> </a:t>
            </a:r>
            <a:r>
              <a:rPr kumimoji="1" lang="en-US" altLang="ja-JP" dirty="0" smtClean="0"/>
              <a:t>[</a:t>
            </a:r>
            <a:r>
              <a:rPr lang="en-US" altLang="ja-JP" dirty="0"/>
              <a:t>V</a:t>
            </a:r>
            <a:r>
              <a:rPr lang="en-US" altLang="ja-JP" dirty="0" smtClean="0"/>
              <a:t>] </a:t>
            </a:r>
            <a:r>
              <a:rPr kumimoji="1" lang="ja-JP" altLang="en-US" dirty="0" smtClean="0"/>
              <a:t>→</a:t>
            </a:r>
            <a:endParaRPr kumimoji="1" lang="ja-JP" altLang="en-US" dirty="0"/>
          </a:p>
        </p:txBody>
      </p:sp>
      <p:sp>
        <p:nvSpPr>
          <p:cNvPr id="9" name="テキスト ボックス 8"/>
          <p:cNvSpPr txBox="1"/>
          <p:nvPr/>
        </p:nvSpPr>
        <p:spPr>
          <a:xfrm>
            <a:off x="5004049" y="764704"/>
            <a:ext cx="3960439" cy="2062103"/>
          </a:xfrm>
          <a:prstGeom prst="rect">
            <a:avLst/>
          </a:prstGeom>
          <a:noFill/>
        </p:spPr>
        <p:txBody>
          <a:bodyPr wrap="square" rtlCol="0">
            <a:spAutoFit/>
          </a:bodyPr>
          <a:lstStyle/>
          <a:p>
            <a:r>
              <a:rPr kumimoji="1" lang="en-US" altLang="ja-JP" dirty="0" smtClean="0"/>
              <a:t>LED</a:t>
            </a:r>
            <a:r>
              <a:rPr kumimoji="1" lang="ja-JP" altLang="en-US" dirty="0" smtClean="0"/>
              <a:t>を微弱に発光させ、それと同期したトリガーでデータを取得。</a:t>
            </a:r>
            <a:endParaRPr kumimoji="1" lang="en-US" altLang="ja-JP" dirty="0" smtClean="0"/>
          </a:p>
          <a:p>
            <a:endParaRPr lang="en-US" altLang="ja-JP" sz="2000" dirty="0" smtClean="0"/>
          </a:p>
          <a:p>
            <a:pPr marL="342900" indent="-342900">
              <a:buFont typeface="Arial" panose="020B0604020202020204" pitchFamily="34" charset="0"/>
              <a:buChar char="•"/>
            </a:pPr>
            <a:r>
              <a:rPr lang="ja-JP" altLang="en-US" sz="2400" b="1" dirty="0" smtClean="0"/>
              <a:t>波形が</a:t>
            </a:r>
            <a:r>
              <a:rPr lang="en-US" altLang="ja-JP" sz="2400" b="1" dirty="0" smtClean="0"/>
              <a:t>3×3mm</a:t>
            </a:r>
            <a:r>
              <a:rPr lang="en-US" altLang="ja-JP" sz="2400" b="1" baseline="30000" dirty="0" smtClean="0"/>
              <a:t>2</a:t>
            </a:r>
            <a:r>
              <a:rPr lang="ja-JP" altLang="en-US" sz="2400" b="1" dirty="0" smtClean="0"/>
              <a:t>の</a:t>
            </a:r>
            <a:r>
              <a:rPr lang="en-US" altLang="ja-JP" sz="2400" b="1" dirty="0" smtClean="0"/>
              <a:t>MPPC</a:t>
            </a:r>
            <a:r>
              <a:rPr lang="ja-JP" altLang="en-US" sz="2400" b="1" dirty="0" smtClean="0"/>
              <a:t>と同程度に鋭い</a:t>
            </a:r>
            <a:endParaRPr lang="en-US" altLang="ja-JP" sz="2400" b="1" dirty="0" smtClean="0"/>
          </a:p>
          <a:p>
            <a:pPr marL="342900" indent="-342900">
              <a:buFont typeface="Arial" panose="020B0604020202020204" pitchFamily="34" charset="0"/>
              <a:buChar char="•"/>
            </a:pPr>
            <a:r>
              <a:rPr kumimoji="1" lang="en-US" altLang="ja-JP" sz="2400" b="1" dirty="0" smtClean="0"/>
              <a:t>1 </a:t>
            </a:r>
            <a:r>
              <a:rPr kumimoji="1" lang="en-US" altLang="ja-JP" sz="2400" b="1" dirty="0" err="1" smtClean="0"/>
              <a:t>p.e.</a:t>
            </a:r>
            <a:r>
              <a:rPr kumimoji="1" lang="en-US" altLang="ja-JP" sz="2400" b="1" dirty="0" smtClean="0"/>
              <a:t> </a:t>
            </a:r>
            <a:r>
              <a:rPr kumimoji="1" lang="ja-JP" altLang="en-US" sz="2400" b="1" dirty="0" smtClean="0"/>
              <a:t>の </a:t>
            </a:r>
            <a:r>
              <a:rPr lang="ja-JP" altLang="en-US" sz="2400" b="1" dirty="0"/>
              <a:t>信号</a:t>
            </a:r>
            <a:r>
              <a:rPr lang="ja-JP" altLang="en-US" sz="2400" b="1" dirty="0" smtClean="0"/>
              <a:t>が弁別可能</a:t>
            </a:r>
            <a:endParaRPr kumimoji="1" lang="ja-JP" altLang="en-US" sz="2400" b="1" dirty="0"/>
          </a:p>
        </p:txBody>
      </p:sp>
      <p:sp>
        <p:nvSpPr>
          <p:cNvPr id="3" name="フッター プレースホルダー 2"/>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13" name="テキスト ボックス 12"/>
          <p:cNvSpPr txBox="1"/>
          <p:nvPr/>
        </p:nvSpPr>
        <p:spPr>
          <a:xfrm>
            <a:off x="467544" y="764704"/>
            <a:ext cx="1224136" cy="305233"/>
          </a:xfrm>
          <a:prstGeom prst="rect">
            <a:avLst/>
          </a:prstGeom>
          <a:solidFill>
            <a:schemeClr val="accent1">
              <a:lumMod val="75000"/>
            </a:schemeClr>
          </a:solidFill>
          <a:ln>
            <a:solidFill>
              <a:schemeClr val="accent1">
                <a:lumMod val="50000"/>
              </a:schemeClr>
            </a:solidFill>
          </a:ln>
        </p:spPr>
        <p:txBody>
          <a:bodyPr wrap="square" rtlCol="0">
            <a:spAutoFit/>
          </a:bodyPr>
          <a:lstStyle/>
          <a:p>
            <a:r>
              <a:rPr lang="en-US" altLang="ja-JP" b="1" dirty="0" smtClean="0">
                <a:solidFill>
                  <a:schemeClr val="bg1"/>
                </a:solidFill>
              </a:rPr>
              <a:t>Hybrid I</a:t>
            </a:r>
          </a:p>
        </p:txBody>
      </p:sp>
      <p:sp>
        <p:nvSpPr>
          <p:cNvPr id="15" name="テキスト ボックス 14"/>
          <p:cNvSpPr txBox="1"/>
          <p:nvPr/>
        </p:nvSpPr>
        <p:spPr>
          <a:xfrm>
            <a:off x="467544" y="2054859"/>
            <a:ext cx="1224136" cy="305233"/>
          </a:xfrm>
          <a:prstGeom prst="rect">
            <a:avLst/>
          </a:prstGeom>
          <a:solidFill>
            <a:schemeClr val="accent1">
              <a:lumMod val="75000"/>
            </a:schemeClr>
          </a:solidFill>
          <a:ln>
            <a:solidFill>
              <a:schemeClr val="accent1">
                <a:lumMod val="50000"/>
              </a:schemeClr>
            </a:solidFill>
          </a:ln>
        </p:spPr>
        <p:txBody>
          <a:bodyPr wrap="square" rtlCol="0">
            <a:spAutoFit/>
          </a:bodyPr>
          <a:lstStyle/>
          <a:p>
            <a:r>
              <a:rPr lang="en-US" altLang="ja-JP" b="1" dirty="0" smtClean="0">
                <a:solidFill>
                  <a:schemeClr val="bg1"/>
                </a:solidFill>
              </a:rPr>
              <a:t>Hybrid II</a:t>
            </a:r>
          </a:p>
        </p:txBody>
      </p:sp>
      <p:sp>
        <p:nvSpPr>
          <p:cNvPr id="17" name="テキスト ボックス 16"/>
          <p:cNvSpPr txBox="1"/>
          <p:nvPr/>
        </p:nvSpPr>
        <p:spPr>
          <a:xfrm>
            <a:off x="3358024" y="1722294"/>
            <a:ext cx="1368152" cy="338554"/>
          </a:xfrm>
          <a:prstGeom prst="rect">
            <a:avLst/>
          </a:prstGeom>
          <a:solidFill>
            <a:schemeClr val="accent1">
              <a:lumMod val="75000"/>
            </a:schemeClr>
          </a:solidFill>
          <a:ln>
            <a:solidFill>
              <a:schemeClr val="accent1">
                <a:lumMod val="50000"/>
              </a:schemeClr>
            </a:solidFill>
          </a:ln>
        </p:spPr>
        <p:txBody>
          <a:bodyPr wrap="square" rtlCol="0">
            <a:spAutoFit/>
          </a:bodyPr>
          <a:lstStyle/>
          <a:p>
            <a:r>
              <a:rPr lang="en-US" altLang="ja-JP" sz="1600" b="1" dirty="0" err="1" smtClean="0">
                <a:solidFill>
                  <a:schemeClr val="bg1"/>
                </a:solidFill>
              </a:rPr>
              <a:t>Vov</a:t>
            </a:r>
            <a:r>
              <a:rPr lang="en-US" altLang="ja-JP" sz="1600" b="1" dirty="0" smtClean="0">
                <a:solidFill>
                  <a:schemeClr val="bg1"/>
                </a:solidFill>
              </a:rPr>
              <a:t> = 3.0V</a:t>
            </a:r>
          </a:p>
        </p:txBody>
      </p:sp>
      <p:pic>
        <p:nvPicPr>
          <p:cNvPr id="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4199" t="16873" r="2221" b="4592"/>
          <a:stretch/>
        </p:blipFill>
        <p:spPr bwMode="auto">
          <a:xfrm>
            <a:off x="5376666" y="3354207"/>
            <a:ext cx="3515814" cy="2307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3358024" y="3018438"/>
            <a:ext cx="1368152" cy="338554"/>
          </a:xfrm>
          <a:prstGeom prst="rect">
            <a:avLst/>
          </a:prstGeom>
          <a:solidFill>
            <a:schemeClr val="accent1">
              <a:lumMod val="75000"/>
            </a:schemeClr>
          </a:solidFill>
          <a:ln>
            <a:solidFill>
              <a:schemeClr val="accent1">
                <a:lumMod val="50000"/>
              </a:schemeClr>
            </a:solidFill>
          </a:ln>
        </p:spPr>
        <p:txBody>
          <a:bodyPr wrap="square" rtlCol="0">
            <a:spAutoFit/>
          </a:bodyPr>
          <a:lstStyle/>
          <a:p>
            <a:r>
              <a:rPr lang="en-US" altLang="ja-JP" sz="1600" b="1" dirty="0" err="1" smtClean="0">
                <a:solidFill>
                  <a:schemeClr val="bg1"/>
                </a:solidFill>
              </a:rPr>
              <a:t>Vov</a:t>
            </a:r>
            <a:r>
              <a:rPr lang="en-US" altLang="ja-JP" sz="1600" b="1" dirty="0" smtClean="0">
                <a:solidFill>
                  <a:schemeClr val="bg1"/>
                </a:solidFill>
              </a:rPr>
              <a:t> = 3.0V</a:t>
            </a:r>
          </a:p>
        </p:txBody>
      </p:sp>
      <p:sp>
        <p:nvSpPr>
          <p:cNvPr id="16" name="テキスト ボックス 15"/>
          <p:cNvSpPr txBox="1"/>
          <p:nvPr/>
        </p:nvSpPr>
        <p:spPr>
          <a:xfrm>
            <a:off x="467544" y="4635935"/>
            <a:ext cx="1224136" cy="305233"/>
          </a:xfrm>
          <a:prstGeom prst="rect">
            <a:avLst/>
          </a:prstGeom>
          <a:solidFill>
            <a:schemeClr val="accent2">
              <a:lumMod val="75000"/>
            </a:schemeClr>
          </a:solidFill>
          <a:ln>
            <a:solidFill>
              <a:schemeClr val="accent2">
                <a:lumMod val="50000"/>
              </a:schemeClr>
            </a:solidFill>
          </a:ln>
        </p:spPr>
        <p:txBody>
          <a:bodyPr wrap="square" rtlCol="0">
            <a:spAutoFit/>
          </a:bodyPr>
          <a:lstStyle/>
          <a:p>
            <a:r>
              <a:rPr lang="en-US" altLang="ja-JP" b="1" dirty="0" smtClean="0">
                <a:solidFill>
                  <a:schemeClr val="bg1"/>
                </a:solidFill>
              </a:rPr>
              <a:t>Parallel</a:t>
            </a:r>
          </a:p>
        </p:txBody>
      </p:sp>
      <p:sp>
        <p:nvSpPr>
          <p:cNvPr id="20" name="テキスト ボックス 19"/>
          <p:cNvSpPr txBox="1"/>
          <p:nvPr/>
        </p:nvSpPr>
        <p:spPr>
          <a:xfrm>
            <a:off x="3350815" y="5374957"/>
            <a:ext cx="1375361" cy="646331"/>
          </a:xfrm>
          <a:prstGeom prst="rect">
            <a:avLst/>
          </a:prstGeom>
          <a:solidFill>
            <a:schemeClr val="accent2">
              <a:lumMod val="75000"/>
            </a:schemeClr>
          </a:solidFill>
          <a:ln>
            <a:solidFill>
              <a:schemeClr val="accent2">
                <a:lumMod val="50000"/>
              </a:schemeClr>
            </a:solidFill>
          </a:ln>
        </p:spPr>
        <p:txBody>
          <a:bodyPr wrap="square" rtlCol="0">
            <a:spAutoFit/>
          </a:bodyPr>
          <a:lstStyle/>
          <a:p>
            <a:r>
              <a:rPr lang="en-US" altLang="ja-JP" b="1" dirty="0" err="1" smtClean="0">
                <a:solidFill>
                  <a:schemeClr val="bg1"/>
                </a:solidFill>
              </a:rPr>
              <a:t>Vov</a:t>
            </a:r>
            <a:r>
              <a:rPr lang="en-US" altLang="ja-JP" b="1" dirty="0" smtClean="0">
                <a:solidFill>
                  <a:schemeClr val="bg1"/>
                </a:solidFill>
              </a:rPr>
              <a:t> =1.5V</a:t>
            </a:r>
          </a:p>
          <a:p>
            <a:r>
              <a:rPr lang="en-US" altLang="ja-JP" b="1" dirty="0" smtClean="0">
                <a:solidFill>
                  <a:schemeClr val="bg1"/>
                </a:solidFill>
              </a:rPr>
              <a:t>×10 amp</a:t>
            </a:r>
          </a:p>
        </p:txBody>
      </p:sp>
      <p:sp>
        <p:nvSpPr>
          <p:cNvPr id="21" name="テキスト ボックス 20"/>
          <p:cNvSpPr txBox="1"/>
          <p:nvPr/>
        </p:nvSpPr>
        <p:spPr>
          <a:xfrm>
            <a:off x="467544" y="3345014"/>
            <a:ext cx="1224136" cy="306000"/>
          </a:xfrm>
          <a:prstGeom prst="rect">
            <a:avLst/>
          </a:prstGeom>
          <a:solidFill>
            <a:schemeClr val="accent1">
              <a:lumMod val="75000"/>
            </a:schemeClr>
          </a:solidFill>
          <a:ln>
            <a:solidFill>
              <a:schemeClr val="accent1">
                <a:lumMod val="50000"/>
              </a:schemeClr>
            </a:solidFill>
          </a:ln>
        </p:spPr>
        <p:txBody>
          <a:bodyPr wrap="square" rtlCol="0">
            <a:spAutoFit/>
          </a:bodyPr>
          <a:lstStyle/>
          <a:p>
            <a:r>
              <a:rPr lang="en-US" altLang="ja-JP" b="1" dirty="0" smtClean="0">
                <a:solidFill>
                  <a:schemeClr val="bg1"/>
                </a:solidFill>
              </a:rPr>
              <a:t>Simple</a:t>
            </a:r>
          </a:p>
        </p:txBody>
      </p:sp>
      <p:sp>
        <p:nvSpPr>
          <p:cNvPr id="22" name="テキスト ボックス 21"/>
          <p:cNvSpPr txBox="1"/>
          <p:nvPr/>
        </p:nvSpPr>
        <p:spPr>
          <a:xfrm>
            <a:off x="3347864" y="4314582"/>
            <a:ext cx="1378312" cy="338554"/>
          </a:xfrm>
          <a:prstGeom prst="rect">
            <a:avLst/>
          </a:prstGeom>
          <a:solidFill>
            <a:schemeClr val="accent1">
              <a:lumMod val="75000"/>
            </a:schemeClr>
          </a:solidFill>
          <a:ln>
            <a:solidFill>
              <a:schemeClr val="accent1">
                <a:lumMod val="50000"/>
              </a:schemeClr>
            </a:solidFill>
          </a:ln>
        </p:spPr>
        <p:txBody>
          <a:bodyPr wrap="square" rtlCol="0">
            <a:spAutoFit/>
          </a:bodyPr>
          <a:lstStyle/>
          <a:p>
            <a:r>
              <a:rPr lang="en-US" altLang="ja-JP" sz="1600" b="1" dirty="0" err="1" smtClean="0">
                <a:solidFill>
                  <a:schemeClr val="bg1"/>
                </a:solidFill>
              </a:rPr>
              <a:t>Vov</a:t>
            </a:r>
            <a:r>
              <a:rPr lang="en-US" altLang="ja-JP" sz="1600" b="1" dirty="0" smtClean="0">
                <a:solidFill>
                  <a:schemeClr val="bg1"/>
                </a:solidFill>
              </a:rPr>
              <a:t> = 3.0V</a:t>
            </a:r>
          </a:p>
        </p:txBody>
      </p:sp>
      <p:sp>
        <p:nvSpPr>
          <p:cNvPr id="26" name="テキスト ボックス 25"/>
          <p:cNvSpPr txBox="1"/>
          <p:nvPr/>
        </p:nvSpPr>
        <p:spPr>
          <a:xfrm>
            <a:off x="5976156" y="3437984"/>
            <a:ext cx="1008112" cy="307777"/>
          </a:xfrm>
          <a:prstGeom prst="rect">
            <a:avLst/>
          </a:prstGeom>
          <a:noFill/>
        </p:spPr>
        <p:txBody>
          <a:bodyPr wrap="square" rtlCol="0">
            <a:spAutoFit/>
          </a:bodyPr>
          <a:lstStyle/>
          <a:p>
            <a:r>
              <a:rPr kumimoji="1" lang="en-US" altLang="ja-JP" sz="1400" dirty="0" smtClean="0"/>
              <a:t>0 </a:t>
            </a:r>
            <a:r>
              <a:rPr kumimoji="1" lang="en-US" altLang="ja-JP" sz="1400" dirty="0" err="1" smtClean="0"/>
              <a:t>p.e.</a:t>
            </a:r>
            <a:endParaRPr kumimoji="1" lang="ja-JP" altLang="en-US" sz="1400" dirty="0"/>
          </a:p>
        </p:txBody>
      </p:sp>
      <p:sp>
        <p:nvSpPr>
          <p:cNvPr id="27" name="テキスト ボックス 26"/>
          <p:cNvSpPr txBox="1"/>
          <p:nvPr/>
        </p:nvSpPr>
        <p:spPr>
          <a:xfrm>
            <a:off x="6156176" y="3841303"/>
            <a:ext cx="1008112" cy="307777"/>
          </a:xfrm>
          <a:prstGeom prst="rect">
            <a:avLst/>
          </a:prstGeom>
          <a:noFill/>
        </p:spPr>
        <p:txBody>
          <a:bodyPr wrap="square" rtlCol="0">
            <a:spAutoFit/>
          </a:bodyPr>
          <a:lstStyle/>
          <a:p>
            <a:r>
              <a:rPr lang="en-US" altLang="ja-JP" sz="1400" dirty="0"/>
              <a:t>1</a:t>
            </a:r>
            <a:r>
              <a:rPr kumimoji="1" lang="en-US" altLang="ja-JP" sz="1400" dirty="0" smtClean="0"/>
              <a:t> </a:t>
            </a:r>
            <a:r>
              <a:rPr kumimoji="1" lang="en-US" altLang="ja-JP" sz="1400" dirty="0" err="1" smtClean="0"/>
              <a:t>p.e.</a:t>
            </a:r>
            <a:endParaRPr kumimoji="1" lang="ja-JP" altLang="en-US" sz="1400" dirty="0"/>
          </a:p>
        </p:txBody>
      </p:sp>
      <p:sp>
        <p:nvSpPr>
          <p:cNvPr id="28" name="テキスト ボックス 27"/>
          <p:cNvSpPr txBox="1"/>
          <p:nvPr/>
        </p:nvSpPr>
        <p:spPr>
          <a:xfrm>
            <a:off x="6372200" y="4273351"/>
            <a:ext cx="1008112" cy="307777"/>
          </a:xfrm>
          <a:prstGeom prst="rect">
            <a:avLst/>
          </a:prstGeom>
          <a:noFill/>
        </p:spPr>
        <p:txBody>
          <a:bodyPr wrap="square" rtlCol="0">
            <a:spAutoFit/>
          </a:bodyPr>
          <a:lstStyle/>
          <a:p>
            <a:r>
              <a:rPr lang="en-US" altLang="ja-JP" sz="1400" dirty="0"/>
              <a:t>2</a:t>
            </a:r>
            <a:r>
              <a:rPr kumimoji="1" lang="en-US" altLang="ja-JP" sz="1400" dirty="0" smtClean="0"/>
              <a:t> </a:t>
            </a:r>
            <a:r>
              <a:rPr kumimoji="1" lang="en-US" altLang="ja-JP" sz="1400" dirty="0" err="1" smtClean="0"/>
              <a:t>p.e.</a:t>
            </a:r>
            <a:endParaRPr kumimoji="1" lang="ja-JP" altLang="en-US" sz="1400" dirty="0"/>
          </a:p>
        </p:txBody>
      </p:sp>
      <p:sp>
        <p:nvSpPr>
          <p:cNvPr id="24" name="テキスト ボックス 23"/>
          <p:cNvSpPr txBox="1"/>
          <p:nvPr/>
        </p:nvSpPr>
        <p:spPr>
          <a:xfrm>
            <a:off x="7596336" y="3843080"/>
            <a:ext cx="1008112" cy="646331"/>
          </a:xfrm>
          <a:prstGeom prst="rect">
            <a:avLst/>
          </a:prstGeom>
          <a:noFill/>
          <a:ln>
            <a:noFill/>
          </a:ln>
        </p:spPr>
        <p:txBody>
          <a:bodyPr wrap="square" rtlCol="0">
            <a:spAutoFit/>
          </a:bodyPr>
          <a:lstStyle/>
          <a:p>
            <a:r>
              <a:rPr lang="en-US" altLang="ja-JP" b="1" dirty="0" smtClean="0"/>
              <a:t>Simple</a:t>
            </a:r>
          </a:p>
          <a:p>
            <a:r>
              <a:rPr lang="en-US" altLang="ja-JP" b="1" dirty="0" smtClean="0"/>
              <a:t>3.0V </a:t>
            </a:r>
          </a:p>
        </p:txBody>
      </p:sp>
      <p:sp>
        <p:nvSpPr>
          <p:cNvPr id="4" name="右矢印 3"/>
          <p:cNvSpPr/>
          <p:nvPr/>
        </p:nvSpPr>
        <p:spPr>
          <a:xfrm rot="813755">
            <a:off x="4768747" y="3692553"/>
            <a:ext cx="58014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7357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32656"/>
            <a:ext cx="544810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fontScale="90000"/>
          </a:bodyPr>
          <a:lstStyle/>
          <a:p>
            <a:r>
              <a:rPr kumimoji="1" lang="ja-JP" altLang="en-US" dirty="0" smtClean="0"/>
              <a:t>ゲイン</a:t>
            </a:r>
            <a:endParaRPr kumimoji="1" lang="ja-JP" altLang="en-US" dirty="0"/>
          </a:p>
        </p:txBody>
      </p:sp>
      <p:sp>
        <p:nvSpPr>
          <p:cNvPr id="3" name="スライド番号プレースホルダー 2"/>
          <p:cNvSpPr>
            <a:spLocks noGrp="1"/>
          </p:cNvSpPr>
          <p:nvPr>
            <p:ph type="sldNum" sz="quarter" idx="12"/>
          </p:nvPr>
        </p:nvSpPr>
        <p:spPr/>
        <p:txBody>
          <a:bodyPr/>
          <a:lstStyle/>
          <a:p>
            <a:fld id="{1BBE311C-E4D1-4EC8-8552-BB121655A2ED}" type="slidenum">
              <a:rPr kumimoji="1" lang="ja-JP" altLang="en-US" smtClean="0"/>
              <a:t>12</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7" name="正方形/長方形 6"/>
          <p:cNvSpPr/>
          <p:nvPr/>
        </p:nvSpPr>
        <p:spPr>
          <a:xfrm>
            <a:off x="4644008" y="4615968"/>
            <a:ext cx="3960440" cy="1477328"/>
          </a:xfrm>
          <a:prstGeom prst="rect">
            <a:avLst/>
          </a:prstGeom>
        </p:spPr>
        <p:txBody>
          <a:bodyPr wrap="square">
            <a:spAutoFit/>
          </a:bodyPr>
          <a:lstStyle/>
          <a:p>
            <a:r>
              <a:rPr lang="ja-JP" altLang="en-US" dirty="0" smtClean="0"/>
              <a:t>キャパシタンス       </a:t>
            </a:r>
            <a:r>
              <a:rPr lang="en-US" altLang="ja-JP" dirty="0" smtClean="0"/>
              <a:t>C</a:t>
            </a:r>
            <a:r>
              <a:rPr lang="ja-JP" altLang="en-US" dirty="0" smtClean="0"/>
              <a:t> </a:t>
            </a:r>
            <a:r>
              <a:rPr lang="en-US" altLang="ja-JP" dirty="0" smtClean="0"/>
              <a:t>=</a:t>
            </a:r>
            <a:r>
              <a:rPr lang="ja-JP" altLang="en-US" dirty="0" smtClean="0"/>
              <a:t> </a:t>
            </a:r>
            <a:r>
              <a:rPr lang="en-US" altLang="ja-JP" dirty="0" smtClean="0"/>
              <a:t>e × Gain / V</a:t>
            </a:r>
          </a:p>
          <a:p>
            <a:endParaRPr lang="en-US" altLang="ja-JP" dirty="0"/>
          </a:p>
          <a:p>
            <a:r>
              <a:rPr lang="en-US" altLang="ja-JP" dirty="0" smtClean="0"/>
              <a:t>Hybrid1 : 18.7 ±1.9 [</a:t>
            </a:r>
            <a:r>
              <a:rPr lang="en-US" altLang="ja-JP" dirty="0" err="1" smtClean="0"/>
              <a:t>fF</a:t>
            </a:r>
            <a:r>
              <a:rPr lang="en-US" altLang="ja-JP" dirty="0" smtClean="0"/>
              <a:t>]</a:t>
            </a:r>
          </a:p>
          <a:p>
            <a:r>
              <a:rPr lang="en-US" altLang="ja-JP" dirty="0" smtClean="0"/>
              <a:t>Hybrid2 : 32.9 ±0.4 [</a:t>
            </a:r>
            <a:r>
              <a:rPr lang="en-US" altLang="ja-JP" dirty="0" err="1" smtClean="0"/>
              <a:t>fF</a:t>
            </a:r>
            <a:r>
              <a:rPr lang="en-US" altLang="ja-JP" dirty="0" smtClean="0"/>
              <a:t>]</a:t>
            </a:r>
            <a:endParaRPr lang="en-US" altLang="ja-JP" dirty="0"/>
          </a:p>
          <a:p>
            <a:r>
              <a:rPr lang="en-US" altLang="ja-JP" dirty="0" smtClean="0"/>
              <a:t>Simple 	: 27.9 ±0.6 [</a:t>
            </a:r>
            <a:r>
              <a:rPr lang="en-US" altLang="ja-JP" dirty="0" err="1" smtClean="0"/>
              <a:t>fF</a:t>
            </a:r>
            <a:r>
              <a:rPr lang="en-US" altLang="ja-JP" dirty="0" smtClean="0"/>
              <a:t>]</a:t>
            </a:r>
            <a:r>
              <a:rPr lang="ja-JP" altLang="en-US" dirty="0"/>
              <a:t> </a:t>
            </a:r>
            <a:endParaRPr lang="en-US" altLang="ja-JP" dirty="0"/>
          </a:p>
        </p:txBody>
      </p:sp>
      <p:sp>
        <p:nvSpPr>
          <p:cNvPr id="4" name="正方形/長方形 3"/>
          <p:cNvSpPr/>
          <p:nvPr/>
        </p:nvSpPr>
        <p:spPr>
          <a:xfrm>
            <a:off x="323528" y="1124744"/>
            <a:ext cx="3528392" cy="3416320"/>
          </a:xfrm>
          <a:prstGeom prst="rect">
            <a:avLst/>
          </a:prstGeom>
        </p:spPr>
        <p:txBody>
          <a:bodyPr wrap="square">
            <a:spAutoFit/>
          </a:bodyPr>
          <a:lstStyle/>
          <a:p>
            <a:r>
              <a:rPr lang="ja-JP" altLang="en-US" sz="2400" dirty="0" smtClean="0"/>
              <a:t>波形が短くなる</a:t>
            </a:r>
            <a:r>
              <a:rPr lang="en-US" altLang="ja-JP" sz="2400" dirty="0" smtClean="0"/>
              <a:t>(</a:t>
            </a:r>
            <a:r>
              <a:rPr lang="ja-JP" altLang="en-US" sz="2400" dirty="0" smtClean="0"/>
              <a:t>キャパシタンスが小さい</a:t>
            </a:r>
            <a:r>
              <a:rPr lang="en-US" altLang="ja-JP" sz="2400" dirty="0" smtClean="0"/>
              <a:t>)</a:t>
            </a:r>
          </a:p>
          <a:p>
            <a:r>
              <a:rPr lang="ja-JP" altLang="en-US" sz="2400" dirty="0" smtClean="0"/>
              <a:t>接続ほどゲインも小さく、測定を行った領域では</a:t>
            </a:r>
            <a:r>
              <a:rPr lang="en-US" altLang="ja-JP" sz="2400" dirty="0" smtClean="0"/>
              <a:t>4</a:t>
            </a:r>
            <a:r>
              <a:rPr lang="ja-JP" altLang="en-US" sz="2400" dirty="0" smtClean="0"/>
              <a:t>～</a:t>
            </a:r>
            <a:r>
              <a:rPr lang="en-US" altLang="ja-JP" sz="2400" dirty="0" smtClean="0"/>
              <a:t>10×10</a:t>
            </a:r>
            <a:r>
              <a:rPr lang="en-US" altLang="ja-JP" sz="2400" baseline="30000" dirty="0" smtClean="0"/>
              <a:t>5</a:t>
            </a:r>
            <a:r>
              <a:rPr lang="ja-JP" altLang="en-US" sz="2400" dirty="0" err="1" smtClean="0"/>
              <a:t>。</a:t>
            </a:r>
            <a:endParaRPr lang="en-US" altLang="ja-JP" sz="2400" dirty="0" smtClean="0"/>
          </a:p>
          <a:p>
            <a:endParaRPr lang="en-US" altLang="ja-JP" sz="2400" dirty="0"/>
          </a:p>
          <a:p>
            <a:r>
              <a:rPr lang="ja-JP" altLang="en-US" sz="2400" dirty="0" smtClean="0"/>
              <a:t>並列接続に比べて低いが、</a:t>
            </a:r>
            <a:r>
              <a:rPr lang="en-US" altLang="ja-JP" sz="2400" dirty="0" smtClean="0"/>
              <a:t>1 </a:t>
            </a:r>
            <a:r>
              <a:rPr lang="en-US" altLang="ja-JP" sz="2400" dirty="0" err="1" smtClean="0"/>
              <a:t>p.e.</a:t>
            </a:r>
            <a:r>
              <a:rPr lang="ja-JP" altLang="en-US" sz="2400" dirty="0" smtClean="0"/>
              <a:t>は十分分解できるので問題ない。</a:t>
            </a:r>
            <a:endParaRPr lang="en-US" altLang="ja-JP" sz="2400" dirty="0" smtClean="0"/>
          </a:p>
        </p:txBody>
      </p:sp>
    </p:spTree>
    <p:extLst>
      <p:ext uri="{BB962C8B-B14F-4D97-AF65-F5344CB8AC3E}">
        <p14:creationId xmlns:p14="http://schemas.microsoft.com/office/powerpoint/2010/main" val="3902221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波形と接続方式の関係</a:t>
            </a:r>
            <a:endParaRPr kumimoji="1" lang="ja-JP" altLang="en-US" dirty="0"/>
          </a:p>
        </p:txBody>
      </p:sp>
      <p:sp>
        <p:nvSpPr>
          <p:cNvPr id="3" name="スライド番号プレースホルダー 2"/>
          <p:cNvSpPr>
            <a:spLocks noGrp="1"/>
          </p:cNvSpPr>
          <p:nvPr>
            <p:ph type="sldNum" sz="quarter" idx="12"/>
          </p:nvPr>
        </p:nvSpPr>
        <p:spPr/>
        <p:txBody>
          <a:bodyPr/>
          <a:lstStyle/>
          <a:p>
            <a:fld id="{1BBE311C-E4D1-4EC8-8552-BB121655A2ED}" type="slidenum">
              <a:rPr kumimoji="1" lang="ja-JP" altLang="en-US" smtClean="0"/>
              <a:t>13</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6" name="正方形/長方形 5"/>
          <p:cNvSpPr/>
          <p:nvPr/>
        </p:nvSpPr>
        <p:spPr>
          <a:xfrm>
            <a:off x="368014" y="4941168"/>
            <a:ext cx="7732378" cy="1477328"/>
          </a:xfrm>
          <a:prstGeom prst="rect">
            <a:avLst/>
          </a:prstGeom>
        </p:spPr>
        <p:txBody>
          <a:bodyPr wrap="square">
            <a:spAutoFit/>
          </a:bodyPr>
          <a:lstStyle/>
          <a:p>
            <a:r>
              <a:rPr lang="ja-JP" altLang="en-US" dirty="0" smtClean="0"/>
              <a:t>クエンチ抵抗 </a:t>
            </a:r>
            <a:r>
              <a:rPr lang="en-US" altLang="ja-JP" dirty="0" smtClean="0"/>
              <a:t>1.20MΩ </a:t>
            </a:r>
            <a:r>
              <a:rPr lang="ja-JP" altLang="en-US" dirty="0" smtClean="0"/>
              <a:t>と、先に求めた</a:t>
            </a:r>
            <a:r>
              <a:rPr lang="en-US" altLang="ja-JP" dirty="0" smtClean="0"/>
              <a:t>C</a:t>
            </a:r>
            <a:r>
              <a:rPr lang="ja-JP" altLang="en-US" dirty="0" smtClean="0"/>
              <a:t>から、 時定数</a:t>
            </a:r>
            <a:r>
              <a:rPr lang="en-US" altLang="ja-JP" dirty="0" smtClean="0"/>
              <a:t>τ = RC</a:t>
            </a:r>
          </a:p>
          <a:p>
            <a:endParaRPr lang="en-US" altLang="ja-JP" dirty="0" smtClean="0"/>
          </a:p>
          <a:p>
            <a:r>
              <a:rPr lang="en-US" altLang="ja-JP" dirty="0" smtClean="0"/>
              <a:t>Hybrid I   : 22.4ns</a:t>
            </a:r>
            <a:endParaRPr lang="en-US" altLang="ja-JP" dirty="0"/>
          </a:p>
          <a:p>
            <a:r>
              <a:rPr lang="en-US" altLang="ja-JP" dirty="0" smtClean="0"/>
              <a:t>Hybrid II  : 39.4ns               </a:t>
            </a:r>
          </a:p>
          <a:p>
            <a:r>
              <a:rPr lang="en-US" altLang="ja-JP" dirty="0" smtClean="0"/>
              <a:t>Simple      : 33.5ns</a:t>
            </a:r>
            <a:endParaRPr lang="en-US" altLang="ja-JP"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866" y="764704"/>
            <a:ext cx="5422638" cy="405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251520" y="908720"/>
            <a:ext cx="4083793" cy="3724096"/>
          </a:xfrm>
          <a:prstGeom prst="rect">
            <a:avLst/>
          </a:prstGeom>
          <a:noFill/>
        </p:spPr>
        <p:txBody>
          <a:bodyPr wrap="square" rtlCol="0">
            <a:spAutoFit/>
          </a:bodyPr>
          <a:lstStyle/>
          <a:p>
            <a:r>
              <a:rPr lang="ja-JP" altLang="en-US" dirty="0" smtClean="0"/>
              <a:t>イベント毎に波形を</a:t>
            </a:r>
            <a:r>
              <a:rPr lang="ja-JP" altLang="en-US" dirty="0"/>
              <a:t>フィット</a:t>
            </a:r>
            <a:r>
              <a:rPr lang="ja-JP" altLang="en-US" dirty="0" smtClean="0"/>
              <a:t>し</a:t>
            </a:r>
            <a:endParaRPr lang="en-US" altLang="ja-JP" dirty="0"/>
          </a:p>
          <a:p>
            <a:r>
              <a:rPr lang="ja-JP" altLang="en-US" dirty="0" smtClean="0"/>
              <a:t>立下りの時定数を求めた。</a:t>
            </a:r>
            <a:endParaRPr lang="en-US" altLang="ja-JP" dirty="0"/>
          </a:p>
          <a:p>
            <a:endParaRPr lang="en-US" altLang="ja-JP" sz="2000" dirty="0"/>
          </a:p>
          <a:p>
            <a:r>
              <a:rPr lang="en-US" altLang="ja-JP" sz="2400" dirty="0" smtClean="0"/>
              <a:t>Hybrid I   </a:t>
            </a:r>
            <a:r>
              <a:rPr lang="ja-JP" altLang="en-US" sz="2400" dirty="0" smtClean="0"/>
              <a:t>約</a:t>
            </a:r>
            <a:r>
              <a:rPr lang="en-US" altLang="ja-JP" sz="2400" b="1" dirty="0" smtClean="0"/>
              <a:t>26</a:t>
            </a:r>
            <a:r>
              <a:rPr lang="en-US" altLang="ja-JP" sz="2400" dirty="0" smtClean="0"/>
              <a:t>ns</a:t>
            </a:r>
          </a:p>
          <a:p>
            <a:r>
              <a:rPr lang="en-US" altLang="ja-JP" sz="2400" dirty="0" smtClean="0"/>
              <a:t>Hybrid II </a:t>
            </a:r>
            <a:r>
              <a:rPr lang="ja-JP" altLang="en-US" sz="2400" dirty="0"/>
              <a:t> </a:t>
            </a:r>
            <a:r>
              <a:rPr lang="ja-JP" altLang="en-US" sz="2400" dirty="0" smtClean="0"/>
              <a:t>約</a:t>
            </a:r>
            <a:r>
              <a:rPr lang="en-US" altLang="ja-JP" sz="2400" b="1" dirty="0" smtClean="0"/>
              <a:t>46</a:t>
            </a:r>
            <a:r>
              <a:rPr lang="en-US" altLang="ja-JP" sz="2400" dirty="0" smtClean="0"/>
              <a:t>ns</a:t>
            </a:r>
          </a:p>
          <a:p>
            <a:r>
              <a:rPr lang="en-US" altLang="ja-JP" sz="2400" dirty="0" smtClean="0"/>
              <a:t>Simple </a:t>
            </a:r>
            <a:r>
              <a:rPr lang="en-US" altLang="ja-JP" sz="2400" dirty="0"/>
              <a:t>  </a:t>
            </a:r>
            <a:r>
              <a:rPr lang="en-US" altLang="ja-JP" sz="2400" dirty="0" smtClean="0"/>
              <a:t>  </a:t>
            </a:r>
            <a:r>
              <a:rPr lang="ja-JP" altLang="en-US" sz="2400" dirty="0" smtClean="0"/>
              <a:t>約</a:t>
            </a:r>
            <a:r>
              <a:rPr lang="en-US" altLang="ja-JP" sz="2400" b="1" dirty="0" smtClean="0"/>
              <a:t>28</a:t>
            </a:r>
            <a:r>
              <a:rPr lang="en-US" altLang="ja-JP" sz="2400" dirty="0" smtClean="0"/>
              <a:t>ns</a:t>
            </a:r>
          </a:p>
          <a:p>
            <a:r>
              <a:rPr lang="ja-JP" altLang="en-US" sz="2400" dirty="0"/>
              <a:t> </a:t>
            </a:r>
            <a:r>
              <a:rPr lang="ja-JP" altLang="en-US" sz="2400" dirty="0" smtClean="0"/>
              <a:t>                   ↕</a:t>
            </a:r>
            <a:endParaRPr lang="en-US" altLang="ja-JP" sz="2400" dirty="0"/>
          </a:p>
          <a:p>
            <a:r>
              <a:rPr lang="en-US" altLang="ja-JP" sz="2400" dirty="0" smtClean="0"/>
              <a:t>Parallel  </a:t>
            </a:r>
            <a:r>
              <a:rPr lang="ja-JP" altLang="en-US" sz="2400" dirty="0" smtClean="0"/>
              <a:t>約</a:t>
            </a:r>
            <a:r>
              <a:rPr lang="en-US" altLang="ja-JP" sz="2400" b="1" dirty="0" smtClean="0"/>
              <a:t>200</a:t>
            </a:r>
            <a:r>
              <a:rPr lang="en-US" altLang="ja-JP" sz="2400" dirty="0" smtClean="0"/>
              <a:t>ns</a:t>
            </a:r>
          </a:p>
          <a:p>
            <a:endParaRPr lang="en-US" altLang="ja-JP" sz="2000" dirty="0"/>
          </a:p>
          <a:p>
            <a:r>
              <a:rPr lang="ja-JP" altLang="en-US" sz="2000" dirty="0" smtClean="0"/>
              <a:t>どのケースでも目標とする</a:t>
            </a:r>
            <a:r>
              <a:rPr lang="en-US" altLang="ja-JP" sz="2000" dirty="0" smtClean="0"/>
              <a:t>50ns</a:t>
            </a:r>
          </a:p>
          <a:p>
            <a:r>
              <a:rPr lang="ja-JP" altLang="en-US" sz="2000" dirty="0" smtClean="0"/>
              <a:t>以下の時定数が得られている。</a:t>
            </a:r>
            <a:endParaRPr lang="en-US" altLang="ja-JP" sz="2000" dirty="0" smtClean="0"/>
          </a:p>
        </p:txBody>
      </p:sp>
      <p:sp>
        <p:nvSpPr>
          <p:cNvPr id="8" name="正方形/長方形 7"/>
          <p:cNvSpPr/>
          <p:nvPr/>
        </p:nvSpPr>
        <p:spPr>
          <a:xfrm>
            <a:off x="3059832" y="5679832"/>
            <a:ext cx="4961615" cy="400110"/>
          </a:xfrm>
          <a:prstGeom prst="rect">
            <a:avLst/>
          </a:prstGeom>
        </p:spPr>
        <p:txBody>
          <a:bodyPr wrap="none">
            <a:spAutoFit/>
          </a:bodyPr>
          <a:lstStyle/>
          <a:p>
            <a:r>
              <a:rPr lang="en-US" altLang="ja-JP" sz="2000" dirty="0"/>
              <a:t>2</a:t>
            </a:r>
            <a:r>
              <a:rPr lang="ja-JP" altLang="en-US" sz="2000" dirty="0"/>
              <a:t>割程度の誤差で、コンシステントな結果</a:t>
            </a:r>
            <a:endParaRPr lang="en-US" altLang="ja-JP" sz="2000" dirty="0"/>
          </a:p>
        </p:txBody>
      </p:sp>
    </p:spTree>
    <p:extLst>
      <p:ext uri="{BB962C8B-B14F-4D97-AF65-F5344CB8AC3E}">
        <p14:creationId xmlns:p14="http://schemas.microsoft.com/office/powerpoint/2010/main" val="217701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ケーブルの長さの影響</a:t>
            </a:r>
            <a:endParaRPr kumimoji="1" lang="ja-JP" altLang="en-US" dirty="0"/>
          </a:p>
        </p:txBody>
      </p:sp>
      <p:sp>
        <p:nvSpPr>
          <p:cNvPr id="4" name="スライド番号プレースホルダー 3"/>
          <p:cNvSpPr>
            <a:spLocks noGrp="1"/>
          </p:cNvSpPr>
          <p:nvPr>
            <p:ph type="sldNum" sz="quarter" idx="12"/>
          </p:nvPr>
        </p:nvSpPr>
        <p:spPr/>
        <p:txBody>
          <a:bodyPr/>
          <a:lstStyle/>
          <a:p>
            <a:fld id="{1BBE311C-E4D1-4EC8-8552-BB121655A2ED}" type="slidenum">
              <a:rPr kumimoji="1" lang="ja-JP" altLang="en-US" smtClean="0"/>
              <a:t>14</a:t>
            </a:fld>
            <a:endParaRPr kumimoji="1" lang="ja-JP" altLang="en-US"/>
          </a:p>
        </p:txBody>
      </p:sp>
      <p:sp>
        <p:nvSpPr>
          <p:cNvPr id="3" name="テキスト ボックス 2"/>
          <p:cNvSpPr txBox="1"/>
          <p:nvPr/>
        </p:nvSpPr>
        <p:spPr>
          <a:xfrm>
            <a:off x="467544" y="5385410"/>
            <a:ext cx="8136904" cy="707886"/>
          </a:xfrm>
          <a:prstGeom prst="rect">
            <a:avLst/>
          </a:prstGeom>
          <a:noFill/>
        </p:spPr>
        <p:txBody>
          <a:bodyPr wrap="square" rtlCol="0">
            <a:spAutoFit/>
          </a:bodyPr>
          <a:lstStyle/>
          <a:p>
            <a:r>
              <a:rPr kumimoji="1" lang="ja-JP" altLang="en-US" sz="2000" dirty="0" smtClean="0"/>
              <a:t>ゲインは殆ど変化していないが、テールの時定数は</a:t>
            </a:r>
            <a:r>
              <a:rPr kumimoji="1" lang="en-US" altLang="ja-JP" sz="2000" dirty="0" smtClean="0"/>
              <a:t>1m</a:t>
            </a:r>
            <a:r>
              <a:rPr kumimoji="1" lang="ja-JP" altLang="en-US" sz="2000" dirty="0" smtClean="0"/>
              <a:t>あたり約</a:t>
            </a:r>
            <a:r>
              <a:rPr kumimoji="1" lang="en-US" altLang="ja-JP" sz="2000" dirty="0" smtClean="0"/>
              <a:t>1</a:t>
            </a:r>
            <a:r>
              <a:rPr kumimoji="1" lang="ja-JP" altLang="en-US" sz="2000" dirty="0" smtClean="0"/>
              <a:t>ナノ秒長く見えている。</a:t>
            </a:r>
            <a:r>
              <a:rPr kumimoji="1" lang="en-US" altLang="ja-JP" sz="2000" dirty="0" smtClean="0"/>
              <a:t>Hybrid 2</a:t>
            </a:r>
            <a:r>
              <a:rPr lang="ja-JP" altLang="en-US" sz="2000" dirty="0" smtClean="0"/>
              <a:t>は </a:t>
            </a:r>
            <a:r>
              <a:rPr lang="en-US" altLang="ja-JP" sz="2000" dirty="0" smtClean="0"/>
              <a:t>56ns</a:t>
            </a:r>
            <a:r>
              <a:rPr lang="ja-JP" altLang="en-US" sz="2000" dirty="0" err="1" smtClean="0"/>
              <a:t>まで</a:t>
            </a:r>
            <a:r>
              <a:rPr lang="ja-JP" altLang="en-US" sz="2000" dirty="0" smtClean="0"/>
              <a:t>増えているが、</a:t>
            </a:r>
            <a:r>
              <a:rPr lang="en-US" altLang="ja-JP" sz="2000" dirty="0" smtClean="0"/>
              <a:t>acceptable</a:t>
            </a:r>
            <a:r>
              <a:rPr lang="ja-JP" altLang="en-US" sz="2000" dirty="0" err="1" smtClean="0"/>
              <a:t>。</a:t>
            </a:r>
            <a:endParaRPr kumimoji="1" lang="ja-JP" altLang="en-US" sz="2000" dirty="0"/>
          </a:p>
        </p:txBody>
      </p:sp>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7" name="正方形/長方形 6"/>
          <p:cNvSpPr/>
          <p:nvPr/>
        </p:nvSpPr>
        <p:spPr>
          <a:xfrm>
            <a:off x="395536" y="848906"/>
            <a:ext cx="8496944" cy="707886"/>
          </a:xfrm>
          <a:prstGeom prst="rect">
            <a:avLst/>
          </a:prstGeom>
        </p:spPr>
        <p:txBody>
          <a:bodyPr wrap="square">
            <a:spAutoFit/>
          </a:bodyPr>
          <a:lstStyle/>
          <a:p>
            <a:r>
              <a:rPr lang="ja-JP" altLang="en-US" sz="2000" dirty="0"/>
              <a:t>実機では</a:t>
            </a:r>
            <a:r>
              <a:rPr lang="en-US" altLang="ja-JP" sz="2000" dirty="0"/>
              <a:t>MPPC</a:t>
            </a:r>
            <a:r>
              <a:rPr lang="ja-JP" altLang="en-US" sz="2000" dirty="0"/>
              <a:t>から読み出しエレキまで、約</a:t>
            </a:r>
            <a:r>
              <a:rPr lang="en-US" altLang="ja-JP" sz="2000" dirty="0"/>
              <a:t>10m</a:t>
            </a:r>
            <a:r>
              <a:rPr lang="ja-JP" altLang="en-US" sz="2000" dirty="0"/>
              <a:t>のケーブルがある。</a:t>
            </a:r>
            <a:endParaRPr lang="en-US" altLang="ja-JP" sz="2000" dirty="0"/>
          </a:p>
          <a:p>
            <a:r>
              <a:rPr lang="en-US" altLang="ja-JP" sz="2000" dirty="0"/>
              <a:t>MPPC</a:t>
            </a:r>
            <a:r>
              <a:rPr lang="ja-JP" altLang="en-US" sz="2000" dirty="0"/>
              <a:t>とプリアンプの間にケーブルを追加して波形の変化を観測した。</a:t>
            </a:r>
            <a:endParaRPr lang="en-US" altLang="ja-JP"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73" y="1700808"/>
            <a:ext cx="3917171" cy="350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334" y="1654917"/>
            <a:ext cx="4850154" cy="357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2123728" y="4869160"/>
            <a:ext cx="2016224"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C</a:t>
            </a:r>
            <a:r>
              <a:rPr lang="en-US" altLang="ja-JP" dirty="0" smtClean="0">
                <a:latin typeface="Arial" panose="020B0604020202020204" pitchFamily="34" charset="0"/>
                <a:cs typeface="Arial" panose="020B0604020202020204" pitchFamily="34" charset="0"/>
              </a:rPr>
              <a:t>able Length [m]</a:t>
            </a: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a:off x="7020272" y="4869160"/>
            <a:ext cx="2016224"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C</a:t>
            </a:r>
            <a:r>
              <a:rPr lang="en-US" altLang="ja-JP" dirty="0" smtClean="0">
                <a:latin typeface="Arial" panose="020B0604020202020204" pitchFamily="34" charset="0"/>
                <a:cs typeface="Arial" panose="020B0604020202020204" pitchFamily="34" charset="0"/>
              </a:rPr>
              <a:t>able Length [m]</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61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新型</a:t>
            </a:r>
            <a:r>
              <a:rPr lang="en-US" altLang="ja-JP" dirty="0" smtClean="0"/>
              <a:t>MPPC</a:t>
            </a:r>
            <a:r>
              <a:rPr lang="ja-JP" altLang="en-US" dirty="0" smtClean="0"/>
              <a:t>の性能評価</a:t>
            </a:r>
            <a:endParaRPr kumimoji="1" lang="ja-JP" altLang="en-US" dirty="0"/>
          </a:p>
        </p:txBody>
      </p:sp>
      <p:sp>
        <p:nvSpPr>
          <p:cNvPr id="8" name="スライド番号プレースホルダー 7"/>
          <p:cNvSpPr>
            <a:spLocks noGrp="1"/>
          </p:cNvSpPr>
          <p:nvPr>
            <p:ph type="sldNum" sz="quarter" idx="12"/>
          </p:nvPr>
        </p:nvSpPr>
        <p:spPr/>
        <p:txBody>
          <a:bodyPr/>
          <a:lstStyle/>
          <a:p>
            <a:fld id="{1BBE311C-E4D1-4EC8-8552-BB121655A2ED}" type="slidenum">
              <a:rPr kumimoji="1" lang="ja-JP" altLang="en-US" smtClean="0"/>
              <a:t>15</a:t>
            </a:fld>
            <a:endParaRPr kumimoji="1" lang="ja-JP" altLang="en-US"/>
          </a:p>
        </p:txBody>
      </p:sp>
      <p:sp>
        <p:nvSpPr>
          <p:cNvPr id="3" name="テキスト ボックス 2"/>
          <p:cNvSpPr txBox="1"/>
          <p:nvPr/>
        </p:nvSpPr>
        <p:spPr>
          <a:xfrm>
            <a:off x="412672" y="836712"/>
            <a:ext cx="7975752" cy="1538883"/>
          </a:xfrm>
          <a:prstGeom prst="rect">
            <a:avLst/>
          </a:prstGeom>
          <a:noFill/>
        </p:spPr>
        <p:txBody>
          <a:bodyPr wrap="square" rtlCol="0">
            <a:spAutoFit/>
          </a:bodyPr>
          <a:lstStyle/>
          <a:p>
            <a:r>
              <a:rPr kumimoji="1" lang="en-US" altLang="ja-JP" sz="2000" dirty="0" smtClean="0"/>
              <a:t>2012</a:t>
            </a:r>
            <a:r>
              <a:rPr kumimoji="1" lang="ja-JP" altLang="en-US" sz="2000" dirty="0" smtClean="0"/>
              <a:t>年浜松ホトニクス</a:t>
            </a:r>
            <a:r>
              <a:rPr lang="ja-JP" altLang="en-US" sz="2000" dirty="0" smtClean="0"/>
              <a:t>社から</a:t>
            </a:r>
            <a:r>
              <a:rPr kumimoji="1" lang="ja-JP" altLang="en-US" sz="2000" dirty="0" smtClean="0"/>
              <a:t>新しい設計</a:t>
            </a:r>
            <a:r>
              <a:rPr lang="ja-JP" altLang="en-US" sz="2000" dirty="0" smtClean="0"/>
              <a:t>の</a:t>
            </a:r>
            <a:r>
              <a:rPr lang="en-US" altLang="ja-JP" sz="2000" dirty="0" smtClean="0"/>
              <a:t>MPPC</a:t>
            </a:r>
            <a:r>
              <a:rPr lang="ja-JP" altLang="en-US" sz="2000" dirty="0" smtClean="0"/>
              <a:t>が発表された。</a:t>
            </a:r>
            <a:endParaRPr lang="en-US" altLang="ja-JP" sz="2000" dirty="0" smtClean="0"/>
          </a:p>
          <a:p>
            <a:pPr algn="r"/>
            <a:r>
              <a:rPr kumimoji="1" lang="en-US" altLang="ja-JP" sz="1400" dirty="0" err="1" smtClean="0"/>
              <a:t>T.Nagano</a:t>
            </a:r>
            <a:r>
              <a:rPr kumimoji="1" lang="en-US" altLang="ja-JP" sz="1400" dirty="0" smtClean="0"/>
              <a:t> </a:t>
            </a:r>
            <a:r>
              <a:rPr kumimoji="1" lang="en-US" altLang="ja-JP" sz="1400" i="1" dirty="0" smtClean="0"/>
              <a:t>et. al.</a:t>
            </a:r>
            <a:r>
              <a:rPr kumimoji="1" lang="en-US" altLang="ja-JP" sz="1400" dirty="0" smtClean="0"/>
              <a:t>, IEEE NSS 2012</a:t>
            </a:r>
          </a:p>
          <a:p>
            <a:pPr algn="r"/>
            <a:endParaRPr kumimoji="1" lang="en-US" altLang="ja-JP" sz="2000" dirty="0" smtClean="0"/>
          </a:p>
          <a:p>
            <a:r>
              <a:rPr lang="ja-JP" altLang="en-US" sz="2000" dirty="0" smtClean="0"/>
              <a:t>今回、この技術が導入されていて、かつ真空</a:t>
            </a:r>
            <a:r>
              <a:rPr lang="ja-JP" altLang="en-US" sz="2000" dirty="0"/>
              <a:t>紫</a:t>
            </a:r>
            <a:r>
              <a:rPr lang="ja-JP" altLang="en-US" sz="2000" dirty="0" smtClean="0"/>
              <a:t>外光に対する感度を持つプロトタイプの</a:t>
            </a:r>
            <a:r>
              <a:rPr lang="ja-JP" altLang="en-US" sz="2000" dirty="0"/>
              <a:t>試験</a:t>
            </a:r>
            <a:r>
              <a:rPr lang="ja-JP" altLang="en-US" sz="2000" dirty="0" smtClean="0"/>
              <a:t>を行った。</a:t>
            </a:r>
            <a:endParaRPr lang="en-US" altLang="ja-JP" sz="2000" dirty="0" smtClean="0"/>
          </a:p>
        </p:txBody>
      </p:sp>
      <p:pic>
        <p:nvPicPr>
          <p:cNvPr id="4" name="Picture 2" descr="D:\photos\PSI2013-1\MPPC\４月\IMG_27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5512" y="2558938"/>
            <a:ext cx="4632960" cy="347472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226880" y="4726885"/>
            <a:ext cx="1345119" cy="646331"/>
          </a:xfrm>
          <a:prstGeom prst="rect">
            <a:avLst/>
          </a:prstGeom>
          <a:solidFill>
            <a:schemeClr val="accent4"/>
          </a:solidFill>
          <a:ln>
            <a:noFill/>
          </a:ln>
        </p:spPr>
        <p:txBody>
          <a:bodyPr wrap="square" rtlCol="0">
            <a:spAutoFit/>
          </a:bodyPr>
          <a:lstStyle/>
          <a:p>
            <a:r>
              <a:rPr lang="en-US" altLang="ja-JP" b="1" dirty="0" smtClean="0">
                <a:solidFill>
                  <a:schemeClr val="bg1"/>
                </a:solidFill>
              </a:rPr>
              <a:t>new MPPC</a:t>
            </a:r>
          </a:p>
          <a:p>
            <a:r>
              <a:rPr lang="en-US" altLang="ja-JP" dirty="0" smtClean="0">
                <a:solidFill>
                  <a:schemeClr val="bg1"/>
                </a:solidFill>
              </a:rPr>
              <a:t>3mm×3mm</a:t>
            </a:r>
            <a:endParaRPr lang="en-US" altLang="ja-JP" dirty="0">
              <a:solidFill>
                <a:schemeClr val="bg1"/>
              </a:solidFill>
            </a:endParaRPr>
          </a:p>
        </p:txBody>
      </p:sp>
      <p:sp>
        <p:nvSpPr>
          <p:cNvPr id="6" name="円/楕円 5"/>
          <p:cNvSpPr/>
          <p:nvPr/>
        </p:nvSpPr>
        <p:spPr>
          <a:xfrm>
            <a:off x="2881908" y="4009920"/>
            <a:ext cx="720080" cy="456403"/>
          </a:xfrm>
          <a:prstGeom prst="ellipse">
            <a:avLst/>
          </a:prstGeom>
          <a:noFill/>
          <a:ln w="158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292080" y="2564904"/>
            <a:ext cx="3312368" cy="3693319"/>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アフターパルスの抑制</a:t>
            </a:r>
            <a:endParaRPr lang="en-US" altLang="ja-JP" dirty="0" smtClean="0"/>
          </a:p>
          <a:p>
            <a:pPr marL="742950" lvl="1" indent="-285750">
              <a:buFont typeface="Arial" panose="020B0604020202020204" pitchFamily="34" charset="0"/>
              <a:buChar char="•"/>
            </a:pPr>
            <a:r>
              <a:rPr lang="ja-JP" altLang="en-US" dirty="0" smtClean="0"/>
              <a:t>安定に運転可能な電圧　領域の拡大</a:t>
            </a:r>
            <a:endParaRPr lang="en-US" altLang="ja-JP" dirty="0" smtClean="0"/>
          </a:p>
          <a:p>
            <a:pPr marL="1200150" lvl="2" indent="-285750">
              <a:buFont typeface="Arial" panose="020B0604020202020204" pitchFamily="34" charset="0"/>
              <a:buChar char="•"/>
            </a:pPr>
            <a:r>
              <a:rPr lang="ja-JP" altLang="en-US" dirty="0"/>
              <a:t>より高いゲインと</a:t>
            </a:r>
            <a:r>
              <a:rPr lang="en-US" altLang="ja-JP" dirty="0" smtClean="0"/>
              <a:t>PDE</a:t>
            </a:r>
          </a:p>
          <a:p>
            <a:pPr marL="742950" lvl="1" indent="-285750">
              <a:buFont typeface="Arial" panose="020B0604020202020204" pitchFamily="34" charset="0"/>
              <a:buChar char="•"/>
            </a:pPr>
            <a:r>
              <a:rPr lang="ja-JP" altLang="en-US" dirty="0"/>
              <a:t>ハイレート</a:t>
            </a:r>
            <a:r>
              <a:rPr lang="ja-JP" altLang="en-US" dirty="0" smtClean="0"/>
              <a:t>耐性の向上</a:t>
            </a:r>
            <a:endParaRPr lang="en-US" altLang="ja-JP" dirty="0"/>
          </a:p>
          <a:p>
            <a:pPr marL="742950" lvl="1" indent="-285750">
              <a:buFont typeface="Arial" panose="020B0604020202020204" pitchFamily="34" charset="0"/>
              <a:buChar char="•"/>
            </a:pPr>
            <a:endParaRPr lang="en-US" altLang="ja-JP" dirty="0" smtClean="0"/>
          </a:p>
          <a:p>
            <a:pPr marL="285750" indent="-285750">
              <a:buFont typeface="Arial" panose="020B0604020202020204" pitchFamily="34" charset="0"/>
              <a:buChar char="•"/>
            </a:pPr>
            <a:r>
              <a:rPr lang="ja-JP" altLang="en-US" dirty="0" smtClean="0"/>
              <a:t>金属クエンチ抵抗</a:t>
            </a:r>
            <a:endParaRPr lang="en-US" altLang="ja-JP" dirty="0" smtClean="0"/>
          </a:p>
          <a:p>
            <a:pPr marL="742950" lvl="1" indent="-285750">
              <a:buFont typeface="Arial" panose="020B0604020202020204" pitchFamily="34" charset="0"/>
              <a:buChar char="•"/>
            </a:pPr>
            <a:r>
              <a:rPr lang="ja-JP" altLang="en-US" dirty="0" smtClean="0"/>
              <a:t>常温と低温での波形の変化が減少</a:t>
            </a:r>
            <a:endParaRPr lang="en-US" altLang="ja-JP" dirty="0"/>
          </a:p>
          <a:p>
            <a:pPr lvl="1"/>
            <a:r>
              <a:rPr lang="en-US" altLang="ja-JP" dirty="0" smtClean="0"/>
              <a:t>※</a:t>
            </a:r>
            <a:r>
              <a:rPr lang="ja-JP" altLang="en-US" dirty="0" smtClean="0"/>
              <a:t>従来のポリシリコン抵抗では抵抗が</a:t>
            </a:r>
            <a:r>
              <a:rPr lang="en-US" altLang="ja-JP" dirty="0" smtClean="0"/>
              <a:t>LXe</a:t>
            </a:r>
            <a:r>
              <a:rPr lang="ja-JP" altLang="en-US" dirty="0" smtClean="0"/>
              <a:t>温度で常温の約</a:t>
            </a:r>
            <a:r>
              <a:rPr lang="en-US" altLang="ja-JP" dirty="0" smtClean="0"/>
              <a:t>2</a:t>
            </a:r>
            <a:r>
              <a:rPr lang="ja-JP" altLang="en-US" dirty="0" smtClean="0"/>
              <a:t>倍</a:t>
            </a:r>
            <a:endParaRPr lang="en-US" altLang="ja-JP" dirty="0" smtClean="0"/>
          </a:p>
        </p:txBody>
      </p:sp>
      <p:sp>
        <p:nvSpPr>
          <p:cNvPr id="9" name="フッター プレースホルダー 8"/>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Tree>
    <p:extLst>
      <p:ext uri="{BB962C8B-B14F-4D97-AF65-F5344CB8AC3E}">
        <p14:creationId xmlns:p14="http://schemas.microsoft.com/office/powerpoint/2010/main" val="2369546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新型</a:t>
            </a:r>
            <a:r>
              <a:rPr lang="en-US" altLang="ja-JP" dirty="0" smtClean="0"/>
              <a:t>MPPC</a:t>
            </a:r>
            <a:r>
              <a:rPr lang="ja-JP" altLang="en-US" dirty="0" smtClean="0"/>
              <a:t>の結果</a:t>
            </a:r>
            <a:endParaRPr kumimoji="1" lang="ja-JP" altLang="en-US" dirty="0"/>
          </a:p>
        </p:txBody>
      </p:sp>
      <p:sp>
        <p:nvSpPr>
          <p:cNvPr id="6" name="スライド番号プレースホルダー 5"/>
          <p:cNvSpPr>
            <a:spLocks noGrp="1"/>
          </p:cNvSpPr>
          <p:nvPr>
            <p:ph type="sldNum" sz="quarter" idx="12"/>
          </p:nvPr>
        </p:nvSpPr>
        <p:spPr/>
        <p:txBody>
          <a:bodyPr/>
          <a:lstStyle/>
          <a:p>
            <a:fld id="{1BBE311C-E4D1-4EC8-8552-BB121655A2ED}" type="slidenum">
              <a:rPr kumimoji="1" lang="ja-JP" altLang="en-US" smtClean="0"/>
              <a:t>16</a:t>
            </a:fld>
            <a:endParaRPr kumimoji="1" lang="ja-JP" altLang="en-US"/>
          </a:p>
        </p:txBody>
      </p:sp>
      <p:graphicFrame>
        <p:nvGraphicFramePr>
          <p:cNvPr id="3" name="グラフ 2"/>
          <p:cNvGraphicFramePr>
            <a:graphicFrameLocks/>
          </p:cNvGraphicFramePr>
          <p:nvPr>
            <p:extLst>
              <p:ext uri="{D42A27DB-BD31-4B8C-83A1-F6EECF244321}">
                <p14:modId xmlns:p14="http://schemas.microsoft.com/office/powerpoint/2010/main" val="693936995"/>
              </p:ext>
            </p:extLst>
          </p:nvPr>
        </p:nvGraphicFramePr>
        <p:xfrm>
          <a:off x="395536" y="714152"/>
          <a:ext cx="5760640" cy="372296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6156176" y="906973"/>
            <a:ext cx="2952328" cy="3170099"/>
          </a:xfrm>
          <a:prstGeom prst="rect">
            <a:avLst/>
          </a:prstGeom>
          <a:noFill/>
        </p:spPr>
        <p:txBody>
          <a:bodyPr wrap="square" rtlCol="0">
            <a:spAutoFit/>
          </a:bodyPr>
          <a:lstStyle/>
          <a:p>
            <a:r>
              <a:rPr lang="ja-JP" altLang="en-US" sz="2000" dirty="0" smtClean="0"/>
              <a:t>従来の</a:t>
            </a:r>
            <a:r>
              <a:rPr lang="en-US" altLang="ja-JP" sz="2000" dirty="0" smtClean="0"/>
              <a:t>MPPC</a:t>
            </a:r>
            <a:r>
              <a:rPr lang="ja-JP" altLang="en-US" sz="2000" dirty="0" smtClean="0"/>
              <a:t>と比較し</a:t>
            </a:r>
            <a:endParaRPr lang="en-US" altLang="ja-JP" sz="2000" dirty="0" smtClean="0"/>
          </a:p>
          <a:p>
            <a:r>
              <a:rPr lang="ja-JP" altLang="en-US" sz="2000" dirty="0"/>
              <a:t>アフターパルス</a:t>
            </a:r>
            <a:r>
              <a:rPr lang="ja-JP" altLang="en-US" sz="2000" dirty="0" smtClean="0"/>
              <a:t>が抑制されている。</a:t>
            </a:r>
            <a:endParaRPr lang="en-US" altLang="ja-JP" sz="2000" dirty="0" smtClean="0"/>
          </a:p>
          <a:p>
            <a:endParaRPr lang="en-US" altLang="ja-JP" sz="2000" dirty="0"/>
          </a:p>
          <a:p>
            <a:r>
              <a:rPr lang="ja-JP" altLang="en-US" sz="2000" dirty="0" smtClean="0"/>
              <a:t>従来の</a:t>
            </a:r>
            <a:r>
              <a:rPr lang="en-US" altLang="ja-JP" sz="2000" dirty="0" smtClean="0"/>
              <a:t>UV</a:t>
            </a:r>
            <a:r>
              <a:rPr lang="ja-JP" altLang="en-US" sz="2000" dirty="0" smtClean="0"/>
              <a:t>有感</a:t>
            </a:r>
            <a:r>
              <a:rPr lang="en-US" altLang="ja-JP" sz="2000" dirty="0" smtClean="0"/>
              <a:t>MPPC</a:t>
            </a:r>
            <a:r>
              <a:rPr lang="ja-JP" altLang="en-US" sz="2000" dirty="0" smtClean="0"/>
              <a:t>では</a:t>
            </a:r>
            <a:r>
              <a:rPr lang="en-US" altLang="ja-JP" sz="2000" dirty="0" smtClean="0"/>
              <a:t>1.5V</a:t>
            </a:r>
            <a:r>
              <a:rPr lang="ja-JP" altLang="en-US" sz="2000" dirty="0" smtClean="0"/>
              <a:t>程度のオーバーボルテージ以上では波形が不安定になったが、新型では</a:t>
            </a:r>
            <a:r>
              <a:rPr lang="en-US" altLang="ja-JP" sz="2000" dirty="0" smtClean="0"/>
              <a:t>4.0V</a:t>
            </a:r>
            <a:r>
              <a:rPr lang="ja-JP" altLang="en-US" sz="2000" dirty="0" smtClean="0"/>
              <a:t>以上まで運転領域を拡大できる。</a:t>
            </a:r>
            <a:endParaRPr lang="en-US" altLang="ja-JP" sz="2000" dirty="0" smtClean="0"/>
          </a:p>
        </p:txBody>
      </p:sp>
      <p:sp>
        <p:nvSpPr>
          <p:cNvPr id="7" name="フッター プレースホルダー 6"/>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9" name="円/楕円 8"/>
          <p:cNvSpPr/>
          <p:nvPr/>
        </p:nvSpPr>
        <p:spPr>
          <a:xfrm rot="18025655">
            <a:off x="1453987" y="2194882"/>
            <a:ext cx="2623760" cy="48667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rot="19230004">
            <a:off x="1997071" y="2149924"/>
            <a:ext cx="3880820" cy="457054"/>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環状矢印 10"/>
          <p:cNvSpPr/>
          <p:nvPr/>
        </p:nvSpPr>
        <p:spPr>
          <a:xfrm>
            <a:off x="3203848" y="1340768"/>
            <a:ext cx="864096" cy="912280"/>
          </a:xfrm>
          <a:prstGeom prst="circularArrow">
            <a:avLst>
              <a:gd name="adj1" fmla="val 8412"/>
              <a:gd name="adj2" fmla="val 968971"/>
              <a:gd name="adj3" fmla="val 19563426"/>
              <a:gd name="adj4" fmla="val 15262374"/>
              <a:gd name="adj5" fmla="val 1263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3" name="直線コネクタ 12"/>
          <p:cNvCxnSpPr/>
          <p:nvPr/>
        </p:nvCxnSpPr>
        <p:spPr>
          <a:xfrm>
            <a:off x="2915816" y="1124744"/>
            <a:ext cx="0" cy="309634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右矢印 14"/>
          <p:cNvSpPr/>
          <p:nvPr/>
        </p:nvSpPr>
        <p:spPr>
          <a:xfrm>
            <a:off x="2555776" y="3592988"/>
            <a:ext cx="2880320" cy="268060"/>
          </a:xfrm>
          <a:prstGeom prs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66886" y="4841865"/>
            <a:ext cx="6957442" cy="1323439"/>
          </a:xfrm>
          <a:prstGeom prst="rect">
            <a:avLst/>
          </a:prstGeom>
        </p:spPr>
        <p:txBody>
          <a:bodyPr wrap="square">
            <a:spAutoFit/>
          </a:bodyPr>
          <a:lstStyle/>
          <a:p>
            <a:r>
              <a:rPr lang="ja-JP" altLang="en-US" sz="2000" dirty="0" smtClean="0"/>
              <a:t>立</a:t>
            </a:r>
            <a:r>
              <a:rPr lang="ja-JP" altLang="en-US" sz="2000" dirty="0"/>
              <a:t>下りの</a:t>
            </a:r>
            <a:r>
              <a:rPr lang="ja-JP" altLang="en-US" sz="2000" dirty="0" smtClean="0"/>
              <a:t>時定数は</a:t>
            </a:r>
            <a:endParaRPr lang="en-US" altLang="ja-JP" sz="2000" dirty="0" smtClean="0"/>
          </a:p>
          <a:p>
            <a:r>
              <a:rPr lang="ja-JP" altLang="en-US" sz="2000" dirty="0" smtClean="0"/>
              <a:t>常温 </a:t>
            </a:r>
            <a:r>
              <a:rPr lang="en-US" altLang="ja-JP" sz="2000" dirty="0" smtClean="0"/>
              <a:t>: </a:t>
            </a:r>
            <a:r>
              <a:rPr lang="en-US" altLang="ja-JP" sz="2000" b="1" dirty="0" smtClean="0"/>
              <a:t>21.3</a:t>
            </a:r>
            <a:r>
              <a:rPr lang="en-US" altLang="ja-JP" sz="2000" dirty="0" smtClean="0"/>
              <a:t>ns</a:t>
            </a:r>
            <a:r>
              <a:rPr lang="ja-JP" altLang="en-US" sz="2000" dirty="0" err="1" smtClean="0"/>
              <a:t>、</a:t>
            </a:r>
            <a:r>
              <a:rPr lang="en-US" altLang="ja-JP" sz="2000" dirty="0" smtClean="0"/>
              <a:t>LXe</a:t>
            </a:r>
            <a:r>
              <a:rPr lang="ja-JP" altLang="en-US" sz="2000" dirty="0" smtClean="0"/>
              <a:t>温度 </a:t>
            </a:r>
            <a:r>
              <a:rPr lang="en-US" altLang="ja-JP" sz="2000" dirty="0" smtClean="0"/>
              <a:t>: </a:t>
            </a:r>
            <a:r>
              <a:rPr lang="en-US" altLang="ja-JP" sz="2000" b="1" dirty="0" smtClean="0"/>
              <a:t>25.1</a:t>
            </a:r>
            <a:r>
              <a:rPr lang="en-US" altLang="ja-JP" sz="2000" dirty="0" smtClean="0"/>
              <a:t> ns </a:t>
            </a:r>
            <a:endParaRPr lang="en-US" altLang="ja-JP" sz="2000" dirty="0"/>
          </a:p>
          <a:p>
            <a:endParaRPr lang="en-US" altLang="ja-JP" sz="2000" dirty="0" smtClean="0"/>
          </a:p>
          <a:p>
            <a:r>
              <a:rPr lang="ja-JP" altLang="en-US" sz="2000" dirty="0" smtClean="0"/>
              <a:t>約</a:t>
            </a:r>
            <a:r>
              <a:rPr lang="en-US" altLang="ja-JP" sz="2000" dirty="0"/>
              <a:t>2</a:t>
            </a:r>
            <a:r>
              <a:rPr lang="ja-JP" altLang="en-US" sz="2000" dirty="0"/>
              <a:t>割の違い。浜松のデータによる</a:t>
            </a:r>
            <a:r>
              <a:rPr lang="en-US" altLang="ja-JP" sz="2000" dirty="0" err="1"/>
              <a:t>Rq</a:t>
            </a:r>
            <a:r>
              <a:rPr lang="ja-JP" altLang="en-US" sz="2000" dirty="0"/>
              <a:t>の</a:t>
            </a:r>
            <a:r>
              <a:rPr lang="ja-JP" altLang="en-US" sz="2000" dirty="0" smtClean="0"/>
              <a:t>変化、</a:t>
            </a:r>
            <a:r>
              <a:rPr lang="en-US" altLang="ja-JP" sz="2000" dirty="0" smtClean="0"/>
              <a:t>20</a:t>
            </a:r>
            <a:r>
              <a:rPr lang="ja-JP" altLang="en-US" sz="2000" dirty="0" smtClean="0"/>
              <a:t>％と</a:t>
            </a:r>
            <a:r>
              <a:rPr lang="ja-JP" altLang="en-US" sz="2000" dirty="0"/>
              <a:t>一致</a:t>
            </a:r>
            <a:endParaRPr lang="en-US" altLang="ja-JP" sz="2000" dirty="0"/>
          </a:p>
        </p:txBody>
      </p:sp>
    </p:spTree>
    <p:extLst>
      <p:ext uri="{BB962C8B-B14F-4D97-AF65-F5344CB8AC3E}">
        <p14:creationId xmlns:p14="http://schemas.microsoft.com/office/powerpoint/2010/main" val="2793273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まとめと、今後</a:t>
            </a:r>
            <a:endParaRPr kumimoji="1" lang="ja-JP" altLang="en-US" dirty="0"/>
          </a:p>
        </p:txBody>
      </p:sp>
      <p:sp>
        <p:nvSpPr>
          <p:cNvPr id="4" name="スライド番号プレースホルダー 3"/>
          <p:cNvSpPr>
            <a:spLocks noGrp="1"/>
          </p:cNvSpPr>
          <p:nvPr>
            <p:ph type="sldNum" sz="quarter" idx="12"/>
          </p:nvPr>
        </p:nvSpPr>
        <p:spPr/>
        <p:txBody>
          <a:bodyPr/>
          <a:lstStyle/>
          <a:p>
            <a:fld id="{1BBE311C-E4D1-4EC8-8552-BB121655A2ED}" type="slidenum">
              <a:rPr kumimoji="1" lang="ja-JP" altLang="en-US" smtClean="0"/>
              <a:t>17</a:t>
            </a:fld>
            <a:endParaRPr kumimoji="1" lang="ja-JP" altLang="en-US"/>
          </a:p>
        </p:txBody>
      </p:sp>
      <p:sp>
        <p:nvSpPr>
          <p:cNvPr id="3" name="テキスト ボックス 2"/>
          <p:cNvSpPr txBox="1"/>
          <p:nvPr/>
        </p:nvSpPr>
        <p:spPr>
          <a:xfrm>
            <a:off x="251520" y="1056793"/>
            <a:ext cx="8784976" cy="5324535"/>
          </a:xfrm>
          <a:prstGeom prst="rect">
            <a:avLst/>
          </a:prstGeom>
          <a:noFill/>
        </p:spPr>
        <p:txBody>
          <a:bodyPr wrap="square" rtlCol="0">
            <a:spAutoFit/>
          </a:bodyPr>
          <a:lstStyle/>
          <a:p>
            <a:r>
              <a:rPr lang="en-US" altLang="ja-JP" sz="2000" dirty="0" smtClean="0"/>
              <a:t>MEG</a:t>
            </a:r>
            <a:r>
              <a:rPr lang="ja-JP" altLang="en-US" sz="2000" dirty="0" smtClean="0"/>
              <a:t>実験アップグレードにおける液体キセノン検出器更新のために</a:t>
            </a:r>
            <a:endParaRPr lang="en-US" altLang="ja-JP" sz="2000" dirty="0" smtClean="0"/>
          </a:p>
          <a:p>
            <a:r>
              <a:rPr kumimoji="1" lang="ja-JP" altLang="en-US" sz="2000" dirty="0" smtClean="0"/>
              <a:t>液体キセノン中で使用できる大型</a:t>
            </a:r>
            <a:r>
              <a:rPr kumimoji="1" lang="en-US" altLang="ja-JP" sz="2000" dirty="0" smtClean="0"/>
              <a:t>MPPC</a:t>
            </a:r>
            <a:r>
              <a:rPr kumimoji="1" lang="ja-JP" altLang="en-US" sz="2000" dirty="0" smtClean="0"/>
              <a:t>が必要で</a:t>
            </a:r>
            <a:r>
              <a:rPr lang="ja-JP" altLang="en-US" sz="2000" dirty="0" smtClean="0"/>
              <a:t>あり</a:t>
            </a:r>
            <a:r>
              <a:rPr kumimoji="1" lang="ja-JP" altLang="en-US" sz="2000" dirty="0" smtClean="0"/>
              <a:t>研究</a:t>
            </a:r>
            <a:r>
              <a:rPr kumimoji="1" lang="ja-JP" altLang="en-US" sz="2000" dirty="0"/>
              <a:t>開発</a:t>
            </a:r>
            <a:r>
              <a:rPr kumimoji="1" lang="ja-JP" altLang="en-US" sz="2000" dirty="0" smtClean="0"/>
              <a:t>を進めている</a:t>
            </a:r>
            <a:endParaRPr lang="en-US" altLang="ja-JP" sz="2000" dirty="0" smtClean="0"/>
          </a:p>
          <a:p>
            <a:pPr>
              <a:lnSpc>
                <a:spcPct val="150000"/>
              </a:lnSpc>
            </a:pPr>
            <a:r>
              <a:rPr lang="ja-JP" altLang="en-US" sz="2000" dirty="0" smtClean="0"/>
              <a:t>結果</a:t>
            </a:r>
            <a:endParaRPr lang="en-US" altLang="ja-JP" sz="2000" dirty="0"/>
          </a:p>
          <a:p>
            <a:pPr lvl="1"/>
            <a:r>
              <a:rPr lang="ja-JP" altLang="en-US" sz="2000" dirty="0" smtClean="0"/>
              <a:t>大型</a:t>
            </a:r>
            <a:r>
              <a:rPr lang="en-US" altLang="ja-JP" sz="2000" dirty="0" smtClean="0"/>
              <a:t>MPPC</a:t>
            </a:r>
            <a:r>
              <a:rPr lang="ja-JP" altLang="en-US" sz="2000" dirty="0" err="1" smtClean="0"/>
              <a:t>での</a:t>
            </a:r>
            <a:r>
              <a:rPr lang="ja-JP" altLang="en-US" sz="2000" dirty="0" smtClean="0"/>
              <a:t>波形の鈍りを抑えるために、直列</a:t>
            </a:r>
            <a:r>
              <a:rPr lang="en-US" altLang="ja-JP" sz="2000" dirty="0" smtClean="0"/>
              <a:t>(</a:t>
            </a:r>
            <a:r>
              <a:rPr lang="ja-JP" altLang="en-US" sz="2000" dirty="0" smtClean="0"/>
              <a:t>ハイブリッド</a:t>
            </a:r>
            <a:r>
              <a:rPr lang="en-US" altLang="ja-JP" sz="2000" dirty="0" smtClean="0"/>
              <a:t>)</a:t>
            </a:r>
          </a:p>
          <a:p>
            <a:pPr lvl="1"/>
            <a:r>
              <a:rPr lang="ja-JP" altLang="en-US" sz="2000" dirty="0" smtClean="0"/>
              <a:t>接続の試験を行い、</a:t>
            </a:r>
            <a:r>
              <a:rPr lang="en-US" altLang="ja-JP" sz="2000" dirty="0" smtClean="0"/>
              <a:t>30 –</a:t>
            </a:r>
            <a:r>
              <a:rPr lang="ja-JP" altLang="en-US" sz="2000" dirty="0" smtClean="0"/>
              <a:t> </a:t>
            </a:r>
            <a:r>
              <a:rPr lang="en-US" altLang="ja-JP" sz="2000" dirty="0" smtClean="0"/>
              <a:t>60 ns</a:t>
            </a:r>
            <a:r>
              <a:rPr lang="ja-JP" altLang="en-US" sz="2000" dirty="0" smtClean="0"/>
              <a:t>の短い</a:t>
            </a:r>
            <a:r>
              <a:rPr lang="ja-JP" altLang="en-US" sz="2000" dirty="0"/>
              <a:t>パルス</a:t>
            </a:r>
            <a:r>
              <a:rPr lang="ja-JP" altLang="en-US" sz="2000" dirty="0" smtClean="0"/>
              <a:t>を得ることができた。</a:t>
            </a:r>
            <a:endParaRPr lang="en-US" altLang="ja-JP" sz="2000" dirty="0" smtClean="0"/>
          </a:p>
          <a:p>
            <a:pPr lvl="1"/>
            <a:endParaRPr lang="en-US" altLang="ja-JP" sz="2000" dirty="0"/>
          </a:p>
          <a:p>
            <a:pPr lvl="1"/>
            <a:r>
              <a:rPr lang="ja-JP" altLang="en-US" sz="2000" dirty="0" smtClean="0"/>
              <a:t>浜松ホトニクスによる新しい技術の導入により、アフターパルス</a:t>
            </a:r>
            <a:endParaRPr lang="en-US" altLang="ja-JP" sz="2000" dirty="0" smtClean="0"/>
          </a:p>
          <a:p>
            <a:pPr lvl="1"/>
            <a:r>
              <a:rPr lang="ja-JP" altLang="en-US" sz="2000" dirty="0" smtClean="0"/>
              <a:t>確率の減少を確認した。</a:t>
            </a:r>
            <a:endParaRPr lang="en-US" altLang="ja-JP" sz="2000" dirty="0" smtClean="0"/>
          </a:p>
          <a:p>
            <a:pPr lvl="2"/>
            <a:r>
              <a:rPr lang="ja-JP" altLang="en-US" sz="2000" dirty="0" smtClean="0"/>
              <a:t>動作</a:t>
            </a:r>
            <a:r>
              <a:rPr lang="ja-JP" altLang="en-US" sz="2000" dirty="0"/>
              <a:t>電圧範囲の拡大</a:t>
            </a:r>
            <a:r>
              <a:rPr lang="en-US" altLang="ja-JP" sz="2000" dirty="0"/>
              <a:t>-&gt;PDE</a:t>
            </a:r>
            <a:r>
              <a:rPr lang="ja-JP" altLang="en-US" sz="2000" dirty="0" err="1"/>
              <a:t>、</a:t>
            </a:r>
            <a:r>
              <a:rPr lang="ja-JP" altLang="en-US" sz="2000" dirty="0"/>
              <a:t>ゲインの</a:t>
            </a:r>
            <a:r>
              <a:rPr lang="ja-JP" altLang="en-US" sz="2000" dirty="0" smtClean="0"/>
              <a:t>向上</a:t>
            </a:r>
            <a:endParaRPr lang="en-US" altLang="ja-JP" sz="2000" dirty="0" smtClean="0"/>
          </a:p>
          <a:p>
            <a:pPr lvl="2"/>
            <a:r>
              <a:rPr lang="ja-JP" altLang="en-US" sz="2000" dirty="0" smtClean="0"/>
              <a:t>ハイレート</a:t>
            </a:r>
            <a:r>
              <a:rPr lang="ja-JP" altLang="en-US" sz="2000" dirty="0"/>
              <a:t>耐性の</a:t>
            </a:r>
            <a:r>
              <a:rPr lang="ja-JP" altLang="en-US" sz="2000" dirty="0" smtClean="0"/>
              <a:t>向上</a:t>
            </a:r>
            <a:endParaRPr lang="en-US" altLang="ja-JP" sz="2000" dirty="0"/>
          </a:p>
          <a:p>
            <a:pPr>
              <a:lnSpc>
                <a:spcPct val="150000"/>
              </a:lnSpc>
            </a:pPr>
            <a:r>
              <a:rPr kumimoji="1" lang="ja-JP" altLang="en-US" sz="2000" dirty="0" smtClean="0"/>
              <a:t>予定</a:t>
            </a:r>
            <a:endParaRPr kumimoji="1" lang="en-US" altLang="ja-JP" sz="2000" dirty="0" smtClean="0"/>
          </a:p>
          <a:p>
            <a:pPr lvl="1"/>
            <a:r>
              <a:rPr kumimoji="1" lang="ja-JP" altLang="en-US" sz="2000" dirty="0" smtClean="0"/>
              <a:t>基本的な要求事項は満足する事が出来たため、今後は量産に向けた詳細な設計の段階に移る。</a:t>
            </a:r>
            <a:endParaRPr kumimoji="1" lang="en-US" altLang="ja-JP" sz="2000" dirty="0" smtClean="0"/>
          </a:p>
          <a:p>
            <a:pPr lvl="1"/>
            <a:endParaRPr lang="en-US" altLang="ja-JP" sz="2000" dirty="0"/>
          </a:p>
          <a:p>
            <a:pPr lvl="1"/>
            <a:r>
              <a:rPr kumimoji="1" lang="en-US" altLang="ja-JP" sz="2000" dirty="0" smtClean="0"/>
              <a:t>2014</a:t>
            </a:r>
            <a:r>
              <a:rPr kumimoji="1" lang="ja-JP" altLang="en-US" sz="2000" dirty="0" smtClean="0"/>
              <a:t>年に</a:t>
            </a:r>
            <a:r>
              <a:rPr lang="en-US" altLang="ja-JP" sz="2000" dirty="0"/>
              <a:t>600</a:t>
            </a:r>
            <a:r>
              <a:rPr lang="ja-JP" altLang="en-US" sz="2000" dirty="0" smtClean="0"/>
              <a:t>個</a:t>
            </a:r>
            <a:r>
              <a:rPr lang="ja-JP" altLang="en-US" sz="2000" dirty="0"/>
              <a:t>の</a:t>
            </a:r>
            <a:r>
              <a:rPr kumimoji="1" lang="en-US" altLang="ja-JP" sz="2000" dirty="0" smtClean="0"/>
              <a:t>MPPC</a:t>
            </a:r>
            <a:r>
              <a:rPr kumimoji="1" lang="ja-JP" altLang="en-US" sz="2000" dirty="0" smtClean="0"/>
              <a:t>を使用するプロトタイプ試験を予定</a:t>
            </a:r>
            <a:endParaRPr kumimoji="1" lang="en-US" altLang="ja-JP" sz="2000" dirty="0" smtClean="0"/>
          </a:p>
          <a:p>
            <a:pPr lvl="1"/>
            <a:r>
              <a:rPr kumimoji="1" lang="ja-JP" altLang="en-US" sz="2000" dirty="0" smtClean="0"/>
              <a:t>している。</a:t>
            </a:r>
            <a:r>
              <a:rPr lang="ja-JP" altLang="en-US" sz="2000" dirty="0" smtClean="0"/>
              <a:t>続いて</a:t>
            </a:r>
            <a:r>
              <a:rPr lang="ja-JP" altLang="en-US" sz="2000" dirty="0"/>
              <a:t>実機のための</a:t>
            </a:r>
            <a:r>
              <a:rPr lang="en-US" altLang="ja-JP" sz="2000" dirty="0"/>
              <a:t>MPPC</a:t>
            </a:r>
            <a:r>
              <a:rPr lang="ja-JP" altLang="en-US" sz="2000" dirty="0"/>
              <a:t>の量産、試験を開始する。</a:t>
            </a:r>
            <a:endParaRPr kumimoji="1" lang="en-US" altLang="ja-JP" sz="2000" dirty="0" smtClean="0"/>
          </a:p>
        </p:txBody>
      </p:sp>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6" name="角丸四角形 5"/>
          <p:cNvSpPr/>
          <p:nvPr/>
        </p:nvSpPr>
        <p:spPr>
          <a:xfrm>
            <a:off x="251520" y="1772816"/>
            <a:ext cx="72008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4365104"/>
            <a:ext cx="72008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2751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hotos\PSI2011-1\近所\IMG_016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563888" y="908720"/>
            <a:ext cx="1800200" cy="1368152"/>
          </a:xfrm>
        </p:spPr>
        <p:txBody>
          <a:bodyPr>
            <a:noAutofit/>
          </a:bodyPr>
          <a:lstStyle/>
          <a:p>
            <a:pPr algn="ctr"/>
            <a:r>
              <a:rPr lang="ja-JP" altLang="en-US" sz="6600" dirty="0" smtClean="0">
                <a:solidFill>
                  <a:schemeClr val="accent3">
                    <a:lumMod val="60000"/>
                    <a:lumOff val="40000"/>
                  </a:schemeClr>
                </a:solidFill>
              </a:rPr>
              <a:t>終</a:t>
            </a:r>
            <a:endParaRPr kumimoji="1" lang="ja-JP" altLang="en-US" sz="6600" dirty="0">
              <a:solidFill>
                <a:schemeClr val="accent3">
                  <a:lumMod val="60000"/>
                  <a:lumOff val="40000"/>
                </a:schemeClr>
              </a:solidFill>
            </a:endParaRPr>
          </a:p>
        </p:txBody>
      </p:sp>
      <p:sp>
        <p:nvSpPr>
          <p:cNvPr id="4" name="テキスト ボックス 3"/>
          <p:cNvSpPr txBox="1"/>
          <p:nvPr/>
        </p:nvSpPr>
        <p:spPr>
          <a:xfrm>
            <a:off x="35496" y="6084004"/>
            <a:ext cx="6264696" cy="369332"/>
          </a:xfrm>
          <a:prstGeom prst="rect">
            <a:avLst/>
          </a:prstGeom>
          <a:noFill/>
        </p:spPr>
        <p:txBody>
          <a:bodyPr wrap="square" rtlCol="0">
            <a:spAutoFit/>
          </a:bodyPr>
          <a:lstStyle/>
          <a:p>
            <a:r>
              <a:rPr lang="ja-JP" altLang="en-US" b="1" dirty="0" smtClean="0">
                <a:solidFill>
                  <a:schemeClr val="accent4">
                    <a:lumMod val="75000"/>
                  </a:schemeClr>
                </a:solidFill>
              </a:rPr>
              <a:t>実験に協力いただいた</a:t>
            </a:r>
            <a:r>
              <a:rPr kumimoji="1" lang="ja-JP" altLang="en-US" b="1" dirty="0" smtClean="0">
                <a:solidFill>
                  <a:schemeClr val="accent4">
                    <a:lumMod val="75000"/>
                  </a:schemeClr>
                </a:solidFill>
              </a:rPr>
              <a:t>九州大学、中居勇樹氏に感謝します</a:t>
            </a:r>
            <a:endParaRPr kumimoji="1" lang="ja-JP" altLang="en-US" b="1" dirty="0">
              <a:solidFill>
                <a:schemeClr val="accent4">
                  <a:lumMod val="75000"/>
                </a:schemeClr>
              </a:solidFill>
            </a:endParaRPr>
          </a:p>
        </p:txBody>
      </p:sp>
    </p:spTree>
    <p:extLst>
      <p:ext uri="{BB962C8B-B14F-4D97-AF65-F5344CB8AC3E}">
        <p14:creationId xmlns:p14="http://schemas.microsoft.com/office/powerpoint/2010/main" val="289983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372818" y="260648"/>
            <a:ext cx="4663678" cy="6062022"/>
            <a:chOff x="4716016" y="773860"/>
            <a:chExt cx="4369375" cy="5679476"/>
          </a:xfrm>
        </p:grpSpPr>
        <p:pic>
          <p:nvPicPr>
            <p:cNvPr id="5" name="Picture 2" descr="C:\Users\kaneko\Documents\会議\日本物理学会\２０１３春\upgr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1332" t="184" r="41668" b="5545"/>
            <a:stretch/>
          </p:blipFill>
          <p:spPr bwMode="auto">
            <a:xfrm>
              <a:off x="4716016" y="773860"/>
              <a:ext cx="4323386" cy="5364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763465" y="836712"/>
              <a:ext cx="1201023" cy="523220"/>
            </a:xfrm>
            <a:prstGeom prst="rect">
              <a:avLst/>
            </a:prstGeom>
            <a:noFill/>
          </p:spPr>
          <p:txBody>
            <a:bodyPr wrap="square" rtlCol="0">
              <a:spAutoFit/>
            </a:bodyPr>
            <a:lstStyle/>
            <a:p>
              <a:r>
                <a:rPr kumimoji="1" lang="ja-JP" altLang="en-US" sz="1400" dirty="0" smtClean="0"/>
                <a:t>液体</a:t>
              </a:r>
              <a:r>
                <a:rPr lang="ja-JP" altLang="en-US" sz="1400" dirty="0"/>
                <a:t>キセノン</a:t>
              </a:r>
              <a:r>
                <a:rPr kumimoji="1" lang="ja-JP" altLang="en-US" sz="1400" dirty="0" smtClean="0"/>
                <a:t>検出器</a:t>
              </a:r>
              <a:endParaRPr kumimoji="1" lang="ja-JP" altLang="en-US" sz="1400" dirty="0"/>
            </a:p>
          </p:txBody>
        </p:sp>
        <p:sp>
          <p:nvSpPr>
            <p:cNvPr id="7" name="テキスト ボックス 6"/>
            <p:cNvSpPr txBox="1"/>
            <p:nvPr/>
          </p:nvSpPr>
          <p:spPr>
            <a:xfrm>
              <a:off x="7763465" y="3769876"/>
              <a:ext cx="1201023" cy="523220"/>
            </a:xfrm>
            <a:prstGeom prst="rect">
              <a:avLst/>
            </a:prstGeom>
            <a:noFill/>
          </p:spPr>
          <p:txBody>
            <a:bodyPr wrap="square" rtlCol="0">
              <a:spAutoFit/>
            </a:bodyPr>
            <a:lstStyle/>
            <a:p>
              <a:r>
                <a:rPr kumimoji="1" lang="ja-JP" altLang="en-US" sz="1400" dirty="0" smtClean="0"/>
                <a:t>液体</a:t>
              </a:r>
              <a:r>
                <a:rPr lang="ja-JP" altLang="en-US" sz="1400" dirty="0"/>
                <a:t>キセノン</a:t>
              </a:r>
              <a:r>
                <a:rPr kumimoji="1" lang="ja-JP" altLang="en-US" sz="1400" dirty="0" smtClean="0"/>
                <a:t>検出器</a:t>
              </a:r>
              <a:endParaRPr kumimoji="1" lang="ja-JP" altLang="en-US" sz="1400" dirty="0"/>
            </a:p>
          </p:txBody>
        </p:sp>
        <p:sp>
          <p:nvSpPr>
            <p:cNvPr id="8" name="テキスト ボックス 7"/>
            <p:cNvSpPr txBox="1"/>
            <p:nvPr/>
          </p:nvSpPr>
          <p:spPr>
            <a:xfrm>
              <a:off x="4716016" y="1969095"/>
              <a:ext cx="1259885" cy="307777"/>
            </a:xfrm>
            <a:prstGeom prst="rect">
              <a:avLst/>
            </a:prstGeom>
            <a:noFill/>
          </p:spPr>
          <p:txBody>
            <a:bodyPr wrap="square" rtlCol="0">
              <a:spAutoFit/>
            </a:bodyPr>
            <a:lstStyle/>
            <a:p>
              <a:r>
                <a:rPr lang="en-US" altLang="ja-JP" sz="1400" dirty="0" smtClean="0"/>
                <a:t>μ</a:t>
              </a:r>
              <a:r>
                <a:rPr lang="ja-JP" altLang="en-US" sz="1400" dirty="0" smtClean="0"/>
                <a:t>粒子ビーム</a:t>
              </a:r>
              <a:endParaRPr kumimoji="1" lang="ja-JP" altLang="en-US" sz="1400" dirty="0"/>
            </a:p>
          </p:txBody>
        </p:sp>
        <p:sp>
          <p:nvSpPr>
            <p:cNvPr id="9" name="テキスト ボックス 8"/>
            <p:cNvSpPr txBox="1"/>
            <p:nvPr/>
          </p:nvSpPr>
          <p:spPr>
            <a:xfrm>
              <a:off x="4716016" y="4777407"/>
              <a:ext cx="1259885" cy="307777"/>
            </a:xfrm>
            <a:prstGeom prst="rect">
              <a:avLst/>
            </a:prstGeom>
            <a:noFill/>
          </p:spPr>
          <p:txBody>
            <a:bodyPr wrap="square" rtlCol="0">
              <a:spAutoFit/>
            </a:bodyPr>
            <a:lstStyle/>
            <a:p>
              <a:r>
                <a:rPr lang="en-US" altLang="ja-JP" sz="1400" dirty="0" smtClean="0"/>
                <a:t>μ</a:t>
              </a:r>
              <a:r>
                <a:rPr lang="ja-JP" altLang="en-US" sz="1400" dirty="0" smtClean="0"/>
                <a:t>粒子ビーム</a:t>
              </a:r>
              <a:endParaRPr kumimoji="1" lang="ja-JP" altLang="en-US" sz="1400" dirty="0"/>
            </a:p>
          </p:txBody>
        </p:sp>
        <p:sp>
          <p:nvSpPr>
            <p:cNvPr id="10" name="テキスト ボックス 9"/>
            <p:cNvSpPr txBox="1"/>
            <p:nvPr/>
          </p:nvSpPr>
          <p:spPr>
            <a:xfrm>
              <a:off x="6893080" y="1844824"/>
              <a:ext cx="631248" cy="307777"/>
            </a:xfrm>
            <a:prstGeom prst="rect">
              <a:avLst/>
            </a:prstGeom>
            <a:noFill/>
          </p:spPr>
          <p:txBody>
            <a:bodyPr wrap="square" rtlCol="0">
              <a:spAutoFit/>
            </a:bodyPr>
            <a:lstStyle/>
            <a:p>
              <a:r>
                <a:rPr lang="en-US" altLang="ja-JP" sz="1400" dirty="0" smtClean="0"/>
                <a:t>γ</a:t>
              </a:r>
              <a:endParaRPr kumimoji="1" lang="ja-JP" altLang="en-US" sz="1400" dirty="0"/>
            </a:p>
          </p:txBody>
        </p:sp>
        <p:sp>
          <p:nvSpPr>
            <p:cNvPr id="11" name="テキスト ボックス 10"/>
            <p:cNvSpPr txBox="1"/>
            <p:nvPr/>
          </p:nvSpPr>
          <p:spPr>
            <a:xfrm>
              <a:off x="7236296" y="2257127"/>
              <a:ext cx="486054" cy="307777"/>
            </a:xfrm>
            <a:prstGeom prst="rect">
              <a:avLst/>
            </a:prstGeom>
            <a:noFill/>
          </p:spPr>
          <p:txBody>
            <a:bodyPr wrap="square" rtlCol="0">
              <a:spAutoFit/>
            </a:bodyPr>
            <a:lstStyle/>
            <a:p>
              <a:r>
                <a:rPr kumimoji="1" lang="en-US" altLang="ja-JP" sz="1400" dirty="0" smtClean="0"/>
                <a:t>e</a:t>
              </a:r>
              <a:r>
                <a:rPr kumimoji="1" lang="en-US" altLang="ja-JP" sz="1400" baseline="30000" dirty="0" smtClean="0"/>
                <a:t>+</a:t>
              </a:r>
              <a:endParaRPr kumimoji="1" lang="ja-JP" altLang="en-US" sz="1400" baseline="30000" dirty="0"/>
            </a:p>
          </p:txBody>
        </p:sp>
        <p:sp>
          <p:nvSpPr>
            <p:cNvPr id="12" name="テキスト ボックス 11"/>
            <p:cNvSpPr txBox="1"/>
            <p:nvPr/>
          </p:nvSpPr>
          <p:spPr>
            <a:xfrm>
              <a:off x="6876256" y="4705399"/>
              <a:ext cx="631248" cy="307777"/>
            </a:xfrm>
            <a:prstGeom prst="rect">
              <a:avLst/>
            </a:prstGeom>
            <a:noFill/>
          </p:spPr>
          <p:txBody>
            <a:bodyPr wrap="square" rtlCol="0">
              <a:spAutoFit/>
            </a:bodyPr>
            <a:lstStyle/>
            <a:p>
              <a:r>
                <a:rPr lang="en-US" altLang="ja-JP" sz="1400" dirty="0" smtClean="0"/>
                <a:t>γ</a:t>
              </a:r>
              <a:endParaRPr kumimoji="1" lang="ja-JP" altLang="en-US" sz="1400" dirty="0"/>
            </a:p>
          </p:txBody>
        </p:sp>
        <p:sp>
          <p:nvSpPr>
            <p:cNvPr id="13" name="テキスト ボックス 12"/>
            <p:cNvSpPr txBox="1"/>
            <p:nvPr/>
          </p:nvSpPr>
          <p:spPr>
            <a:xfrm>
              <a:off x="7236296" y="5137447"/>
              <a:ext cx="631248" cy="307777"/>
            </a:xfrm>
            <a:prstGeom prst="rect">
              <a:avLst/>
            </a:prstGeom>
            <a:noFill/>
          </p:spPr>
          <p:txBody>
            <a:bodyPr wrap="square" rtlCol="0">
              <a:spAutoFit/>
            </a:bodyPr>
            <a:lstStyle/>
            <a:p>
              <a:r>
                <a:rPr kumimoji="1" lang="en-US" altLang="ja-JP" sz="1400" dirty="0" smtClean="0"/>
                <a:t>e</a:t>
              </a:r>
              <a:r>
                <a:rPr kumimoji="1" lang="en-US" altLang="ja-JP" sz="1400" baseline="30000" dirty="0" smtClean="0"/>
                <a:t>+</a:t>
              </a:r>
              <a:endParaRPr kumimoji="1" lang="ja-JP" altLang="en-US" sz="1400" baseline="30000" dirty="0"/>
            </a:p>
          </p:txBody>
        </p:sp>
        <p:sp>
          <p:nvSpPr>
            <p:cNvPr id="14" name="テキスト ボックス 13"/>
            <p:cNvSpPr txBox="1"/>
            <p:nvPr/>
          </p:nvSpPr>
          <p:spPr>
            <a:xfrm>
              <a:off x="7884368" y="4922004"/>
              <a:ext cx="1096944" cy="523220"/>
            </a:xfrm>
            <a:prstGeom prst="rect">
              <a:avLst/>
            </a:prstGeom>
            <a:noFill/>
          </p:spPr>
          <p:txBody>
            <a:bodyPr wrap="square" rtlCol="0">
              <a:spAutoFit/>
            </a:bodyPr>
            <a:lstStyle/>
            <a:p>
              <a:r>
                <a:rPr lang="ja-JP" altLang="en-US" sz="1400" dirty="0" smtClean="0"/>
                <a:t>ドリフト</a:t>
              </a:r>
              <a:endParaRPr lang="en-US" altLang="ja-JP" sz="1400" dirty="0" smtClean="0"/>
            </a:p>
            <a:p>
              <a:r>
                <a:rPr lang="ja-JP" altLang="en-US" sz="1400" dirty="0" smtClean="0"/>
                <a:t>チェンバー</a:t>
              </a:r>
              <a:endParaRPr kumimoji="1" lang="en-US" altLang="ja-JP" sz="1400" dirty="0" smtClean="0"/>
            </a:p>
          </p:txBody>
        </p:sp>
        <p:sp>
          <p:nvSpPr>
            <p:cNvPr id="15" name="テキスト ボックス 14"/>
            <p:cNvSpPr txBox="1"/>
            <p:nvPr/>
          </p:nvSpPr>
          <p:spPr>
            <a:xfrm>
              <a:off x="7939552" y="3049796"/>
              <a:ext cx="1096944" cy="523220"/>
            </a:xfrm>
            <a:prstGeom prst="rect">
              <a:avLst/>
            </a:prstGeom>
            <a:noFill/>
          </p:spPr>
          <p:txBody>
            <a:bodyPr wrap="square" rtlCol="0">
              <a:spAutoFit/>
            </a:bodyPr>
            <a:lstStyle/>
            <a:p>
              <a:r>
                <a:rPr lang="ja-JP" altLang="en-US" sz="1400" dirty="0"/>
                <a:t>タイミング</a:t>
              </a:r>
              <a:endParaRPr lang="en-US" altLang="ja-JP" sz="1400" dirty="0" smtClean="0"/>
            </a:p>
            <a:p>
              <a:r>
                <a:rPr lang="ja-JP" altLang="en-US" sz="1400" dirty="0" smtClean="0"/>
                <a:t>カウンター</a:t>
              </a:r>
              <a:endParaRPr kumimoji="1" lang="en-US" altLang="ja-JP" sz="1400" dirty="0" smtClean="0"/>
            </a:p>
          </p:txBody>
        </p:sp>
        <p:sp>
          <p:nvSpPr>
            <p:cNvPr id="16" name="テキスト ボックス 15"/>
            <p:cNvSpPr txBox="1"/>
            <p:nvPr/>
          </p:nvSpPr>
          <p:spPr>
            <a:xfrm>
              <a:off x="7988447" y="5930116"/>
              <a:ext cx="1096944" cy="523220"/>
            </a:xfrm>
            <a:prstGeom prst="rect">
              <a:avLst/>
            </a:prstGeom>
            <a:noFill/>
          </p:spPr>
          <p:txBody>
            <a:bodyPr wrap="square" rtlCol="0">
              <a:spAutoFit/>
            </a:bodyPr>
            <a:lstStyle/>
            <a:p>
              <a:r>
                <a:rPr lang="ja-JP" altLang="en-US" sz="1400" dirty="0"/>
                <a:t>タイミング</a:t>
              </a:r>
              <a:endParaRPr lang="en-US" altLang="ja-JP" sz="1400" dirty="0" smtClean="0"/>
            </a:p>
            <a:p>
              <a:r>
                <a:rPr lang="ja-JP" altLang="en-US" sz="1400" dirty="0" smtClean="0"/>
                <a:t>カウンター</a:t>
              </a:r>
              <a:endParaRPr kumimoji="1" lang="en-US" altLang="ja-JP" sz="1400" dirty="0" smtClean="0"/>
            </a:p>
          </p:txBody>
        </p:sp>
        <p:sp>
          <p:nvSpPr>
            <p:cNvPr id="17" name="テキスト ボックス 16"/>
            <p:cNvSpPr txBox="1"/>
            <p:nvPr/>
          </p:nvSpPr>
          <p:spPr>
            <a:xfrm>
              <a:off x="7867544" y="2041684"/>
              <a:ext cx="1096944" cy="523220"/>
            </a:xfrm>
            <a:prstGeom prst="rect">
              <a:avLst/>
            </a:prstGeom>
            <a:noFill/>
          </p:spPr>
          <p:txBody>
            <a:bodyPr wrap="square" rtlCol="0">
              <a:spAutoFit/>
            </a:bodyPr>
            <a:lstStyle/>
            <a:p>
              <a:r>
                <a:rPr lang="ja-JP" altLang="en-US" sz="1400" dirty="0" smtClean="0"/>
                <a:t>ドリフト</a:t>
              </a:r>
              <a:endParaRPr lang="en-US" altLang="ja-JP" sz="1400" dirty="0" smtClean="0"/>
            </a:p>
            <a:p>
              <a:r>
                <a:rPr lang="ja-JP" altLang="en-US" sz="1400" dirty="0" smtClean="0"/>
                <a:t>チェンバー</a:t>
              </a:r>
              <a:endParaRPr kumimoji="1" lang="en-US" altLang="ja-JP" sz="1400" dirty="0" smtClean="0"/>
            </a:p>
          </p:txBody>
        </p:sp>
        <p:cxnSp>
          <p:nvCxnSpPr>
            <p:cNvPr id="18" name="直線コネクタ 17"/>
            <p:cNvCxnSpPr>
              <a:stCxn id="17" idx="1"/>
            </p:cNvCxnSpPr>
            <p:nvPr/>
          </p:nvCxnSpPr>
          <p:spPr>
            <a:xfrm flipH="1">
              <a:off x="7520439" y="2303294"/>
              <a:ext cx="347105" cy="2601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693991" y="5185059"/>
              <a:ext cx="243027" cy="2601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7763465" y="2780928"/>
              <a:ext cx="186766" cy="5304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flipV="1">
              <a:off x="7812360" y="5661248"/>
              <a:ext cx="186766" cy="5304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normAutofit fontScale="90000"/>
          </a:bodyPr>
          <a:lstStyle/>
          <a:p>
            <a:r>
              <a:rPr kumimoji="1" lang="en-US" altLang="ja-JP" dirty="0" smtClean="0"/>
              <a:t>MEG</a:t>
            </a:r>
            <a:r>
              <a:rPr kumimoji="1" lang="ja-JP" altLang="en-US" dirty="0" smtClean="0"/>
              <a:t>実験アップグレード</a:t>
            </a:r>
            <a:endParaRPr kumimoji="1" lang="ja-JP" altLang="en-US" dirty="0"/>
          </a:p>
        </p:txBody>
      </p:sp>
      <p:sp>
        <p:nvSpPr>
          <p:cNvPr id="3" name="スライド番号プレースホルダー 2"/>
          <p:cNvSpPr>
            <a:spLocks noGrp="1"/>
          </p:cNvSpPr>
          <p:nvPr>
            <p:ph type="sldNum" sz="quarter" idx="12"/>
          </p:nvPr>
        </p:nvSpPr>
        <p:spPr/>
        <p:txBody>
          <a:bodyPr/>
          <a:lstStyle/>
          <a:p>
            <a:fld id="{1BBE311C-E4D1-4EC8-8552-BB121655A2ED}" type="slidenum">
              <a:rPr kumimoji="1" lang="ja-JP" altLang="en-US" smtClean="0"/>
              <a:t>1</a:t>
            </a:fld>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251520" y="908720"/>
                <a:ext cx="4049290" cy="4630627"/>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smtClean="0"/>
                  <a:t>現</a:t>
                </a:r>
                <a:r>
                  <a:rPr lang="en-US" altLang="ja-JP" sz="2000" dirty="0" smtClean="0"/>
                  <a:t>MEG</a:t>
                </a:r>
                <a:r>
                  <a:rPr lang="ja-JP" altLang="en-US" sz="2000" dirty="0" smtClean="0"/>
                  <a:t>実験は</a:t>
                </a:r>
                <a:r>
                  <a:rPr lang="en-US" altLang="ja-JP" sz="2000" dirty="0" smtClean="0"/>
                  <a:t>2013</a:t>
                </a:r>
                <a:r>
                  <a:rPr lang="ja-JP" altLang="en-US" sz="2000" dirty="0" smtClean="0"/>
                  <a:t>年</a:t>
                </a:r>
                <a:r>
                  <a:rPr lang="en-US" altLang="ja-JP" sz="2000" dirty="0" smtClean="0"/>
                  <a:t>8</a:t>
                </a:r>
                <a:r>
                  <a:rPr lang="ja-JP" altLang="en-US" sz="2000" dirty="0" smtClean="0"/>
                  <a:t>月 </a:t>
                </a:r>
                <a:r>
                  <a:rPr lang="en-US" altLang="ja-JP" sz="2000" dirty="0" smtClean="0"/>
                  <a:t>DAQ</a:t>
                </a:r>
                <a:r>
                  <a:rPr lang="ja-JP" altLang="en-US" sz="2000" dirty="0" smtClean="0"/>
                  <a:t>終了</a:t>
                </a:r>
                <a:endParaRPr lang="en-US" altLang="ja-JP" sz="2000" dirty="0" smtClean="0"/>
              </a:p>
              <a:p>
                <a:endParaRPr lang="en-US" altLang="ja-JP" sz="2000" dirty="0" smtClean="0"/>
              </a:p>
              <a:p>
                <a:pPr marL="285750" indent="-285750">
                  <a:buFont typeface="Arial" panose="020B0604020202020204" pitchFamily="34" charset="0"/>
                  <a:buChar char="•"/>
                </a:pPr>
                <a:r>
                  <a:rPr lang="ja-JP" altLang="en-US" sz="2000" dirty="0" smtClean="0"/>
                  <a:t>現時点での最新結果は</a:t>
                </a:r>
                <a:r>
                  <a:rPr lang="en-US" altLang="ja-JP" sz="2000" dirty="0" smtClean="0"/>
                  <a:t>2013</a:t>
                </a:r>
                <a:r>
                  <a:rPr lang="ja-JP" altLang="en-US" sz="2000" dirty="0" smtClean="0"/>
                  <a:t>月</a:t>
                </a:r>
                <a:r>
                  <a:rPr lang="en-US" altLang="ja-JP" sz="2000" dirty="0" smtClean="0"/>
                  <a:t>3</a:t>
                </a:r>
                <a:r>
                  <a:rPr lang="ja-JP" altLang="en-US" sz="2000" dirty="0" smtClean="0"/>
                  <a:t>月に</a:t>
                </a:r>
                <a:r>
                  <a:rPr lang="ja-JP" altLang="en-US" sz="2000" dirty="0"/>
                  <a:t>発表</a:t>
                </a:r>
                <a:r>
                  <a:rPr lang="ja-JP" altLang="en-US" sz="2000" dirty="0" smtClean="0"/>
                  <a:t>  </a:t>
                </a:r>
                <a14:m>
                  <m:oMath xmlns:m="http://schemas.openxmlformats.org/officeDocument/2006/math">
                    <m:r>
                      <a:rPr lang="en-US" altLang="ja-JP" sz="2000" b="1" i="1" smtClean="0">
                        <a:latin typeface="Cambria Math"/>
                        <a:ea typeface="Cambria Math"/>
                      </a:rPr>
                      <m:t>𝓑</m:t>
                    </m:r>
                    <m:d>
                      <m:dPr>
                        <m:ctrlPr>
                          <a:rPr lang="en-US" altLang="ja-JP" sz="2000" b="1" i="1" smtClean="0">
                            <a:latin typeface="Cambria Math"/>
                            <a:ea typeface="Cambria Math"/>
                          </a:rPr>
                        </m:ctrlPr>
                      </m:dPr>
                      <m:e>
                        <m:sSup>
                          <m:sSupPr>
                            <m:ctrlPr>
                              <a:rPr lang="en-US" altLang="ja-JP" sz="2000" b="1" i="1" smtClean="0">
                                <a:latin typeface="Cambria Math"/>
                                <a:ea typeface="Cambria Math"/>
                              </a:rPr>
                            </m:ctrlPr>
                          </m:sSupPr>
                          <m:e>
                            <m:r>
                              <a:rPr lang="en-US" altLang="ja-JP" sz="2000" b="1" i="1" smtClean="0">
                                <a:latin typeface="Cambria Math"/>
                                <a:ea typeface="Cambria Math"/>
                              </a:rPr>
                              <m:t>𝝁</m:t>
                            </m:r>
                          </m:e>
                          <m:sup>
                            <m:r>
                              <a:rPr lang="en-US" altLang="ja-JP" sz="2000" b="1" i="1" smtClean="0">
                                <a:latin typeface="Cambria Math"/>
                                <a:ea typeface="Cambria Math"/>
                              </a:rPr>
                              <m:t>+</m:t>
                            </m:r>
                          </m:sup>
                        </m:sSup>
                        <m:r>
                          <a:rPr lang="en-US" altLang="ja-JP" sz="2000" b="1" i="1" smtClean="0">
                            <a:latin typeface="Cambria Math"/>
                            <a:ea typeface="Cambria Math"/>
                          </a:rPr>
                          <m:t>→</m:t>
                        </m:r>
                        <m:sSup>
                          <m:sSupPr>
                            <m:ctrlPr>
                              <a:rPr lang="en-US" altLang="ja-JP" sz="2000" b="1" i="1" smtClean="0">
                                <a:latin typeface="Cambria Math"/>
                                <a:ea typeface="Cambria Math"/>
                              </a:rPr>
                            </m:ctrlPr>
                          </m:sSupPr>
                          <m:e>
                            <m:r>
                              <a:rPr lang="en-US" altLang="ja-JP" sz="2000" b="1" i="1" smtClean="0">
                                <a:latin typeface="Cambria Math"/>
                                <a:ea typeface="Cambria Math"/>
                              </a:rPr>
                              <m:t>𝒆</m:t>
                            </m:r>
                          </m:e>
                          <m:sup>
                            <m:r>
                              <a:rPr lang="en-US" altLang="ja-JP" sz="2000" b="1" i="1" smtClean="0">
                                <a:latin typeface="Cambria Math"/>
                                <a:ea typeface="Cambria Math"/>
                              </a:rPr>
                              <m:t>+</m:t>
                            </m:r>
                          </m:sup>
                        </m:sSup>
                        <m:r>
                          <a:rPr lang="en-US" altLang="ja-JP" sz="2000" b="1" i="1" smtClean="0">
                            <a:latin typeface="Cambria Math"/>
                            <a:ea typeface="Cambria Math"/>
                          </a:rPr>
                          <m:t>𝜸</m:t>
                        </m:r>
                        <m:r>
                          <a:rPr lang="en-US" altLang="ja-JP" sz="2000" b="1" i="1" smtClean="0">
                            <a:latin typeface="Cambria Math"/>
                            <a:ea typeface="Cambria Math"/>
                          </a:rPr>
                          <m:t>  </m:t>
                        </m:r>
                      </m:e>
                    </m:d>
                    <m:r>
                      <a:rPr lang="en-US" altLang="ja-JP" sz="2000" b="1" i="1" smtClean="0">
                        <a:latin typeface="Cambria Math"/>
                        <a:ea typeface="Cambria Math"/>
                      </a:rPr>
                      <m:t>&lt;</m:t>
                    </m:r>
                    <m:r>
                      <a:rPr lang="en-US" altLang="ja-JP" sz="2000" b="1" i="1" smtClean="0">
                        <a:latin typeface="Cambria Math"/>
                      </a:rPr>
                      <m:t>𝟓</m:t>
                    </m:r>
                    <m:r>
                      <a:rPr lang="en-US" altLang="ja-JP" sz="2000" b="1" i="1" smtClean="0">
                        <a:latin typeface="Cambria Math"/>
                      </a:rPr>
                      <m:t>.</m:t>
                    </m:r>
                    <m:r>
                      <a:rPr lang="en-US" altLang="ja-JP" sz="2000" b="1" i="1" smtClean="0">
                        <a:latin typeface="Cambria Math"/>
                      </a:rPr>
                      <m:t>𝟕</m:t>
                    </m:r>
                    <m:r>
                      <a:rPr lang="en-US" altLang="ja-JP" sz="2000" b="1" i="1" smtClean="0">
                        <a:latin typeface="Cambria Math"/>
                      </a:rPr>
                      <m:t>×</m:t>
                    </m:r>
                    <m:sSup>
                      <m:sSupPr>
                        <m:ctrlPr>
                          <a:rPr lang="en-US" altLang="ja-JP" sz="2000" b="1" i="1" smtClean="0">
                            <a:latin typeface="Cambria Math"/>
                          </a:rPr>
                        </m:ctrlPr>
                      </m:sSupPr>
                      <m:e>
                        <m:r>
                          <a:rPr lang="en-US" altLang="ja-JP" sz="2000" b="1" i="1" smtClean="0">
                            <a:latin typeface="Cambria Math"/>
                          </a:rPr>
                          <m:t>𝟏𝟎</m:t>
                        </m:r>
                      </m:e>
                      <m:sup>
                        <m:r>
                          <a:rPr lang="en-US" altLang="ja-JP" sz="2000" b="1" i="1" smtClean="0">
                            <a:latin typeface="Cambria Math"/>
                          </a:rPr>
                          <m:t>−</m:t>
                        </m:r>
                        <m:r>
                          <a:rPr lang="en-US" altLang="ja-JP" sz="2000" b="1" i="1" smtClean="0">
                            <a:latin typeface="Cambria Math"/>
                          </a:rPr>
                          <m:t>𝟏𝟑</m:t>
                        </m:r>
                      </m:sup>
                    </m:sSup>
                  </m:oMath>
                </a14:m>
                <a:r>
                  <a:rPr lang="en-US" altLang="ja-JP" dirty="0" smtClean="0"/>
                  <a:t> (90% CL)             </a:t>
                </a:r>
                <a:r>
                  <a:rPr lang="en-US" altLang="ja-JP" sz="1400" b="1" dirty="0" smtClean="0"/>
                  <a:t>Phys</a:t>
                </a:r>
                <a:r>
                  <a:rPr lang="en-US" altLang="ja-JP" sz="1400" b="1" dirty="0"/>
                  <a:t>. Rev. Lett. 110, 201801 (2013</a:t>
                </a:r>
                <a:r>
                  <a:rPr lang="en-US" altLang="ja-JP" sz="1400" b="1" dirty="0" smtClean="0"/>
                  <a:t>)</a:t>
                </a:r>
                <a:endParaRPr lang="en-US" altLang="ja-JP" sz="1400" b="1" dirty="0"/>
              </a:p>
              <a:p>
                <a:endParaRPr lang="en-US" altLang="ja-JP" sz="2000" dirty="0" smtClean="0"/>
              </a:p>
              <a:p>
                <a:pPr marL="285750" indent="-285750">
                  <a:buFont typeface="Arial" panose="020B0604020202020204" pitchFamily="34" charset="0"/>
                  <a:buChar char="•"/>
                </a:pPr>
                <a:r>
                  <a:rPr lang="en-US" altLang="ja-JP" sz="2000" dirty="0" smtClean="0"/>
                  <a:t>MEG</a:t>
                </a:r>
                <a:r>
                  <a:rPr lang="ja-JP" altLang="en-US" sz="2000" dirty="0" smtClean="0"/>
                  <a:t>実験アップグレードプロポーザルは</a:t>
                </a:r>
                <a:r>
                  <a:rPr lang="en-US" altLang="ja-JP" sz="2000" dirty="0" smtClean="0"/>
                  <a:t>2013</a:t>
                </a:r>
                <a:r>
                  <a:rPr lang="ja-JP" altLang="en-US" sz="2000" dirty="0" smtClean="0"/>
                  <a:t>年</a:t>
                </a:r>
                <a:r>
                  <a:rPr lang="en-US" altLang="ja-JP" sz="2000" dirty="0" smtClean="0"/>
                  <a:t>1</a:t>
                </a:r>
                <a:r>
                  <a:rPr lang="ja-JP" altLang="en-US" sz="2000" dirty="0" smtClean="0"/>
                  <a:t>月に</a:t>
                </a:r>
                <a:r>
                  <a:rPr lang="en-US" altLang="ja-JP" sz="2000" dirty="0" smtClean="0"/>
                  <a:t>PSI</a:t>
                </a:r>
                <a:r>
                  <a:rPr lang="ja-JP" altLang="en-US" sz="2000" dirty="0" smtClean="0"/>
                  <a:t>から承認を受けた </a:t>
                </a:r>
                <a:r>
                  <a:rPr lang="en-US" altLang="ja-JP" sz="1600" b="1" dirty="0" smtClean="0"/>
                  <a:t>arXiv:1301.7225</a:t>
                </a:r>
                <a:endParaRPr lang="en-US" altLang="ja-JP" sz="2000" dirty="0" smtClean="0"/>
              </a:p>
              <a:p>
                <a:pPr marL="285750" indent="-285750">
                  <a:buFont typeface="Arial" panose="020B0604020202020204" pitchFamily="34" charset="0"/>
                  <a:buChar char="•"/>
                </a:pPr>
                <a:endParaRPr lang="en-US" altLang="ja-JP" sz="2000" dirty="0" smtClean="0"/>
              </a:p>
              <a:p>
                <a:pPr marL="285750" indent="-285750">
                  <a:buFont typeface="Arial" panose="020B0604020202020204" pitchFamily="34" charset="0"/>
                  <a:buChar char="•"/>
                </a:pPr>
                <a:r>
                  <a:rPr lang="ja-JP" altLang="en-US" sz="2000" dirty="0" smtClean="0"/>
                  <a:t>アップグレード後の目標感度は</a:t>
                </a:r>
                <a14:m>
                  <m:oMath xmlns:m="http://schemas.openxmlformats.org/officeDocument/2006/math">
                    <m:r>
                      <a:rPr lang="en-US" altLang="ja-JP" sz="2000" b="1" i="1">
                        <a:latin typeface="Cambria Math"/>
                      </a:rPr>
                      <m:t>𝟓</m:t>
                    </m:r>
                    <m:r>
                      <a:rPr lang="en-US" altLang="ja-JP" sz="2000" b="1" i="1">
                        <a:latin typeface="Cambria Math"/>
                      </a:rPr>
                      <m:t>×</m:t>
                    </m:r>
                    <m:sSup>
                      <m:sSupPr>
                        <m:ctrlPr>
                          <a:rPr lang="en-US" altLang="ja-JP" sz="2000" b="1" i="1">
                            <a:latin typeface="Cambria Math"/>
                          </a:rPr>
                        </m:ctrlPr>
                      </m:sSupPr>
                      <m:e>
                        <m:r>
                          <a:rPr lang="en-US" altLang="ja-JP" sz="2000" b="1" i="1">
                            <a:latin typeface="Cambria Math"/>
                          </a:rPr>
                          <m:t>𝟏𝟎</m:t>
                        </m:r>
                      </m:e>
                      <m:sup>
                        <m:r>
                          <a:rPr lang="en-US" altLang="ja-JP" sz="2000" b="1" i="1">
                            <a:latin typeface="Cambria Math"/>
                          </a:rPr>
                          <m:t>−</m:t>
                        </m:r>
                        <m:r>
                          <a:rPr lang="en-US" altLang="ja-JP" sz="2000" b="1" i="1">
                            <a:latin typeface="Cambria Math"/>
                          </a:rPr>
                          <m:t>𝟏𝟒</m:t>
                        </m:r>
                      </m:sup>
                    </m:sSup>
                  </m:oMath>
                </a14:m>
                <a:r>
                  <a:rPr lang="ja-JP" altLang="en-US" sz="2000" dirty="0" smtClean="0"/>
                  <a:t>。</a:t>
                </a:r>
                <a:r>
                  <a:rPr lang="en-US" altLang="ja-JP" sz="2000" dirty="0" smtClean="0"/>
                  <a:t>γ</a:t>
                </a:r>
                <a:r>
                  <a:rPr lang="ja-JP" altLang="en-US" sz="2000" dirty="0" smtClean="0"/>
                  <a:t>線検出器の分解能が非常に重要。</a:t>
                </a:r>
                <a:endParaRPr lang="en-US" altLang="ja-JP" sz="2000" dirty="0" smtClean="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51520" y="908720"/>
                <a:ext cx="4049290" cy="4630627"/>
              </a:xfrm>
              <a:prstGeom prst="rect">
                <a:avLst/>
              </a:prstGeom>
              <a:blipFill rotWithShape="1">
                <a:blip r:embed="rId3"/>
                <a:stretch>
                  <a:fillRect l="-1203" t="-789" r="-1353" b="-1316"/>
                </a:stretch>
              </a:blipFill>
            </p:spPr>
            <p:txBody>
              <a:bodyPr/>
              <a:lstStyle/>
              <a:p>
                <a:r>
                  <a:rPr lang="ja-JP" altLang="en-US">
                    <a:noFill/>
                  </a:rPr>
                  <a:t> </a:t>
                </a:r>
              </a:p>
            </p:txBody>
          </p:sp>
        </mc:Fallback>
      </mc:AlternateContent>
      <p:sp>
        <p:nvSpPr>
          <p:cNvPr id="23" name="フッター プレースホルダー 22"/>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Tree>
    <p:extLst>
      <p:ext uri="{BB962C8B-B14F-4D97-AF65-F5344CB8AC3E}">
        <p14:creationId xmlns:p14="http://schemas.microsoft.com/office/powerpoint/2010/main" val="3956931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MPPC for Liquid Xenon</a:t>
            </a:r>
            <a:endParaRPr kumimoji="1" lang="ja-JP" altLang="en-US" dirty="0"/>
          </a:p>
        </p:txBody>
      </p:sp>
      <p:sp>
        <p:nvSpPr>
          <p:cNvPr id="3" name="テキスト ボックス 2"/>
          <p:cNvSpPr txBox="1"/>
          <p:nvPr/>
        </p:nvSpPr>
        <p:spPr>
          <a:xfrm>
            <a:off x="251520" y="1477808"/>
            <a:ext cx="5328592" cy="5047536"/>
          </a:xfrm>
          <a:prstGeom prst="rect">
            <a:avLst/>
          </a:prstGeom>
          <a:noFill/>
        </p:spPr>
        <p:txBody>
          <a:bodyPr wrap="square" rtlCol="0">
            <a:spAutoFit/>
          </a:bodyPr>
          <a:lstStyle/>
          <a:p>
            <a:r>
              <a:rPr lang="ja-JP" altLang="en-US" sz="2400" dirty="0" smtClean="0"/>
              <a:t>要求</a:t>
            </a:r>
            <a:endParaRPr lang="en-US" altLang="ja-JP" sz="2400" dirty="0" smtClean="0"/>
          </a:p>
          <a:p>
            <a:endParaRPr lang="en-US" altLang="ja-JP" dirty="0" smtClean="0"/>
          </a:p>
          <a:p>
            <a:r>
              <a:rPr lang="ja-JP" altLang="en-US" sz="2000" dirty="0" smtClean="0">
                <a:solidFill>
                  <a:srgbClr val="FFFF00"/>
                </a:solidFill>
              </a:rPr>
              <a:t>・ </a:t>
            </a:r>
            <a:r>
              <a:rPr lang="en-US" altLang="ja-JP" sz="2000" dirty="0" smtClean="0">
                <a:solidFill>
                  <a:schemeClr val="accent2"/>
                </a:solidFill>
              </a:rPr>
              <a:t>VUV</a:t>
            </a:r>
            <a:r>
              <a:rPr lang="ja-JP" altLang="en-US" sz="2000" dirty="0" smtClean="0">
                <a:solidFill>
                  <a:schemeClr val="accent2"/>
                </a:solidFill>
              </a:rPr>
              <a:t>（</a:t>
            </a:r>
            <a:r>
              <a:rPr lang="en-US" altLang="ja-JP" sz="2000" dirty="0" smtClean="0">
                <a:solidFill>
                  <a:schemeClr val="accent2"/>
                </a:solidFill>
              </a:rPr>
              <a:t>λ = 175 ± 5 nm</a:t>
            </a:r>
            <a:r>
              <a:rPr lang="ja-JP" altLang="en-US" sz="2000" dirty="0" smtClean="0">
                <a:solidFill>
                  <a:schemeClr val="accent2"/>
                </a:solidFill>
              </a:rPr>
              <a:t>）に対する感度</a:t>
            </a:r>
            <a:endParaRPr lang="en-US" altLang="ja-JP" sz="2000" dirty="0" smtClean="0">
              <a:solidFill>
                <a:schemeClr val="accent2"/>
              </a:solidFill>
            </a:endParaRPr>
          </a:p>
          <a:p>
            <a:endParaRPr lang="en-US" altLang="ja-JP" sz="2000" dirty="0" smtClean="0"/>
          </a:p>
          <a:p>
            <a:pPr lvl="1"/>
            <a:r>
              <a:rPr lang="ja-JP" altLang="en-US" sz="2000" dirty="0"/>
              <a:t>現在市販されて</a:t>
            </a:r>
            <a:r>
              <a:rPr lang="ja-JP" altLang="en-US" sz="2000" dirty="0" smtClean="0"/>
              <a:t>いる</a:t>
            </a:r>
            <a:r>
              <a:rPr lang="ja-JP" altLang="en-US" sz="2000" dirty="0"/>
              <a:t>製品</a:t>
            </a:r>
            <a:r>
              <a:rPr lang="ja-JP" altLang="en-US" sz="2000" dirty="0" smtClean="0"/>
              <a:t>は</a:t>
            </a:r>
            <a:r>
              <a:rPr lang="ja-JP" altLang="en-US" sz="2000" dirty="0"/>
              <a:t>液体キセノンのシンチレーション光に対してほとんど感度が無い</a:t>
            </a:r>
            <a:r>
              <a:rPr lang="ja-JP" altLang="en-US" sz="2000" dirty="0" smtClean="0"/>
              <a:t>。</a:t>
            </a:r>
            <a:endParaRPr lang="en-US" altLang="ja-JP" sz="2000" dirty="0" smtClean="0"/>
          </a:p>
          <a:p>
            <a:pPr lvl="1"/>
            <a:endParaRPr lang="en-US" altLang="ja-JP" sz="2000" dirty="0"/>
          </a:p>
          <a:p>
            <a:pPr lvl="1"/>
            <a:r>
              <a:rPr lang="ja-JP" altLang="en-US" sz="2000" dirty="0" smtClean="0"/>
              <a:t>前回の物理学会で </a:t>
            </a:r>
            <a:r>
              <a:rPr lang="en-US" altLang="ja-JP" sz="2000" dirty="0" smtClean="0"/>
              <a:t>3×3 mm</a:t>
            </a:r>
            <a:r>
              <a:rPr lang="en-US" altLang="ja-JP" sz="2000" baseline="30000" dirty="0" smtClean="0"/>
              <a:t>2</a:t>
            </a:r>
            <a:r>
              <a:rPr lang="ja-JP" altLang="en-US" sz="2000" dirty="0" smtClean="0"/>
              <a:t>サイズの新型</a:t>
            </a:r>
            <a:r>
              <a:rPr lang="en-US" altLang="ja-JP" sz="2000" dirty="0" smtClean="0"/>
              <a:t>MPPC</a:t>
            </a:r>
            <a:r>
              <a:rPr lang="ja-JP" altLang="en-US" sz="2000" dirty="0" smtClean="0"/>
              <a:t>について</a:t>
            </a:r>
            <a:r>
              <a:rPr lang="en-US" altLang="ja-JP" sz="2000" dirty="0" smtClean="0"/>
              <a:t>PDE11%</a:t>
            </a:r>
            <a:r>
              <a:rPr lang="ja-JP" altLang="en-US" sz="2000" dirty="0" smtClean="0"/>
              <a:t>と報告</a:t>
            </a:r>
            <a:endParaRPr lang="en-US" altLang="ja-JP" sz="2000" dirty="0" smtClean="0"/>
          </a:p>
          <a:p>
            <a:endParaRPr lang="en-US" altLang="ja-JP" sz="2000" dirty="0"/>
          </a:p>
          <a:p>
            <a:r>
              <a:rPr lang="ja-JP" altLang="en-US" sz="2000" dirty="0" smtClean="0">
                <a:solidFill>
                  <a:schemeClr val="accent2"/>
                </a:solidFill>
              </a:rPr>
              <a:t>・ 単一の素子として、</a:t>
            </a:r>
            <a:r>
              <a:rPr lang="en-US" altLang="ja-JP" sz="2000" dirty="0" smtClean="0">
                <a:solidFill>
                  <a:schemeClr val="accent2"/>
                </a:solidFill>
              </a:rPr>
              <a:t>12×12 mm</a:t>
            </a:r>
            <a:r>
              <a:rPr lang="en-US" altLang="ja-JP" sz="2000" baseline="30000" dirty="0" smtClean="0">
                <a:solidFill>
                  <a:schemeClr val="accent2"/>
                </a:solidFill>
              </a:rPr>
              <a:t>2</a:t>
            </a:r>
            <a:r>
              <a:rPr lang="en-US" altLang="ja-JP" sz="2000" dirty="0" smtClean="0">
                <a:solidFill>
                  <a:schemeClr val="accent2"/>
                </a:solidFill>
              </a:rPr>
              <a:t> </a:t>
            </a:r>
            <a:r>
              <a:rPr lang="ja-JP" altLang="en-US" sz="2000" dirty="0" smtClean="0">
                <a:solidFill>
                  <a:schemeClr val="accent2"/>
                </a:solidFill>
              </a:rPr>
              <a:t>の大きさ</a:t>
            </a:r>
            <a:endParaRPr lang="en-US" altLang="ja-JP" sz="2000" dirty="0">
              <a:solidFill>
                <a:schemeClr val="accent2"/>
              </a:solidFill>
            </a:endParaRPr>
          </a:p>
          <a:p>
            <a:endParaRPr lang="en-US" altLang="ja-JP" sz="2000" dirty="0" smtClean="0"/>
          </a:p>
          <a:p>
            <a:pPr lvl="1"/>
            <a:r>
              <a:rPr lang="ja-JP" altLang="en-US" sz="2000" dirty="0"/>
              <a:t>市販品は</a:t>
            </a:r>
            <a:r>
              <a:rPr lang="en-US" altLang="ja-JP" sz="2000" dirty="0"/>
              <a:t> </a:t>
            </a:r>
            <a:r>
              <a:rPr lang="en-US" altLang="ja-JP" sz="2000" dirty="0" smtClean="0"/>
              <a:t>3×3 mm</a:t>
            </a:r>
            <a:r>
              <a:rPr lang="en-US" altLang="ja-JP" sz="2000" baseline="30000" dirty="0" smtClean="0"/>
              <a:t>2</a:t>
            </a:r>
            <a:r>
              <a:rPr lang="en-US" altLang="ja-JP" sz="2000" dirty="0" smtClean="0"/>
              <a:t> </a:t>
            </a:r>
            <a:r>
              <a:rPr lang="ja-JP" altLang="en-US" sz="2000" dirty="0"/>
              <a:t>が最大。</a:t>
            </a:r>
            <a:endParaRPr lang="en-US" altLang="ja-JP" sz="2000" dirty="0"/>
          </a:p>
          <a:p>
            <a:pPr lvl="1"/>
            <a:r>
              <a:rPr lang="ja-JP" altLang="en-US" sz="2000" dirty="0" smtClean="0"/>
              <a:t>チャンネル数</a:t>
            </a:r>
            <a:r>
              <a:rPr lang="ja-JP" altLang="en-US" sz="2000" dirty="0"/>
              <a:t>の</a:t>
            </a:r>
            <a:r>
              <a:rPr lang="ja-JP" altLang="en-US" sz="2000" dirty="0" smtClean="0"/>
              <a:t>抑制。</a:t>
            </a:r>
            <a:endParaRPr lang="en-US" altLang="ja-JP" sz="2000" dirty="0" smtClean="0"/>
          </a:p>
          <a:p>
            <a:pPr lvl="1"/>
            <a:r>
              <a:rPr lang="en-US" altLang="ja-JP" sz="2000" dirty="0" smtClean="0"/>
              <a:t>12×12mm</a:t>
            </a:r>
            <a:r>
              <a:rPr lang="en-US" altLang="ja-JP" sz="2000" baseline="30000" dirty="0" smtClean="0"/>
              <a:t>2</a:t>
            </a:r>
            <a:r>
              <a:rPr lang="ja-JP" altLang="en-US" sz="2000" dirty="0" smtClean="0"/>
              <a:t>で約</a:t>
            </a:r>
            <a:r>
              <a:rPr lang="en-US" altLang="ja-JP" sz="2000" dirty="0"/>
              <a:t>4000ch</a:t>
            </a:r>
            <a:r>
              <a:rPr lang="ja-JP" altLang="en-US" sz="2000" dirty="0" err="1" smtClean="0"/>
              <a:t>。</a:t>
            </a:r>
            <a:endParaRPr lang="en-US" altLang="ja-JP" sz="2000" dirty="0"/>
          </a:p>
        </p:txBody>
      </p:sp>
      <p:sp>
        <p:nvSpPr>
          <p:cNvPr id="4" name="テキスト ボックス 3"/>
          <p:cNvSpPr txBox="1"/>
          <p:nvPr/>
        </p:nvSpPr>
        <p:spPr>
          <a:xfrm>
            <a:off x="5796136" y="439504"/>
            <a:ext cx="3168352" cy="1477328"/>
          </a:xfrm>
          <a:prstGeom prst="rect">
            <a:avLst/>
          </a:prstGeom>
          <a:noFill/>
          <a:ln>
            <a:solidFill>
              <a:schemeClr val="tx2">
                <a:lumMod val="50000"/>
              </a:schemeClr>
            </a:solidFill>
          </a:ln>
        </p:spPr>
        <p:txBody>
          <a:bodyPr wrap="square" rtlCol="0">
            <a:spAutoFit/>
          </a:bodyPr>
          <a:lstStyle/>
          <a:p>
            <a:r>
              <a:rPr kumimoji="1" lang="ja-JP" altLang="en-US" dirty="0" smtClean="0"/>
              <a:t>対策</a:t>
            </a:r>
            <a:r>
              <a:rPr kumimoji="1" lang="en-US" altLang="ja-JP" dirty="0" smtClean="0"/>
              <a:t>:</a:t>
            </a:r>
            <a:endParaRPr lang="en-US" altLang="ja-JP" dirty="0"/>
          </a:p>
          <a:p>
            <a:r>
              <a:rPr kumimoji="1" lang="ja-JP" altLang="en-US" dirty="0" smtClean="0"/>
              <a:t>　保護膜を除去</a:t>
            </a:r>
            <a:endParaRPr lang="en-US" altLang="ja-JP" dirty="0"/>
          </a:p>
          <a:p>
            <a:r>
              <a:rPr kumimoji="1" lang="ja-JP" altLang="en-US" dirty="0" smtClean="0"/>
              <a:t>　不感層を薄く</a:t>
            </a:r>
            <a:endParaRPr kumimoji="1" lang="en-US" altLang="ja-JP" dirty="0" smtClean="0"/>
          </a:p>
          <a:p>
            <a:r>
              <a:rPr lang="ja-JP" altLang="en-US" dirty="0" smtClean="0"/>
              <a:t>　反射防止膜</a:t>
            </a:r>
            <a:endParaRPr lang="en-US" altLang="ja-JP" dirty="0" smtClean="0"/>
          </a:p>
          <a:p>
            <a:r>
              <a:rPr kumimoji="1" lang="ja-JP" altLang="en-US" dirty="0" smtClean="0"/>
              <a:t>　</a:t>
            </a:r>
            <a:r>
              <a:rPr kumimoji="1" lang="en-US" altLang="ja-JP" dirty="0" smtClean="0"/>
              <a:t>LXe </a:t>
            </a:r>
            <a:r>
              <a:rPr kumimoji="1" lang="ja-JP" altLang="en-US" dirty="0" smtClean="0"/>
              <a:t>の屈折率に合わせる</a:t>
            </a:r>
            <a:endParaRPr kumimoji="1" lang="en-US" altLang="ja-JP" dirty="0"/>
          </a:p>
        </p:txBody>
      </p:sp>
      <p:grpSp>
        <p:nvGrpSpPr>
          <p:cNvPr id="8" name="グループ化 7"/>
          <p:cNvGrpSpPr/>
          <p:nvPr/>
        </p:nvGrpSpPr>
        <p:grpSpPr>
          <a:xfrm>
            <a:off x="5940152" y="3241512"/>
            <a:ext cx="3024000" cy="2779776"/>
            <a:chOff x="5652120" y="3601552"/>
            <a:chExt cx="3024000" cy="2779776"/>
          </a:xfrm>
        </p:grpSpPr>
        <p:pic>
          <p:nvPicPr>
            <p:cNvPr id="2050" name="Picture 2" descr="D:\photos\PSI2013-1\MPPC\IMG_24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52120" y="3601552"/>
              <a:ext cx="3024000" cy="277977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6366527" y="3764508"/>
              <a:ext cx="888437" cy="369332"/>
            </a:xfrm>
            <a:prstGeom prst="rect">
              <a:avLst/>
            </a:prstGeom>
            <a:noFill/>
          </p:spPr>
          <p:txBody>
            <a:bodyPr wrap="square" rtlCol="0">
              <a:spAutoFit/>
            </a:bodyPr>
            <a:lstStyle/>
            <a:p>
              <a:r>
                <a:rPr kumimoji="1" lang="en-US" altLang="ja-JP" dirty="0" smtClean="0">
                  <a:solidFill>
                    <a:schemeClr val="bg1"/>
                  </a:solidFill>
                </a:rPr>
                <a:t>12</a:t>
              </a:r>
              <a:r>
                <a:rPr kumimoji="1" lang="en-US" altLang="ja-JP" sz="1400" dirty="0" smtClean="0">
                  <a:solidFill>
                    <a:schemeClr val="bg1"/>
                  </a:solidFill>
                </a:rPr>
                <a:t>mm</a:t>
              </a:r>
              <a:endParaRPr kumimoji="1" lang="ja-JP" altLang="en-US" sz="1400" dirty="0">
                <a:solidFill>
                  <a:schemeClr val="bg1"/>
                </a:solidFill>
              </a:endParaRPr>
            </a:p>
          </p:txBody>
        </p:sp>
        <p:cxnSp>
          <p:nvCxnSpPr>
            <p:cNvPr id="13" name="直線矢印コネクタ 12"/>
            <p:cNvCxnSpPr/>
            <p:nvPr/>
          </p:nvCxnSpPr>
          <p:spPr>
            <a:xfrm flipV="1">
              <a:off x="6367120" y="4243948"/>
              <a:ext cx="1" cy="648072"/>
            </a:xfrm>
            <a:prstGeom prst="straightConnector1">
              <a:avLst/>
            </a:prstGeom>
            <a:ln w="19050">
              <a:solidFill>
                <a:schemeClr val="accent1">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6490888" y="4138920"/>
              <a:ext cx="648000" cy="0"/>
            </a:xfrm>
            <a:prstGeom prst="straightConnector1">
              <a:avLst/>
            </a:prstGeom>
            <a:ln w="19050">
              <a:solidFill>
                <a:schemeClr val="accent1">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rot="16200000">
              <a:off x="5752608" y="4312283"/>
              <a:ext cx="888437" cy="369332"/>
            </a:xfrm>
            <a:prstGeom prst="rect">
              <a:avLst/>
            </a:prstGeom>
            <a:noFill/>
          </p:spPr>
          <p:txBody>
            <a:bodyPr wrap="square" rtlCol="0">
              <a:spAutoFit/>
            </a:bodyPr>
            <a:lstStyle/>
            <a:p>
              <a:r>
                <a:rPr kumimoji="1" lang="en-US" altLang="ja-JP" dirty="0" smtClean="0">
                  <a:solidFill>
                    <a:schemeClr val="bg1"/>
                  </a:solidFill>
                </a:rPr>
                <a:t>12</a:t>
              </a:r>
              <a:r>
                <a:rPr kumimoji="1" lang="en-US" altLang="ja-JP" sz="1400" dirty="0" smtClean="0">
                  <a:solidFill>
                    <a:schemeClr val="bg1"/>
                  </a:solidFill>
                </a:rPr>
                <a:t>mm</a:t>
              </a:r>
              <a:endParaRPr kumimoji="1" lang="ja-JP" altLang="en-US" sz="1400" dirty="0">
                <a:solidFill>
                  <a:schemeClr val="bg1"/>
                </a:solidFill>
              </a:endParaRPr>
            </a:p>
          </p:txBody>
        </p:sp>
      </p:grpSp>
      <p:sp>
        <p:nvSpPr>
          <p:cNvPr id="14" name="テキスト ボックス 13"/>
          <p:cNvSpPr txBox="1"/>
          <p:nvPr/>
        </p:nvSpPr>
        <p:spPr>
          <a:xfrm>
            <a:off x="323528" y="1084674"/>
            <a:ext cx="5472608" cy="400110"/>
          </a:xfrm>
          <a:prstGeom prst="rect">
            <a:avLst/>
          </a:prstGeom>
          <a:noFill/>
        </p:spPr>
        <p:txBody>
          <a:bodyPr wrap="square" rtlCol="0">
            <a:spAutoFit/>
          </a:bodyPr>
          <a:lstStyle/>
          <a:p>
            <a:r>
              <a:rPr kumimoji="1" lang="ja-JP" altLang="en-US" sz="2000" dirty="0" smtClean="0"/>
              <a:t>浜松ホトニクスと協力し、新型</a:t>
            </a:r>
            <a:r>
              <a:rPr kumimoji="1" lang="en-US" altLang="ja-JP" sz="2000" dirty="0" smtClean="0"/>
              <a:t>MPPC</a:t>
            </a:r>
            <a:r>
              <a:rPr lang="ja-JP" altLang="en-US" sz="2000" dirty="0" smtClean="0"/>
              <a:t>を開発中</a:t>
            </a:r>
            <a:endParaRPr kumimoji="1" lang="ja-JP" altLang="en-US" sz="2000" dirty="0"/>
          </a:p>
        </p:txBody>
      </p:sp>
      <p:sp>
        <p:nvSpPr>
          <p:cNvPr id="18" name="テキスト ボックス 17"/>
          <p:cNvSpPr txBox="1"/>
          <p:nvPr/>
        </p:nvSpPr>
        <p:spPr>
          <a:xfrm>
            <a:off x="6372200" y="2565148"/>
            <a:ext cx="2016224" cy="646331"/>
          </a:xfrm>
          <a:prstGeom prst="rect">
            <a:avLst/>
          </a:prstGeom>
          <a:noFill/>
        </p:spPr>
        <p:txBody>
          <a:bodyPr wrap="square" rtlCol="0">
            <a:spAutoFit/>
          </a:bodyPr>
          <a:lstStyle/>
          <a:p>
            <a:r>
              <a:rPr kumimoji="1" lang="en-US" altLang="ja-JP" dirty="0" smtClean="0"/>
              <a:t>12mm</a:t>
            </a:r>
            <a:r>
              <a:rPr kumimoji="1" lang="ja-JP" altLang="en-US" dirty="0" smtClean="0"/>
              <a:t>角・紫外線高感度型</a:t>
            </a:r>
            <a:r>
              <a:rPr kumimoji="1" lang="en-US" altLang="ja-JP" dirty="0" smtClean="0"/>
              <a:t>MPPC</a:t>
            </a:r>
            <a:endParaRPr kumimoji="1" lang="ja-JP" altLang="en-US" dirty="0"/>
          </a:p>
        </p:txBody>
      </p:sp>
      <p:cxnSp>
        <p:nvCxnSpPr>
          <p:cNvPr id="7" name="直線矢印コネクタ 6"/>
          <p:cNvCxnSpPr/>
          <p:nvPr/>
        </p:nvCxnSpPr>
        <p:spPr>
          <a:xfrm flipV="1">
            <a:off x="5103088" y="1719392"/>
            <a:ext cx="864096" cy="6294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1"/>
          <p:cNvSpPr>
            <a:spLocks noGrp="1"/>
          </p:cNvSpPr>
          <p:nvPr>
            <p:ph type="sldNum" sz="quarter" idx="12"/>
          </p:nvPr>
        </p:nvSpPr>
        <p:spPr/>
        <p:txBody>
          <a:bodyPr/>
          <a:lstStyle/>
          <a:p>
            <a:fld id="{91B6C640-D92A-4332-8EA0-58AD9D1C7A19}" type="slidenum">
              <a:rPr kumimoji="1" lang="ja-JP" altLang="en-US" smtClean="0"/>
              <a:pPr/>
              <a:t>19</a:t>
            </a:fld>
            <a:endParaRPr kumimoji="1" lang="ja-JP" altLang="en-US"/>
          </a:p>
        </p:txBody>
      </p:sp>
    </p:spTree>
    <p:extLst>
      <p:ext uri="{BB962C8B-B14F-4D97-AF65-F5344CB8AC3E}">
        <p14:creationId xmlns:p14="http://schemas.microsoft.com/office/powerpoint/2010/main" val="3294183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kumimoji="1" lang="en-US" altLang="ja-JP" smtClean="0"/>
              <a:t>2013/6/5</a:t>
            </a:r>
            <a:endParaRPr kumimoji="1" lang="ja-JP" altLang="en-US"/>
          </a:p>
        </p:txBody>
      </p:sp>
      <p:sp>
        <p:nvSpPr>
          <p:cNvPr id="4" name="スライド番号プレースホルダー 3"/>
          <p:cNvSpPr>
            <a:spLocks noGrp="1"/>
          </p:cNvSpPr>
          <p:nvPr>
            <p:ph type="sldNum" sz="quarter" idx="12"/>
          </p:nvPr>
        </p:nvSpPr>
        <p:spPr/>
        <p:txBody>
          <a:bodyPr/>
          <a:lstStyle/>
          <a:p>
            <a:fld id="{88F3577D-3E97-4CDA-BB69-7383E2B62158}" type="slidenum">
              <a:rPr kumimoji="1" lang="ja-JP" altLang="en-US" smtClean="0"/>
              <a:t>20</a:t>
            </a:fld>
            <a:endParaRPr kumimoji="1" lang="ja-JP" altLang="en-US"/>
          </a:p>
        </p:txBody>
      </p:sp>
      <p:pic>
        <p:nvPicPr>
          <p:cNvPr id="2064" name="Picture 16" descr="C:\Users\kaneko\Documents\MPPC\平成25年\如月\25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7" y="4511526"/>
            <a:ext cx="4857293" cy="230185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Users\kaneko\Documents\MPPC\平成25年\如月\50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097" y="4511526"/>
            <a:ext cx="4857293" cy="230185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kaneko\Documents\MPPC\平成25年\如月\25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7" y="2495302"/>
            <a:ext cx="4857293" cy="230185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kaneko\Documents\MPPC\平成25年\如月\50R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097" y="2495302"/>
            <a:ext cx="4857293" cy="23018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kaneko\Documents\MPPC\平成25年\如月\25R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7" y="479078"/>
            <a:ext cx="4857293" cy="230185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kaneko\Documents\MPPC\平成25年\如月\50R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7414" y="479078"/>
            <a:ext cx="4857293" cy="230185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fontScale="90000"/>
          </a:bodyPr>
          <a:lstStyle/>
          <a:p>
            <a:r>
              <a:rPr kumimoji="1" lang="en-US" altLang="ja-JP" dirty="0" smtClean="0"/>
              <a:t>Raw-Waveform</a:t>
            </a:r>
            <a:endParaRPr kumimoji="1" lang="ja-JP" altLang="en-US" dirty="0"/>
          </a:p>
        </p:txBody>
      </p:sp>
      <p:sp>
        <p:nvSpPr>
          <p:cNvPr id="5" name="テキスト ボックス 4"/>
          <p:cNvSpPr txBox="1"/>
          <p:nvPr/>
        </p:nvSpPr>
        <p:spPr>
          <a:xfrm>
            <a:off x="2699792" y="908720"/>
            <a:ext cx="1080120" cy="646331"/>
          </a:xfrm>
          <a:prstGeom prst="rect">
            <a:avLst/>
          </a:prstGeom>
          <a:solidFill>
            <a:schemeClr val="accent4">
              <a:lumMod val="20000"/>
              <a:lumOff val="80000"/>
            </a:schemeClr>
          </a:solidFill>
        </p:spPr>
        <p:txBody>
          <a:bodyPr wrap="square" rtlCol="0" anchor="ctr">
            <a:spAutoFit/>
          </a:bodyPr>
          <a:lstStyle/>
          <a:p>
            <a:r>
              <a:rPr kumimoji="1" lang="en-US" altLang="ja-JP" dirty="0" smtClean="0">
                <a:latin typeface="メイリオ" pitchFamily="50" charset="-128"/>
                <a:ea typeface="メイリオ" pitchFamily="50" charset="-128"/>
              </a:rPr>
              <a:t>25μ</a:t>
            </a:r>
          </a:p>
          <a:p>
            <a:r>
              <a:rPr kumimoji="1" lang="en-US" altLang="ja-JP" dirty="0" smtClean="0">
                <a:latin typeface="メイリオ" pitchFamily="50" charset="-128"/>
                <a:ea typeface="メイリオ" pitchFamily="50" charset="-128"/>
              </a:rPr>
              <a:t>Low </a:t>
            </a:r>
            <a:r>
              <a:rPr kumimoji="1" lang="en-US" altLang="ja-JP" dirty="0" err="1" smtClean="0">
                <a:latin typeface="メイリオ" pitchFamily="50" charset="-128"/>
                <a:ea typeface="メイリオ" pitchFamily="50" charset="-128"/>
              </a:rPr>
              <a:t>Rq</a:t>
            </a:r>
            <a:endParaRPr kumimoji="1" lang="ja-JP" altLang="en-US" dirty="0">
              <a:latin typeface="メイリオ" pitchFamily="50" charset="-128"/>
              <a:ea typeface="メイリオ" pitchFamily="50" charset="-128"/>
            </a:endParaRPr>
          </a:p>
        </p:txBody>
      </p:sp>
      <p:sp>
        <p:nvSpPr>
          <p:cNvPr id="17" name="テキスト ボックス 16"/>
          <p:cNvSpPr txBox="1"/>
          <p:nvPr/>
        </p:nvSpPr>
        <p:spPr>
          <a:xfrm>
            <a:off x="2699792" y="2852936"/>
            <a:ext cx="1080120" cy="646331"/>
          </a:xfrm>
          <a:prstGeom prst="rect">
            <a:avLst/>
          </a:prstGeom>
          <a:solidFill>
            <a:schemeClr val="accent4">
              <a:lumMod val="20000"/>
              <a:lumOff val="80000"/>
            </a:schemeClr>
          </a:solidFill>
        </p:spPr>
        <p:txBody>
          <a:bodyPr wrap="square" rtlCol="0" anchor="ctr">
            <a:spAutoFit/>
          </a:bodyPr>
          <a:lstStyle/>
          <a:p>
            <a:r>
              <a:rPr kumimoji="1" lang="en-US" altLang="ja-JP" dirty="0" smtClean="0">
                <a:latin typeface="メイリオ" pitchFamily="50" charset="-128"/>
                <a:ea typeface="メイリオ" pitchFamily="50" charset="-128"/>
              </a:rPr>
              <a:t>25μ</a:t>
            </a:r>
          </a:p>
          <a:p>
            <a:r>
              <a:rPr lang="en-US" altLang="ja-JP" dirty="0" smtClean="0">
                <a:latin typeface="メイリオ" pitchFamily="50" charset="-128"/>
                <a:ea typeface="メイリオ" pitchFamily="50" charset="-128"/>
              </a:rPr>
              <a:t>Mid</a:t>
            </a:r>
            <a:r>
              <a:rPr kumimoji="1" lang="en-US" altLang="ja-JP" dirty="0" smtClean="0">
                <a:latin typeface="メイリオ" pitchFamily="50" charset="-128"/>
                <a:ea typeface="メイリオ" pitchFamily="50" charset="-128"/>
              </a:rPr>
              <a:t> </a:t>
            </a:r>
            <a:r>
              <a:rPr kumimoji="1" lang="en-US" altLang="ja-JP" dirty="0" err="1" smtClean="0">
                <a:latin typeface="メイリオ" pitchFamily="50" charset="-128"/>
                <a:ea typeface="メイリオ" pitchFamily="50" charset="-128"/>
              </a:rPr>
              <a:t>Rq</a:t>
            </a:r>
            <a:endParaRPr kumimoji="1" lang="ja-JP" altLang="en-US" dirty="0">
              <a:latin typeface="メイリオ" pitchFamily="50" charset="-128"/>
              <a:ea typeface="メイリオ" pitchFamily="50" charset="-128"/>
            </a:endParaRPr>
          </a:p>
        </p:txBody>
      </p:sp>
      <p:sp>
        <p:nvSpPr>
          <p:cNvPr id="18" name="テキスト ボックス 17"/>
          <p:cNvSpPr txBox="1"/>
          <p:nvPr/>
        </p:nvSpPr>
        <p:spPr>
          <a:xfrm>
            <a:off x="2699792" y="4725144"/>
            <a:ext cx="1080120" cy="646331"/>
          </a:xfrm>
          <a:prstGeom prst="rect">
            <a:avLst/>
          </a:prstGeom>
          <a:solidFill>
            <a:schemeClr val="accent4">
              <a:lumMod val="20000"/>
              <a:lumOff val="80000"/>
            </a:schemeClr>
          </a:solidFill>
        </p:spPr>
        <p:txBody>
          <a:bodyPr wrap="square" rtlCol="0" anchor="ctr">
            <a:spAutoFit/>
          </a:bodyPr>
          <a:lstStyle/>
          <a:p>
            <a:r>
              <a:rPr kumimoji="1" lang="en-US" altLang="ja-JP" dirty="0" smtClean="0">
                <a:latin typeface="メイリオ" pitchFamily="50" charset="-128"/>
                <a:ea typeface="メイリオ" pitchFamily="50" charset="-128"/>
              </a:rPr>
              <a:t>25μ</a:t>
            </a:r>
          </a:p>
          <a:p>
            <a:r>
              <a:rPr lang="en-US" altLang="ja-JP" dirty="0" smtClean="0">
                <a:latin typeface="メイリオ" pitchFamily="50" charset="-128"/>
                <a:ea typeface="メイリオ" pitchFamily="50" charset="-128"/>
              </a:rPr>
              <a:t>High</a:t>
            </a:r>
            <a:r>
              <a:rPr kumimoji="1" lang="en-US" altLang="ja-JP" dirty="0" smtClean="0">
                <a:latin typeface="メイリオ" pitchFamily="50" charset="-128"/>
                <a:ea typeface="メイリオ" pitchFamily="50" charset="-128"/>
              </a:rPr>
              <a:t> </a:t>
            </a:r>
            <a:r>
              <a:rPr kumimoji="1" lang="en-US" altLang="ja-JP" dirty="0" err="1" smtClean="0">
                <a:latin typeface="メイリオ" pitchFamily="50" charset="-128"/>
                <a:ea typeface="メイリオ" pitchFamily="50" charset="-128"/>
              </a:rPr>
              <a:t>Rq</a:t>
            </a:r>
            <a:endParaRPr kumimoji="1" lang="ja-JP" altLang="en-US" dirty="0">
              <a:latin typeface="メイリオ" pitchFamily="50" charset="-128"/>
              <a:ea typeface="メイリオ" pitchFamily="50" charset="-128"/>
            </a:endParaRPr>
          </a:p>
        </p:txBody>
      </p:sp>
      <p:sp>
        <p:nvSpPr>
          <p:cNvPr id="19" name="テキスト ボックス 18"/>
          <p:cNvSpPr txBox="1"/>
          <p:nvPr/>
        </p:nvSpPr>
        <p:spPr>
          <a:xfrm>
            <a:off x="7020272" y="908719"/>
            <a:ext cx="1080120" cy="646331"/>
          </a:xfrm>
          <a:prstGeom prst="rect">
            <a:avLst/>
          </a:prstGeom>
          <a:solidFill>
            <a:schemeClr val="accent3">
              <a:lumMod val="20000"/>
              <a:lumOff val="80000"/>
            </a:schemeClr>
          </a:solidFill>
        </p:spPr>
        <p:txBody>
          <a:bodyPr wrap="square" rtlCol="0" anchor="ctr">
            <a:spAutoFit/>
          </a:bodyPr>
          <a:lstStyle/>
          <a:p>
            <a:r>
              <a:rPr lang="en-US" altLang="ja-JP" dirty="0" smtClean="0">
                <a:latin typeface="メイリオ" pitchFamily="50" charset="-128"/>
                <a:ea typeface="メイリオ" pitchFamily="50" charset="-128"/>
              </a:rPr>
              <a:t>50</a:t>
            </a:r>
            <a:r>
              <a:rPr kumimoji="1" lang="en-US" altLang="ja-JP" dirty="0" smtClean="0">
                <a:latin typeface="メイリオ" pitchFamily="50" charset="-128"/>
                <a:ea typeface="メイリオ" pitchFamily="50" charset="-128"/>
              </a:rPr>
              <a:t>μ</a:t>
            </a:r>
          </a:p>
          <a:p>
            <a:r>
              <a:rPr kumimoji="1" lang="en-US" altLang="ja-JP" dirty="0" smtClean="0">
                <a:latin typeface="メイリオ" pitchFamily="50" charset="-128"/>
                <a:ea typeface="メイリオ" pitchFamily="50" charset="-128"/>
              </a:rPr>
              <a:t>Low </a:t>
            </a:r>
            <a:r>
              <a:rPr kumimoji="1" lang="en-US" altLang="ja-JP" dirty="0" err="1" smtClean="0">
                <a:latin typeface="メイリオ" pitchFamily="50" charset="-128"/>
                <a:ea typeface="メイリオ" pitchFamily="50" charset="-128"/>
              </a:rPr>
              <a:t>Rq</a:t>
            </a:r>
            <a:endParaRPr kumimoji="1" lang="ja-JP" altLang="en-US" dirty="0">
              <a:latin typeface="メイリオ" pitchFamily="50" charset="-128"/>
              <a:ea typeface="メイリオ" pitchFamily="50" charset="-128"/>
            </a:endParaRPr>
          </a:p>
        </p:txBody>
      </p:sp>
      <p:sp>
        <p:nvSpPr>
          <p:cNvPr id="20" name="テキスト ボックス 19"/>
          <p:cNvSpPr txBox="1"/>
          <p:nvPr/>
        </p:nvSpPr>
        <p:spPr>
          <a:xfrm>
            <a:off x="7020272" y="2854677"/>
            <a:ext cx="1080120" cy="646331"/>
          </a:xfrm>
          <a:prstGeom prst="rect">
            <a:avLst/>
          </a:prstGeom>
          <a:solidFill>
            <a:schemeClr val="accent3">
              <a:lumMod val="20000"/>
              <a:lumOff val="80000"/>
            </a:schemeClr>
          </a:solidFill>
        </p:spPr>
        <p:txBody>
          <a:bodyPr wrap="square" rtlCol="0" anchor="ctr">
            <a:spAutoFit/>
          </a:bodyPr>
          <a:lstStyle/>
          <a:p>
            <a:r>
              <a:rPr lang="en-US" altLang="ja-JP" dirty="0" smtClean="0">
                <a:latin typeface="メイリオ" pitchFamily="50" charset="-128"/>
                <a:ea typeface="メイリオ" pitchFamily="50" charset="-128"/>
              </a:rPr>
              <a:t>50</a:t>
            </a:r>
            <a:r>
              <a:rPr kumimoji="1" lang="en-US" altLang="ja-JP" dirty="0" smtClean="0">
                <a:latin typeface="メイリオ" pitchFamily="50" charset="-128"/>
                <a:ea typeface="メイリオ" pitchFamily="50" charset="-128"/>
              </a:rPr>
              <a:t>μ</a:t>
            </a:r>
          </a:p>
          <a:p>
            <a:r>
              <a:rPr lang="en-US" altLang="ja-JP" dirty="0" smtClean="0">
                <a:latin typeface="メイリオ" pitchFamily="50" charset="-128"/>
                <a:ea typeface="メイリオ" pitchFamily="50" charset="-128"/>
              </a:rPr>
              <a:t>Mid</a:t>
            </a:r>
            <a:r>
              <a:rPr kumimoji="1" lang="en-US" altLang="ja-JP" dirty="0" smtClean="0">
                <a:latin typeface="メイリオ" pitchFamily="50" charset="-128"/>
                <a:ea typeface="メイリオ" pitchFamily="50" charset="-128"/>
              </a:rPr>
              <a:t> </a:t>
            </a:r>
            <a:r>
              <a:rPr kumimoji="1" lang="en-US" altLang="ja-JP" dirty="0" err="1" smtClean="0">
                <a:latin typeface="メイリオ" pitchFamily="50" charset="-128"/>
                <a:ea typeface="メイリオ" pitchFamily="50" charset="-128"/>
              </a:rPr>
              <a:t>Rq</a:t>
            </a:r>
            <a:endParaRPr kumimoji="1" lang="ja-JP" altLang="en-US" dirty="0">
              <a:latin typeface="メイリオ" pitchFamily="50" charset="-128"/>
              <a:ea typeface="メイリオ" pitchFamily="50" charset="-128"/>
            </a:endParaRPr>
          </a:p>
        </p:txBody>
      </p:sp>
      <p:sp>
        <p:nvSpPr>
          <p:cNvPr id="21" name="テキスト ボックス 20"/>
          <p:cNvSpPr txBox="1"/>
          <p:nvPr/>
        </p:nvSpPr>
        <p:spPr>
          <a:xfrm>
            <a:off x="7020272" y="4798893"/>
            <a:ext cx="1080120" cy="646331"/>
          </a:xfrm>
          <a:prstGeom prst="rect">
            <a:avLst/>
          </a:prstGeom>
          <a:solidFill>
            <a:schemeClr val="accent3">
              <a:lumMod val="20000"/>
              <a:lumOff val="80000"/>
            </a:schemeClr>
          </a:solidFill>
        </p:spPr>
        <p:txBody>
          <a:bodyPr wrap="square" rtlCol="0" anchor="ctr">
            <a:spAutoFit/>
          </a:bodyPr>
          <a:lstStyle/>
          <a:p>
            <a:r>
              <a:rPr lang="en-US" altLang="ja-JP" dirty="0" smtClean="0">
                <a:latin typeface="メイリオ" pitchFamily="50" charset="-128"/>
                <a:ea typeface="メイリオ" pitchFamily="50" charset="-128"/>
              </a:rPr>
              <a:t>50</a:t>
            </a:r>
            <a:r>
              <a:rPr kumimoji="1" lang="en-US" altLang="ja-JP" dirty="0" smtClean="0">
                <a:latin typeface="メイリオ" pitchFamily="50" charset="-128"/>
                <a:ea typeface="メイリオ" pitchFamily="50" charset="-128"/>
              </a:rPr>
              <a:t>μ</a:t>
            </a:r>
          </a:p>
          <a:p>
            <a:r>
              <a:rPr lang="en-US" altLang="ja-JP" dirty="0" smtClean="0">
                <a:latin typeface="メイリオ" pitchFamily="50" charset="-128"/>
                <a:ea typeface="メイリオ" pitchFamily="50" charset="-128"/>
              </a:rPr>
              <a:t>High</a:t>
            </a:r>
            <a:r>
              <a:rPr kumimoji="1" lang="en-US" altLang="ja-JP" dirty="0" smtClean="0">
                <a:latin typeface="メイリオ" pitchFamily="50" charset="-128"/>
                <a:ea typeface="メイリオ" pitchFamily="50" charset="-128"/>
              </a:rPr>
              <a:t> </a:t>
            </a:r>
            <a:r>
              <a:rPr kumimoji="1" lang="en-US" altLang="ja-JP" dirty="0" err="1" smtClean="0">
                <a:latin typeface="メイリオ" pitchFamily="50" charset="-128"/>
                <a:ea typeface="メイリオ" pitchFamily="50" charset="-128"/>
              </a:rPr>
              <a:t>Rq</a:t>
            </a:r>
            <a:endParaRPr kumimoji="1" lang="ja-JP" altLang="en-US" dirty="0">
              <a:latin typeface="メイリオ" pitchFamily="50" charset="-128"/>
              <a:ea typeface="メイリオ" pitchFamily="50" charset="-128"/>
            </a:endParaRPr>
          </a:p>
        </p:txBody>
      </p:sp>
    </p:spTree>
    <p:extLst>
      <p:ext uri="{BB962C8B-B14F-4D97-AF65-F5344CB8AC3E}">
        <p14:creationId xmlns:p14="http://schemas.microsoft.com/office/powerpoint/2010/main" val="401905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MPPC\資料他\diagram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5" t="5963" r="1071" b="1691"/>
          <a:stretch/>
        </p:blipFill>
        <p:spPr bwMode="auto">
          <a:xfrm>
            <a:off x="30737" y="615648"/>
            <a:ext cx="9113263" cy="612068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fontScale="90000"/>
          </a:bodyPr>
          <a:lstStyle/>
          <a:p>
            <a:r>
              <a:rPr kumimoji="1" lang="en-US" altLang="ja-JP" dirty="0" smtClean="0"/>
              <a:t>pre amplifier</a:t>
            </a:r>
            <a:endParaRPr kumimoji="1" lang="ja-JP" altLang="en-US" dirty="0"/>
          </a:p>
        </p:txBody>
      </p:sp>
      <p:sp>
        <p:nvSpPr>
          <p:cNvPr id="3" name="フッター プレースホルダー 2"/>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4" name="スライド番号プレースホルダー 3"/>
          <p:cNvSpPr>
            <a:spLocks noGrp="1"/>
          </p:cNvSpPr>
          <p:nvPr>
            <p:ph type="sldNum" sz="quarter" idx="12"/>
          </p:nvPr>
        </p:nvSpPr>
        <p:spPr/>
        <p:txBody>
          <a:bodyPr/>
          <a:lstStyle/>
          <a:p>
            <a:fld id="{1BBE311C-E4D1-4EC8-8552-BB121655A2ED}" type="slidenum">
              <a:rPr lang="ja-JP" altLang="en-US" smtClean="0"/>
              <a:pPr/>
              <a:t>21</a:t>
            </a:fld>
            <a:endParaRPr lang="ja-JP" altLang="en-US"/>
          </a:p>
        </p:txBody>
      </p:sp>
    </p:spTree>
    <p:extLst>
      <p:ext uri="{BB962C8B-B14F-4D97-AF65-F5344CB8AC3E}">
        <p14:creationId xmlns:p14="http://schemas.microsoft.com/office/powerpoint/2010/main" val="2514592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Result : Waveform and Quench-R</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2013/6/5</a:t>
            </a:r>
            <a:endParaRPr kumimoji="1" lang="ja-JP" altLang="en-US"/>
          </a:p>
        </p:txBody>
      </p:sp>
      <p:sp>
        <p:nvSpPr>
          <p:cNvPr id="4" name="スライド番号プレースホルダー 3"/>
          <p:cNvSpPr>
            <a:spLocks noGrp="1"/>
          </p:cNvSpPr>
          <p:nvPr>
            <p:ph type="sldNum" sz="quarter" idx="12"/>
          </p:nvPr>
        </p:nvSpPr>
        <p:spPr/>
        <p:txBody>
          <a:bodyPr/>
          <a:lstStyle/>
          <a:p>
            <a:fld id="{88F3577D-3E97-4CDA-BB69-7383E2B62158}" type="slidenum">
              <a:rPr kumimoji="1" lang="ja-JP" altLang="en-US" smtClean="0"/>
              <a:t>22</a:t>
            </a:fld>
            <a:endParaRPr kumimoji="1" lang="ja-JP" altLang="en-US"/>
          </a:p>
        </p:txBody>
      </p:sp>
      <p:sp>
        <p:nvSpPr>
          <p:cNvPr id="5" name="テキスト ボックス 4"/>
          <p:cNvSpPr txBox="1"/>
          <p:nvPr/>
        </p:nvSpPr>
        <p:spPr>
          <a:xfrm>
            <a:off x="683568" y="1412776"/>
            <a:ext cx="4320480" cy="1323439"/>
          </a:xfrm>
          <a:prstGeom prst="rect">
            <a:avLst/>
          </a:prstGeom>
          <a:noFill/>
        </p:spPr>
        <p:txBody>
          <a:bodyPr wrap="square" rtlCol="0">
            <a:spAutoFit/>
          </a:bodyPr>
          <a:lstStyle/>
          <a:p>
            <a:r>
              <a:rPr lang="ja-JP" altLang="en-US" sz="2000" dirty="0"/>
              <a:t>・</a:t>
            </a:r>
            <a:r>
              <a:rPr lang="en-US" altLang="ja-JP" sz="2000" dirty="0" smtClean="0"/>
              <a:t>The</a:t>
            </a:r>
            <a:r>
              <a:rPr lang="ja-JP" altLang="en-US" sz="2000" dirty="0" smtClean="0"/>
              <a:t> </a:t>
            </a:r>
            <a:r>
              <a:rPr lang="en-US" altLang="ja-JP" sz="2000" dirty="0" smtClean="0"/>
              <a:t>tail time constant do not depend on </a:t>
            </a:r>
            <a:r>
              <a:rPr lang="en-US" altLang="ja-JP" sz="2000" dirty="0" err="1" smtClean="0"/>
              <a:t>Rq</a:t>
            </a:r>
            <a:r>
              <a:rPr lang="en-US" altLang="ja-JP" sz="2000" dirty="0" smtClean="0"/>
              <a:t> so muc</a:t>
            </a:r>
            <a:r>
              <a:rPr lang="en-US" altLang="ja-JP" sz="2000" dirty="0"/>
              <a:t>h</a:t>
            </a:r>
            <a:endParaRPr lang="en-US" altLang="ja-JP" sz="2000" dirty="0" smtClean="0"/>
          </a:p>
          <a:p>
            <a:r>
              <a:rPr lang="ja-JP" altLang="en-US" sz="2000" dirty="0" smtClean="0"/>
              <a:t>・</a:t>
            </a:r>
            <a:r>
              <a:rPr lang="en-US" altLang="ja-JP" sz="2000" dirty="0" smtClean="0"/>
              <a:t>25µm pitch MPPC is not so different from 50µm.</a:t>
            </a:r>
            <a:endParaRPr lang="en-US" altLang="ja-JP" sz="2000" dirty="0"/>
          </a:p>
        </p:txBody>
      </p:sp>
      <p:pic>
        <p:nvPicPr>
          <p:cNvPr id="3074" name="Picture 2" descr="C:\Users\kaneko\Documents\MPPC\平成25年\如月\Fitsample_50R1.png"/>
          <p:cNvPicPr>
            <a:picLocks noChangeAspect="1" noChangeArrowheads="1"/>
          </p:cNvPicPr>
          <p:nvPr/>
        </p:nvPicPr>
        <p:blipFill rotWithShape="1">
          <a:blip r:embed="rId2">
            <a:extLst>
              <a:ext uri="{28A0092B-C50C-407E-A947-70E740481C1C}">
                <a14:useLocalDpi xmlns:a14="http://schemas.microsoft.com/office/drawing/2010/main" val="0"/>
              </a:ext>
            </a:extLst>
          </a:blip>
          <a:srcRect l="5694" t="10519" r="26001" b="5402"/>
          <a:stretch/>
        </p:blipFill>
        <p:spPr bwMode="auto">
          <a:xfrm>
            <a:off x="5508104" y="1136745"/>
            <a:ext cx="3312368" cy="193221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731907" y="2062589"/>
            <a:ext cx="2232581" cy="646331"/>
          </a:xfrm>
          <a:prstGeom prst="rect">
            <a:avLst/>
          </a:prstGeom>
          <a:noFill/>
        </p:spPr>
        <p:txBody>
          <a:bodyPr wrap="square" rtlCol="0">
            <a:spAutoFit/>
          </a:bodyPr>
          <a:lstStyle/>
          <a:p>
            <a:r>
              <a:rPr lang="en-US" altLang="ja-JP" dirty="0"/>
              <a:t>1</a:t>
            </a:r>
            <a:r>
              <a:rPr lang="en-US" altLang="ja-JP" dirty="0" smtClean="0"/>
              <a:t> Rising &amp; 1 Trailing component, </a:t>
            </a:r>
            <a:r>
              <a:rPr lang="en-US" altLang="ja-JP" dirty="0" err="1" smtClean="0"/>
              <a:t>τ</a:t>
            </a:r>
            <a:r>
              <a:rPr lang="en-US" altLang="ja-JP" baseline="-25000" dirty="0" err="1" smtClean="0"/>
              <a:t>r</a:t>
            </a:r>
            <a:r>
              <a:rPr lang="en-US" altLang="ja-JP" dirty="0" smtClean="0"/>
              <a:t> ,</a:t>
            </a:r>
            <a:r>
              <a:rPr lang="en-US" altLang="ja-JP" dirty="0" err="1" smtClean="0"/>
              <a:t>τ</a:t>
            </a:r>
            <a:r>
              <a:rPr lang="en-US" altLang="ja-JP" baseline="-25000" dirty="0" err="1" smtClean="0"/>
              <a:t>t</a:t>
            </a:r>
            <a:endParaRPr kumimoji="1" lang="ja-JP" altLang="en-US" baseline="-25000" dirty="0"/>
          </a:p>
        </p:txBody>
      </p:sp>
      <p:sp>
        <p:nvSpPr>
          <p:cNvPr id="8" name="正方形/長方形 7"/>
          <p:cNvSpPr/>
          <p:nvPr/>
        </p:nvSpPr>
        <p:spPr>
          <a:xfrm>
            <a:off x="5868144" y="611977"/>
            <a:ext cx="3168352" cy="584775"/>
          </a:xfrm>
          <a:prstGeom prst="rect">
            <a:avLst/>
          </a:prstGeom>
        </p:spPr>
        <p:txBody>
          <a:bodyPr wrap="square">
            <a:spAutoFit/>
          </a:bodyPr>
          <a:lstStyle/>
          <a:p>
            <a:r>
              <a:rPr lang="en-US" altLang="ja-JP" sz="1600" dirty="0" smtClean="0">
                <a:latin typeface="+mj-lt"/>
              </a:rPr>
              <a:t>Fitting </a:t>
            </a:r>
            <a:r>
              <a:rPr lang="en-US" altLang="ja-JP" sz="1600" dirty="0">
                <a:latin typeface="+mj-lt"/>
              </a:rPr>
              <a:t>waveforms with a double-exponential function works well.</a:t>
            </a:r>
          </a:p>
        </p:txBody>
      </p:sp>
      <p:graphicFrame>
        <p:nvGraphicFramePr>
          <p:cNvPr id="7" name="表 6"/>
          <p:cNvGraphicFramePr>
            <a:graphicFrameLocks noGrp="1"/>
          </p:cNvGraphicFramePr>
          <p:nvPr>
            <p:extLst>
              <p:ext uri="{D42A27DB-BD31-4B8C-83A1-F6EECF244321}">
                <p14:modId xmlns:p14="http://schemas.microsoft.com/office/powerpoint/2010/main" val="848903118"/>
              </p:ext>
            </p:extLst>
          </p:nvPr>
        </p:nvGraphicFramePr>
        <p:xfrm>
          <a:off x="719574" y="3212976"/>
          <a:ext cx="7596842" cy="3360672"/>
        </p:xfrm>
        <a:graphic>
          <a:graphicData uri="http://schemas.openxmlformats.org/drawingml/2006/table">
            <a:tbl>
              <a:tblPr>
                <a:tableStyleId>{5940675A-B579-460E-94D1-54222C63F5DA}</a:tableStyleId>
              </a:tblPr>
              <a:tblGrid>
                <a:gridCol w="597076"/>
                <a:gridCol w="1016300"/>
                <a:gridCol w="1105226"/>
                <a:gridCol w="813040"/>
                <a:gridCol w="813040"/>
                <a:gridCol w="813040"/>
                <a:gridCol w="813040"/>
                <a:gridCol w="813040"/>
                <a:gridCol w="813040"/>
              </a:tblGrid>
              <a:tr h="414811">
                <a:tc gridSpan="2">
                  <a:txBody>
                    <a:bodyPr/>
                    <a:lstStyle/>
                    <a:p>
                      <a:pPr algn="l" fontAlgn="ctr"/>
                      <a:r>
                        <a:rPr lang="ja-JP" altLang="en-US" sz="1800" u="none" strike="noStrike" dirty="0">
                          <a:effectLst/>
                          <a:latin typeface="+mj-lt"/>
                        </a:rPr>
                        <a:t>　</a:t>
                      </a:r>
                      <a:endParaRPr lang="ja-JP" altLang="en-US" sz="1800" b="1" i="0" u="none" strike="noStrike" dirty="0">
                        <a:solidFill>
                          <a:srgbClr val="000000"/>
                        </a:solidFill>
                        <a:effectLst/>
                        <a:latin typeface="+mj-lt"/>
                      </a:endParaRPr>
                    </a:p>
                    <a:p>
                      <a:pPr algn="ctr" fontAlgn="ctr"/>
                      <a:r>
                        <a:rPr lang="en-US" altLang="ja-JP" sz="1800" b="0" i="0" u="none" strike="noStrike" dirty="0" smtClean="0">
                          <a:solidFill>
                            <a:schemeClr val="tx1"/>
                          </a:solidFill>
                          <a:effectLst/>
                          <a:latin typeface="+mj-lt"/>
                        </a:rPr>
                        <a:t>MPPC</a:t>
                      </a:r>
                      <a:r>
                        <a:rPr lang="en-US" altLang="ja-JP" sz="1800" b="0" i="0" u="none" strike="noStrike" baseline="0" dirty="0" smtClean="0">
                          <a:solidFill>
                            <a:schemeClr val="tx1"/>
                          </a:solidFill>
                          <a:effectLst/>
                          <a:latin typeface="+mj-lt"/>
                        </a:rPr>
                        <a:t> Type</a:t>
                      </a:r>
                      <a:endParaRPr lang="ja-JP" altLang="en-US" sz="1800" b="1" i="0" u="none" strike="noStrike" dirty="0">
                        <a:solidFill>
                          <a:srgbClr val="000000"/>
                        </a:solidFill>
                        <a:effectLst/>
                        <a:latin typeface="+mj-lt"/>
                      </a:endParaRPr>
                    </a:p>
                    <a:p>
                      <a:pPr algn="l" fontAlgn="ctr"/>
                      <a:r>
                        <a:rPr lang="ja-JP" altLang="en-US" sz="1800" u="none" strike="noStrike" dirty="0">
                          <a:effectLst/>
                          <a:latin typeface="+mj-lt"/>
                        </a:rPr>
                        <a:t>　</a:t>
                      </a:r>
                      <a:endParaRPr lang="ja-JP" altLang="en-US" sz="1800" b="1" i="0" u="none" strike="noStrike" dirty="0">
                        <a:solidFill>
                          <a:srgbClr val="000000"/>
                        </a:solidFill>
                        <a:effectLst/>
                        <a:latin typeface="+mj-lt"/>
                      </a:endParaRPr>
                    </a:p>
                  </a:txBody>
                  <a:tcPr marL="7620" marR="7620" marT="7620" marB="0" anchor="ctr"/>
                </a:tc>
                <a:tc hMerge="1">
                  <a:txBody>
                    <a:bodyPr/>
                    <a:lstStyle/>
                    <a:p>
                      <a:pPr algn="l" fontAlgn="ctr"/>
                      <a:endParaRPr lang="ja-JP" altLang="en-US"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sz="1800" u="none" strike="noStrike" dirty="0">
                          <a:effectLst/>
                          <a:latin typeface="+mj-lt"/>
                        </a:rPr>
                        <a:t>Quench</a:t>
                      </a:r>
                      <a:endParaRPr lang="en-US" sz="1800" b="1" i="0" u="none" strike="noStrike" dirty="0">
                        <a:solidFill>
                          <a:srgbClr val="000000"/>
                        </a:solidFill>
                        <a:effectLst/>
                        <a:latin typeface="+mj-lt"/>
                      </a:endParaRPr>
                    </a:p>
                    <a:p>
                      <a:pPr algn="ctr" fontAlgn="ctr"/>
                      <a:r>
                        <a:rPr lang="en-US" sz="1800" u="none" strike="noStrike" dirty="0">
                          <a:effectLst/>
                          <a:latin typeface="+mj-lt"/>
                        </a:rPr>
                        <a:t>R [k</a:t>
                      </a:r>
                      <a:r>
                        <a:rPr lang="el-GR" sz="1800" u="none" strike="noStrike" dirty="0">
                          <a:effectLst/>
                          <a:latin typeface="+mj-lt"/>
                        </a:rPr>
                        <a:t>Ω]</a:t>
                      </a:r>
                      <a:endParaRPr lang="el-GR" sz="1800" b="1" i="0" u="none" strike="noStrike" dirty="0">
                        <a:solidFill>
                          <a:srgbClr val="000000"/>
                        </a:solidFill>
                        <a:effectLst/>
                        <a:latin typeface="+mj-lt"/>
                      </a:endParaRPr>
                    </a:p>
                  </a:txBody>
                  <a:tcPr marL="7620" marR="7620" marT="7620" marB="0" anchor="ctr">
                    <a:solidFill>
                      <a:schemeClr val="accent5">
                        <a:lumMod val="20000"/>
                        <a:lumOff val="80000"/>
                      </a:schemeClr>
                    </a:solidFill>
                  </a:tcPr>
                </a:tc>
                <a:tc gridSpan="3">
                  <a:txBody>
                    <a:bodyPr/>
                    <a:lstStyle/>
                    <a:p>
                      <a:pPr algn="ctr" fontAlgn="ctr"/>
                      <a:r>
                        <a:rPr lang="en-US" sz="1800" u="none" strike="noStrike" dirty="0" smtClean="0">
                          <a:effectLst/>
                          <a:latin typeface="+mj-lt"/>
                        </a:rPr>
                        <a:t>Trail</a:t>
                      </a:r>
                      <a:r>
                        <a:rPr lang="en-US" sz="1800" b="1" i="0" u="none" strike="noStrike" baseline="0" dirty="0">
                          <a:solidFill>
                            <a:srgbClr val="000000"/>
                          </a:solidFill>
                          <a:effectLst/>
                          <a:latin typeface="+mj-lt"/>
                        </a:rPr>
                        <a:t> </a:t>
                      </a:r>
                      <a:r>
                        <a:rPr lang="en-US" sz="1800" u="none" strike="noStrike" dirty="0" smtClean="0">
                          <a:effectLst/>
                          <a:latin typeface="+mj-lt"/>
                        </a:rPr>
                        <a:t>time constant</a:t>
                      </a:r>
                    </a:p>
                    <a:p>
                      <a:pPr algn="ctr" fontAlgn="ctr"/>
                      <a:r>
                        <a:rPr lang="en-US" altLang="ja-JP" sz="1800" u="none" strike="noStrike" dirty="0" err="1" smtClean="0">
                          <a:effectLst/>
                          <a:latin typeface="+mj-lt"/>
                        </a:rPr>
                        <a:t>τ</a:t>
                      </a:r>
                      <a:r>
                        <a:rPr lang="en-US" altLang="ja-JP" sz="1800" u="none" strike="noStrike" baseline="-25000" dirty="0" err="1" smtClean="0">
                          <a:effectLst/>
                          <a:latin typeface="+mj-lt"/>
                        </a:rPr>
                        <a:t>t</a:t>
                      </a:r>
                      <a:r>
                        <a:rPr lang="en-US" altLang="ja-JP" sz="1800" u="none" strike="noStrike" dirty="0" smtClean="0">
                          <a:effectLst/>
                          <a:latin typeface="+mj-lt"/>
                        </a:rPr>
                        <a:t> [ns]</a:t>
                      </a:r>
                      <a:endParaRPr lang="en-US" sz="1800" u="none" strike="noStrike" dirty="0" smtClean="0">
                        <a:effectLst/>
                        <a:latin typeface="+mj-lt"/>
                      </a:endParaRPr>
                    </a:p>
                  </a:txBody>
                  <a:tcPr marL="7620" marR="7620" marT="7620" marB="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1800" u="none" strike="noStrike" dirty="0" smtClean="0">
                          <a:effectLst/>
                          <a:latin typeface="+mj-lt"/>
                        </a:rPr>
                        <a:t>Rise</a:t>
                      </a:r>
                      <a:r>
                        <a:rPr lang="en-US" sz="1800" b="1" i="0" u="none" strike="noStrike" baseline="0" dirty="0">
                          <a:solidFill>
                            <a:srgbClr val="000000"/>
                          </a:solidFill>
                          <a:effectLst/>
                          <a:latin typeface="+mj-lt"/>
                        </a:rPr>
                        <a:t> </a:t>
                      </a:r>
                      <a:r>
                        <a:rPr lang="en-US" sz="1800" u="none" strike="noStrike" dirty="0" smtClean="0">
                          <a:effectLst/>
                          <a:latin typeface="+mj-lt"/>
                        </a:rPr>
                        <a:t>time constant</a:t>
                      </a:r>
                    </a:p>
                    <a:p>
                      <a:pPr algn="ctr" fontAlgn="ctr"/>
                      <a:r>
                        <a:rPr lang="en-US" altLang="ja-JP" sz="1800" b="0" i="0" u="none" strike="noStrike" dirty="0" err="1" smtClean="0">
                          <a:solidFill>
                            <a:srgbClr val="000000"/>
                          </a:solidFill>
                          <a:effectLst/>
                          <a:latin typeface="+mj-lt"/>
                        </a:rPr>
                        <a:t>τ</a:t>
                      </a:r>
                      <a:r>
                        <a:rPr lang="en-US" altLang="ja-JP" sz="1800" b="0" i="0" u="none" strike="noStrike" baseline="-25000" dirty="0" err="1" smtClean="0">
                          <a:solidFill>
                            <a:srgbClr val="000000"/>
                          </a:solidFill>
                          <a:effectLst/>
                          <a:latin typeface="+mj-lt"/>
                        </a:rPr>
                        <a:t>r</a:t>
                      </a:r>
                      <a:r>
                        <a:rPr lang="en-US" altLang="ja-JP" sz="1800" b="0" i="0" u="none" strike="noStrike" dirty="0" smtClean="0">
                          <a:solidFill>
                            <a:srgbClr val="000000"/>
                          </a:solidFill>
                          <a:effectLst/>
                          <a:latin typeface="+mj-lt"/>
                        </a:rPr>
                        <a:t> [ns]</a:t>
                      </a:r>
                      <a:endParaRPr lang="en-US" sz="1800" b="0" i="0" u="none" strike="noStrike" dirty="0">
                        <a:solidFill>
                          <a:srgbClr val="000000"/>
                        </a:solidFill>
                        <a:effectLst/>
                        <a:latin typeface="+mj-lt"/>
                      </a:endParaRPr>
                    </a:p>
                  </a:txBody>
                  <a:tcPr marL="7620" marR="7620" marT="7620" marB="0" anchor="ctr"/>
                </a:tc>
                <a:tc hMerge="1">
                  <a:txBody>
                    <a:bodyPr/>
                    <a:lstStyle/>
                    <a:p>
                      <a:endParaRPr kumimoji="1" lang="ja-JP" altLang="en-US"/>
                    </a:p>
                  </a:txBody>
                  <a:tcPr/>
                </a:tc>
                <a:tc hMerge="1">
                  <a:txBody>
                    <a:bodyPr/>
                    <a:lstStyle/>
                    <a:p>
                      <a:endParaRPr kumimoji="1" lang="ja-JP" altLang="en-US"/>
                    </a:p>
                  </a:txBody>
                  <a:tcPr/>
                </a:tc>
              </a:tr>
              <a:tr h="327702">
                <a:tc rowSpan="4">
                  <a:txBody>
                    <a:bodyPr/>
                    <a:lstStyle/>
                    <a:p>
                      <a:pPr algn="ctr" fontAlgn="ctr"/>
                      <a:r>
                        <a:rPr lang="en-US" altLang="ja-JP" sz="1800" u="none" strike="noStrike" dirty="0">
                          <a:effectLst/>
                          <a:latin typeface="+mj-lt"/>
                        </a:rPr>
                        <a:t>50</a:t>
                      </a:r>
                      <a:endParaRPr lang="en-US" altLang="ja-JP" sz="1800" b="1" i="0" u="none" strike="noStrike" dirty="0">
                        <a:solidFill>
                          <a:srgbClr val="000000"/>
                        </a:solidFill>
                        <a:effectLst/>
                        <a:latin typeface="+mj-lt"/>
                      </a:endParaRPr>
                    </a:p>
                  </a:txBody>
                  <a:tcPr marL="7620" marR="7620" marT="7620" marB="0" anchor="ctr"/>
                </a:tc>
                <a:tc gridSpan="2">
                  <a:txBody>
                    <a:bodyPr/>
                    <a:lstStyle/>
                    <a:p>
                      <a:pPr algn="l" fontAlgn="ctr"/>
                      <a:r>
                        <a:rPr lang="en-US" altLang="ja-JP" sz="1800" b="0" i="0" u="none" strike="noStrike" dirty="0" smtClean="0">
                          <a:solidFill>
                            <a:schemeClr val="tx1"/>
                          </a:solidFill>
                          <a:effectLst/>
                          <a:latin typeface="+mn-lt"/>
                        </a:rPr>
                        <a:t> Over</a:t>
                      </a:r>
                      <a:r>
                        <a:rPr lang="en-US" altLang="ja-JP" sz="1800" b="0" i="0" u="none" strike="noStrike" baseline="0" dirty="0" smtClean="0">
                          <a:solidFill>
                            <a:schemeClr val="tx1"/>
                          </a:solidFill>
                          <a:effectLst/>
                          <a:latin typeface="+mn-lt"/>
                        </a:rPr>
                        <a:t> voltage [V]</a:t>
                      </a:r>
                      <a:endParaRPr lang="ja-JP" altLang="en-US" sz="1800" b="0" i="0" u="none" strike="noStrike" dirty="0">
                        <a:solidFill>
                          <a:srgbClr val="000000"/>
                        </a:solidFill>
                        <a:effectLst/>
                        <a:latin typeface="ＭＳ Ｐゴシック"/>
                      </a:endParaRPr>
                    </a:p>
                  </a:txBody>
                  <a:tcPr marL="7620" marR="7620" marT="7620" marB="0" anchor="ctr">
                    <a:noFill/>
                  </a:tcPr>
                </a:tc>
                <a:tc hMerge="1">
                  <a:txBody>
                    <a:bodyPr/>
                    <a:lstStyle/>
                    <a:p>
                      <a:endParaRPr kumimoji="1" lang="ja-JP" altLang="en-US"/>
                    </a:p>
                  </a:txBody>
                  <a:tcPr/>
                </a:tc>
                <a:tc>
                  <a:txBody>
                    <a:bodyPr/>
                    <a:lstStyle/>
                    <a:p>
                      <a:pPr algn="ctr" fontAlgn="ctr"/>
                      <a:r>
                        <a:rPr lang="en-US" altLang="ja-JP" sz="1800" u="none" strike="noStrike" dirty="0">
                          <a:effectLst/>
                        </a:rPr>
                        <a:t>1.0</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1.2</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1.5</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1.0</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1.2</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1.5</a:t>
                      </a:r>
                      <a:endParaRPr lang="en-US" altLang="ja-JP" sz="1800" b="1" i="0" u="none" strike="noStrike" dirty="0">
                        <a:solidFill>
                          <a:srgbClr val="000000"/>
                        </a:solidFill>
                        <a:effectLst/>
                        <a:latin typeface="ＭＳ Ｐゴシック"/>
                      </a:endParaRPr>
                    </a:p>
                  </a:txBody>
                  <a:tcPr marL="7620" marR="7620" marT="7620" marB="0" anchor="ctr"/>
                </a:tc>
              </a:tr>
              <a:tr h="312448">
                <a:tc vMerge="1">
                  <a:txBody>
                    <a:bodyPr/>
                    <a:lstStyle/>
                    <a:p>
                      <a:endParaRPr kumimoji="1" lang="ja-JP" altLang="en-US"/>
                    </a:p>
                  </a:txBody>
                  <a:tcPr/>
                </a:tc>
                <a:tc>
                  <a:txBody>
                    <a:bodyPr/>
                    <a:lstStyle/>
                    <a:p>
                      <a:pPr algn="l" fontAlgn="ctr"/>
                      <a:r>
                        <a:rPr lang="en-US" sz="1800" u="none" strike="noStrike" dirty="0" smtClean="0">
                          <a:effectLst/>
                          <a:latin typeface="+mj-lt"/>
                        </a:rPr>
                        <a:t> R1 </a:t>
                      </a:r>
                      <a:r>
                        <a:rPr lang="en-US" sz="1800" u="none" strike="noStrike" dirty="0">
                          <a:effectLst/>
                          <a:latin typeface="+mj-lt"/>
                        </a:rPr>
                        <a:t>Low</a:t>
                      </a:r>
                      <a:endParaRPr lang="en-US" sz="1800" b="1" i="0" u="none" strike="noStrike" dirty="0">
                        <a:solidFill>
                          <a:srgbClr val="000000"/>
                        </a:solidFill>
                        <a:effectLst/>
                        <a:latin typeface="+mj-lt"/>
                      </a:endParaRPr>
                    </a:p>
                  </a:txBody>
                  <a:tcPr marL="7620" marR="7620" marT="7620" marB="0" anchor="ctr"/>
                </a:tc>
                <a:tc>
                  <a:txBody>
                    <a:bodyPr/>
                    <a:lstStyle/>
                    <a:p>
                      <a:pPr algn="ctr" fontAlgn="ctr"/>
                      <a:r>
                        <a:rPr lang="en-US" altLang="ja-JP" sz="1800" u="none" strike="noStrike" dirty="0">
                          <a:effectLst/>
                        </a:rPr>
                        <a:t>349</a:t>
                      </a:r>
                      <a:endParaRPr lang="en-US" altLang="ja-JP" sz="1800" b="1" i="0" u="none" strike="noStrike" dirty="0">
                        <a:solidFill>
                          <a:srgbClr val="000000"/>
                        </a:solidFill>
                        <a:effectLst/>
                        <a:latin typeface="ＭＳ Ｐゴシック"/>
                      </a:endParaRPr>
                    </a:p>
                  </a:txBody>
                  <a:tcPr marL="7620" marR="7620" marT="7620" marB="0" anchor="ctr">
                    <a:solidFill>
                      <a:schemeClr val="accent5">
                        <a:lumMod val="20000"/>
                        <a:lumOff val="80000"/>
                      </a:schemeClr>
                    </a:solidFill>
                  </a:tcPr>
                </a:tc>
                <a:tc>
                  <a:txBody>
                    <a:bodyPr/>
                    <a:lstStyle/>
                    <a:p>
                      <a:pPr algn="ctr" fontAlgn="ctr"/>
                      <a:r>
                        <a:rPr lang="en-US" altLang="ja-JP" sz="1800" u="none" strike="noStrike">
                          <a:effectLst/>
                        </a:rPr>
                        <a:t>246</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255</a:t>
                      </a:r>
                      <a:endParaRPr lang="en-US" altLang="ja-JP" sz="1800" b="1" i="0" u="none" strike="noStrike" dirty="0">
                        <a:solidFill>
                          <a:srgbClr val="000000"/>
                        </a:solidFill>
                        <a:effectLst/>
                        <a:latin typeface="ＭＳ Ｐゴシック"/>
                      </a:endParaRPr>
                    </a:p>
                  </a:txBody>
                  <a:tcPr marL="7620" marR="7620" marT="7620" marB="0" anchor="ctr">
                    <a:solidFill>
                      <a:schemeClr val="accent2">
                        <a:lumMod val="20000"/>
                        <a:lumOff val="80000"/>
                      </a:schemeClr>
                    </a:solidFill>
                  </a:tcPr>
                </a:tc>
                <a:tc>
                  <a:txBody>
                    <a:bodyPr/>
                    <a:lstStyle/>
                    <a:p>
                      <a:pPr algn="ctr" fontAlgn="ctr"/>
                      <a:r>
                        <a:rPr lang="en-US" altLang="ja-JP" sz="1800" u="none" strike="noStrike">
                          <a:effectLst/>
                        </a:rPr>
                        <a:t>276</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19.6</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21</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24.3</a:t>
                      </a:r>
                      <a:endParaRPr lang="en-US" altLang="ja-JP" sz="1800" b="1" i="0" u="none" strike="noStrike" dirty="0">
                        <a:solidFill>
                          <a:srgbClr val="000000"/>
                        </a:solidFill>
                        <a:effectLst/>
                        <a:latin typeface="ＭＳ Ｐゴシック"/>
                      </a:endParaRPr>
                    </a:p>
                  </a:txBody>
                  <a:tcPr marL="7620" marR="7620" marT="7620" marB="0" anchor="ctr"/>
                </a:tc>
              </a:tr>
              <a:tr h="312448">
                <a:tc vMerge="1">
                  <a:txBody>
                    <a:bodyPr/>
                    <a:lstStyle/>
                    <a:p>
                      <a:endParaRPr kumimoji="1" lang="ja-JP" altLang="en-US"/>
                    </a:p>
                  </a:txBody>
                  <a:tcPr/>
                </a:tc>
                <a:tc>
                  <a:txBody>
                    <a:bodyPr/>
                    <a:lstStyle/>
                    <a:p>
                      <a:pPr algn="l" fontAlgn="ctr"/>
                      <a:r>
                        <a:rPr lang="en-US" sz="1800" u="none" strike="noStrike" dirty="0" smtClean="0">
                          <a:effectLst/>
                          <a:latin typeface="+mj-lt"/>
                        </a:rPr>
                        <a:t> R2 </a:t>
                      </a:r>
                      <a:r>
                        <a:rPr lang="en-US" sz="1800" u="none" strike="noStrike" dirty="0">
                          <a:effectLst/>
                          <a:latin typeface="+mj-lt"/>
                        </a:rPr>
                        <a:t>Mid</a:t>
                      </a:r>
                      <a:endParaRPr lang="en-US" sz="1800" b="1" i="0" u="none" strike="noStrike" dirty="0">
                        <a:solidFill>
                          <a:srgbClr val="000000"/>
                        </a:solidFill>
                        <a:effectLst/>
                        <a:latin typeface="+mj-lt"/>
                      </a:endParaRPr>
                    </a:p>
                  </a:txBody>
                  <a:tcPr marL="7620" marR="7620" marT="7620" marB="0" anchor="ctr"/>
                </a:tc>
                <a:tc>
                  <a:txBody>
                    <a:bodyPr/>
                    <a:lstStyle/>
                    <a:p>
                      <a:pPr algn="ctr" fontAlgn="ctr"/>
                      <a:r>
                        <a:rPr lang="en-US" altLang="ja-JP" sz="1800" u="none" strike="noStrike" dirty="0">
                          <a:effectLst/>
                        </a:rPr>
                        <a:t>606</a:t>
                      </a:r>
                      <a:endParaRPr lang="en-US" altLang="ja-JP" sz="1800" b="1" i="0" u="none" strike="noStrike" dirty="0">
                        <a:solidFill>
                          <a:srgbClr val="000000"/>
                        </a:solidFill>
                        <a:effectLst/>
                        <a:latin typeface="ＭＳ Ｐゴシック"/>
                      </a:endParaRPr>
                    </a:p>
                  </a:txBody>
                  <a:tcPr marL="7620" marR="7620" marT="7620" marB="0" anchor="ctr">
                    <a:solidFill>
                      <a:schemeClr val="accent5">
                        <a:lumMod val="20000"/>
                        <a:lumOff val="80000"/>
                      </a:schemeClr>
                    </a:solidFill>
                  </a:tcPr>
                </a:tc>
                <a:tc>
                  <a:txBody>
                    <a:bodyPr/>
                    <a:lstStyle/>
                    <a:p>
                      <a:pPr algn="ctr" fontAlgn="ctr"/>
                      <a:r>
                        <a:rPr lang="en-US" altLang="ja-JP" sz="1800" u="none" strike="noStrike" dirty="0">
                          <a:effectLst/>
                        </a:rPr>
                        <a:t>277</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288</a:t>
                      </a:r>
                      <a:endParaRPr lang="en-US" altLang="ja-JP" sz="1800" b="1" i="0" u="none" strike="noStrike" dirty="0">
                        <a:solidFill>
                          <a:srgbClr val="000000"/>
                        </a:solidFill>
                        <a:effectLst/>
                        <a:latin typeface="ＭＳ Ｐゴシック"/>
                      </a:endParaRPr>
                    </a:p>
                  </a:txBody>
                  <a:tcPr marL="7620" marR="7620" marT="7620" marB="0" anchor="ctr">
                    <a:solidFill>
                      <a:schemeClr val="accent2">
                        <a:lumMod val="20000"/>
                        <a:lumOff val="80000"/>
                      </a:schemeClr>
                    </a:solidFill>
                  </a:tcPr>
                </a:tc>
                <a:tc>
                  <a:txBody>
                    <a:bodyPr/>
                    <a:lstStyle/>
                    <a:p>
                      <a:pPr algn="ctr" fontAlgn="ctr"/>
                      <a:r>
                        <a:rPr lang="en-US" altLang="ja-JP" sz="1800" u="none" strike="noStrike">
                          <a:effectLst/>
                        </a:rPr>
                        <a:t>314</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19</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19.4</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20.7</a:t>
                      </a:r>
                      <a:endParaRPr lang="en-US" altLang="ja-JP" sz="1800" b="1" i="0" u="none" strike="noStrike">
                        <a:solidFill>
                          <a:srgbClr val="000000"/>
                        </a:solidFill>
                        <a:effectLst/>
                        <a:latin typeface="ＭＳ Ｐゴシック"/>
                      </a:endParaRPr>
                    </a:p>
                  </a:txBody>
                  <a:tcPr marL="7620" marR="7620" marT="7620" marB="0" anchor="ctr"/>
                </a:tc>
              </a:tr>
              <a:tr h="312448">
                <a:tc vMerge="1">
                  <a:txBody>
                    <a:bodyPr/>
                    <a:lstStyle/>
                    <a:p>
                      <a:endParaRPr kumimoji="1" lang="ja-JP" altLang="en-US"/>
                    </a:p>
                  </a:txBody>
                  <a:tcPr/>
                </a:tc>
                <a:tc>
                  <a:txBody>
                    <a:bodyPr/>
                    <a:lstStyle/>
                    <a:p>
                      <a:pPr algn="l" fontAlgn="ctr"/>
                      <a:r>
                        <a:rPr lang="en-US" sz="1800" u="none" strike="noStrike" dirty="0" smtClean="0">
                          <a:effectLst/>
                          <a:latin typeface="+mj-lt"/>
                        </a:rPr>
                        <a:t> R3 </a:t>
                      </a:r>
                      <a:r>
                        <a:rPr lang="en-US" sz="1800" u="none" strike="noStrike" dirty="0">
                          <a:effectLst/>
                          <a:latin typeface="+mj-lt"/>
                        </a:rPr>
                        <a:t>High</a:t>
                      </a:r>
                      <a:endParaRPr lang="en-US" sz="1800" b="1" i="0" u="none" strike="noStrike" dirty="0">
                        <a:solidFill>
                          <a:srgbClr val="000000"/>
                        </a:solidFill>
                        <a:effectLst/>
                        <a:latin typeface="+mj-lt"/>
                      </a:endParaRPr>
                    </a:p>
                  </a:txBody>
                  <a:tcPr marL="7620" marR="7620" marT="7620" marB="0" anchor="ctr"/>
                </a:tc>
                <a:tc>
                  <a:txBody>
                    <a:bodyPr/>
                    <a:lstStyle/>
                    <a:p>
                      <a:pPr algn="ctr" fontAlgn="ctr"/>
                      <a:r>
                        <a:rPr lang="en-US" altLang="ja-JP" sz="1800" u="none" strike="noStrike" dirty="0">
                          <a:effectLst/>
                        </a:rPr>
                        <a:t>8867</a:t>
                      </a:r>
                      <a:endParaRPr lang="en-US" altLang="ja-JP" sz="1800" b="1" i="0" u="none" strike="noStrike" dirty="0">
                        <a:solidFill>
                          <a:srgbClr val="000000"/>
                        </a:solidFill>
                        <a:effectLst/>
                        <a:latin typeface="ＭＳ Ｐゴシック"/>
                      </a:endParaRPr>
                    </a:p>
                  </a:txBody>
                  <a:tcPr marL="7620" marR="7620" marT="7620" marB="0" anchor="ctr">
                    <a:solidFill>
                      <a:schemeClr val="accent5">
                        <a:lumMod val="20000"/>
                        <a:lumOff val="80000"/>
                      </a:schemeClr>
                    </a:solidFill>
                  </a:tcPr>
                </a:tc>
                <a:tc>
                  <a:txBody>
                    <a:bodyPr/>
                    <a:lstStyle/>
                    <a:p>
                      <a:pPr algn="ctr" fontAlgn="ctr"/>
                      <a:r>
                        <a:rPr lang="en-US" altLang="ja-JP" sz="1800" u="none" strike="noStrike" dirty="0">
                          <a:effectLst/>
                        </a:rPr>
                        <a:t>-</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783</a:t>
                      </a:r>
                      <a:endParaRPr lang="en-US" altLang="ja-JP" sz="1800" b="1" i="0" u="none" strike="noStrike" dirty="0">
                        <a:solidFill>
                          <a:srgbClr val="000000"/>
                        </a:solidFill>
                        <a:effectLst/>
                        <a:latin typeface="ＭＳ Ｐゴシック"/>
                      </a:endParaRPr>
                    </a:p>
                  </a:txBody>
                  <a:tcPr marL="7620" marR="7620" marT="7620" marB="0" anchor="ctr">
                    <a:solidFill>
                      <a:schemeClr val="accent2">
                        <a:lumMod val="20000"/>
                        <a:lumOff val="80000"/>
                      </a:schemeClr>
                    </a:solidFill>
                  </a:tcPr>
                </a:tc>
                <a:tc>
                  <a:txBody>
                    <a:bodyPr/>
                    <a:lstStyle/>
                    <a:p>
                      <a:pPr algn="ctr" fontAlgn="ctr"/>
                      <a:r>
                        <a:rPr lang="en-US" altLang="ja-JP" sz="1800" u="none" strike="noStrike" dirty="0">
                          <a:effectLst/>
                        </a:rPr>
                        <a:t>-</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16.5</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a:t>
                      </a:r>
                      <a:endParaRPr lang="en-US" altLang="ja-JP" sz="1800" b="1" i="0" u="none" strike="noStrike" dirty="0">
                        <a:solidFill>
                          <a:srgbClr val="000000"/>
                        </a:solidFill>
                        <a:effectLst/>
                        <a:latin typeface="ＭＳ Ｐゴシック"/>
                      </a:endParaRPr>
                    </a:p>
                  </a:txBody>
                  <a:tcPr marL="7620" marR="7620" marT="7620" marB="0" anchor="ctr"/>
                </a:tc>
              </a:tr>
              <a:tr h="327702">
                <a:tc rowSpan="4">
                  <a:txBody>
                    <a:bodyPr/>
                    <a:lstStyle/>
                    <a:p>
                      <a:pPr algn="ctr" fontAlgn="ctr"/>
                      <a:r>
                        <a:rPr lang="en-US" altLang="ja-JP" sz="1800" u="none" strike="noStrike" dirty="0">
                          <a:effectLst/>
                          <a:latin typeface="+mj-lt"/>
                        </a:rPr>
                        <a:t>25</a:t>
                      </a:r>
                      <a:endParaRPr lang="en-US" altLang="ja-JP" sz="1800" b="1" i="0" u="none" strike="noStrike" dirty="0">
                        <a:solidFill>
                          <a:srgbClr val="000000"/>
                        </a:solidFill>
                        <a:effectLst/>
                        <a:latin typeface="+mj-lt"/>
                      </a:endParaRPr>
                    </a:p>
                  </a:txBody>
                  <a:tcPr marL="7620" marR="7620" marT="7620" marB="0" anchor="ctr"/>
                </a:tc>
                <a:tc gridSpan="2">
                  <a:txBody>
                    <a:bodyPr/>
                    <a:lstStyle/>
                    <a:p>
                      <a:pPr algn="l" fontAlgn="ctr"/>
                      <a:r>
                        <a:rPr lang="en-US" altLang="ja-JP" sz="1800" b="0" i="0" u="none" strike="noStrike" dirty="0" smtClean="0">
                          <a:solidFill>
                            <a:schemeClr val="tx1"/>
                          </a:solidFill>
                          <a:effectLst/>
                          <a:latin typeface="+mj-lt"/>
                        </a:rPr>
                        <a:t> </a:t>
                      </a:r>
                      <a:r>
                        <a:rPr lang="en-US" altLang="ja-JP" sz="1800" b="0" i="0" u="none" strike="noStrike" dirty="0" smtClean="0">
                          <a:solidFill>
                            <a:schemeClr val="tx1"/>
                          </a:solidFill>
                          <a:effectLst/>
                          <a:latin typeface="+mn-lt"/>
                        </a:rPr>
                        <a:t>Over</a:t>
                      </a:r>
                      <a:r>
                        <a:rPr lang="en-US" altLang="ja-JP" sz="1800" b="0" i="0" u="none" strike="noStrike" baseline="0" dirty="0" smtClean="0">
                          <a:solidFill>
                            <a:schemeClr val="tx1"/>
                          </a:solidFill>
                          <a:effectLst/>
                          <a:latin typeface="+mn-lt"/>
                        </a:rPr>
                        <a:t> voltage [V]</a:t>
                      </a:r>
                      <a:r>
                        <a:rPr lang="ja-JP" altLang="en-US" sz="1800" u="none" strike="noStrike" dirty="0">
                          <a:effectLst/>
                          <a:latin typeface="+mn-lt"/>
                        </a:rPr>
                        <a:t>　</a:t>
                      </a:r>
                      <a:endParaRPr lang="ja-JP" altLang="en-US" sz="1800" b="1" i="0" u="none" strike="noStrike" dirty="0">
                        <a:solidFill>
                          <a:srgbClr val="000000"/>
                        </a:solidFill>
                        <a:effectLst/>
                        <a:latin typeface="+mn-lt"/>
                      </a:endParaRPr>
                    </a:p>
                  </a:txBody>
                  <a:tcPr marL="7620" marR="7620" marT="7620" marB="0" anchor="ctr">
                    <a:noFill/>
                  </a:tcPr>
                </a:tc>
                <a:tc hMerge="1">
                  <a:txBody>
                    <a:bodyPr/>
                    <a:lstStyle/>
                    <a:p>
                      <a:endParaRPr kumimoji="1" lang="ja-JP" altLang="en-US"/>
                    </a:p>
                  </a:txBody>
                  <a:tcPr/>
                </a:tc>
                <a:tc>
                  <a:txBody>
                    <a:bodyPr/>
                    <a:lstStyle/>
                    <a:p>
                      <a:pPr algn="ctr" fontAlgn="ctr"/>
                      <a:r>
                        <a:rPr lang="en-US" altLang="ja-JP" sz="1800" u="none" strike="noStrike">
                          <a:effectLst/>
                        </a:rPr>
                        <a:t>2.0</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2.5</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3.0</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2.0</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2.5</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3.0</a:t>
                      </a:r>
                      <a:endParaRPr lang="en-US" altLang="ja-JP" sz="1800" b="1" i="0" u="none" strike="noStrike" dirty="0">
                        <a:solidFill>
                          <a:srgbClr val="000000"/>
                        </a:solidFill>
                        <a:effectLst/>
                        <a:latin typeface="ＭＳ Ｐゴシック"/>
                      </a:endParaRPr>
                    </a:p>
                  </a:txBody>
                  <a:tcPr marL="7620" marR="7620" marT="7620" marB="0" anchor="ctr"/>
                </a:tc>
              </a:tr>
              <a:tr h="312448">
                <a:tc vMerge="1">
                  <a:txBody>
                    <a:bodyPr/>
                    <a:lstStyle/>
                    <a:p>
                      <a:endParaRPr kumimoji="1" lang="ja-JP" altLang="en-US"/>
                    </a:p>
                  </a:txBody>
                  <a:tcPr/>
                </a:tc>
                <a:tc>
                  <a:txBody>
                    <a:bodyPr/>
                    <a:lstStyle/>
                    <a:p>
                      <a:pPr algn="l" fontAlgn="ctr"/>
                      <a:r>
                        <a:rPr lang="en-US" sz="1800" u="none" strike="noStrike" dirty="0" smtClean="0">
                          <a:effectLst/>
                          <a:latin typeface="+mj-lt"/>
                        </a:rPr>
                        <a:t> R1 </a:t>
                      </a:r>
                      <a:r>
                        <a:rPr lang="en-US" sz="1800" u="none" strike="noStrike" dirty="0">
                          <a:effectLst/>
                          <a:latin typeface="+mj-lt"/>
                        </a:rPr>
                        <a:t>Low</a:t>
                      </a:r>
                      <a:endParaRPr lang="en-US" sz="1800" b="1" i="0" u="none" strike="noStrike" dirty="0">
                        <a:solidFill>
                          <a:srgbClr val="000000"/>
                        </a:solidFill>
                        <a:effectLst/>
                        <a:latin typeface="+mj-lt"/>
                      </a:endParaRPr>
                    </a:p>
                  </a:txBody>
                  <a:tcPr marL="7620" marR="7620" marT="7620" marB="0" anchor="ctr"/>
                </a:tc>
                <a:tc>
                  <a:txBody>
                    <a:bodyPr/>
                    <a:lstStyle/>
                    <a:p>
                      <a:pPr algn="ctr" fontAlgn="ctr"/>
                      <a:r>
                        <a:rPr lang="en-US" altLang="ja-JP" sz="1800" u="none" strike="noStrike" dirty="0">
                          <a:effectLst/>
                        </a:rPr>
                        <a:t>719</a:t>
                      </a:r>
                      <a:endParaRPr lang="en-US" altLang="ja-JP" sz="1800" b="1" i="0" u="none" strike="noStrike" dirty="0">
                        <a:solidFill>
                          <a:srgbClr val="000000"/>
                        </a:solidFill>
                        <a:effectLst/>
                        <a:latin typeface="ＭＳ Ｐゴシック"/>
                      </a:endParaRPr>
                    </a:p>
                  </a:txBody>
                  <a:tcPr marL="7620" marR="7620" marT="7620" marB="0" anchor="ctr">
                    <a:solidFill>
                      <a:schemeClr val="accent5">
                        <a:lumMod val="20000"/>
                        <a:lumOff val="80000"/>
                      </a:schemeClr>
                    </a:solidFill>
                  </a:tcPr>
                </a:tc>
                <a:tc>
                  <a:txBody>
                    <a:bodyPr/>
                    <a:lstStyle/>
                    <a:p>
                      <a:pPr algn="ctr" fontAlgn="ctr"/>
                      <a:r>
                        <a:rPr lang="en-US" altLang="ja-JP" sz="1800" u="none" strike="noStrike">
                          <a:effectLst/>
                        </a:rPr>
                        <a:t>-</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214</a:t>
                      </a:r>
                      <a:endParaRPr lang="en-US" altLang="ja-JP" sz="1800" b="1" i="0" u="none" strike="noStrike" dirty="0">
                        <a:solidFill>
                          <a:srgbClr val="000000"/>
                        </a:solidFill>
                        <a:effectLst/>
                        <a:latin typeface="ＭＳ Ｐゴシック"/>
                      </a:endParaRPr>
                    </a:p>
                  </a:txBody>
                  <a:tcPr marL="7620" marR="7620" marT="7620" marB="0" anchor="ctr">
                    <a:solidFill>
                      <a:schemeClr val="accent2">
                        <a:lumMod val="20000"/>
                        <a:lumOff val="80000"/>
                      </a:schemeClr>
                    </a:solidFill>
                  </a:tcPr>
                </a:tc>
                <a:tc>
                  <a:txBody>
                    <a:bodyPr/>
                    <a:lstStyle/>
                    <a:p>
                      <a:pPr algn="ctr" fontAlgn="ctr"/>
                      <a:r>
                        <a:rPr lang="en-US" altLang="ja-JP" sz="1800" u="none" strike="noStrike">
                          <a:effectLst/>
                        </a:rPr>
                        <a:t>-</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20.7</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a:t>
                      </a:r>
                      <a:endParaRPr lang="en-US" altLang="ja-JP" sz="1800" b="1" i="0" u="none" strike="noStrike">
                        <a:solidFill>
                          <a:srgbClr val="000000"/>
                        </a:solidFill>
                        <a:effectLst/>
                        <a:latin typeface="ＭＳ Ｐゴシック"/>
                      </a:endParaRPr>
                    </a:p>
                  </a:txBody>
                  <a:tcPr marL="7620" marR="7620" marT="7620" marB="0" anchor="ctr"/>
                </a:tc>
              </a:tr>
              <a:tr h="312448">
                <a:tc vMerge="1">
                  <a:txBody>
                    <a:bodyPr/>
                    <a:lstStyle/>
                    <a:p>
                      <a:endParaRPr kumimoji="1" lang="ja-JP" altLang="en-US"/>
                    </a:p>
                  </a:txBody>
                  <a:tcPr/>
                </a:tc>
                <a:tc>
                  <a:txBody>
                    <a:bodyPr/>
                    <a:lstStyle/>
                    <a:p>
                      <a:pPr algn="l" fontAlgn="ctr"/>
                      <a:r>
                        <a:rPr lang="en-US" sz="1800" u="none" strike="noStrike" dirty="0" smtClean="0">
                          <a:effectLst/>
                          <a:latin typeface="+mj-lt"/>
                        </a:rPr>
                        <a:t> R2 </a:t>
                      </a:r>
                      <a:r>
                        <a:rPr lang="en-US" sz="1800" u="none" strike="noStrike" dirty="0">
                          <a:effectLst/>
                          <a:latin typeface="+mj-lt"/>
                        </a:rPr>
                        <a:t>Mid</a:t>
                      </a:r>
                      <a:endParaRPr lang="en-US" sz="1800" b="1" i="0" u="none" strike="noStrike" dirty="0">
                        <a:solidFill>
                          <a:srgbClr val="000000"/>
                        </a:solidFill>
                        <a:effectLst/>
                        <a:latin typeface="+mj-lt"/>
                      </a:endParaRPr>
                    </a:p>
                  </a:txBody>
                  <a:tcPr marL="7620" marR="7620" marT="7620" marB="0" anchor="ctr"/>
                </a:tc>
                <a:tc>
                  <a:txBody>
                    <a:bodyPr/>
                    <a:lstStyle/>
                    <a:p>
                      <a:pPr algn="ctr" fontAlgn="ctr"/>
                      <a:r>
                        <a:rPr lang="en-US" altLang="ja-JP" sz="1800" u="none" strike="noStrike" dirty="0">
                          <a:effectLst/>
                        </a:rPr>
                        <a:t>1170</a:t>
                      </a:r>
                      <a:endParaRPr lang="en-US" altLang="ja-JP" sz="1800" b="1" i="0" u="none" strike="noStrike" dirty="0">
                        <a:solidFill>
                          <a:srgbClr val="000000"/>
                        </a:solidFill>
                        <a:effectLst/>
                        <a:latin typeface="ＭＳ Ｐゴシック"/>
                      </a:endParaRPr>
                    </a:p>
                  </a:txBody>
                  <a:tcPr marL="7620" marR="7620" marT="7620" marB="0" anchor="ctr">
                    <a:solidFill>
                      <a:schemeClr val="accent5">
                        <a:lumMod val="20000"/>
                        <a:lumOff val="80000"/>
                      </a:schemeClr>
                    </a:solidFill>
                  </a:tcPr>
                </a:tc>
                <a:tc>
                  <a:txBody>
                    <a:bodyPr/>
                    <a:lstStyle/>
                    <a:p>
                      <a:pPr algn="ctr" fontAlgn="ctr"/>
                      <a:r>
                        <a:rPr lang="en-US" altLang="ja-JP" sz="1800" u="none" strike="noStrike">
                          <a:effectLst/>
                        </a:rPr>
                        <a:t>-</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218</a:t>
                      </a:r>
                      <a:endParaRPr lang="en-US" altLang="ja-JP" sz="1800" b="1" i="0" u="none" strike="noStrike" dirty="0">
                        <a:solidFill>
                          <a:srgbClr val="000000"/>
                        </a:solidFill>
                        <a:effectLst/>
                        <a:latin typeface="ＭＳ Ｐゴシック"/>
                      </a:endParaRPr>
                    </a:p>
                  </a:txBody>
                  <a:tcPr marL="7620" marR="7620" marT="7620" marB="0" anchor="ctr">
                    <a:solidFill>
                      <a:schemeClr val="accent2">
                        <a:lumMod val="20000"/>
                        <a:lumOff val="80000"/>
                      </a:schemeClr>
                    </a:solidFill>
                  </a:tcPr>
                </a:tc>
                <a:tc>
                  <a:txBody>
                    <a:bodyPr/>
                    <a:lstStyle/>
                    <a:p>
                      <a:pPr algn="ctr" fontAlgn="ctr"/>
                      <a:r>
                        <a:rPr lang="en-US" altLang="ja-JP" sz="1800" u="none" strike="noStrike">
                          <a:effectLst/>
                        </a:rPr>
                        <a:t>-</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a:t>
                      </a:r>
                      <a:endParaRPr lang="en-US" altLang="ja-JP" sz="1800" b="1"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20.1</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a:t>
                      </a:r>
                      <a:endParaRPr lang="en-US" altLang="ja-JP" sz="1800" b="1" i="0" u="none" strike="noStrike">
                        <a:solidFill>
                          <a:srgbClr val="000000"/>
                        </a:solidFill>
                        <a:effectLst/>
                        <a:latin typeface="ＭＳ Ｐゴシック"/>
                      </a:endParaRPr>
                    </a:p>
                  </a:txBody>
                  <a:tcPr marL="7620" marR="7620" marT="7620" marB="0" anchor="ctr"/>
                </a:tc>
              </a:tr>
              <a:tr h="312448">
                <a:tc vMerge="1">
                  <a:txBody>
                    <a:bodyPr/>
                    <a:lstStyle/>
                    <a:p>
                      <a:endParaRPr kumimoji="1" lang="ja-JP" altLang="en-US"/>
                    </a:p>
                  </a:txBody>
                  <a:tcPr/>
                </a:tc>
                <a:tc>
                  <a:txBody>
                    <a:bodyPr/>
                    <a:lstStyle/>
                    <a:p>
                      <a:pPr algn="l" fontAlgn="ctr"/>
                      <a:r>
                        <a:rPr lang="en-US" sz="1800" u="none" strike="noStrike" dirty="0" smtClean="0">
                          <a:effectLst/>
                          <a:latin typeface="+mj-lt"/>
                        </a:rPr>
                        <a:t> R3 </a:t>
                      </a:r>
                      <a:r>
                        <a:rPr lang="en-US" sz="1800" u="none" strike="noStrike" dirty="0">
                          <a:effectLst/>
                          <a:latin typeface="+mj-lt"/>
                        </a:rPr>
                        <a:t>High</a:t>
                      </a:r>
                      <a:endParaRPr lang="en-US" sz="1800" b="1" i="0" u="none" strike="noStrike" dirty="0">
                        <a:solidFill>
                          <a:srgbClr val="000000"/>
                        </a:solidFill>
                        <a:effectLst/>
                        <a:latin typeface="+mj-lt"/>
                      </a:endParaRPr>
                    </a:p>
                  </a:txBody>
                  <a:tcPr marL="7620" marR="7620" marT="7620" marB="0" anchor="ctr"/>
                </a:tc>
                <a:tc>
                  <a:txBody>
                    <a:bodyPr/>
                    <a:lstStyle/>
                    <a:p>
                      <a:pPr algn="ctr" fontAlgn="ctr"/>
                      <a:r>
                        <a:rPr lang="en-US" altLang="ja-JP" sz="1800" u="none" strike="noStrike" dirty="0">
                          <a:effectLst/>
                        </a:rPr>
                        <a:t>21433</a:t>
                      </a:r>
                      <a:endParaRPr lang="en-US" altLang="ja-JP" sz="1800" b="1" i="0" u="none" strike="noStrike" dirty="0">
                        <a:solidFill>
                          <a:srgbClr val="000000"/>
                        </a:solidFill>
                        <a:effectLst/>
                        <a:latin typeface="ＭＳ Ｐゴシック"/>
                      </a:endParaRPr>
                    </a:p>
                  </a:txBody>
                  <a:tcPr marL="7620" marR="7620" marT="7620" marB="0" anchor="ctr">
                    <a:solidFill>
                      <a:schemeClr val="accent5">
                        <a:lumMod val="20000"/>
                        <a:lumOff val="80000"/>
                      </a:schemeClr>
                    </a:solidFill>
                  </a:tcPr>
                </a:tc>
                <a:tc>
                  <a:txBody>
                    <a:bodyPr/>
                    <a:lstStyle/>
                    <a:p>
                      <a:pPr algn="ctr" fontAlgn="ctr"/>
                      <a:r>
                        <a:rPr lang="en-US" altLang="ja-JP" sz="1800" u="none" strike="noStrike" dirty="0">
                          <a:effectLst/>
                        </a:rPr>
                        <a:t>-</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538</a:t>
                      </a:r>
                      <a:endParaRPr lang="en-US" altLang="ja-JP" sz="1800" b="1" i="0" u="none" strike="noStrike" dirty="0">
                        <a:solidFill>
                          <a:srgbClr val="000000"/>
                        </a:solidFill>
                        <a:effectLst/>
                        <a:latin typeface="ＭＳ Ｐゴシック"/>
                      </a:endParaRPr>
                    </a:p>
                  </a:txBody>
                  <a:tcPr marL="7620" marR="7620" marT="7620" marB="0" anchor="ctr">
                    <a:solidFill>
                      <a:schemeClr val="accent2">
                        <a:lumMod val="20000"/>
                        <a:lumOff val="80000"/>
                      </a:schemeClr>
                    </a:solidFill>
                  </a:tcPr>
                </a:tc>
                <a:tc>
                  <a:txBody>
                    <a:bodyPr/>
                    <a:lstStyle/>
                    <a:p>
                      <a:pPr algn="ctr" fontAlgn="ctr"/>
                      <a:r>
                        <a:rPr lang="en-US" altLang="ja-JP" sz="1800" u="none" strike="noStrike" dirty="0">
                          <a:effectLst/>
                        </a:rPr>
                        <a:t>-</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23.5</a:t>
                      </a:r>
                      <a:endParaRPr lang="en-US" altLang="ja-JP"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a:t>
                      </a:r>
                      <a:endParaRPr lang="en-US" altLang="ja-JP" sz="1800" b="1" i="0" u="none" strike="noStrike" dirty="0">
                        <a:solidFill>
                          <a:srgbClr val="000000"/>
                        </a:solidFill>
                        <a:effectLst/>
                        <a:latin typeface="ＭＳ Ｐゴシック"/>
                      </a:endParaRPr>
                    </a:p>
                  </a:txBody>
                  <a:tcPr marL="7620" marR="7620" marT="7620" marB="0" anchor="ctr"/>
                </a:tc>
              </a:tr>
            </a:tbl>
          </a:graphicData>
        </a:graphic>
      </p:graphicFrame>
    </p:spTree>
    <p:extLst>
      <p:ext uri="{BB962C8B-B14F-4D97-AF65-F5344CB8AC3E}">
        <p14:creationId xmlns:p14="http://schemas.microsoft.com/office/powerpoint/2010/main" val="2925421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How to shorten waveform</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2013/6/5</a:t>
            </a:r>
            <a:endParaRPr kumimoji="1" lang="ja-JP" altLang="en-US"/>
          </a:p>
        </p:txBody>
      </p:sp>
      <p:sp>
        <p:nvSpPr>
          <p:cNvPr id="4" name="スライド番号プレースホルダー 3"/>
          <p:cNvSpPr>
            <a:spLocks noGrp="1"/>
          </p:cNvSpPr>
          <p:nvPr>
            <p:ph type="sldNum" sz="quarter" idx="12"/>
          </p:nvPr>
        </p:nvSpPr>
        <p:spPr/>
        <p:txBody>
          <a:bodyPr/>
          <a:lstStyle/>
          <a:p>
            <a:fld id="{88F3577D-3E97-4CDA-BB69-7383E2B62158}" type="slidenum">
              <a:rPr kumimoji="1" lang="ja-JP" altLang="en-US" smtClean="0"/>
              <a:t>23</a:t>
            </a:fld>
            <a:endParaRPr kumimoji="1" lang="ja-JP" altLang="en-US"/>
          </a:p>
        </p:txBody>
      </p:sp>
      <p:sp>
        <p:nvSpPr>
          <p:cNvPr id="5" name="テキスト ボックス 4"/>
          <p:cNvSpPr txBox="1"/>
          <p:nvPr/>
        </p:nvSpPr>
        <p:spPr>
          <a:xfrm>
            <a:off x="611559" y="1020505"/>
            <a:ext cx="6696746" cy="830997"/>
          </a:xfrm>
          <a:prstGeom prst="rect">
            <a:avLst/>
          </a:prstGeom>
          <a:noFill/>
        </p:spPr>
        <p:txBody>
          <a:bodyPr wrap="square" rtlCol="0">
            <a:spAutoFit/>
          </a:bodyPr>
          <a:lstStyle/>
          <a:p>
            <a:r>
              <a:rPr kumimoji="1" lang="en-US" altLang="ja-JP" sz="2400" dirty="0" smtClean="0">
                <a:latin typeface="+mj-lt"/>
              </a:rPr>
              <a:t>Smaller </a:t>
            </a:r>
            <a:r>
              <a:rPr kumimoji="1" lang="en-US" altLang="ja-JP" sz="2400" dirty="0" err="1" smtClean="0">
                <a:latin typeface="+mj-lt"/>
              </a:rPr>
              <a:t>Rs</a:t>
            </a:r>
            <a:endParaRPr lang="en-US" altLang="ja-JP" sz="2400" dirty="0">
              <a:latin typeface="+mj-lt"/>
            </a:endParaRPr>
          </a:p>
          <a:p>
            <a:r>
              <a:rPr lang="ja-JP" altLang="en-US" sz="2400" dirty="0" smtClean="0"/>
              <a:t>→</a:t>
            </a:r>
            <a:r>
              <a:rPr lang="ja-JP" altLang="en-US" sz="2400" dirty="0"/>
              <a:t>　</a:t>
            </a:r>
            <a:r>
              <a:rPr lang="en-US" altLang="ja-JP" sz="2400" dirty="0"/>
              <a:t>Effective, but </a:t>
            </a:r>
            <a:r>
              <a:rPr lang="en-US" altLang="ja-JP" sz="2400" dirty="0" smtClean="0"/>
              <a:t>only</a:t>
            </a:r>
            <a:r>
              <a:rPr lang="ja-JP" altLang="en-US" sz="2400" dirty="0"/>
              <a:t> </a:t>
            </a:r>
            <a:r>
              <a:rPr lang="en-US" altLang="ja-JP" sz="2400" dirty="0" smtClean="0"/>
              <a:t>in limited situation.</a:t>
            </a:r>
            <a:endParaRPr lang="en-US" altLang="ja-JP" sz="2400" dirty="0"/>
          </a:p>
        </p:txBody>
      </p:sp>
      <p:grpSp>
        <p:nvGrpSpPr>
          <p:cNvPr id="16" name="グループ化 15"/>
          <p:cNvGrpSpPr/>
          <p:nvPr/>
        </p:nvGrpSpPr>
        <p:grpSpPr>
          <a:xfrm>
            <a:off x="6225544" y="2367168"/>
            <a:ext cx="2378904" cy="1637896"/>
            <a:chOff x="6225543" y="1700808"/>
            <a:chExt cx="2378904" cy="1637896"/>
          </a:xfrm>
        </p:grpSpPr>
        <p:pic>
          <p:nvPicPr>
            <p:cNvPr id="11" name="Picture 2" descr="F:\New Folder\cable.png"/>
            <p:cNvPicPr>
              <a:picLocks noChangeAspect="1" noChangeArrowheads="1"/>
            </p:cNvPicPr>
            <p:nvPr/>
          </p:nvPicPr>
          <p:blipFill rotWithShape="1">
            <a:blip r:embed="rId2">
              <a:extLst>
                <a:ext uri="{28A0092B-C50C-407E-A947-70E740481C1C}">
                  <a14:useLocalDpi xmlns:a14="http://schemas.microsoft.com/office/drawing/2010/main" val="0"/>
                </a:ext>
              </a:extLst>
            </a:blip>
            <a:srcRect l="13541" t="8349" r="39687" b="49127"/>
            <a:stretch/>
          </p:blipFill>
          <p:spPr bwMode="auto">
            <a:xfrm>
              <a:off x="6225543" y="1700808"/>
              <a:ext cx="2376000" cy="1620000"/>
            </a:xfrm>
            <a:prstGeom prst="rect">
              <a:avLst/>
            </a:prstGeom>
            <a:noFill/>
            <a:ln w="2540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7308304" y="2692373"/>
              <a:ext cx="1296143" cy="646331"/>
            </a:xfrm>
            <a:prstGeom prst="rect">
              <a:avLst/>
            </a:prstGeom>
            <a:solidFill>
              <a:schemeClr val="accent4">
                <a:lumMod val="75000"/>
              </a:schemeClr>
            </a:solidFill>
          </p:spPr>
          <p:txBody>
            <a:bodyPr wrap="square" rtlCol="0">
              <a:spAutoFit/>
            </a:bodyPr>
            <a:lstStyle/>
            <a:p>
              <a:pPr algn="r"/>
              <a:r>
                <a:rPr kumimoji="1" lang="en-US" altLang="ja-JP" dirty="0" err="1" smtClean="0">
                  <a:solidFill>
                    <a:schemeClr val="bg1"/>
                  </a:solidFill>
                  <a:latin typeface="+mj-lt"/>
                </a:rPr>
                <a:t>Rs</a:t>
              </a:r>
              <a:r>
                <a:rPr kumimoji="1" lang="en-US" altLang="ja-JP" dirty="0" smtClean="0">
                  <a:solidFill>
                    <a:schemeClr val="bg1"/>
                  </a:solidFill>
                  <a:latin typeface="+mj-lt"/>
                </a:rPr>
                <a:t> = 33Ω</a:t>
              </a:r>
            </a:p>
            <a:p>
              <a:pPr algn="r"/>
              <a:r>
                <a:rPr lang="en-US" altLang="ja-JP" dirty="0" smtClean="0">
                  <a:solidFill>
                    <a:schemeClr val="bg1"/>
                  </a:solidFill>
                  <a:latin typeface="+mj-lt"/>
                </a:rPr>
                <a:t>long cable</a:t>
              </a:r>
              <a:endParaRPr kumimoji="1" lang="ja-JP" altLang="en-US" dirty="0">
                <a:solidFill>
                  <a:schemeClr val="bg1"/>
                </a:solidFill>
                <a:latin typeface="+mj-lt"/>
              </a:endParaRPr>
            </a:p>
          </p:txBody>
        </p:sp>
      </p:grpSp>
      <p:grpSp>
        <p:nvGrpSpPr>
          <p:cNvPr id="15" name="グループ化 14"/>
          <p:cNvGrpSpPr/>
          <p:nvPr/>
        </p:nvGrpSpPr>
        <p:grpSpPr>
          <a:xfrm>
            <a:off x="687263" y="2367168"/>
            <a:ext cx="2376000" cy="1620000"/>
            <a:chOff x="3555527" y="1700808"/>
            <a:chExt cx="2376000" cy="1620000"/>
          </a:xfrm>
        </p:grpSpPr>
        <p:pic>
          <p:nvPicPr>
            <p:cNvPr id="10" name="Picture 2" descr="F:\New Folder\wave.png"/>
            <p:cNvPicPr>
              <a:picLocks noChangeAspect="1" noChangeArrowheads="1"/>
            </p:cNvPicPr>
            <p:nvPr/>
          </p:nvPicPr>
          <p:blipFill rotWithShape="1">
            <a:blip r:embed="rId3">
              <a:extLst>
                <a:ext uri="{28A0092B-C50C-407E-A947-70E740481C1C}">
                  <a14:useLocalDpi xmlns:a14="http://schemas.microsoft.com/office/drawing/2010/main" val="0"/>
                </a:ext>
              </a:extLst>
            </a:blip>
            <a:srcRect l="4318" t="9220" r="48906" b="48257"/>
            <a:stretch/>
          </p:blipFill>
          <p:spPr bwMode="auto">
            <a:xfrm>
              <a:off x="3555527" y="1700808"/>
              <a:ext cx="2376000" cy="1620000"/>
            </a:xfrm>
            <a:prstGeom prst="rect">
              <a:avLst/>
            </a:prstGeom>
            <a:noFill/>
            <a:ln w="25400">
              <a:solidFill>
                <a:schemeClr val="accent3">
                  <a:lumMod val="75000"/>
                </a:schemeClr>
              </a:solidFill>
            </a:ln>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4644007" y="2674477"/>
              <a:ext cx="1287519" cy="646331"/>
            </a:xfrm>
            <a:prstGeom prst="rect">
              <a:avLst/>
            </a:prstGeom>
            <a:solidFill>
              <a:schemeClr val="accent3">
                <a:lumMod val="75000"/>
              </a:schemeClr>
            </a:solidFill>
          </p:spPr>
          <p:txBody>
            <a:bodyPr wrap="square" rtlCol="0">
              <a:spAutoFit/>
            </a:bodyPr>
            <a:lstStyle/>
            <a:p>
              <a:pPr algn="r"/>
              <a:r>
                <a:rPr kumimoji="1" lang="en-US" altLang="ja-JP" dirty="0" err="1" smtClean="0">
                  <a:solidFill>
                    <a:schemeClr val="bg1"/>
                  </a:solidFill>
                  <a:latin typeface="+mj-lt"/>
                </a:rPr>
                <a:t>Rs</a:t>
              </a:r>
              <a:r>
                <a:rPr kumimoji="1" lang="en-US" altLang="ja-JP" dirty="0" smtClean="0">
                  <a:solidFill>
                    <a:schemeClr val="bg1"/>
                  </a:solidFill>
                  <a:latin typeface="+mj-lt"/>
                </a:rPr>
                <a:t> = 50Ω</a:t>
              </a:r>
            </a:p>
            <a:p>
              <a:pPr algn="r"/>
              <a:r>
                <a:rPr lang="en-US" altLang="ja-JP" dirty="0" smtClean="0">
                  <a:solidFill>
                    <a:schemeClr val="bg1"/>
                  </a:solidFill>
                  <a:latin typeface="+mj-lt"/>
                </a:rPr>
                <a:t>short cable</a:t>
              </a:r>
              <a:endParaRPr kumimoji="1" lang="ja-JP" altLang="en-US" dirty="0">
                <a:solidFill>
                  <a:schemeClr val="bg1"/>
                </a:solidFill>
                <a:latin typeface="+mj-lt"/>
              </a:endParaRPr>
            </a:p>
          </p:txBody>
        </p:sp>
      </p:grpSp>
      <p:sp>
        <p:nvSpPr>
          <p:cNvPr id="19" name="テキスト ボックス 18"/>
          <p:cNvSpPr txBox="1"/>
          <p:nvPr/>
        </p:nvSpPr>
        <p:spPr>
          <a:xfrm>
            <a:off x="611560" y="5229200"/>
            <a:ext cx="3876515" cy="830997"/>
          </a:xfrm>
          <a:prstGeom prst="rect">
            <a:avLst/>
          </a:prstGeom>
          <a:noFill/>
        </p:spPr>
        <p:txBody>
          <a:bodyPr wrap="square" rtlCol="0">
            <a:spAutoFit/>
          </a:bodyPr>
          <a:lstStyle/>
          <a:p>
            <a:r>
              <a:rPr kumimoji="1" lang="en-US" altLang="ja-JP" sz="2400" dirty="0" smtClean="0">
                <a:latin typeface="+mj-lt"/>
              </a:rPr>
              <a:t>Smaller </a:t>
            </a:r>
            <a:r>
              <a:rPr kumimoji="1" lang="en-US" altLang="ja-JP" sz="2400" dirty="0" err="1" smtClean="0">
                <a:latin typeface="+mj-lt"/>
              </a:rPr>
              <a:t>Rp</a:t>
            </a:r>
            <a:r>
              <a:rPr kumimoji="1" lang="en-US" altLang="ja-JP" sz="2400" dirty="0" smtClean="0">
                <a:latin typeface="+mj-lt"/>
              </a:rPr>
              <a:t> </a:t>
            </a:r>
          </a:p>
          <a:p>
            <a:r>
              <a:rPr lang="ja-JP" altLang="en-US" sz="2400" dirty="0" smtClean="0"/>
              <a:t>→</a:t>
            </a:r>
            <a:r>
              <a:rPr lang="ja-JP" altLang="en-US" sz="2400" dirty="0"/>
              <a:t>　</a:t>
            </a:r>
            <a:r>
              <a:rPr lang="en-US" altLang="ja-JP" sz="2400" dirty="0" smtClean="0"/>
              <a:t>Not effective</a:t>
            </a:r>
            <a:endParaRPr lang="en-US" altLang="ja-JP" sz="2400" dirty="0"/>
          </a:p>
        </p:txBody>
      </p:sp>
      <p:sp>
        <p:nvSpPr>
          <p:cNvPr id="17" name="テキスト ボックス 16"/>
          <p:cNvSpPr txBox="1"/>
          <p:nvPr/>
        </p:nvSpPr>
        <p:spPr>
          <a:xfrm>
            <a:off x="539552" y="4293096"/>
            <a:ext cx="8064896" cy="707886"/>
          </a:xfrm>
          <a:prstGeom prst="rect">
            <a:avLst/>
          </a:prstGeom>
          <a:noFill/>
        </p:spPr>
        <p:txBody>
          <a:bodyPr wrap="square" rtlCol="0">
            <a:spAutoFit/>
          </a:bodyPr>
          <a:lstStyle/>
          <a:p>
            <a:r>
              <a:rPr lang="en-US" altLang="ja-JP" sz="2000" b="1" dirty="0" smtClean="0"/>
              <a:t>Tail is reduced with small </a:t>
            </a:r>
            <a:r>
              <a:rPr lang="en-US" altLang="ja-JP" sz="2000" b="1" dirty="0" err="1" smtClean="0"/>
              <a:t>Rs</a:t>
            </a:r>
            <a:r>
              <a:rPr lang="en-US" altLang="ja-JP" sz="2000" b="1" dirty="0" smtClean="0"/>
              <a:t>, but the waveform is distorted with a long read-out cable because of the impedance mismatch.</a:t>
            </a:r>
            <a:endParaRPr kumimoji="1" lang="ja-JP" altLang="en-US" sz="2000" b="1" dirty="0"/>
          </a:p>
        </p:txBody>
      </p:sp>
      <p:grpSp>
        <p:nvGrpSpPr>
          <p:cNvPr id="7" name="グループ化 6"/>
          <p:cNvGrpSpPr/>
          <p:nvPr/>
        </p:nvGrpSpPr>
        <p:grpSpPr>
          <a:xfrm>
            <a:off x="3492144" y="2354216"/>
            <a:ext cx="2376000" cy="1620000"/>
            <a:chOff x="3636160" y="2623960"/>
            <a:chExt cx="2376000" cy="1620000"/>
          </a:xfrm>
        </p:grpSpPr>
        <p:pic>
          <p:nvPicPr>
            <p:cNvPr id="20" name="Picture 3" descr="F:\New Folder\wave3.png"/>
            <p:cNvPicPr>
              <a:picLocks noChangeAspect="1" noChangeArrowheads="1"/>
            </p:cNvPicPr>
            <p:nvPr/>
          </p:nvPicPr>
          <p:blipFill rotWithShape="1">
            <a:blip r:embed="rId4">
              <a:extLst>
                <a:ext uri="{28A0092B-C50C-407E-A947-70E740481C1C}">
                  <a14:useLocalDpi xmlns:a14="http://schemas.microsoft.com/office/drawing/2010/main" val="0"/>
                </a:ext>
              </a:extLst>
            </a:blip>
            <a:srcRect l="6385" t="9218" r="46841" b="48260"/>
            <a:stretch/>
          </p:blipFill>
          <p:spPr bwMode="auto">
            <a:xfrm>
              <a:off x="3636160" y="2623960"/>
              <a:ext cx="2376000" cy="1620000"/>
            </a:xfrm>
            <a:prstGeom prst="rect">
              <a:avLst/>
            </a:prstGeom>
            <a:noFill/>
            <a:ln w="254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4724641" y="3597629"/>
              <a:ext cx="1287519" cy="646331"/>
            </a:xfrm>
            <a:prstGeom prst="rect">
              <a:avLst/>
            </a:prstGeom>
            <a:solidFill>
              <a:schemeClr val="accent1">
                <a:lumMod val="75000"/>
              </a:schemeClr>
            </a:solidFill>
          </p:spPr>
          <p:txBody>
            <a:bodyPr wrap="square" rtlCol="0">
              <a:spAutoFit/>
            </a:bodyPr>
            <a:lstStyle/>
            <a:p>
              <a:pPr algn="r"/>
              <a:r>
                <a:rPr kumimoji="1" lang="en-US" altLang="ja-JP" dirty="0" err="1" smtClean="0">
                  <a:solidFill>
                    <a:schemeClr val="bg1"/>
                  </a:solidFill>
                  <a:latin typeface="+mj-lt"/>
                </a:rPr>
                <a:t>Rs</a:t>
              </a:r>
              <a:r>
                <a:rPr kumimoji="1" lang="en-US" altLang="ja-JP" dirty="0" smtClean="0">
                  <a:solidFill>
                    <a:schemeClr val="bg1"/>
                  </a:solidFill>
                  <a:latin typeface="+mj-lt"/>
                </a:rPr>
                <a:t> = </a:t>
              </a:r>
              <a:r>
                <a:rPr lang="en-US" altLang="ja-JP" dirty="0" smtClean="0">
                  <a:solidFill>
                    <a:schemeClr val="bg1"/>
                  </a:solidFill>
                  <a:latin typeface="+mj-lt"/>
                </a:rPr>
                <a:t>33</a:t>
              </a:r>
              <a:r>
                <a:rPr kumimoji="1" lang="en-US" altLang="ja-JP" dirty="0" smtClean="0">
                  <a:solidFill>
                    <a:schemeClr val="bg1"/>
                  </a:solidFill>
                  <a:latin typeface="+mj-lt"/>
                </a:rPr>
                <a:t>Ω</a:t>
              </a:r>
            </a:p>
            <a:p>
              <a:pPr algn="r"/>
              <a:r>
                <a:rPr lang="en-US" altLang="ja-JP" dirty="0" smtClean="0">
                  <a:solidFill>
                    <a:schemeClr val="bg1"/>
                  </a:solidFill>
                  <a:latin typeface="+mj-lt"/>
                </a:rPr>
                <a:t>short cable</a:t>
              </a:r>
              <a:endParaRPr kumimoji="1" lang="ja-JP" altLang="en-US" dirty="0">
                <a:solidFill>
                  <a:schemeClr val="bg1"/>
                </a:solidFill>
                <a:latin typeface="+mj-lt"/>
              </a:endParaRPr>
            </a:p>
          </p:txBody>
        </p:sp>
      </p:grpSp>
      <p:sp>
        <p:nvSpPr>
          <p:cNvPr id="8" name="正方形/長方形 7"/>
          <p:cNvSpPr/>
          <p:nvPr/>
        </p:nvSpPr>
        <p:spPr>
          <a:xfrm>
            <a:off x="1479350" y="1916832"/>
            <a:ext cx="7413129" cy="369332"/>
          </a:xfrm>
          <a:prstGeom prst="rect">
            <a:avLst/>
          </a:prstGeom>
        </p:spPr>
        <p:txBody>
          <a:bodyPr wrap="square">
            <a:spAutoFit/>
          </a:bodyPr>
          <a:lstStyle/>
          <a:p>
            <a:r>
              <a:rPr lang="ja-JP" altLang="en-US" dirty="0" smtClean="0">
                <a:latin typeface="+mj-lt"/>
              </a:rPr>
              <a:t>↓</a:t>
            </a:r>
            <a:r>
              <a:rPr lang="en-US" altLang="ja-JP" dirty="0" smtClean="0">
                <a:latin typeface="+mj-lt"/>
              </a:rPr>
              <a:t>Data </a:t>
            </a:r>
            <a:r>
              <a:rPr lang="en-US" altLang="ja-JP" dirty="0">
                <a:latin typeface="+mj-lt"/>
              </a:rPr>
              <a:t>taken with large-area MPPC at room </a:t>
            </a:r>
            <a:r>
              <a:rPr lang="en-US" altLang="ja-JP" dirty="0" smtClean="0">
                <a:latin typeface="+mj-lt"/>
              </a:rPr>
              <a:t>temperature</a:t>
            </a:r>
            <a:r>
              <a:rPr lang="ja-JP" altLang="en-US" dirty="0" smtClean="0">
                <a:latin typeface="+mj-lt"/>
              </a:rPr>
              <a:t>↓</a:t>
            </a:r>
            <a:endParaRPr lang="ja-JP" altLang="en-US" dirty="0">
              <a:latin typeface="+mj-lt"/>
            </a:endParaRPr>
          </a:p>
        </p:txBody>
      </p:sp>
      <p:sp>
        <p:nvSpPr>
          <p:cNvPr id="23" name="テキスト ボックス 21"/>
          <p:cNvSpPr txBox="1"/>
          <p:nvPr/>
        </p:nvSpPr>
        <p:spPr>
          <a:xfrm>
            <a:off x="1695375" y="2958553"/>
            <a:ext cx="14557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l-GR" altLang="ja-JP" b="1" dirty="0" smtClean="0">
                <a:solidFill>
                  <a:srgbClr val="FF0000"/>
                </a:solidFill>
              </a:rPr>
              <a:t>τ</a:t>
            </a:r>
            <a:r>
              <a:rPr lang="en-US" altLang="ja-JP" b="1" baseline="-25000" dirty="0" smtClean="0">
                <a:solidFill>
                  <a:srgbClr val="FF0000"/>
                </a:solidFill>
              </a:rPr>
              <a:t>t</a:t>
            </a:r>
            <a:r>
              <a:rPr lang="en-US" altLang="ja-JP" b="1" dirty="0" smtClean="0">
                <a:solidFill>
                  <a:srgbClr val="FF0000"/>
                </a:solidFill>
              </a:rPr>
              <a:t>=</a:t>
            </a:r>
            <a:r>
              <a:rPr lang="ja-JP" altLang="en-US" b="1" dirty="0" smtClean="0">
                <a:solidFill>
                  <a:srgbClr val="FF0000"/>
                </a:solidFill>
              </a:rPr>
              <a:t> </a:t>
            </a:r>
            <a:r>
              <a:rPr lang="en-US" altLang="ja-JP" b="1" dirty="0" smtClean="0">
                <a:solidFill>
                  <a:srgbClr val="FF0000"/>
                </a:solidFill>
              </a:rPr>
              <a:t>192 ns</a:t>
            </a:r>
            <a:endParaRPr kumimoji="1" lang="ja-JP" altLang="en-US" b="1" dirty="0">
              <a:solidFill>
                <a:srgbClr val="FF0000"/>
              </a:solidFill>
            </a:endParaRPr>
          </a:p>
        </p:txBody>
      </p:sp>
      <p:sp>
        <p:nvSpPr>
          <p:cNvPr id="24" name="テキスト ボックス 21"/>
          <p:cNvSpPr txBox="1"/>
          <p:nvPr/>
        </p:nvSpPr>
        <p:spPr>
          <a:xfrm>
            <a:off x="4488075" y="2958553"/>
            <a:ext cx="14557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l-GR" altLang="ja-JP" b="1" dirty="0" smtClean="0">
                <a:solidFill>
                  <a:srgbClr val="FF0000"/>
                </a:solidFill>
              </a:rPr>
              <a:t>τ</a:t>
            </a:r>
            <a:r>
              <a:rPr lang="en-US" altLang="ja-JP" b="1" baseline="-25000" dirty="0" smtClean="0">
                <a:solidFill>
                  <a:srgbClr val="FF0000"/>
                </a:solidFill>
              </a:rPr>
              <a:t>t</a:t>
            </a:r>
            <a:r>
              <a:rPr lang="en-US" altLang="ja-JP" b="1" dirty="0" smtClean="0">
                <a:solidFill>
                  <a:srgbClr val="FF0000"/>
                </a:solidFill>
              </a:rPr>
              <a:t>=</a:t>
            </a:r>
            <a:r>
              <a:rPr lang="ja-JP" altLang="en-US" b="1" dirty="0" smtClean="0">
                <a:solidFill>
                  <a:srgbClr val="FF0000"/>
                </a:solidFill>
              </a:rPr>
              <a:t> </a:t>
            </a:r>
            <a:r>
              <a:rPr lang="en-US" altLang="ja-JP" b="1" dirty="0" smtClean="0">
                <a:solidFill>
                  <a:srgbClr val="FF0000"/>
                </a:solidFill>
              </a:rPr>
              <a:t>138 ns</a:t>
            </a:r>
            <a:endParaRPr kumimoji="1" lang="ja-JP" altLang="en-US" b="1" dirty="0">
              <a:solidFill>
                <a:srgbClr val="FF0000"/>
              </a:solidFill>
            </a:endParaRPr>
          </a:p>
        </p:txBody>
      </p:sp>
    </p:spTree>
    <p:extLst>
      <p:ext uri="{BB962C8B-B14F-4D97-AF65-F5344CB8AC3E}">
        <p14:creationId xmlns:p14="http://schemas.microsoft.com/office/powerpoint/2010/main" val="4192395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197385" y="2379093"/>
            <a:ext cx="3582527" cy="400136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4860031" y="836712"/>
            <a:ext cx="3888433" cy="4174723"/>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en-US" altLang="ja-JP" dirty="0" smtClean="0"/>
              <a:t>Cause of long waveform</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2013/6/5</a:t>
            </a:r>
            <a:endParaRPr kumimoji="1" lang="ja-JP" altLang="en-US"/>
          </a:p>
        </p:txBody>
      </p:sp>
      <p:sp>
        <p:nvSpPr>
          <p:cNvPr id="4" name="スライド番号プレースホルダー 3"/>
          <p:cNvSpPr>
            <a:spLocks noGrp="1"/>
          </p:cNvSpPr>
          <p:nvPr>
            <p:ph type="sldNum" sz="quarter" idx="12"/>
          </p:nvPr>
        </p:nvSpPr>
        <p:spPr/>
        <p:txBody>
          <a:bodyPr/>
          <a:lstStyle/>
          <a:p>
            <a:fld id="{88F3577D-3E97-4CDA-BB69-7383E2B62158}" type="slidenum">
              <a:rPr kumimoji="1" lang="ja-JP" altLang="en-US" smtClean="0"/>
              <a:t>24</a:t>
            </a:fld>
            <a:endParaRPr kumimoji="1" lang="ja-JP" altLang="en-US"/>
          </a:p>
        </p:txBody>
      </p:sp>
      <p:sp>
        <p:nvSpPr>
          <p:cNvPr id="5" name="二等辺三角形 4"/>
          <p:cNvSpPr/>
          <p:nvPr/>
        </p:nvSpPr>
        <p:spPr>
          <a:xfrm>
            <a:off x="1308037" y="4897563"/>
            <a:ext cx="584705" cy="504056"/>
          </a:xfrm>
          <a:prstGeom prst="triangl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6" name="直線コネクタ 5"/>
          <p:cNvCxnSpPr/>
          <p:nvPr/>
        </p:nvCxnSpPr>
        <p:spPr>
          <a:xfrm>
            <a:off x="1312357" y="4869160"/>
            <a:ext cx="580385"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7" name="直線コネクタ 6"/>
          <p:cNvCxnSpPr>
            <a:stCxn id="5" idx="0"/>
            <a:endCxn id="9" idx="2"/>
          </p:cNvCxnSpPr>
          <p:nvPr/>
        </p:nvCxnSpPr>
        <p:spPr>
          <a:xfrm flipH="1" flipV="1">
            <a:off x="1588246" y="4293096"/>
            <a:ext cx="0" cy="604467"/>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8" name="直線コネクタ 7"/>
          <p:cNvCxnSpPr>
            <a:endCxn id="5" idx="3"/>
          </p:cNvCxnSpPr>
          <p:nvPr/>
        </p:nvCxnSpPr>
        <p:spPr>
          <a:xfrm flipH="1" flipV="1">
            <a:off x="1600390" y="5401619"/>
            <a:ext cx="1" cy="596151"/>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9" name="正方形/長方形 8"/>
          <p:cNvSpPr/>
          <p:nvPr/>
        </p:nvSpPr>
        <p:spPr>
          <a:xfrm>
            <a:off x="1475656" y="3645024"/>
            <a:ext cx="225179" cy="64807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 name="直線コネクタ 9"/>
          <p:cNvCxnSpPr>
            <a:stCxn id="9" idx="0"/>
          </p:cNvCxnSpPr>
          <p:nvPr/>
        </p:nvCxnSpPr>
        <p:spPr>
          <a:xfrm flipH="1" flipV="1">
            <a:off x="1588245" y="3212976"/>
            <a:ext cx="1" cy="43204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1" name="直線コネクタ 10"/>
          <p:cNvCxnSpPr/>
          <p:nvPr/>
        </p:nvCxnSpPr>
        <p:spPr>
          <a:xfrm flipH="1">
            <a:off x="1960430" y="2852936"/>
            <a:ext cx="4339762"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2" name="直線コネクタ 11"/>
          <p:cNvCxnSpPr/>
          <p:nvPr/>
        </p:nvCxnSpPr>
        <p:spPr>
          <a:xfrm flipV="1">
            <a:off x="2318310" y="3212976"/>
            <a:ext cx="0" cy="115212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3" name="直線コネクタ 12"/>
          <p:cNvCxnSpPr/>
          <p:nvPr/>
        </p:nvCxnSpPr>
        <p:spPr>
          <a:xfrm>
            <a:off x="2028117" y="4365104"/>
            <a:ext cx="580385"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4" name="直線コネクタ 13"/>
          <p:cNvCxnSpPr/>
          <p:nvPr/>
        </p:nvCxnSpPr>
        <p:spPr>
          <a:xfrm>
            <a:off x="2030278" y="4517504"/>
            <a:ext cx="580385"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5" name="直線コネクタ 14"/>
          <p:cNvCxnSpPr/>
          <p:nvPr/>
        </p:nvCxnSpPr>
        <p:spPr>
          <a:xfrm flipV="1">
            <a:off x="2324240" y="4517504"/>
            <a:ext cx="0" cy="1480266"/>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6" name="直線コネクタ 15"/>
          <p:cNvCxnSpPr/>
          <p:nvPr/>
        </p:nvCxnSpPr>
        <p:spPr>
          <a:xfrm>
            <a:off x="1602549" y="3212976"/>
            <a:ext cx="715760"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7" name="直線コネクタ 16"/>
          <p:cNvCxnSpPr/>
          <p:nvPr/>
        </p:nvCxnSpPr>
        <p:spPr>
          <a:xfrm flipV="1">
            <a:off x="1956109" y="2852936"/>
            <a:ext cx="0" cy="36004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18" name="テキスト ボックス 17"/>
          <p:cNvSpPr txBox="1"/>
          <p:nvPr/>
        </p:nvSpPr>
        <p:spPr>
          <a:xfrm>
            <a:off x="2843808" y="4053554"/>
            <a:ext cx="959707" cy="923330"/>
          </a:xfrm>
          <a:prstGeom prst="rect">
            <a:avLst/>
          </a:prstGeom>
          <a:noFill/>
        </p:spPr>
        <p:txBody>
          <a:bodyPr wrap="square" rtlCol="0">
            <a:spAutoFit/>
          </a:bodyPr>
          <a:lstStyle/>
          <a:p>
            <a:r>
              <a:rPr kumimoji="1" lang="en-US" altLang="ja-JP" sz="5400" dirty="0" smtClean="0"/>
              <a:t>…</a:t>
            </a:r>
            <a:endParaRPr kumimoji="1" lang="ja-JP" altLang="en-US" sz="5400" dirty="0"/>
          </a:p>
        </p:txBody>
      </p:sp>
      <p:sp>
        <p:nvSpPr>
          <p:cNvPr id="19" name="テキスト ボックス 18"/>
          <p:cNvSpPr txBox="1"/>
          <p:nvPr/>
        </p:nvSpPr>
        <p:spPr>
          <a:xfrm>
            <a:off x="587957" y="3573016"/>
            <a:ext cx="959707" cy="707886"/>
          </a:xfrm>
          <a:prstGeom prst="rect">
            <a:avLst/>
          </a:prstGeom>
          <a:noFill/>
        </p:spPr>
        <p:txBody>
          <a:bodyPr wrap="square" rtlCol="0">
            <a:spAutoFit/>
          </a:bodyPr>
          <a:lstStyle/>
          <a:p>
            <a:r>
              <a:rPr kumimoji="1" lang="en-US" altLang="ja-JP" sz="4000" i="1" dirty="0" err="1" smtClean="0"/>
              <a:t>R</a:t>
            </a:r>
            <a:r>
              <a:rPr kumimoji="1" lang="en-US" altLang="ja-JP" sz="4000" baseline="-25000" dirty="0" err="1" smtClean="0"/>
              <a:t>q</a:t>
            </a:r>
            <a:endParaRPr kumimoji="1" lang="ja-JP" altLang="en-US" sz="4000" baseline="-25000" dirty="0"/>
          </a:p>
        </p:txBody>
      </p:sp>
      <p:sp>
        <p:nvSpPr>
          <p:cNvPr id="20" name="テキスト ボックス 19"/>
          <p:cNvSpPr txBox="1"/>
          <p:nvPr/>
        </p:nvSpPr>
        <p:spPr>
          <a:xfrm>
            <a:off x="587957" y="4785828"/>
            <a:ext cx="959707" cy="707886"/>
          </a:xfrm>
          <a:prstGeom prst="rect">
            <a:avLst/>
          </a:prstGeom>
          <a:noFill/>
        </p:spPr>
        <p:txBody>
          <a:bodyPr wrap="square" rtlCol="0">
            <a:spAutoFit/>
          </a:bodyPr>
          <a:lstStyle/>
          <a:p>
            <a:r>
              <a:rPr lang="en-US" altLang="ja-JP" sz="4000" i="1" dirty="0" smtClean="0"/>
              <a:t>C</a:t>
            </a:r>
            <a:r>
              <a:rPr lang="en-US" altLang="ja-JP" sz="4000" baseline="-25000" dirty="0" smtClean="0"/>
              <a:t>d</a:t>
            </a:r>
            <a:endParaRPr kumimoji="1" lang="ja-JP" altLang="en-US" sz="4000" baseline="-25000" dirty="0"/>
          </a:p>
        </p:txBody>
      </p:sp>
      <p:sp>
        <p:nvSpPr>
          <p:cNvPr id="21" name="テキスト ボックス 20"/>
          <p:cNvSpPr txBox="1"/>
          <p:nvPr/>
        </p:nvSpPr>
        <p:spPr>
          <a:xfrm>
            <a:off x="2364554" y="4557610"/>
            <a:ext cx="959707" cy="707886"/>
          </a:xfrm>
          <a:prstGeom prst="rect">
            <a:avLst/>
          </a:prstGeom>
          <a:noFill/>
        </p:spPr>
        <p:txBody>
          <a:bodyPr wrap="square" rtlCol="0">
            <a:spAutoFit/>
          </a:bodyPr>
          <a:lstStyle/>
          <a:p>
            <a:r>
              <a:rPr lang="en-US" altLang="ja-JP" sz="4000" i="1" dirty="0" smtClean="0"/>
              <a:t>C</a:t>
            </a:r>
            <a:r>
              <a:rPr lang="en-US" altLang="ja-JP" sz="4000" baseline="-25000" dirty="0"/>
              <a:t>s</a:t>
            </a:r>
            <a:endParaRPr kumimoji="1" lang="ja-JP" altLang="en-US" sz="4000" baseline="-25000" dirty="0"/>
          </a:p>
        </p:txBody>
      </p:sp>
      <p:cxnSp>
        <p:nvCxnSpPr>
          <p:cNvPr id="22" name="直線コネクタ 21"/>
          <p:cNvCxnSpPr/>
          <p:nvPr/>
        </p:nvCxnSpPr>
        <p:spPr>
          <a:xfrm flipV="1">
            <a:off x="5684878" y="2492896"/>
            <a:ext cx="0" cy="340075"/>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23" name="直線コネクタ 22"/>
          <p:cNvCxnSpPr/>
          <p:nvPr/>
        </p:nvCxnSpPr>
        <p:spPr>
          <a:xfrm>
            <a:off x="5508104" y="1260376"/>
            <a:ext cx="360040"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24" name="直線コネクタ 23"/>
          <p:cNvCxnSpPr/>
          <p:nvPr/>
        </p:nvCxnSpPr>
        <p:spPr>
          <a:xfrm>
            <a:off x="5396846" y="1412776"/>
            <a:ext cx="580385"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25" name="テキスト ボックス 24"/>
          <p:cNvSpPr txBox="1"/>
          <p:nvPr/>
        </p:nvSpPr>
        <p:spPr>
          <a:xfrm>
            <a:off x="6660232" y="910461"/>
            <a:ext cx="1440160" cy="646331"/>
          </a:xfrm>
          <a:prstGeom prst="rect">
            <a:avLst/>
          </a:prstGeom>
          <a:noFill/>
        </p:spPr>
        <p:txBody>
          <a:bodyPr wrap="square" rtlCol="0">
            <a:spAutoFit/>
          </a:bodyPr>
          <a:lstStyle/>
          <a:p>
            <a:r>
              <a:rPr kumimoji="1" lang="en-US" altLang="ja-JP" dirty="0" smtClean="0"/>
              <a:t>bias voltage</a:t>
            </a:r>
            <a:endParaRPr kumimoji="1" lang="ja-JP" altLang="en-US" dirty="0"/>
          </a:p>
        </p:txBody>
      </p:sp>
      <p:sp>
        <p:nvSpPr>
          <p:cNvPr id="26" name="テキスト ボックス 25"/>
          <p:cNvSpPr txBox="1"/>
          <p:nvPr/>
        </p:nvSpPr>
        <p:spPr>
          <a:xfrm>
            <a:off x="5988557" y="836712"/>
            <a:ext cx="959707" cy="707886"/>
          </a:xfrm>
          <a:prstGeom prst="rect">
            <a:avLst/>
          </a:prstGeom>
          <a:noFill/>
        </p:spPr>
        <p:txBody>
          <a:bodyPr wrap="square" rtlCol="0">
            <a:spAutoFit/>
          </a:bodyPr>
          <a:lstStyle/>
          <a:p>
            <a:r>
              <a:rPr kumimoji="1" lang="en-US" altLang="ja-JP" sz="4000" i="1" dirty="0" err="1" smtClean="0"/>
              <a:t>V</a:t>
            </a:r>
            <a:r>
              <a:rPr lang="en-US" altLang="ja-JP" sz="4000" baseline="-25000" dirty="0" err="1"/>
              <a:t>b</a:t>
            </a:r>
            <a:endParaRPr kumimoji="1" lang="ja-JP" altLang="en-US" sz="4000" baseline="-25000" dirty="0"/>
          </a:p>
        </p:txBody>
      </p:sp>
      <p:sp>
        <p:nvSpPr>
          <p:cNvPr id="27" name="テキスト ボックス 26"/>
          <p:cNvSpPr txBox="1"/>
          <p:nvPr/>
        </p:nvSpPr>
        <p:spPr>
          <a:xfrm>
            <a:off x="323528" y="2644233"/>
            <a:ext cx="1440160" cy="646331"/>
          </a:xfrm>
          <a:prstGeom prst="rect">
            <a:avLst/>
          </a:prstGeom>
          <a:noFill/>
        </p:spPr>
        <p:txBody>
          <a:bodyPr wrap="square" rtlCol="0">
            <a:spAutoFit/>
          </a:bodyPr>
          <a:lstStyle/>
          <a:p>
            <a:r>
              <a:rPr lang="en-US" altLang="ja-JP" dirty="0" smtClean="0"/>
              <a:t>quench</a:t>
            </a:r>
          </a:p>
          <a:p>
            <a:r>
              <a:rPr lang="en-US" altLang="ja-JP" dirty="0" smtClean="0"/>
              <a:t>resistance</a:t>
            </a:r>
            <a:endParaRPr kumimoji="1" lang="ja-JP" altLang="en-US" dirty="0"/>
          </a:p>
        </p:txBody>
      </p:sp>
      <p:sp>
        <p:nvSpPr>
          <p:cNvPr id="28" name="テキスト ボックス 27"/>
          <p:cNvSpPr txBox="1"/>
          <p:nvPr/>
        </p:nvSpPr>
        <p:spPr>
          <a:xfrm>
            <a:off x="323528" y="5518973"/>
            <a:ext cx="1152128" cy="646331"/>
          </a:xfrm>
          <a:prstGeom prst="rect">
            <a:avLst/>
          </a:prstGeom>
          <a:noFill/>
        </p:spPr>
        <p:txBody>
          <a:bodyPr wrap="square" rtlCol="0">
            <a:spAutoFit/>
          </a:bodyPr>
          <a:lstStyle/>
          <a:p>
            <a:r>
              <a:rPr lang="en-US" altLang="ja-JP" dirty="0" smtClean="0"/>
              <a:t>diode</a:t>
            </a:r>
          </a:p>
          <a:p>
            <a:r>
              <a:rPr lang="en-US" altLang="ja-JP" dirty="0" smtClean="0"/>
              <a:t>(sensor)</a:t>
            </a:r>
          </a:p>
        </p:txBody>
      </p:sp>
      <p:cxnSp>
        <p:nvCxnSpPr>
          <p:cNvPr id="29" name="直線コネクタ 28"/>
          <p:cNvCxnSpPr/>
          <p:nvPr/>
        </p:nvCxnSpPr>
        <p:spPr>
          <a:xfrm rot="5400000">
            <a:off x="6154015" y="2850775"/>
            <a:ext cx="580385"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30" name="直線コネクタ 29"/>
          <p:cNvCxnSpPr/>
          <p:nvPr/>
        </p:nvCxnSpPr>
        <p:spPr>
          <a:xfrm rot="5400000">
            <a:off x="6010000" y="2850775"/>
            <a:ext cx="580385"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31" name="直線コネクタ 30"/>
          <p:cNvCxnSpPr>
            <a:endCxn id="32" idx="3"/>
          </p:cNvCxnSpPr>
          <p:nvPr/>
        </p:nvCxnSpPr>
        <p:spPr>
          <a:xfrm flipV="1">
            <a:off x="6444207" y="2848616"/>
            <a:ext cx="1368154" cy="432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32" name="二等辺三角形 31"/>
          <p:cNvSpPr/>
          <p:nvPr/>
        </p:nvSpPr>
        <p:spPr>
          <a:xfrm rot="5400000">
            <a:off x="7772036" y="2596587"/>
            <a:ext cx="584705" cy="504056"/>
          </a:xfrm>
          <a:prstGeom prst="triangl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3" name="直線コネクタ 32"/>
          <p:cNvCxnSpPr>
            <a:endCxn id="34" idx="2"/>
          </p:cNvCxnSpPr>
          <p:nvPr/>
        </p:nvCxnSpPr>
        <p:spPr>
          <a:xfrm flipH="1" flipV="1">
            <a:off x="7098453" y="3911484"/>
            <a:ext cx="0" cy="45362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34" name="正方形/長方形 33"/>
          <p:cNvSpPr/>
          <p:nvPr/>
        </p:nvSpPr>
        <p:spPr>
          <a:xfrm>
            <a:off x="6985863" y="3263412"/>
            <a:ext cx="225179" cy="64807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5" name="直線コネクタ 34"/>
          <p:cNvCxnSpPr>
            <a:stCxn id="34" idx="0"/>
          </p:cNvCxnSpPr>
          <p:nvPr/>
        </p:nvCxnSpPr>
        <p:spPr>
          <a:xfrm flipH="1" flipV="1">
            <a:off x="7097527" y="2852936"/>
            <a:ext cx="926" cy="410476"/>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36" name="テキスト ボックス 35"/>
          <p:cNvSpPr txBox="1"/>
          <p:nvPr/>
        </p:nvSpPr>
        <p:spPr>
          <a:xfrm>
            <a:off x="7212693" y="3284984"/>
            <a:ext cx="959707" cy="707886"/>
          </a:xfrm>
          <a:prstGeom prst="rect">
            <a:avLst/>
          </a:prstGeom>
          <a:noFill/>
        </p:spPr>
        <p:txBody>
          <a:bodyPr wrap="square" rtlCol="0">
            <a:spAutoFit/>
          </a:bodyPr>
          <a:lstStyle/>
          <a:p>
            <a:r>
              <a:rPr kumimoji="1" lang="en-US" altLang="ja-JP" sz="4000" i="1" dirty="0" err="1" smtClean="0"/>
              <a:t>R</a:t>
            </a:r>
            <a:r>
              <a:rPr lang="en-US" altLang="ja-JP" sz="4000" baseline="-25000" dirty="0" err="1"/>
              <a:t>s</a:t>
            </a:r>
            <a:endParaRPr kumimoji="1" lang="ja-JP" altLang="en-US" sz="4000" baseline="-25000" dirty="0"/>
          </a:p>
        </p:txBody>
      </p:sp>
      <p:sp>
        <p:nvSpPr>
          <p:cNvPr id="37" name="テキスト ボックス 36"/>
          <p:cNvSpPr txBox="1"/>
          <p:nvPr/>
        </p:nvSpPr>
        <p:spPr>
          <a:xfrm>
            <a:off x="7410881" y="4221088"/>
            <a:ext cx="1337583" cy="646331"/>
          </a:xfrm>
          <a:prstGeom prst="rect">
            <a:avLst/>
          </a:prstGeom>
          <a:noFill/>
        </p:spPr>
        <p:txBody>
          <a:bodyPr wrap="square" rtlCol="0">
            <a:spAutoFit/>
          </a:bodyPr>
          <a:lstStyle/>
          <a:p>
            <a:r>
              <a:rPr lang="en-US" altLang="ja-JP" dirty="0" smtClean="0"/>
              <a:t>shunt</a:t>
            </a:r>
            <a:endParaRPr lang="en-US" altLang="ja-JP" dirty="0"/>
          </a:p>
          <a:p>
            <a:r>
              <a:rPr lang="en-US" altLang="ja-JP" dirty="0" smtClean="0"/>
              <a:t>resistance</a:t>
            </a:r>
            <a:endParaRPr kumimoji="1" lang="ja-JP" altLang="en-US" dirty="0"/>
          </a:p>
        </p:txBody>
      </p:sp>
      <p:sp>
        <p:nvSpPr>
          <p:cNvPr id="38" name="テキスト ボックス 37"/>
          <p:cNvSpPr txBox="1"/>
          <p:nvPr/>
        </p:nvSpPr>
        <p:spPr>
          <a:xfrm>
            <a:off x="2411760" y="5229200"/>
            <a:ext cx="1440160" cy="646331"/>
          </a:xfrm>
          <a:prstGeom prst="rect">
            <a:avLst/>
          </a:prstGeom>
          <a:noFill/>
        </p:spPr>
        <p:txBody>
          <a:bodyPr wrap="square" rtlCol="0">
            <a:spAutoFit/>
          </a:bodyPr>
          <a:lstStyle/>
          <a:p>
            <a:r>
              <a:rPr lang="en-US" altLang="ja-JP" dirty="0" smtClean="0"/>
              <a:t>stray</a:t>
            </a:r>
            <a:endParaRPr lang="en-US" altLang="ja-JP" dirty="0"/>
          </a:p>
          <a:p>
            <a:r>
              <a:rPr lang="en-US" altLang="ja-JP" dirty="0" smtClean="0"/>
              <a:t>capacitance</a:t>
            </a:r>
            <a:endParaRPr kumimoji="1" lang="ja-JP" altLang="en-US" dirty="0"/>
          </a:p>
        </p:txBody>
      </p:sp>
      <p:sp>
        <p:nvSpPr>
          <p:cNvPr id="39" name="テキスト ボックス 38"/>
          <p:cNvSpPr txBox="1"/>
          <p:nvPr/>
        </p:nvSpPr>
        <p:spPr>
          <a:xfrm>
            <a:off x="7492000" y="2123564"/>
            <a:ext cx="1256464" cy="369332"/>
          </a:xfrm>
          <a:prstGeom prst="rect">
            <a:avLst/>
          </a:prstGeom>
          <a:noFill/>
        </p:spPr>
        <p:txBody>
          <a:bodyPr wrap="square" rtlCol="0">
            <a:spAutoFit/>
          </a:bodyPr>
          <a:lstStyle/>
          <a:p>
            <a:r>
              <a:rPr kumimoji="1" lang="en-US" altLang="ja-JP" dirty="0" smtClean="0"/>
              <a:t>amplifier</a:t>
            </a:r>
            <a:endParaRPr kumimoji="1" lang="ja-JP" altLang="en-US" dirty="0"/>
          </a:p>
        </p:txBody>
      </p:sp>
      <p:cxnSp>
        <p:nvCxnSpPr>
          <p:cNvPr id="40" name="直線コネクタ 39"/>
          <p:cNvCxnSpPr/>
          <p:nvPr/>
        </p:nvCxnSpPr>
        <p:spPr>
          <a:xfrm>
            <a:off x="6807334" y="4382914"/>
            <a:ext cx="580385"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41" name="直線コネクタ 40"/>
          <p:cNvCxnSpPr/>
          <p:nvPr/>
        </p:nvCxnSpPr>
        <p:spPr>
          <a:xfrm>
            <a:off x="6910691" y="4509120"/>
            <a:ext cx="373670"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42" name="直線コネクタ 41"/>
          <p:cNvCxnSpPr/>
          <p:nvPr/>
        </p:nvCxnSpPr>
        <p:spPr>
          <a:xfrm>
            <a:off x="6952430" y="4653136"/>
            <a:ext cx="290192" cy="0"/>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46" name="テキスト ボックス 45"/>
          <p:cNvSpPr txBox="1"/>
          <p:nvPr/>
        </p:nvSpPr>
        <p:spPr>
          <a:xfrm>
            <a:off x="251519" y="920914"/>
            <a:ext cx="4896545" cy="1200329"/>
          </a:xfrm>
          <a:prstGeom prst="rect">
            <a:avLst/>
          </a:prstGeom>
          <a:noFill/>
        </p:spPr>
        <p:txBody>
          <a:bodyPr wrap="square" rtlCol="0">
            <a:spAutoFit/>
          </a:bodyPr>
          <a:lstStyle/>
          <a:p>
            <a:r>
              <a:rPr lang="en-US" altLang="ja-JP" sz="2400" dirty="0" smtClean="0"/>
              <a:t>Waveform can not be shortened only by reducing the quench resistance and cell capacitance.</a:t>
            </a:r>
            <a:endParaRPr kumimoji="1" lang="ja-JP" altLang="en-US" sz="2400" dirty="0"/>
          </a:p>
        </p:txBody>
      </p:sp>
      <p:sp>
        <p:nvSpPr>
          <p:cNvPr id="48" name="テキスト ボックス 47"/>
          <p:cNvSpPr txBox="1"/>
          <p:nvPr/>
        </p:nvSpPr>
        <p:spPr>
          <a:xfrm>
            <a:off x="6216858" y="467380"/>
            <a:ext cx="1194023" cy="369332"/>
          </a:xfrm>
          <a:prstGeom prst="rect">
            <a:avLst/>
          </a:prstGeom>
          <a:noFill/>
        </p:spPr>
        <p:txBody>
          <a:bodyPr wrap="square" rtlCol="0">
            <a:spAutoFit/>
          </a:bodyPr>
          <a:lstStyle/>
          <a:p>
            <a:r>
              <a:rPr kumimoji="1" lang="en-US" altLang="ja-JP" dirty="0" smtClean="0">
                <a:latin typeface="+mj-lt"/>
              </a:rPr>
              <a:t>AMP side</a:t>
            </a:r>
            <a:endParaRPr kumimoji="1" lang="ja-JP" altLang="en-US" dirty="0">
              <a:latin typeface="+mj-lt"/>
            </a:endParaRPr>
          </a:p>
        </p:txBody>
      </p:sp>
      <p:sp>
        <p:nvSpPr>
          <p:cNvPr id="50" name="テキスト ボックス 49"/>
          <p:cNvSpPr txBox="1"/>
          <p:nvPr/>
        </p:nvSpPr>
        <p:spPr>
          <a:xfrm>
            <a:off x="1224777" y="1956344"/>
            <a:ext cx="1383726" cy="369332"/>
          </a:xfrm>
          <a:prstGeom prst="rect">
            <a:avLst/>
          </a:prstGeom>
          <a:noFill/>
        </p:spPr>
        <p:txBody>
          <a:bodyPr wrap="square" rtlCol="0">
            <a:spAutoFit/>
          </a:bodyPr>
          <a:lstStyle/>
          <a:p>
            <a:r>
              <a:rPr kumimoji="1" lang="en-US" altLang="ja-JP" dirty="0" smtClean="0">
                <a:latin typeface="+mj-lt"/>
              </a:rPr>
              <a:t>MPPC side</a:t>
            </a:r>
            <a:endParaRPr kumimoji="1" lang="ja-JP" altLang="en-US" dirty="0">
              <a:latin typeface="+mj-lt"/>
            </a:endParaRPr>
          </a:p>
        </p:txBody>
      </p:sp>
      <p:sp>
        <p:nvSpPr>
          <p:cNvPr id="51" name="テキスト ボックス 50"/>
          <p:cNvSpPr txBox="1"/>
          <p:nvPr/>
        </p:nvSpPr>
        <p:spPr>
          <a:xfrm>
            <a:off x="4499992" y="5196997"/>
            <a:ext cx="4392488" cy="1200329"/>
          </a:xfrm>
          <a:prstGeom prst="rect">
            <a:avLst/>
          </a:prstGeom>
          <a:noFill/>
        </p:spPr>
        <p:txBody>
          <a:bodyPr wrap="square" rtlCol="0">
            <a:spAutoFit/>
          </a:bodyPr>
          <a:lstStyle/>
          <a:p>
            <a:r>
              <a:rPr lang="en-US" altLang="ja-JP" sz="2400" dirty="0" err="1" smtClean="0"/>
              <a:t>Rs</a:t>
            </a:r>
            <a:r>
              <a:rPr lang="en-US" altLang="ja-JP" sz="2400" dirty="0" err="1"/>
              <a:t>,</a:t>
            </a:r>
            <a:r>
              <a:rPr lang="en-US" altLang="ja-JP" sz="2400" dirty="0" err="1" smtClean="0"/>
              <a:t>Rp×Cs</a:t>
            </a:r>
            <a:r>
              <a:rPr lang="en-US" altLang="ja-JP" sz="2400" dirty="0" smtClean="0"/>
              <a:t> term is dominant against </a:t>
            </a:r>
            <a:r>
              <a:rPr lang="en-US" altLang="ja-JP" sz="2400" dirty="0" err="1" smtClean="0"/>
              <a:t>Rq</a:t>
            </a:r>
            <a:r>
              <a:rPr kumimoji="1" lang="en-US" altLang="ja-JP" sz="2400" dirty="0" err="1" smtClean="0"/>
              <a:t>×Cd</a:t>
            </a:r>
            <a:r>
              <a:rPr kumimoji="1" lang="en-US" altLang="ja-JP" sz="2400" dirty="0" smtClean="0"/>
              <a:t> term under small </a:t>
            </a:r>
            <a:r>
              <a:rPr kumimoji="1" lang="en-US" altLang="ja-JP" sz="2400" dirty="0" err="1" smtClean="0"/>
              <a:t>Rq</a:t>
            </a:r>
            <a:r>
              <a:rPr kumimoji="1" lang="en-US" altLang="ja-JP" sz="2400" dirty="0" smtClean="0"/>
              <a:t> condition? </a:t>
            </a:r>
            <a:endParaRPr kumimoji="1" lang="ja-JP" altLang="en-US" sz="2400" dirty="0"/>
          </a:p>
        </p:txBody>
      </p:sp>
      <p:sp>
        <p:nvSpPr>
          <p:cNvPr id="52" name="正方形/長方形 51"/>
          <p:cNvSpPr/>
          <p:nvPr/>
        </p:nvSpPr>
        <p:spPr>
          <a:xfrm>
            <a:off x="5575534" y="1844824"/>
            <a:ext cx="225179" cy="64807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5" name="直線コネクタ 54"/>
          <p:cNvCxnSpPr/>
          <p:nvPr/>
        </p:nvCxnSpPr>
        <p:spPr>
          <a:xfrm flipH="1" flipV="1">
            <a:off x="5684878" y="1412776"/>
            <a:ext cx="3246" cy="432049"/>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57" name="テキスト ボックス 56"/>
          <p:cNvSpPr txBox="1"/>
          <p:nvPr/>
        </p:nvSpPr>
        <p:spPr>
          <a:xfrm>
            <a:off x="4932040" y="1846287"/>
            <a:ext cx="959707" cy="707886"/>
          </a:xfrm>
          <a:prstGeom prst="rect">
            <a:avLst/>
          </a:prstGeom>
          <a:noFill/>
        </p:spPr>
        <p:txBody>
          <a:bodyPr wrap="square" rtlCol="0">
            <a:spAutoFit/>
          </a:bodyPr>
          <a:lstStyle/>
          <a:p>
            <a:r>
              <a:rPr kumimoji="1" lang="en-US" altLang="ja-JP" sz="4000" i="1" dirty="0" err="1" smtClean="0"/>
              <a:t>R</a:t>
            </a:r>
            <a:r>
              <a:rPr lang="en-US" altLang="ja-JP" sz="4000" baseline="-25000" dirty="0" err="1" smtClean="0"/>
              <a:t>p</a:t>
            </a:r>
            <a:endParaRPr kumimoji="1" lang="ja-JP" altLang="en-US" sz="4000" baseline="-25000" dirty="0"/>
          </a:p>
        </p:txBody>
      </p:sp>
      <p:sp>
        <p:nvSpPr>
          <p:cNvPr id="58" name="テキスト ボックス 57"/>
          <p:cNvSpPr txBox="1"/>
          <p:nvPr/>
        </p:nvSpPr>
        <p:spPr>
          <a:xfrm>
            <a:off x="5889092" y="1846565"/>
            <a:ext cx="1440160" cy="646331"/>
          </a:xfrm>
          <a:prstGeom prst="rect">
            <a:avLst/>
          </a:prstGeom>
          <a:noFill/>
        </p:spPr>
        <p:txBody>
          <a:bodyPr wrap="square" rtlCol="0">
            <a:spAutoFit/>
          </a:bodyPr>
          <a:lstStyle/>
          <a:p>
            <a:r>
              <a:rPr lang="en-US" altLang="ja-JP" dirty="0" smtClean="0"/>
              <a:t>protect</a:t>
            </a:r>
            <a:endParaRPr lang="en-US" altLang="ja-JP" dirty="0"/>
          </a:p>
          <a:p>
            <a:r>
              <a:rPr lang="en-US" altLang="ja-JP" dirty="0" smtClean="0"/>
              <a:t>resistance</a:t>
            </a:r>
            <a:endParaRPr kumimoji="1" lang="ja-JP" altLang="en-US" dirty="0"/>
          </a:p>
        </p:txBody>
      </p:sp>
    </p:spTree>
    <p:extLst>
      <p:ext uri="{BB962C8B-B14F-4D97-AF65-F5344CB8AC3E}">
        <p14:creationId xmlns:p14="http://schemas.microsoft.com/office/powerpoint/2010/main" val="3064593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4" name="スライド番号プレースホルダー 3"/>
          <p:cNvSpPr>
            <a:spLocks noGrp="1"/>
          </p:cNvSpPr>
          <p:nvPr>
            <p:ph type="sldNum" sz="quarter" idx="12"/>
          </p:nvPr>
        </p:nvSpPr>
        <p:spPr/>
        <p:txBody>
          <a:bodyPr/>
          <a:lstStyle/>
          <a:p>
            <a:fld id="{1BBE311C-E4D1-4EC8-8552-BB121655A2ED}" type="slidenum">
              <a:rPr lang="ja-JP" altLang="en-US" smtClean="0"/>
              <a:pPr/>
              <a:t>25</a:t>
            </a:fld>
            <a:endParaRPr lang="ja-JP" altLang="en-US"/>
          </a:p>
        </p:txBody>
      </p:sp>
      <p:grpSp>
        <p:nvGrpSpPr>
          <p:cNvPr id="6" name="グループ化 5"/>
          <p:cNvGrpSpPr/>
          <p:nvPr/>
        </p:nvGrpSpPr>
        <p:grpSpPr>
          <a:xfrm>
            <a:off x="611560" y="1206540"/>
            <a:ext cx="4659295" cy="4155590"/>
            <a:chOff x="6168244" y="1347614"/>
            <a:chExt cx="2868252" cy="2558172"/>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244" y="1948296"/>
              <a:ext cx="2652228" cy="178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6555811" y="1347614"/>
              <a:ext cx="2125595" cy="568400"/>
            </a:xfrm>
            <a:prstGeom prst="rect">
              <a:avLst/>
            </a:prstGeom>
            <a:noFill/>
          </p:spPr>
          <p:txBody>
            <a:bodyPr wrap="square" rtlCol="0">
              <a:spAutoFit/>
            </a:bodyPr>
            <a:lstStyle/>
            <a:p>
              <a:pPr algn="ctr"/>
              <a:r>
                <a:rPr lang="ja-JP" altLang="en-US" dirty="0" smtClean="0">
                  <a:solidFill>
                    <a:prstClr val="black"/>
                  </a:solidFill>
                  <a:latin typeface="+mn-ea"/>
                </a:rPr>
                <a:t>常温予備試験で</a:t>
              </a:r>
              <a:endParaRPr lang="en-US" altLang="ja-JP" dirty="0" smtClean="0">
                <a:solidFill>
                  <a:prstClr val="black"/>
                </a:solidFill>
                <a:latin typeface="+mn-ea"/>
              </a:endParaRPr>
            </a:p>
            <a:p>
              <a:pPr algn="ctr"/>
              <a:r>
                <a:rPr lang="ja-JP" altLang="en-US" dirty="0">
                  <a:solidFill>
                    <a:prstClr val="black"/>
                  </a:solidFill>
                  <a:latin typeface="+mn-ea"/>
                </a:rPr>
                <a:t>測定</a:t>
              </a:r>
              <a:r>
                <a:rPr lang="ja-JP" altLang="en-US" dirty="0" smtClean="0">
                  <a:solidFill>
                    <a:prstClr val="black"/>
                  </a:solidFill>
                  <a:latin typeface="+mn-ea"/>
                </a:rPr>
                <a:t>された波形</a:t>
              </a:r>
              <a:endParaRPr lang="en-US" altLang="ja-JP" dirty="0">
                <a:solidFill>
                  <a:prstClr val="black"/>
                </a:solidFill>
                <a:latin typeface="+mn-ea"/>
              </a:endParaRPr>
            </a:p>
            <a:p>
              <a:pPr algn="ctr"/>
              <a:r>
                <a:rPr lang="en-US" altLang="ja-JP" dirty="0" smtClean="0">
                  <a:solidFill>
                    <a:prstClr val="black"/>
                  </a:solidFill>
                  <a:latin typeface="+mn-ea"/>
                </a:rPr>
                <a:t>(LED</a:t>
              </a:r>
              <a:r>
                <a:rPr lang="ja-JP" altLang="en-US" dirty="0" smtClean="0">
                  <a:solidFill>
                    <a:prstClr val="black"/>
                  </a:solidFill>
                  <a:latin typeface="+mn-ea"/>
                </a:rPr>
                <a:t>イベントの平均</a:t>
              </a:r>
              <a:r>
                <a:rPr lang="en-US" altLang="ja-JP" dirty="0" smtClean="0">
                  <a:solidFill>
                    <a:prstClr val="black"/>
                  </a:solidFill>
                  <a:latin typeface="+mn-ea"/>
                </a:rPr>
                <a:t>)</a:t>
              </a:r>
            </a:p>
          </p:txBody>
        </p:sp>
        <p:sp>
          <p:nvSpPr>
            <p:cNvPr id="9" name="テキスト ボックス 8"/>
            <p:cNvSpPr txBox="1"/>
            <p:nvPr/>
          </p:nvSpPr>
          <p:spPr>
            <a:xfrm>
              <a:off x="7764098" y="2365974"/>
              <a:ext cx="1008112" cy="307777"/>
            </a:xfrm>
            <a:prstGeom prst="rect">
              <a:avLst/>
            </a:prstGeom>
            <a:noFill/>
          </p:spPr>
          <p:txBody>
            <a:bodyPr wrap="square" rtlCol="0">
              <a:spAutoFit/>
            </a:bodyPr>
            <a:lstStyle/>
            <a:p>
              <a:r>
                <a:rPr lang="en-US" altLang="ja-JP" sz="1400" b="1" dirty="0" smtClean="0">
                  <a:solidFill>
                    <a:schemeClr val="accent1">
                      <a:lumMod val="50000"/>
                    </a:schemeClr>
                  </a:solidFill>
                  <a:latin typeface="+mn-ea"/>
                </a:rPr>
                <a:t>4</a:t>
              </a:r>
              <a:r>
                <a:rPr lang="ja-JP" altLang="en-US" sz="1400" b="1" dirty="0" smtClean="0">
                  <a:solidFill>
                    <a:schemeClr val="accent1">
                      <a:lumMod val="50000"/>
                    </a:schemeClr>
                  </a:solidFill>
                  <a:latin typeface="+mn-ea"/>
                </a:rPr>
                <a:t>ヶ並列</a:t>
              </a:r>
              <a:endParaRPr lang="ja-JP" altLang="en-US" sz="1400" b="1" dirty="0">
                <a:solidFill>
                  <a:schemeClr val="accent1">
                    <a:lumMod val="50000"/>
                  </a:schemeClr>
                </a:solidFill>
                <a:latin typeface="+mn-ea"/>
              </a:endParaRPr>
            </a:p>
          </p:txBody>
        </p:sp>
        <p:sp>
          <p:nvSpPr>
            <p:cNvPr id="10" name="テキスト ボックス 9"/>
            <p:cNvSpPr txBox="1"/>
            <p:nvPr/>
          </p:nvSpPr>
          <p:spPr>
            <a:xfrm>
              <a:off x="6755986" y="1933926"/>
              <a:ext cx="1008112" cy="307777"/>
            </a:xfrm>
            <a:prstGeom prst="rect">
              <a:avLst/>
            </a:prstGeom>
            <a:noFill/>
          </p:spPr>
          <p:txBody>
            <a:bodyPr wrap="square" rtlCol="0">
              <a:spAutoFit/>
            </a:bodyPr>
            <a:lstStyle/>
            <a:p>
              <a:r>
                <a:rPr lang="en-US" altLang="ja-JP" sz="1400" b="1" dirty="0" smtClean="0">
                  <a:latin typeface="+mn-ea"/>
                </a:rPr>
                <a:t>4</a:t>
              </a:r>
              <a:r>
                <a:rPr lang="ja-JP" altLang="en-US" sz="1400" b="1" dirty="0" smtClean="0">
                  <a:latin typeface="+mn-ea"/>
                </a:rPr>
                <a:t>ヶ直列</a:t>
              </a:r>
              <a:endParaRPr lang="ja-JP" altLang="en-US" sz="1400" b="1" dirty="0">
                <a:latin typeface="+mn-ea"/>
              </a:endParaRPr>
            </a:p>
          </p:txBody>
        </p:sp>
        <p:sp>
          <p:nvSpPr>
            <p:cNvPr id="11" name="テキスト ボックス 10"/>
            <p:cNvSpPr txBox="1"/>
            <p:nvPr/>
          </p:nvSpPr>
          <p:spPr>
            <a:xfrm>
              <a:off x="7260042" y="2149950"/>
              <a:ext cx="708402" cy="307777"/>
            </a:xfrm>
            <a:prstGeom prst="rect">
              <a:avLst/>
            </a:prstGeom>
            <a:noFill/>
          </p:spPr>
          <p:txBody>
            <a:bodyPr wrap="square" rtlCol="0">
              <a:spAutoFit/>
            </a:bodyPr>
            <a:lstStyle/>
            <a:p>
              <a:r>
                <a:rPr lang="en-US" altLang="ja-JP" sz="1400" b="1" dirty="0">
                  <a:solidFill>
                    <a:schemeClr val="accent3">
                      <a:lumMod val="50000"/>
                    </a:schemeClr>
                  </a:solidFill>
                  <a:latin typeface="+mn-ea"/>
                </a:rPr>
                <a:t>2</a:t>
              </a:r>
              <a:r>
                <a:rPr lang="ja-JP" altLang="en-US" sz="1400" b="1" dirty="0" smtClean="0">
                  <a:solidFill>
                    <a:schemeClr val="accent3">
                      <a:lumMod val="50000"/>
                    </a:schemeClr>
                  </a:solidFill>
                  <a:latin typeface="+mn-ea"/>
                </a:rPr>
                <a:t>ヶ</a:t>
              </a:r>
              <a:r>
                <a:rPr lang="en-US" altLang="ja-JP" sz="1400" b="1" dirty="0">
                  <a:solidFill>
                    <a:schemeClr val="accent3">
                      <a:lumMod val="50000"/>
                    </a:schemeClr>
                  </a:solidFill>
                  <a:latin typeface="+mn-ea"/>
                </a:rPr>
                <a:t>2</a:t>
              </a:r>
              <a:r>
                <a:rPr lang="ja-JP" altLang="en-US" sz="1400" b="1" dirty="0">
                  <a:solidFill>
                    <a:schemeClr val="accent3">
                      <a:lumMod val="50000"/>
                    </a:schemeClr>
                  </a:solidFill>
                  <a:latin typeface="+mn-ea"/>
                </a:rPr>
                <a:t>ヶ</a:t>
              </a:r>
              <a:endParaRPr lang="en-US" altLang="ja-JP" sz="1400" b="1" dirty="0" smtClean="0">
                <a:solidFill>
                  <a:schemeClr val="accent3">
                    <a:lumMod val="50000"/>
                  </a:schemeClr>
                </a:solidFill>
                <a:latin typeface="+mn-ea"/>
              </a:endParaRPr>
            </a:p>
          </p:txBody>
        </p:sp>
        <p:sp>
          <p:nvSpPr>
            <p:cNvPr id="12" name="テキスト ボックス 11"/>
            <p:cNvSpPr txBox="1"/>
            <p:nvPr/>
          </p:nvSpPr>
          <p:spPr>
            <a:xfrm>
              <a:off x="8588316" y="3651870"/>
              <a:ext cx="448180" cy="253916"/>
            </a:xfrm>
            <a:prstGeom prst="rect">
              <a:avLst/>
            </a:prstGeom>
            <a:noFill/>
          </p:spPr>
          <p:txBody>
            <a:bodyPr wrap="square" rtlCol="0">
              <a:spAutoFit/>
            </a:bodyPr>
            <a:lstStyle/>
            <a:p>
              <a:r>
                <a:rPr lang="en-US" altLang="ja-JP" sz="1050" dirty="0" smtClean="0">
                  <a:solidFill>
                    <a:prstClr val="black"/>
                  </a:solidFill>
                  <a:latin typeface="+mn-ea"/>
                </a:rPr>
                <a:t>ns</a:t>
              </a:r>
              <a:endParaRPr lang="ja-JP" altLang="en-US" sz="1050" dirty="0">
                <a:solidFill>
                  <a:prstClr val="black"/>
                </a:solidFill>
                <a:latin typeface="+mn-ea"/>
              </a:endParaRPr>
            </a:p>
          </p:txBody>
        </p:sp>
      </p:grpSp>
    </p:spTree>
    <p:extLst>
      <p:ext uri="{BB962C8B-B14F-4D97-AF65-F5344CB8AC3E}">
        <p14:creationId xmlns:p14="http://schemas.microsoft.com/office/powerpoint/2010/main" val="952320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シングル波形の立ちあがり</a:t>
            </a:r>
            <a:endParaRPr kumimoji="1" lang="ja-JP" altLang="en-US" dirty="0"/>
          </a:p>
        </p:txBody>
      </p:sp>
      <p:sp>
        <p:nvSpPr>
          <p:cNvPr id="3" name="スライド番号プレースホルダー 2"/>
          <p:cNvSpPr>
            <a:spLocks noGrp="1"/>
          </p:cNvSpPr>
          <p:nvPr>
            <p:ph type="sldNum" sz="quarter" idx="12"/>
          </p:nvPr>
        </p:nvSpPr>
        <p:spPr/>
        <p:txBody>
          <a:bodyPr/>
          <a:lstStyle/>
          <a:p>
            <a:fld id="{1BBE311C-E4D1-4EC8-8552-BB121655A2ED}" type="slidenum">
              <a:rPr kumimoji="1" lang="ja-JP" altLang="en-US" smtClean="0"/>
              <a:t>26</a:t>
            </a:fld>
            <a:endParaRPr kumimoji="1" lang="ja-JP" altLang="en-US"/>
          </a:p>
        </p:txBody>
      </p:sp>
      <p:pic>
        <p:nvPicPr>
          <p:cNvPr id="2052" name="Picture 4" descr="C:\Users\kaneko\Desktop\rise_cable0.ep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3848" y="908720"/>
            <a:ext cx="5718000" cy="410445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51520" y="1340768"/>
            <a:ext cx="3099504" cy="1015663"/>
          </a:xfrm>
          <a:prstGeom prst="rect">
            <a:avLst/>
          </a:prstGeom>
          <a:noFill/>
        </p:spPr>
        <p:txBody>
          <a:bodyPr wrap="square" rtlCol="0">
            <a:spAutoFit/>
          </a:bodyPr>
          <a:lstStyle/>
          <a:p>
            <a:r>
              <a:rPr kumimoji="1" lang="ja-JP" altLang="en-US" sz="2000" dirty="0" smtClean="0"/>
              <a:t>印加電圧で上がっている？</a:t>
            </a:r>
            <a:endParaRPr kumimoji="1" lang="en-US" altLang="ja-JP" sz="2000" dirty="0" smtClean="0"/>
          </a:p>
          <a:p>
            <a:r>
              <a:rPr lang="ja-JP" altLang="en-US" sz="2000" dirty="0"/>
              <a:t>フィッティング</a:t>
            </a:r>
            <a:r>
              <a:rPr lang="ja-JP" altLang="en-US" sz="2000" dirty="0" smtClean="0"/>
              <a:t>の違いが見えてしまっているよう。</a:t>
            </a:r>
            <a:endParaRPr lang="en-US" altLang="ja-JP" sz="2000" dirty="0" smtClean="0"/>
          </a:p>
        </p:txBody>
      </p:sp>
      <p:sp>
        <p:nvSpPr>
          <p:cNvPr id="4" name="フッター プレースホルダー 3"/>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Tree>
    <p:extLst>
      <p:ext uri="{BB962C8B-B14F-4D97-AF65-F5344CB8AC3E}">
        <p14:creationId xmlns:p14="http://schemas.microsoft.com/office/powerpoint/2010/main" val="2110611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 </a:t>
            </a:r>
            <a:r>
              <a:rPr kumimoji="1" lang="en-US" altLang="ja-JP" dirty="0" err="1" smtClean="0"/>
              <a:t>p.e.</a:t>
            </a:r>
            <a:r>
              <a:rPr kumimoji="1" lang="en-US" altLang="ja-JP" dirty="0" smtClean="0"/>
              <a:t> </a:t>
            </a:r>
            <a:r>
              <a:rPr kumimoji="1" lang="ja-JP" altLang="en-US" dirty="0" smtClean="0"/>
              <a:t>ピークの広がり</a:t>
            </a:r>
            <a:endParaRPr kumimoji="1" lang="ja-JP" altLang="en-US" dirty="0"/>
          </a:p>
        </p:txBody>
      </p:sp>
      <p:sp>
        <p:nvSpPr>
          <p:cNvPr id="3" name="スライド番号プレースホルダー 2"/>
          <p:cNvSpPr>
            <a:spLocks noGrp="1"/>
          </p:cNvSpPr>
          <p:nvPr>
            <p:ph type="sldNum" sz="quarter" idx="12"/>
          </p:nvPr>
        </p:nvSpPr>
        <p:spPr/>
        <p:txBody>
          <a:bodyPr/>
          <a:lstStyle/>
          <a:p>
            <a:fld id="{1BBE311C-E4D1-4EC8-8552-BB121655A2ED}" type="slidenum">
              <a:rPr kumimoji="1" lang="ja-JP" altLang="en-US" smtClean="0"/>
              <a:t>27</a:t>
            </a:fld>
            <a:endParaRPr kumimoji="1" lang="ja-JP" altLang="en-US"/>
          </a:p>
        </p:txBody>
      </p:sp>
      <p:pic>
        <p:nvPicPr>
          <p:cNvPr id="4098" name="Picture 2" descr="C:\Users\kaneko\Downloads\sigma_over_charge_vs_OV.ep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758" y="1258076"/>
            <a:ext cx="4435325" cy="416936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neko\Downloads\sqrt_sigma2_over_charge_vs_OV.ep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268760"/>
            <a:ext cx="4435325" cy="4169362"/>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Tree>
    <p:extLst>
      <p:ext uri="{BB962C8B-B14F-4D97-AF65-F5344CB8AC3E}">
        <p14:creationId xmlns:p14="http://schemas.microsoft.com/office/powerpoint/2010/main" val="4222311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1483819674"/>
              </p:ext>
            </p:extLst>
          </p:nvPr>
        </p:nvGraphicFramePr>
        <p:xfrm>
          <a:off x="251520" y="2924944"/>
          <a:ext cx="5832648" cy="348615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normAutofit fontScale="90000"/>
          </a:bodyPr>
          <a:lstStyle/>
          <a:p>
            <a:r>
              <a:rPr kumimoji="1" lang="en-US" altLang="ja-JP" dirty="0" smtClean="0"/>
              <a:t>Detailed PDE calculation of G-type MPPC</a:t>
            </a:r>
            <a:endParaRPr kumimoji="1" lang="ja-JP" altLang="en-US" dirty="0"/>
          </a:p>
        </p:txBody>
      </p:sp>
      <p:sp>
        <p:nvSpPr>
          <p:cNvPr id="3" name="テキスト ボックス 2"/>
          <p:cNvSpPr txBox="1"/>
          <p:nvPr/>
        </p:nvSpPr>
        <p:spPr>
          <a:xfrm>
            <a:off x="467544" y="980728"/>
            <a:ext cx="2952328" cy="707886"/>
          </a:xfrm>
          <a:prstGeom prst="rect">
            <a:avLst/>
          </a:prstGeom>
          <a:noFill/>
        </p:spPr>
        <p:txBody>
          <a:bodyPr wrap="square" rtlCol="0">
            <a:spAutoFit/>
          </a:bodyPr>
          <a:lstStyle/>
          <a:p>
            <a:r>
              <a:rPr kumimoji="1" lang="en-US" altLang="ja-JP" sz="2000" dirty="0" smtClean="0"/>
              <a:t>In 2013Feb-1 test 1301-50UM-R2</a:t>
            </a:r>
            <a:endParaRPr kumimoji="1" lang="ja-JP" altLang="en-US" sz="2000" dirty="0"/>
          </a:p>
        </p:txBody>
      </p:sp>
      <p:graphicFrame>
        <p:nvGraphicFramePr>
          <p:cNvPr id="7" name="表 6"/>
          <p:cNvGraphicFramePr>
            <a:graphicFrameLocks noGrp="1"/>
          </p:cNvGraphicFramePr>
          <p:nvPr>
            <p:extLst>
              <p:ext uri="{D42A27DB-BD31-4B8C-83A1-F6EECF244321}">
                <p14:modId xmlns:p14="http://schemas.microsoft.com/office/powerpoint/2010/main" val="2594140714"/>
              </p:ext>
            </p:extLst>
          </p:nvPr>
        </p:nvGraphicFramePr>
        <p:xfrm>
          <a:off x="5868144" y="3717032"/>
          <a:ext cx="3192015" cy="1010920"/>
        </p:xfrm>
        <a:graphic>
          <a:graphicData uri="http://schemas.openxmlformats.org/drawingml/2006/table">
            <a:tbl>
              <a:tblPr firstCol="1" bandRow="1">
                <a:tableStyleId>{5C22544A-7EE6-4342-B048-85BDC9FD1C3A}</a:tableStyleId>
              </a:tblPr>
              <a:tblGrid>
                <a:gridCol w="1064005"/>
                <a:gridCol w="1064005"/>
                <a:gridCol w="1064005"/>
              </a:tblGrid>
              <a:tr h="370840">
                <a:tc>
                  <a:txBody>
                    <a:bodyPr/>
                    <a:lstStyle/>
                    <a:p>
                      <a:r>
                        <a:rPr kumimoji="1" lang="en-US" altLang="ja-JP" dirty="0" smtClean="0"/>
                        <a:t>voltage</a:t>
                      </a:r>
                      <a:endParaRPr kumimoji="1" lang="ja-JP" altLang="en-US" dirty="0"/>
                    </a:p>
                  </a:txBody>
                  <a:tcPr/>
                </a:tc>
                <a:tc>
                  <a:txBody>
                    <a:bodyPr/>
                    <a:lstStyle/>
                    <a:p>
                      <a:r>
                        <a:rPr kumimoji="1" lang="en-US" altLang="ja-JP" dirty="0" smtClean="0"/>
                        <a:t>1.4</a:t>
                      </a:r>
                      <a:endParaRPr kumimoji="1" lang="ja-JP" altLang="en-US" dirty="0"/>
                    </a:p>
                  </a:txBody>
                  <a:tcPr/>
                </a:tc>
                <a:tc>
                  <a:txBody>
                    <a:bodyPr/>
                    <a:lstStyle/>
                    <a:p>
                      <a:r>
                        <a:rPr kumimoji="1" lang="en-US" altLang="ja-JP" dirty="0" smtClean="0"/>
                        <a:t>1.7</a:t>
                      </a:r>
                      <a:endParaRPr kumimoji="1" lang="ja-JP" altLang="en-US" dirty="0"/>
                    </a:p>
                  </a:txBody>
                  <a:tcPr/>
                </a:tc>
              </a:tr>
              <a:tr h="370840">
                <a:tc>
                  <a:txBody>
                    <a:bodyPr/>
                    <a:lstStyle/>
                    <a:p>
                      <a:r>
                        <a:rPr kumimoji="1" lang="en-US" altLang="ja-JP" dirty="0" smtClean="0"/>
                        <a:t>PDE</a:t>
                      </a:r>
                    </a:p>
                    <a:p>
                      <a:r>
                        <a:rPr kumimoji="1" lang="en-US" altLang="ja-JP" dirty="0" smtClean="0"/>
                        <a:t>+/-</a:t>
                      </a:r>
                      <a:endParaRPr kumimoji="1" lang="ja-JP" altLang="en-US" dirty="0"/>
                    </a:p>
                  </a:txBody>
                  <a:tcPr/>
                </a:tc>
                <a:tc>
                  <a:txBody>
                    <a:bodyPr/>
                    <a:lstStyle/>
                    <a:p>
                      <a:r>
                        <a:rPr kumimoji="1" lang="en-US" altLang="ja-JP" dirty="0" smtClean="0"/>
                        <a:t>15.5 </a:t>
                      </a:r>
                    </a:p>
                    <a:p>
                      <a:r>
                        <a:rPr kumimoji="1" lang="en-US" altLang="ja-JP" dirty="0" smtClean="0"/>
                        <a:t>2.5</a:t>
                      </a:r>
                      <a:endParaRPr kumimoji="1" lang="ja-JP" altLang="en-US" dirty="0"/>
                    </a:p>
                  </a:txBody>
                  <a:tcPr/>
                </a:tc>
                <a:tc>
                  <a:txBody>
                    <a:bodyPr/>
                    <a:lstStyle/>
                    <a:p>
                      <a:r>
                        <a:rPr kumimoji="1" lang="en-US" altLang="ja-JP" dirty="0" smtClean="0"/>
                        <a:t>16.9</a:t>
                      </a:r>
                    </a:p>
                    <a:p>
                      <a:r>
                        <a:rPr kumimoji="1" lang="en-US" altLang="ja-JP" dirty="0" smtClean="0"/>
                        <a:t>3.7</a:t>
                      </a:r>
                      <a:endParaRPr kumimoji="1" lang="ja-JP" altLang="en-US" dirty="0"/>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799812038"/>
              </p:ext>
            </p:extLst>
          </p:nvPr>
        </p:nvGraphicFramePr>
        <p:xfrm>
          <a:off x="4355976" y="883365"/>
          <a:ext cx="4572000" cy="2595880"/>
        </p:xfrm>
        <a:graphic>
          <a:graphicData uri="http://schemas.openxmlformats.org/drawingml/2006/table">
            <a:tbl>
              <a:tblPr firstRow="1" firstCol="1" lastRow="1">
                <a:tableStyleId>{5C22544A-7EE6-4342-B048-85BDC9FD1C3A}</a:tableStyleId>
              </a:tblPr>
              <a:tblGrid>
                <a:gridCol w="1524000"/>
                <a:gridCol w="1524000"/>
                <a:gridCol w="1524000"/>
              </a:tblGrid>
              <a:tr h="370840">
                <a:tc>
                  <a:txBody>
                    <a:bodyPr/>
                    <a:lstStyle/>
                    <a:p>
                      <a:r>
                        <a:rPr kumimoji="1" lang="en-US" altLang="ja-JP" dirty="0" smtClean="0"/>
                        <a:t>Voltage</a:t>
                      </a:r>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en-US" altLang="ja-JP" dirty="0" smtClean="0"/>
                        <a:t>1.4</a:t>
                      </a:r>
                      <a:endParaRPr kumimoji="1" lang="ja-JP" altLang="en-US" dirty="0"/>
                    </a:p>
                  </a:txBody>
                  <a:tcPr>
                    <a:lnT w="12700" cap="flat" cmpd="sng" algn="ctr">
                      <a:solidFill>
                        <a:schemeClr val="tx1"/>
                      </a:solidFill>
                      <a:prstDash val="solid"/>
                      <a:round/>
                      <a:headEnd type="none" w="med" len="med"/>
                      <a:tailEnd type="none" w="med" len="med"/>
                    </a:lnT>
                  </a:tcPr>
                </a:tc>
                <a:tc>
                  <a:txBody>
                    <a:bodyPr/>
                    <a:lstStyle/>
                    <a:p>
                      <a:r>
                        <a:rPr kumimoji="1" lang="en-US" altLang="ja-JP" dirty="0" smtClean="0"/>
                        <a:t>1.7</a:t>
                      </a:r>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Errors</a:t>
                      </a:r>
                      <a:endParaRPr kumimoji="1" lang="ja-JP" altLang="en-US" dirty="0" smtClean="0"/>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tc>
              </a:tr>
              <a:tr h="370840">
                <a:tc>
                  <a:txBody>
                    <a:bodyPr/>
                    <a:lstStyle/>
                    <a:p>
                      <a:r>
                        <a:rPr kumimoji="1" lang="en-US" altLang="ja-JP" dirty="0" smtClean="0"/>
                        <a:t>Gain</a:t>
                      </a:r>
                    </a:p>
                  </a:txBody>
                  <a:tcPr>
                    <a:lnL w="12700" cap="flat" cmpd="sng" algn="ctr">
                      <a:solidFill>
                        <a:schemeClr val="tx1"/>
                      </a:solidFill>
                      <a:prstDash val="solid"/>
                      <a:round/>
                      <a:headEnd type="none" w="med" len="med"/>
                      <a:tailEnd type="none" w="med" len="med"/>
                    </a:lnL>
                  </a:tcPr>
                </a:tc>
                <a:tc>
                  <a:txBody>
                    <a:bodyPr/>
                    <a:lstStyle/>
                    <a:p>
                      <a:r>
                        <a:rPr kumimoji="1" lang="en-US" altLang="ja-JP" dirty="0" smtClean="0"/>
                        <a:t>3.1%</a:t>
                      </a:r>
                      <a:endParaRPr kumimoji="1" lang="ja-JP" altLang="en-US" dirty="0"/>
                    </a:p>
                  </a:txBody>
                  <a:tcPr/>
                </a:tc>
                <a:tc>
                  <a:txBody>
                    <a:bodyPr/>
                    <a:lstStyle/>
                    <a:p>
                      <a:r>
                        <a:rPr kumimoji="1" lang="en-US" altLang="ja-JP" dirty="0" smtClean="0"/>
                        <a:t>1.6%</a:t>
                      </a:r>
                      <a:endParaRPr kumimoji="1" lang="ja-JP" altLang="en-US" dirty="0"/>
                    </a:p>
                  </a:txBody>
                  <a:tcPr>
                    <a:lnR w="12700" cap="flat" cmpd="sng" algn="ctr">
                      <a:solidFill>
                        <a:schemeClr val="tx1"/>
                      </a:solidFill>
                      <a:prstDash val="solid"/>
                      <a:round/>
                      <a:headEnd type="none" w="med" len="med"/>
                      <a:tailEnd type="none" w="med" len="med"/>
                    </a:lnR>
                  </a:tcPr>
                </a:tc>
              </a:tr>
              <a:tr h="370840">
                <a:tc>
                  <a:txBody>
                    <a:bodyPr/>
                    <a:lstStyle/>
                    <a:p>
                      <a:r>
                        <a:rPr kumimoji="1" lang="en-US" altLang="ja-JP" dirty="0" smtClean="0"/>
                        <a:t>Alpha peak</a:t>
                      </a:r>
                    </a:p>
                  </a:txBody>
                  <a:tcPr>
                    <a:lnL w="12700" cap="flat" cmpd="sng" algn="ctr">
                      <a:solidFill>
                        <a:schemeClr val="tx1"/>
                      </a:solidFill>
                      <a:prstDash val="solid"/>
                      <a:round/>
                      <a:headEnd type="none" w="med" len="med"/>
                      <a:tailEnd type="none" w="med" len="med"/>
                    </a:lnL>
                  </a:tcPr>
                </a:tc>
                <a:tc>
                  <a:txBody>
                    <a:bodyPr/>
                    <a:lstStyle/>
                    <a:p>
                      <a:r>
                        <a:rPr kumimoji="1" lang="en-US" altLang="ja-JP" dirty="0" smtClean="0"/>
                        <a:t>0.26%</a:t>
                      </a:r>
                      <a:endParaRPr kumimoji="1" lang="ja-JP" altLang="en-US" dirty="0"/>
                    </a:p>
                  </a:txBody>
                  <a:tcPr/>
                </a:tc>
                <a:tc>
                  <a:txBody>
                    <a:bodyPr/>
                    <a:lstStyle/>
                    <a:p>
                      <a:r>
                        <a:rPr kumimoji="1" lang="en-US" altLang="ja-JP" dirty="0" smtClean="0"/>
                        <a:t>0.21%</a:t>
                      </a:r>
                      <a:endParaRPr kumimoji="1" lang="ja-JP" altLang="en-US" dirty="0"/>
                    </a:p>
                  </a:txBody>
                  <a:tcPr>
                    <a:lnR w="12700" cap="flat" cmpd="sng" algn="ctr">
                      <a:solidFill>
                        <a:schemeClr val="tx1"/>
                      </a:solidFill>
                      <a:prstDash val="solid"/>
                      <a:round/>
                      <a:headEnd type="none" w="med" len="med"/>
                      <a:tailEnd type="none" w="med" len="med"/>
                    </a:lnR>
                  </a:tcPr>
                </a:tc>
              </a:tr>
              <a:tr h="370840">
                <a:tc>
                  <a:txBody>
                    <a:bodyPr/>
                    <a:lstStyle/>
                    <a:p>
                      <a:r>
                        <a:rPr kumimoji="1" lang="en-US" altLang="ja-JP" dirty="0" smtClean="0"/>
                        <a:t>Correction</a:t>
                      </a:r>
                    </a:p>
                  </a:txBody>
                  <a:tcPr>
                    <a:lnL w="12700" cap="flat" cmpd="sng" algn="ctr">
                      <a:solidFill>
                        <a:schemeClr val="tx1"/>
                      </a:solidFill>
                      <a:prstDash val="solid"/>
                      <a:round/>
                      <a:headEnd type="none" w="med" len="med"/>
                      <a:tailEnd type="none" w="med" len="med"/>
                    </a:lnL>
                  </a:tcPr>
                </a:tc>
                <a:tc>
                  <a:txBody>
                    <a:bodyPr/>
                    <a:lstStyle/>
                    <a:p>
                      <a:r>
                        <a:rPr kumimoji="1" lang="en-US" altLang="ja-JP" dirty="0" smtClean="0"/>
                        <a:t>3.2%</a:t>
                      </a:r>
                      <a:endParaRPr kumimoji="1" lang="ja-JP" altLang="en-US" dirty="0"/>
                    </a:p>
                  </a:txBody>
                  <a:tcPr/>
                </a:tc>
                <a:tc>
                  <a:txBody>
                    <a:bodyPr/>
                    <a:lstStyle/>
                    <a:p>
                      <a:r>
                        <a:rPr kumimoji="1" lang="en-US" altLang="ja-JP" dirty="0" smtClean="0"/>
                        <a:t>1.7%</a:t>
                      </a:r>
                      <a:endParaRPr kumimoji="1" lang="ja-JP" altLang="en-US" dirty="0"/>
                    </a:p>
                  </a:txBody>
                  <a:tcPr>
                    <a:lnR w="12700" cap="flat" cmpd="sng" algn="ctr">
                      <a:solidFill>
                        <a:schemeClr val="tx1"/>
                      </a:solidFill>
                      <a:prstDash val="solid"/>
                      <a:round/>
                      <a:headEnd type="none" w="med" len="med"/>
                      <a:tailEnd type="none" w="med" len="med"/>
                    </a:lnR>
                  </a:tcPr>
                </a:tc>
              </a:tr>
              <a:tr h="370840">
                <a:tc>
                  <a:txBody>
                    <a:bodyPr/>
                    <a:lstStyle/>
                    <a:p>
                      <a:r>
                        <a:rPr kumimoji="1" lang="en-US" altLang="ja-JP" dirty="0" smtClean="0"/>
                        <a:t>Model  syst.</a:t>
                      </a:r>
                    </a:p>
                  </a:txBody>
                  <a:tcPr>
                    <a:lnL w="12700" cap="flat" cmpd="sng" algn="ctr">
                      <a:solidFill>
                        <a:schemeClr val="tx1"/>
                      </a:solidFill>
                      <a:prstDash val="solid"/>
                      <a:round/>
                      <a:headEnd type="none" w="med" len="med"/>
                      <a:tailEnd type="none" w="med" len="med"/>
                    </a:lnL>
                  </a:tcPr>
                </a:tc>
                <a:tc>
                  <a:txBody>
                    <a:bodyPr/>
                    <a:lstStyle/>
                    <a:p>
                      <a:r>
                        <a:rPr kumimoji="1" lang="en-US" altLang="ja-JP" dirty="0" smtClean="0"/>
                        <a:t>14%</a:t>
                      </a:r>
                    </a:p>
                  </a:txBody>
                  <a:tcPr/>
                </a:tc>
                <a:tc>
                  <a:txBody>
                    <a:bodyPr/>
                    <a:lstStyle/>
                    <a:p>
                      <a:r>
                        <a:rPr kumimoji="1" lang="en-US" altLang="ja-JP" dirty="0" smtClean="0"/>
                        <a:t>22%</a:t>
                      </a:r>
                    </a:p>
                  </a:txBody>
                  <a:tcPr>
                    <a:lnR w="12700" cap="flat" cmpd="sng" algn="ctr">
                      <a:solidFill>
                        <a:schemeClr val="tx1"/>
                      </a:solidFill>
                      <a:prstDash val="solid"/>
                      <a:round/>
                      <a:headEnd type="none" w="med" len="med"/>
                      <a:tailEnd type="none" w="med" len="med"/>
                    </a:lnR>
                  </a:tcPr>
                </a:tc>
              </a:tr>
              <a:tr h="370840">
                <a:tc>
                  <a:txBody>
                    <a:bodyPr/>
                    <a:lstStyle/>
                    <a:p>
                      <a:r>
                        <a:rPr kumimoji="1" lang="en-US" altLang="ja-JP" dirty="0" smtClean="0"/>
                        <a:t>total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en-US" altLang="ja-JP" dirty="0" smtClean="0"/>
                        <a:t>15.3%</a:t>
                      </a:r>
                    </a:p>
                  </a:txBody>
                  <a:tcPr>
                    <a:lnB w="12700" cap="flat" cmpd="sng" algn="ctr">
                      <a:solidFill>
                        <a:schemeClr val="tx1"/>
                      </a:solidFill>
                      <a:prstDash val="solid"/>
                      <a:round/>
                      <a:headEnd type="none" w="med" len="med"/>
                      <a:tailEnd type="none" w="med" len="med"/>
                    </a:lnB>
                  </a:tcPr>
                </a:tc>
                <a:tc>
                  <a:txBody>
                    <a:bodyPr/>
                    <a:lstStyle/>
                    <a:p>
                      <a:r>
                        <a:rPr kumimoji="1" lang="en-US" altLang="ja-JP" dirty="0" smtClean="0"/>
                        <a:t>22.2%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9391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3852" y="4221088"/>
            <a:ext cx="3474092" cy="2421904"/>
          </a:xfrm>
          <a:prstGeom prst="rect">
            <a:avLst/>
          </a:prstGeom>
          <a:noFill/>
          <a:ln w="9525">
            <a:noFill/>
            <a:miter lim="800000"/>
            <a:headEnd/>
            <a:tailEnd/>
          </a:ln>
        </p:spPr>
      </p:pic>
      <p:sp>
        <p:nvSpPr>
          <p:cNvPr id="2" name="タイトル 1"/>
          <p:cNvSpPr>
            <a:spLocks noGrp="1"/>
          </p:cNvSpPr>
          <p:nvPr>
            <p:ph type="title"/>
          </p:nvPr>
        </p:nvSpPr>
        <p:spPr/>
        <p:txBody>
          <a:bodyPr>
            <a:normAutofit fontScale="90000"/>
          </a:bodyPr>
          <a:lstStyle/>
          <a:p>
            <a:r>
              <a:rPr lang="ja-JP" altLang="en-US" dirty="0"/>
              <a:t>現</a:t>
            </a:r>
            <a:r>
              <a:rPr kumimoji="1" lang="en-US" altLang="ja-JP" dirty="0" smtClean="0"/>
              <a:t>MEG</a:t>
            </a:r>
            <a:r>
              <a:rPr kumimoji="1" lang="ja-JP" altLang="en-US" dirty="0" smtClean="0"/>
              <a:t>における液体キセノン検出器</a:t>
            </a:r>
            <a:endParaRPr kumimoji="1" lang="ja-JP" altLang="en-US" dirty="0"/>
          </a:p>
        </p:txBody>
      </p:sp>
      <p:sp>
        <p:nvSpPr>
          <p:cNvPr id="15" name="スライド番号プレースホルダー 14"/>
          <p:cNvSpPr>
            <a:spLocks noGrp="1"/>
          </p:cNvSpPr>
          <p:nvPr>
            <p:ph type="sldNum" sz="quarter" idx="12"/>
          </p:nvPr>
        </p:nvSpPr>
        <p:spPr/>
        <p:txBody>
          <a:bodyPr/>
          <a:lstStyle/>
          <a:p>
            <a:fld id="{1BBE311C-E4D1-4EC8-8552-BB121655A2ED}" type="slidenum">
              <a:rPr kumimoji="1" lang="ja-JP" altLang="en-US" smtClean="0"/>
              <a:t>2</a:t>
            </a:fld>
            <a:endParaRPr kumimoji="1" lang="ja-JP" altLang="en-US"/>
          </a:p>
        </p:txBody>
      </p:sp>
      <p:sp>
        <p:nvSpPr>
          <p:cNvPr id="11" name="テキスト ボックス 10"/>
          <p:cNvSpPr txBox="1"/>
          <p:nvPr/>
        </p:nvSpPr>
        <p:spPr>
          <a:xfrm>
            <a:off x="5220072" y="1131709"/>
            <a:ext cx="3312368" cy="2585323"/>
          </a:xfrm>
          <a:prstGeom prst="rect">
            <a:avLst/>
          </a:prstGeom>
          <a:noFill/>
        </p:spPr>
        <p:txBody>
          <a:bodyPr wrap="square" rtlCol="0">
            <a:spAutoFit/>
          </a:bodyPr>
          <a:lstStyle/>
          <a:p>
            <a:r>
              <a:rPr kumimoji="1" lang="en-US" altLang="ja-JP" b="1" dirty="0" smtClean="0"/>
              <a:t>μ</a:t>
            </a:r>
            <a:r>
              <a:rPr kumimoji="1" lang="en-US" altLang="ja-JP" b="1" baseline="30000" dirty="0" smtClean="0"/>
              <a:t>+</a:t>
            </a:r>
            <a:r>
              <a:rPr kumimoji="1" lang="ja-JP" altLang="en-US" b="1" dirty="0" smtClean="0"/>
              <a:t>→</a:t>
            </a:r>
            <a:r>
              <a:rPr kumimoji="1" lang="en-US" altLang="ja-JP" b="1" i="1" dirty="0" smtClean="0"/>
              <a:t>e</a:t>
            </a:r>
            <a:r>
              <a:rPr kumimoji="1" lang="en-US" altLang="ja-JP" b="1" dirty="0" smtClean="0"/>
              <a:t> </a:t>
            </a:r>
            <a:r>
              <a:rPr kumimoji="1" lang="en-US" altLang="ja-JP" b="1" baseline="30000" dirty="0" smtClean="0"/>
              <a:t>+</a:t>
            </a:r>
            <a:r>
              <a:rPr kumimoji="1" lang="en-US" altLang="ja-JP" b="1" dirty="0" smtClean="0"/>
              <a:t> γ </a:t>
            </a:r>
            <a:r>
              <a:rPr kumimoji="1" lang="ja-JP" altLang="en-US" dirty="0" smtClean="0"/>
              <a:t>崩壊で発生する</a:t>
            </a:r>
            <a:r>
              <a:rPr kumimoji="1" lang="en-US" altLang="ja-JP" dirty="0" smtClean="0"/>
              <a:t>52.8MeV</a:t>
            </a:r>
            <a:r>
              <a:rPr kumimoji="1" lang="ja-JP" altLang="en-US" dirty="0" smtClean="0"/>
              <a:t>の</a:t>
            </a:r>
            <a:r>
              <a:rPr kumimoji="1" lang="en-US" altLang="ja-JP" dirty="0" smtClean="0"/>
              <a:t>γ</a:t>
            </a:r>
            <a:r>
              <a:rPr kumimoji="1" lang="ja-JP" altLang="en-US" dirty="0" smtClean="0"/>
              <a:t>線を検出する。</a:t>
            </a:r>
            <a:endParaRPr kumimoji="1" lang="en-US" altLang="ja-JP" dirty="0" smtClean="0"/>
          </a:p>
          <a:p>
            <a:endParaRPr lang="en-US" altLang="ja-JP" dirty="0"/>
          </a:p>
          <a:p>
            <a:r>
              <a:rPr lang="en-US" altLang="ja-JP" dirty="0"/>
              <a:t>900ℓ</a:t>
            </a:r>
            <a:r>
              <a:rPr lang="ja-JP" altLang="en-US" dirty="0"/>
              <a:t>の液体キセノン </a:t>
            </a:r>
            <a:r>
              <a:rPr lang="en-US" altLang="ja-JP" dirty="0" smtClean="0"/>
              <a:t>(LXe</a:t>
            </a:r>
            <a:r>
              <a:rPr lang="en-US" altLang="ja-JP" dirty="0"/>
              <a:t>)</a:t>
            </a:r>
          </a:p>
          <a:p>
            <a:endParaRPr lang="en-US" altLang="ja-JP" dirty="0"/>
          </a:p>
          <a:p>
            <a:r>
              <a:rPr lang="ja-JP" altLang="en-US" dirty="0"/>
              <a:t>入射面に</a:t>
            </a:r>
            <a:r>
              <a:rPr lang="en-US" altLang="ja-JP" dirty="0"/>
              <a:t>216</a:t>
            </a:r>
            <a:r>
              <a:rPr lang="ja-JP" altLang="en-US" dirty="0"/>
              <a:t>個</a:t>
            </a:r>
            <a:endParaRPr lang="en-US" altLang="ja-JP" dirty="0"/>
          </a:p>
          <a:p>
            <a:r>
              <a:rPr lang="ja-JP" altLang="en-US" dirty="0"/>
              <a:t>他の面に</a:t>
            </a:r>
            <a:r>
              <a:rPr lang="en-US" altLang="ja-JP" dirty="0"/>
              <a:t>630</a:t>
            </a:r>
            <a:r>
              <a:rPr lang="ja-JP" altLang="en-US" dirty="0"/>
              <a:t>個の</a:t>
            </a:r>
            <a:endParaRPr lang="en-US" altLang="ja-JP" dirty="0"/>
          </a:p>
          <a:p>
            <a:r>
              <a:rPr lang="ja-JP" altLang="en-US" dirty="0"/>
              <a:t>有効面積</a:t>
            </a:r>
            <a:r>
              <a:rPr lang="ja-JP" altLang="en-US" dirty="0" smtClean="0"/>
              <a:t>の</a:t>
            </a:r>
            <a:r>
              <a:rPr lang="ja-JP" altLang="en-US" dirty="0"/>
              <a:t>直径</a:t>
            </a:r>
            <a:r>
              <a:rPr lang="ja-JP" altLang="en-US" dirty="0" smtClean="0"/>
              <a:t>が</a:t>
            </a:r>
            <a:r>
              <a:rPr lang="en-US" altLang="ja-JP" dirty="0" smtClean="0"/>
              <a:t>46mm</a:t>
            </a:r>
            <a:r>
              <a:rPr lang="ja-JP" altLang="en-US" dirty="0" smtClean="0"/>
              <a:t>の</a:t>
            </a:r>
            <a:endParaRPr lang="en-US" altLang="ja-JP" dirty="0"/>
          </a:p>
          <a:p>
            <a:r>
              <a:rPr lang="ja-JP" altLang="en-US" dirty="0"/>
              <a:t>光電子増倍管</a:t>
            </a:r>
            <a:r>
              <a:rPr lang="en-US" altLang="ja-JP" dirty="0"/>
              <a:t>(PMT</a:t>
            </a:r>
            <a:r>
              <a:rPr lang="en-US" altLang="ja-JP" dirty="0" smtClean="0"/>
              <a:t>)</a:t>
            </a:r>
            <a:endParaRPr lang="ja-JP" altLang="en-US" dirty="0"/>
          </a:p>
        </p:txBody>
      </p:sp>
      <p:sp>
        <p:nvSpPr>
          <p:cNvPr id="17" name="テキスト ボックス 16"/>
          <p:cNvSpPr txBox="1"/>
          <p:nvPr/>
        </p:nvSpPr>
        <p:spPr>
          <a:xfrm>
            <a:off x="4142659" y="4509120"/>
            <a:ext cx="4406802" cy="1200329"/>
          </a:xfrm>
          <a:prstGeom prst="rect">
            <a:avLst/>
          </a:prstGeom>
          <a:noFill/>
        </p:spPr>
        <p:txBody>
          <a:bodyPr wrap="square" rtlCol="0">
            <a:spAutoFit/>
          </a:bodyPr>
          <a:lstStyle/>
          <a:p>
            <a:r>
              <a:rPr kumimoji="1" lang="en-US" altLang="ja-JP" dirty="0" smtClean="0"/>
              <a:t>PMT </a:t>
            </a:r>
            <a:r>
              <a:rPr kumimoji="1" lang="ja-JP" altLang="en-US" dirty="0" smtClean="0"/>
              <a:t>に近い</a:t>
            </a:r>
            <a:r>
              <a:rPr lang="ja-JP" altLang="en-US" dirty="0"/>
              <a:t>位置</a:t>
            </a:r>
            <a:r>
              <a:rPr lang="ja-JP" altLang="en-US" dirty="0" smtClean="0"/>
              <a:t>で</a:t>
            </a:r>
            <a:r>
              <a:rPr lang="en-US" altLang="ja-JP" dirty="0" smtClean="0"/>
              <a:t>γ</a:t>
            </a:r>
            <a:r>
              <a:rPr lang="ja-JP" altLang="en-US" dirty="0" smtClean="0"/>
              <a:t>が反応した場合、光子の収集効率に場所依存性が大きくなる。</a:t>
            </a:r>
            <a:endParaRPr lang="en-US" altLang="ja-JP" dirty="0" smtClean="0"/>
          </a:p>
          <a:p>
            <a:r>
              <a:rPr lang="ja-JP" altLang="en-US" dirty="0" smtClean="0"/>
              <a:t>↓</a:t>
            </a:r>
            <a:endParaRPr lang="en-US" altLang="ja-JP" dirty="0" smtClean="0"/>
          </a:p>
          <a:p>
            <a:r>
              <a:rPr kumimoji="1" lang="ja-JP" altLang="en-US" dirty="0" smtClean="0"/>
              <a:t>検出器の浅い位置では分解能が悪い。</a:t>
            </a:r>
            <a:endParaRPr kumimoji="1" lang="en-US" altLang="ja-JP" dirty="0"/>
          </a:p>
        </p:txBody>
      </p:sp>
      <p:grpSp>
        <p:nvGrpSpPr>
          <p:cNvPr id="4" name="グループ化 3"/>
          <p:cNvGrpSpPr/>
          <p:nvPr/>
        </p:nvGrpSpPr>
        <p:grpSpPr>
          <a:xfrm>
            <a:off x="450608" y="930354"/>
            <a:ext cx="4481432" cy="3362742"/>
            <a:chOff x="450608" y="930354"/>
            <a:chExt cx="4481432" cy="3362742"/>
          </a:xfrm>
        </p:grpSpPr>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15625" t="13471" r="24874" b="7158"/>
            <a:stretch/>
          </p:blipFill>
          <p:spPr bwMode="auto">
            <a:xfrm>
              <a:off x="450608" y="930354"/>
              <a:ext cx="4481432" cy="336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63965" y="3802964"/>
              <a:ext cx="858379" cy="307777"/>
            </a:xfrm>
            <a:prstGeom prst="rect">
              <a:avLst/>
            </a:prstGeom>
            <a:solidFill>
              <a:schemeClr val="accent1">
                <a:lumMod val="75000"/>
                <a:alpha val="50000"/>
              </a:schemeClr>
            </a:solidFill>
            <a:ln>
              <a:solidFill>
                <a:schemeClr val="accent1">
                  <a:lumMod val="50000"/>
                </a:schemeClr>
              </a:solidFill>
            </a:ln>
          </p:spPr>
          <p:txBody>
            <a:bodyPr wrap="square" rtlCol="0">
              <a:spAutoFit/>
            </a:bodyPr>
            <a:lstStyle/>
            <a:p>
              <a:pPr algn="ctr"/>
              <a:r>
                <a:rPr lang="en-US" altLang="ja-JP" sz="1400" b="1" dirty="0" smtClean="0">
                  <a:solidFill>
                    <a:schemeClr val="bg1"/>
                  </a:solidFill>
                </a:rPr>
                <a:t>Present</a:t>
              </a:r>
              <a:endParaRPr kumimoji="1" lang="ja-JP" altLang="en-US" sz="1400" b="1" dirty="0">
                <a:solidFill>
                  <a:schemeClr val="bg1"/>
                </a:solidFill>
              </a:endParaRPr>
            </a:p>
          </p:txBody>
        </p:sp>
        <p:sp>
          <p:nvSpPr>
            <p:cNvPr id="6" name="円/楕円 5"/>
            <p:cNvSpPr/>
            <p:nvPr/>
          </p:nvSpPr>
          <p:spPr>
            <a:xfrm rot="20417938">
              <a:off x="3679059" y="1256058"/>
              <a:ext cx="874705" cy="926010"/>
            </a:xfrm>
            <a:prstGeom prst="ellipse">
              <a:avLst/>
            </a:prstGeom>
            <a:noFill/>
            <a:ln w="38100">
              <a:solidFill>
                <a:srgbClr val="76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173646" y="2352756"/>
              <a:ext cx="504056" cy="246221"/>
            </a:xfrm>
            <a:prstGeom prst="rect">
              <a:avLst/>
            </a:prstGeom>
            <a:solidFill>
              <a:srgbClr val="FFFF00"/>
            </a:solidFill>
          </p:spPr>
          <p:txBody>
            <a:bodyPr wrap="square" lIns="36000" tIns="0" rIns="36000" bIns="0" rtlCol="0" anchor="ctr">
              <a:spAutoFit/>
            </a:bodyPr>
            <a:lstStyle/>
            <a:p>
              <a:pPr algn="ctr"/>
              <a:r>
                <a:rPr lang="en-US" altLang="ja-JP" sz="1600" dirty="0" smtClean="0">
                  <a:ea typeface="Takao Pゴシック" pitchFamily="50" charset="-128"/>
                </a:rPr>
                <a:t>PMT</a:t>
              </a:r>
            </a:p>
          </p:txBody>
        </p:sp>
        <p:cxnSp>
          <p:nvCxnSpPr>
            <p:cNvPr id="8" name="直線矢印コネクタ 7"/>
            <p:cNvCxnSpPr>
              <a:stCxn id="7" idx="1"/>
            </p:cNvCxnSpPr>
            <p:nvPr/>
          </p:nvCxnSpPr>
          <p:spPr>
            <a:xfrm flipH="1" flipV="1">
              <a:off x="2915816" y="2132856"/>
              <a:ext cx="257830" cy="343011"/>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rot="21292887">
              <a:off x="2583059" y="1044236"/>
              <a:ext cx="431081" cy="1112075"/>
            </a:xfrm>
            <a:prstGeom prst="ellipse">
              <a:avLst/>
            </a:prstGeom>
            <a:noFill/>
            <a:ln w="38100">
              <a:solidFill>
                <a:srgbClr val="76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7" idx="3"/>
              <a:endCxn id="6" idx="3"/>
            </p:cNvCxnSpPr>
            <p:nvPr/>
          </p:nvCxnSpPr>
          <p:spPr>
            <a:xfrm flipV="1">
              <a:off x="3677702" y="2131546"/>
              <a:ext cx="257926" cy="344321"/>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782386" y="3769295"/>
              <a:ext cx="1004201" cy="307777"/>
            </a:xfrm>
            <a:prstGeom prst="rect">
              <a:avLst/>
            </a:prstGeom>
            <a:solidFill>
              <a:srgbClr val="FFFF00"/>
            </a:solidFill>
          </p:spPr>
          <p:txBody>
            <a:bodyPr wrap="square" lIns="36000" tIns="0" rIns="36000" bIns="0" rtlCol="0" anchor="ctr">
              <a:spAutoFit/>
            </a:bodyPr>
            <a:lstStyle/>
            <a:p>
              <a:pPr algn="ctr"/>
              <a:r>
                <a:rPr lang="en-US" altLang="ja-JP" sz="2000" dirty="0" smtClean="0">
                  <a:ea typeface="Takao Pゴシック" pitchFamily="50" charset="-128"/>
                </a:rPr>
                <a:t>γ-ray</a:t>
              </a:r>
            </a:p>
          </p:txBody>
        </p:sp>
        <p:sp>
          <p:nvSpPr>
            <p:cNvPr id="18" name="右矢印 17"/>
            <p:cNvSpPr/>
            <p:nvPr/>
          </p:nvSpPr>
          <p:spPr>
            <a:xfrm>
              <a:off x="1763688" y="2996952"/>
              <a:ext cx="864096" cy="648072"/>
            </a:xfrm>
            <a:prstGeom prst="rightArrow">
              <a:avLst>
                <a:gd name="adj1" fmla="val 38513"/>
                <a:gd name="adj2" fmla="val 53763"/>
              </a:avLst>
            </a:prstGeom>
            <a:solidFill>
              <a:srgbClr val="FFFF00"/>
            </a:solidFill>
            <a:ln>
              <a:solidFill>
                <a:schemeClr val="accent1"/>
              </a:solidFill>
            </a:ln>
            <a:scene3d>
              <a:camera prst="orthographicFront">
                <a:rot lat="1564523" lon="2765445" rev="738412"/>
              </a:camera>
              <a:lightRig rig="threePt" dir="t"/>
            </a:scene3d>
            <a:sp3d extrusionH="254000" contourW="25400">
              <a:extrusionClr>
                <a:srgbClr val="FFFF0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Tree>
    <p:extLst>
      <p:ext uri="{BB962C8B-B14F-4D97-AF65-F5344CB8AC3E}">
        <p14:creationId xmlns:p14="http://schemas.microsoft.com/office/powerpoint/2010/main" val="107046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4082629"/>
            <a:ext cx="9144000" cy="1860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7524329" y="4448392"/>
            <a:ext cx="1368152" cy="4334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ea typeface="AXIS Condensed Joyo R" pitchFamily="34" charset="-128"/>
              </a:rPr>
              <a:t>xenon volume</a:t>
            </a:r>
            <a:endParaRPr kumimoji="1" lang="ja-JP" altLang="en-US" sz="1600" b="1" dirty="0">
              <a:solidFill>
                <a:schemeClr val="tx1"/>
              </a:solidFill>
              <a:ea typeface="AXIS Condensed Joyo R" pitchFamily="34" charset="-128"/>
            </a:endParaRPr>
          </a:p>
        </p:txBody>
      </p:sp>
      <p:grpSp>
        <p:nvGrpSpPr>
          <p:cNvPr id="21" name="グループ化 20"/>
          <p:cNvGrpSpPr/>
          <p:nvPr/>
        </p:nvGrpSpPr>
        <p:grpSpPr>
          <a:xfrm>
            <a:off x="3832878" y="4096617"/>
            <a:ext cx="3638928" cy="1846525"/>
            <a:chOff x="4120910" y="4096617"/>
            <a:chExt cx="3638928" cy="1846525"/>
          </a:xfrm>
        </p:grpSpPr>
        <p:pic>
          <p:nvPicPr>
            <p:cNvPr id="52" name="Picture 7" descr="C:\Users\kaneko\Desktop\latera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20910" y="4096617"/>
              <a:ext cx="3638928" cy="1846525"/>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直線矢印コネクタ 53"/>
            <p:cNvCxnSpPr/>
            <p:nvPr/>
          </p:nvCxnSpPr>
          <p:spPr>
            <a:xfrm>
              <a:off x="5021044" y="5720246"/>
              <a:ext cx="1889248" cy="0"/>
            </a:xfrm>
            <a:prstGeom prst="straightConnector1">
              <a:avLst/>
            </a:prstGeom>
            <a:ln w="190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台形 63"/>
            <p:cNvSpPr/>
            <p:nvPr/>
          </p:nvSpPr>
          <p:spPr>
            <a:xfrm rot="10800000">
              <a:off x="4600866" y="4440371"/>
              <a:ext cx="2635430" cy="1150283"/>
            </a:xfrm>
            <a:prstGeom prst="trapezoid">
              <a:avLst>
                <a:gd name="adj" fmla="val 3328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199981" y="4438866"/>
              <a:ext cx="1437391" cy="11517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5403582" y="4797152"/>
              <a:ext cx="392554" cy="461665"/>
            </a:xfrm>
            <a:prstGeom prst="rect">
              <a:avLst/>
            </a:prstGeom>
            <a:noFill/>
          </p:spPr>
          <p:txBody>
            <a:bodyPr wrap="square" rtlCol="0">
              <a:spAutoFit/>
            </a:bodyPr>
            <a:lstStyle/>
            <a:p>
              <a:r>
                <a:rPr kumimoji="1" lang="en-US" altLang="ja-JP" sz="2400" dirty="0" smtClean="0">
                  <a:solidFill>
                    <a:srgbClr val="FF0000"/>
                  </a:solidFill>
                </a:rPr>
                <a:t>γ</a:t>
              </a:r>
              <a:endParaRPr kumimoji="1" lang="ja-JP" altLang="en-US" sz="2400" dirty="0" smtClean="0">
                <a:solidFill>
                  <a:srgbClr val="FF0000"/>
                </a:solidFill>
              </a:endParaRPr>
            </a:p>
          </p:txBody>
        </p:sp>
        <p:cxnSp>
          <p:nvCxnSpPr>
            <p:cNvPr id="63" name="直線矢印コネクタ 62"/>
            <p:cNvCxnSpPr/>
            <p:nvPr/>
          </p:nvCxnSpPr>
          <p:spPr>
            <a:xfrm flipH="1" flipV="1">
              <a:off x="5718326" y="5260134"/>
              <a:ext cx="154708" cy="555376"/>
            </a:xfrm>
            <a:prstGeom prst="straightConnector1">
              <a:avLst/>
            </a:prstGeom>
            <a:ln w="22225">
              <a:solidFill>
                <a:schemeClr val="accent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6845944" y="4450482"/>
              <a:ext cx="382347" cy="11520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87654" y="4105173"/>
            <a:ext cx="3620250" cy="1837969"/>
            <a:chOff x="517410" y="4105173"/>
            <a:chExt cx="3620250" cy="1837969"/>
          </a:xfrm>
        </p:grpSpPr>
        <p:pic>
          <p:nvPicPr>
            <p:cNvPr id="44" name="Picture 7" descr="C:\Users\kaneko\Desktop\lateral.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5" r="513" b="463"/>
            <a:stretch/>
          </p:blipFill>
          <p:spPr bwMode="auto">
            <a:xfrm>
              <a:off x="517410" y="4105173"/>
              <a:ext cx="3620250" cy="1837969"/>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直線矢印コネクタ 50"/>
            <p:cNvCxnSpPr/>
            <p:nvPr/>
          </p:nvCxnSpPr>
          <p:spPr>
            <a:xfrm>
              <a:off x="1472778" y="5738966"/>
              <a:ext cx="1719369" cy="0"/>
            </a:xfrm>
            <a:prstGeom prst="straightConnector1">
              <a:avLst/>
            </a:prstGeom>
            <a:ln w="190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台形 10"/>
            <p:cNvSpPr/>
            <p:nvPr/>
          </p:nvSpPr>
          <p:spPr>
            <a:xfrm rot="10800000">
              <a:off x="1016939" y="4436564"/>
              <a:ext cx="2592287" cy="1076858"/>
            </a:xfrm>
            <a:prstGeom prst="trapezoid">
              <a:avLst>
                <a:gd name="adj" fmla="val 4669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594386" y="4436564"/>
              <a:ext cx="1437391" cy="10768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731174" y="4797152"/>
              <a:ext cx="392554" cy="461665"/>
            </a:xfrm>
            <a:prstGeom prst="rect">
              <a:avLst/>
            </a:prstGeom>
            <a:noFill/>
          </p:spPr>
          <p:txBody>
            <a:bodyPr wrap="square" rtlCol="0">
              <a:spAutoFit/>
            </a:bodyPr>
            <a:lstStyle/>
            <a:p>
              <a:r>
                <a:rPr kumimoji="1" lang="en-US" altLang="ja-JP" sz="2400" dirty="0" smtClean="0">
                  <a:solidFill>
                    <a:srgbClr val="FF0000"/>
                  </a:solidFill>
                </a:rPr>
                <a:t>γ</a:t>
              </a:r>
              <a:endParaRPr kumimoji="1" lang="ja-JP" altLang="en-US" sz="2400" dirty="0" smtClean="0">
                <a:solidFill>
                  <a:srgbClr val="FF0000"/>
                </a:solidFill>
              </a:endParaRPr>
            </a:p>
          </p:txBody>
        </p:sp>
        <p:cxnSp>
          <p:nvCxnSpPr>
            <p:cNvPr id="61" name="直線矢印コネクタ 60"/>
            <p:cNvCxnSpPr/>
            <p:nvPr/>
          </p:nvCxnSpPr>
          <p:spPr>
            <a:xfrm flipH="1" flipV="1">
              <a:off x="2045901" y="5270574"/>
              <a:ext cx="154708" cy="555376"/>
            </a:xfrm>
            <a:prstGeom prst="straightConnector1">
              <a:avLst/>
            </a:prstGeom>
            <a:ln w="22225">
              <a:solidFill>
                <a:schemeClr val="accent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3605563" y="4448392"/>
              <a:ext cx="1" cy="1591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3508486" y="4621415"/>
              <a:ext cx="1" cy="1591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3418749" y="4818432"/>
              <a:ext cx="1" cy="1591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3327327" y="4998669"/>
              <a:ext cx="1" cy="1591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3236693" y="5190983"/>
              <a:ext cx="1" cy="1591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3141564" y="5374899"/>
              <a:ext cx="1" cy="1591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7" name="正方形/長方形 66"/>
          <p:cNvSpPr/>
          <p:nvPr/>
        </p:nvSpPr>
        <p:spPr>
          <a:xfrm>
            <a:off x="7524329" y="5227783"/>
            <a:ext cx="1368152" cy="43346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ea typeface="AXIS Condensed Joyo R" pitchFamily="34" charset="-128"/>
              </a:rPr>
              <a:t>acceptance</a:t>
            </a:r>
            <a:endParaRPr kumimoji="1" lang="en-US" altLang="ja-JP" sz="1600" b="1" dirty="0" smtClean="0">
              <a:solidFill>
                <a:schemeClr val="tx1"/>
              </a:solidFill>
              <a:ea typeface="AXIS Condensed Joyo R" pitchFamily="34" charset="-128"/>
            </a:endParaRPr>
          </a:p>
        </p:txBody>
      </p:sp>
      <p:sp>
        <p:nvSpPr>
          <p:cNvPr id="56" name="テキスト ボックス 55"/>
          <p:cNvSpPr txBox="1"/>
          <p:nvPr/>
        </p:nvSpPr>
        <p:spPr>
          <a:xfrm>
            <a:off x="3059832" y="4725144"/>
            <a:ext cx="1275050" cy="923330"/>
          </a:xfrm>
          <a:prstGeom prst="rect">
            <a:avLst/>
          </a:prstGeom>
          <a:noFill/>
        </p:spPr>
        <p:txBody>
          <a:bodyPr wrap="square" rtlCol="0">
            <a:spAutoFit/>
          </a:bodyPr>
          <a:lstStyle/>
          <a:p>
            <a:pPr algn="ctr"/>
            <a:r>
              <a:rPr lang="ja-JP" altLang="en-US" dirty="0" smtClean="0">
                <a:solidFill>
                  <a:schemeClr val="accent3"/>
                </a:solidFill>
              </a:rPr>
              <a:t>←現在</a:t>
            </a:r>
            <a:endParaRPr lang="en-US" altLang="ja-JP" dirty="0" smtClean="0">
              <a:solidFill>
                <a:schemeClr val="accent3"/>
              </a:solidFill>
            </a:endParaRPr>
          </a:p>
          <a:p>
            <a:pPr algn="ctr"/>
            <a:endParaRPr lang="en-US" altLang="ja-JP" dirty="0" smtClean="0">
              <a:solidFill>
                <a:schemeClr val="accent3"/>
              </a:solidFill>
            </a:endParaRPr>
          </a:p>
          <a:p>
            <a:pPr algn="ctr"/>
            <a:r>
              <a:rPr lang="ja-JP" altLang="en-US" dirty="0" smtClean="0">
                <a:solidFill>
                  <a:schemeClr val="accent3"/>
                </a:solidFill>
              </a:rPr>
              <a:t>更新後→</a:t>
            </a:r>
            <a:endParaRPr kumimoji="1" lang="ja-JP" altLang="en-US" dirty="0">
              <a:solidFill>
                <a:schemeClr val="accent3"/>
              </a:solidFill>
            </a:endParaRPr>
          </a:p>
        </p:txBody>
      </p:sp>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80" t="13331" r="20723" b="7300"/>
          <a:stretch/>
        </p:blipFill>
        <p:spPr bwMode="auto">
          <a:xfrm>
            <a:off x="482600" y="836712"/>
            <a:ext cx="4449440" cy="333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テキスト ボックス 56"/>
          <p:cNvSpPr txBox="1"/>
          <p:nvPr/>
        </p:nvSpPr>
        <p:spPr>
          <a:xfrm>
            <a:off x="1203524" y="5877272"/>
            <a:ext cx="6392812" cy="923330"/>
          </a:xfrm>
          <a:prstGeom prst="rect">
            <a:avLst/>
          </a:prstGeom>
          <a:noFill/>
        </p:spPr>
        <p:txBody>
          <a:bodyPr wrap="square" rtlCol="0">
            <a:spAutoFit/>
          </a:bodyPr>
          <a:lstStyle/>
          <a:p>
            <a:r>
              <a:rPr kumimoji="1" lang="ja-JP" altLang="en-US" dirty="0" smtClean="0"/>
              <a:t>入射面の幅を広げる</a:t>
            </a:r>
            <a:r>
              <a:rPr kumimoji="1" lang="en-US" altLang="ja-JP" dirty="0" smtClean="0"/>
              <a:t>	</a:t>
            </a:r>
            <a:r>
              <a:rPr kumimoji="1" lang="ja-JP" altLang="en-US" dirty="0" smtClean="0"/>
              <a:t>→</a:t>
            </a:r>
            <a:r>
              <a:rPr kumimoji="1" lang="en-US" altLang="ja-JP" dirty="0" smtClean="0"/>
              <a:t>	</a:t>
            </a:r>
            <a:r>
              <a:rPr lang="ja-JP" altLang="en-US" dirty="0"/>
              <a:t>エネルギー</a:t>
            </a:r>
            <a:r>
              <a:rPr lang="ja-JP" altLang="en-US" dirty="0" smtClean="0"/>
              <a:t>漏れが減少</a:t>
            </a:r>
            <a:endParaRPr kumimoji="1" lang="en-US" altLang="ja-JP" dirty="0" smtClean="0"/>
          </a:p>
          <a:p>
            <a:r>
              <a:rPr lang="ja-JP" altLang="en-US" dirty="0" smtClean="0"/>
              <a:t>光電面</a:t>
            </a:r>
            <a:r>
              <a:rPr kumimoji="1" lang="ja-JP" altLang="en-US" dirty="0" smtClean="0"/>
              <a:t>を同平面上に</a:t>
            </a:r>
            <a:r>
              <a:rPr kumimoji="1" lang="en-US" altLang="ja-JP" dirty="0" smtClean="0"/>
              <a:t>	</a:t>
            </a:r>
            <a:r>
              <a:rPr kumimoji="1" lang="ja-JP" altLang="en-US" dirty="0" smtClean="0"/>
              <a:t>→</a:t>
            </a:r>
            <a:r>
              <a:rPr kumimoji="1" lang="en-US" altLang="ja-JP" dirty="0" smtClean="0"/>
              <a:t>	</a:t>
            </a:r>
            <a:r>
              <a:rPr kumimoji="1" lang="ja-JP" altLang="en-US" dirty="0" smtClean="0"/>
              <a:t>レスポンスがより均一に</a:t>
            </a:r>
            <a:endParaRPr kumimoji="1" lang="en-US" altLang="ja-JP" dirty="0" smtClean="0"/>
          </a:p>
          <a:p>
            <a:r>
              <a:rPr lang="ja-JP" altLang="en-US" dirty="0" smtClean="0"/>
              <a:t>入射前の物質量が減少</a:t>
            </a:r>
            <a:r>
              <a:rPr lang="en-US" altLang="ja-JP" dirty="0"/>
              <a:t>	</a:t>
            </a:r>
            <a:r>
              <a:rPr lang="ja-JP" altLang="en-US" dirty="0"/>
              <a:t>→</a:t>
            </a:r>
            <a:r>
              <a:rPr lang="en-US" altLang="ja-JP" dirty="0"/>
              <a:t>	</a:t>
            </a:r>
            <a:r>
              <a:rPr lang="ja-JP" altLang="en-US" dirty="0" smtClean="0"/>
              <a:t>検出効率が向上</a:t>
            </a:r>
            <a:r>
              <a:rPr lang="en-US" altLang="ja-JP" dirty="0" smtClean="0"/>
              <a:t>(</a:t>
            </a:r>
            <a:r>
              <a:rPr lang="ja-JP" altLang="en-US" dirty="0" smtClean="0"/>
              <a:t>約</a:t>
            </a:r>
            <a:r>
              <a:rPr lang="en-US" altLang="ja-JP" dirty="0" smtClean="0"/>
              <a:t>10%)</a:t>
            </a:r>
            <a:endParaRPr kumimoji="1" lang="ja-JP" altLang="en-US" dirty="0"/>
          </a:p>
        </p:txBody>
      </p:sp>
      <p:sp>
        <p:nvSpPr>
          <p:cNvPr id="2" name="タイトル 1"/>
          <p:cNvSpPr>
            <a:spLocks noGrp="1"/>
          </p:cNvSpPr>
          <p:nvPr>
            <p:ph type="title"/>
          </p:nvPr>
        </p:nvSpPr>
        <p:spPr/>
        <p:txBody>
          <a:bodyPr>
            <a:normAutofit fontScale="90000"/>
          </a:bodyPr>
          <a:lstStyle/>
          <a:p>
            <a:r>
              <a:rPr lang="ja-JP" altLang="en-US" dirty="0"/>
              <a:t>液体</a:t>
            </a:r>
            <a:r>
              <a:rPr lang="ja-JP" altLang="en-US" dirty="0" smtClean="0"/>
              <a:t>キセノン検出器の更新</a:t>
            </a:r>
            <a:endParaRPr kumimoji="1" lang="ja-JP" altLang="en-US" dirty="0"/>
          </a:p>
        </p:txBody>
      </p:sp>
      <p:sp>
        <p:nvSpPr>
          <p:cNvPr id="15" name="スライド番号プレースホルダー 14"/>
          <p:cNvSpPr>
            <a:spLocks noGrp="1"/>
          </p:cNvSpPr>
          <p:nvPr>
            <p:ph type="sldNum" sz="quarter" idx="12"/>
          </p:nvPr>
        </p:nvSpPr>
        <p:spPr/>
        <p:txBody>
          <a:bodyPr/>
          <a:lstStyle/>
          <a:p>
            <a:fld id="{1BBE311C-E4D1-4EC8-8552-BB121655A2ED}" type="slidenum">
              <a:rPr kumimoji="1" lang="ja-JP" altLang="en-US" smtClean="0"/>
              <a:t>3</a:t>
            </a:fld>
            <a:endParaRPr kumimoji="1" lang="ja-JP" altLang="en-US" dirty="0"/>
          </a:p>
        </p:txBody>
      </p:sp>
      <p:sp>
        <p:nvSpPr>
          <p:cNvPr id="19" name="テキスト ボックス 18"/>
          <p:cNvSpPr txBox="1"/>
          <p:nvPr/>
        </p:nvSpPr>
        <p:spPr>
          <a:xfrm>
            <a:off x="5004048" y="908720"/>
            <a:ext cx="3960439" cy="1938992"/>
          </a:xfrm>
          <a:prstGeom prst="rect">
            <a:avLst/>
          </a:prstGeom>
          <a:noFill/>
        </p:spPr>
        <p:txBody>
          <a:bodyPr wrap="square" rtlCol="0">
            <a:spAutoFit/>
          </a:bodyPr>
          <a:lstStyle/>
          <a:p>
            <a:r>
              <a:rPr lang="ja-JP" altLang="en-US" sz="2000" b="1" dirty="0" smtClean="0"/>
              <a:t>より小型のセンサーを入射面に配置して</a:t>
            </a:r>
            <a:r>
              <a:rPr lang="en-US" altLang="ja-JP" sz="2000" b="1" dirty="0" smtClean="0"/>
              <a:t>uniformity</a:t>
            </a:r>
            <a:r>
              <a:rPr lang="ja-JP" altLang="en-US" sz="2000" b="1" dirty="0" smtClean="0"/>
              <a:t>を良くして、分解能を向上させる</a:t>
            </a:r>
            <a:endParaRPr lang="en-US" altLang="ja-JP" sz="2000" b="1" dirty="0" smtClean="0"/>
          </a:p>
          <a:p>
            <a:endParaRPr lang="en-US" altLang="ja-JP" sz="2000" b="1" dirty="0"/>
          </a:p>
          <a:p>
            <a:r>
              <a:rPr lang="ja-JP" altLang="en-US" sz="2000" b="1" dirty="0" smtClean="0"/>
              <a:t>浜松ホトニクス製のピクセル</a:t>
            </a:r>
            <a:endParaRPr lang="en-US" altLang="ja-JP" sz="2000" b="1" dirty="0" smtClean="0"/>
          </a:p>
          <a:p>
            <a:r>
              <a:rPr lang="ja-JP" altLang="en-US" sz="2000" b="1" dirty="0" smtClean="0"/>
              <a:t>光検出器</a:t>
            </a:r>
            <a:r>
              <a:rPr lang="en-US" altLang="ja-JP" sz="2000" b="1" dirty="0" smtClean="0"/>
              <a:t>(MPPC)</a:t>
            </a:r>
            <a:r>
              <a:rPr lang="ja-JP" altLang="en-US" sz="2000" b="1" dirty="0" smtClean="0"/>
              <a:t>を採用する予定</a:t>
            </a:r>
            <a:endParaRPr kumimoji="1" lang="ja-JP" altLang="en-US" sz="2000" b="1" dirty="0"/>
          </a:p>
        </p:txBody>
      </p:sp>
      <p:sp>
        <p:nvSpPr>
          <p:cNvPr id="20" name="テキスト ボックス 19"/>
          <p:cNvSpPr txBox="1"/>
          <p:nvPr/>
        </p:nvSpPr>
        <p:spPr>
          <a:xfrm>
            <a:off x="5004048" y="3068960"/>
            <a:ext cx="3240360" cy="923330"/>
          </a:xfrm>
          <a:prstGeom prst="rect">
            <a:avLst/>
          </a:prstGeom>
          <a:noFill/>
        </p:spPr>
        <p:txBody>
          <a:bodyPr wrap="square" rtlCol="0">
            <a:spAutoFit/>
          </a:bodyPr>
          <a:lstStyle/>
          <a:p>
            <a:r>
              <a:rPr kumimoji="1" lang="ja-JP" altLang="en-US" dirty="0" smtClean="0"/>
              <a:t>入射面に約</a:t>
            </a:r>
            <a:r>
              <a:rPr kumimoji="1" lang="en-US" altLang="ja-JP" dirty="0" smtClean="0"/>
              <a:t>4000</a:t>
            </a:r>
            <a:r>
              <a:rPr kumimoji="1" lang="ja-JP" altLang="en-US" dirty="0" smtClean="0"/>
              <a:t>個の</a:t>
            </a:r>
            <a:endParaRPr kumimoji="1" lang="en-US" altLang="ja-JP" dirty="0" smtClean="0"/>
          </a:p>
          <a:p>
            <a:r>
              <a:rPr lang="ja-JP" altLang="en-US" dirty="0"/>
              <a:t>紫外線に</a:t>
            </a:r>
            <a:r>
              <a:rPr lang="ja-JP" altLang="en-US" dirty="0" smtClean="0"/>
              <a:t>感度</a:t>
            </a:r>
            <a:r>
              <a:rPr lang="ja-JP" altLang="en-US" dirty="0"/>
              <a:t>が</a:t>
            </a:r>
            <a:r>
              <a:rPr lang="ja-JP" altLang="en-US" dirty="0" smtClean="0"/>
              <a:t>あり有感</a:t>
            </a:r>
            <a:r>
              <a:rPr kumimoji="1" lang="ja-JP" altLang="en-US" dirty="0" smtClean="0"/>
              <a:t>面積</a:t>
            </a:r>
            <a:r>
              <a:rPr kumimoji="1" lang="en-US" altLang="ja-JP" dirty="0" smtClean="0"/>
              <a:t>12×12mm</a:t>
            </a:r>
            <a:r>
              <a:rPr kumimoji="1" lang="en-US" altLang="ja-JP" baseline="30000" dirty="0" smtClean="0"/>
              <a:t>2</a:t>
            </a:r>
            <a:r>
              <a:rPr kumimoji="1" lang="ja-JP" altLang="en-US" dirty="0" smtClean="0"/>
              <a:t>を持つ</a:t>
            </a:r>
            <a:r>
              <a:rPr kumimoji="1" lang="en-US" altLang="ja-JP" dirty="0" smtClean="0"/>
              <a:t>MPPC</a:t>
            </a:r>
            <a:endParaRPr kumimoji="1" lang="ja-JP" altLang="en-US" dirty="0"/>
          </a:p>
        </p:txBody>
      </p:sp>
      <p:sp>
        <p:nvSpPr>
          <p:cNvPr id="3" name="フッター プレースホルダー 2"/>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5" name="平行四辺形 4"/>
          <p:cNvSpPr/>
          <p:nvPr/>
        </p:nvSpPr>
        <p:spPr>
          <a:xfrm rot="19380000">
            <a:off x="1016457" y="1689928"/>
            <a:ext cx="468000" cy="450000"/>
          </a:xfrm>
          <a:prstGeom prst="parallelogram">
            <a:avLst>
              <a:gd name="adj" fmla="val 33948"/>
            </a:avLst>
          </a:prstGeom>
          <a:noFill/>
          <a:ln w="38100">
            <a:solidFill>
              <a:srgbClr val="29F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rot="20417938">
            <a:off x="3743253" y="1187726"/>
            <a:ext cx="755955" cy="768184"/>
          </a:xfrm>
          <a:prstGeom prst="ellipse">
            <a:avLst/>
          </a:prstGeom>
          <a:noFill/>
          <a:ln w="38100">
            <a:solidFill>
              <a:srgbClr val="76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77027" y="2462699"/>
            <a:ext cx="710632" cy="246221"/>
          </a:xfrm>
          <a:prstGeom prst="rect">
            <a:avLst/>
          </a:prstGeom>
          <a:solidFill>
            <a:srgbClr val="FFFF00"/>
          </a:solidFill>
        </p:spPr>
        <p:txBody>
          <a:bodyPr wrap="square" lIns="36000" tIns="0" rIns="36000" bIns="0" rtlCol="0" anchor="ctr">
            <a:spAutoFit/>
          </a:bodyPr>
          <a:lstStyle/>
          <a:p>
            <a:pPr algn="ctr"/>
            <a:r>
              <a:rPr lang="en-US" altLang="ja-JP" sz="1600" dirty="0" smtClean="0">
                <a:ea typeface="Takao Pゴシック" pitchFamily="50" charset="-128"/>
              </a:rPr>
              <a:t>MPPC</a:t>
            </a:r>
          </a:p>
        </p:txBody>
      </p:sp>
      <p:cxnSp>
        <p:nvCxnSpPr>
          <p:cNvPr id="8" name="直線矢印コネクタ 7"/>
          <p:cNvCxnSpPr>
            <a:stCxn id="7" idx="0"/>
            <a:endCxn id="5" idx="5"/>
          </p:cNvCxnSpPr>
          <p:nvPr/>
        </p:nvCxnSpPr>
        <p:spPr>
          <a:xfrm flipV="1">
            <a:off x="932343" y="2009784"/>
            <a:ext cx="192235" cy="45291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491880" y="2348880"/>
            <a:ext cx="504056" cy="246221"/>
          </a:xfrm>
          <a:prstGeom prst="rect">
            <a:avLst/>
          </a:prstGeom>
          <a:solidFill>
            <a:srgbClr val="FFFF00"/>
          </a:solidFill>
        </p:spPr>
        <p:txBody>
          <a:bodyPr wrap="square" lIns="36000" tIns="0" rIns="36000" bIns="0" rtlCol="0" anchor="ctr">
            <a:spAutoFit/>
          </a:bodyPr>
          <a:lstStyle/>
          <a:p>
            <a:pPr algn="ctr"/>
            <a:r>
              <a:rPr lang="en-US" altLang="ja-JP" sz="1600" dirty="0" smtClean="0">
                <a:ea typeface="Takao Pゴシック" pitchFamily="50" charset="-128"/>
              </a:rPr>
              <a:t>PMT</a:t>
            </a:r>
          </a:p>
        </p:txBody>
      </p:sp>
      <p:cxnSp>
        <p:nvCxnSpPr>
          <p:cNvPr id="10" name="直線矢印コネクタ 9"/>
          <p:cNvCxnSpPr>
            <a:stCxn id="9" idx="0"/>
            <a:endCxn id="6" idx="3"/>
          </p:cNvCxnSpPr>
          <p:nvPr/>
        </p:nvCxnSpPr>
        <p:spPr>
          <a:xfrm flipV="1">
            <a:off x="3743908" y="1917614"/>
            <a:ext cx="217254" cy="43126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622050" y="3507104"/>
            <a:ext cx="1004201" cy="307777"/>
          </a:xfrm>
          <a:prstGeom prst="rect">
            <a:avLst/>
          </a:prstGeom>
          <a:solidFill>
            <a:srgbClr val="FFFF00"/>
          </a:solidFill>
        </p:spPr>
        <p:txBody>
          <a:bodyPr wrap="square" lIns="36000" tIns="0" rIns="36000" bIns="0" rtlCol="0" anchor="ctr">
            <a:spAutoFit/>
          </a:bodyPr>
          <a:lstStyle/>
          <a:p>
            <a:pPr algn="ctr"/>
            <a:r>
              <a:rPr lang="en-US" altLang="ja-JP" sz="2000" dirty="0" smtClean="0">
                <a:ea typeface="Takao Pゴシック" pitchFamily="50" charset="-128"/>
              </a:rPr>
              <a:t>γ-ray</a:t>
            </a:r>
          </a:p>
        </p:txBody>
      </p:sp>
      <p:sp>
        <p:nvSpPr>
          <p:cNvPr id="13" name="テキスト ボックス 12"/>
          <p:cNvSpPr txBox="1"/>
          <p:nvPr/>
        </p:nvSpPr>
        <p:spPr>
          <a:xfrm>
            <a:off x="634902" y="3553271"/>
            <a:ext cx="1305515" cy="523220"/>
          </a:xfrm>
          <a:prstGeom prst="rect">
            <a:avLst/>
          </a:prstGeom>
          <a:solidFill>
            <a:schemeClr val="accent1">
              <a:lumMod val="75000"/>
              <a:alpha val="50000"/>
            </a:schemeClr>
          </a:solidFill>
          <a:ln>
            <a:solidFill>
              <a:schemeClr val="accent1">
                <a:lumMod val="50000"/>
              </a:schemeClr>
            </a:solidFill>
          </a:ln>
        </p:spPr>
        <p:txBody>
          <a:bodyPr wrap="square" rtlCol="0">
            <a:spAutoFit/>
          </a:bodyPr>
          <a:lstStyle/>
          <a:p>
            <a:pPr algn="ctr"/>
            <a:r>
              <a:rPr lang="en-US" altLang="ja-JP" sz="1400" b="1" dirty="0" smtClean="0">
                <a:solidFill>
                  <a:schemeClr val="bg1"/>
                </a:solidFill>
              </a:rPr>
              <a:t>Upgraded</a:t>
            </a:r>
          </a:p>
          <a:p>
            <a:pPr algn="ctr"/>
            <a:r>
              <a:rPr kumimoji="1" lang="en-US" altLang="ja-JP" sz="1400" b="1" dirty="0" smtClean="0">
                <a:solidFill>
                  <a:schemeClr val="bg1"/>
                </a:solidFill>
              </a:rPr>
              <a:t>CG image</a:t>
            </a:r>
            <a:endParaRPr kumimoji="1" lang="ja-JP" altLang="en-US" sz="1400" b="1" dirty="0">
              <a:solidFill>
                <a:schemeClr val="bg1"/>
              </a:solidFill>
            </a:endParaRPr>
          </a:p>
        </p:txBody>
      </p:sp>
      <p:sp>
        <p:nvSpPr>
          <p:cNvPr id="55" name="右矢印 54"/>
          <p:cNvSpPr/>
          <p:nvPr/>
        </p:nvSpPr>
        <p:spPr>
          <a:xfrm>
            <a:off x="1763688" y="2852936"/>
            <a:ext cx="864096" cy="648072"/>
          </a:xfrm>
          <a:prstGeom prst="rightArrow">
            <a:avLst>
              <a:gd name="adj1" fmla="val 38513"/>
              <a:gd name="adj2" fmla="val 53763"/>
            </a:avLst>
          </a:prstGeom>
          <a:solidFill>
            <a:srgbClr val="FFFF00"/>
          </a:solidFill>
          <a:ln>
            <a:solidFill>
              <a:schemeClr val="accent1"/>
            </a:solidFill>
          </a:ln>
          <a:scene3d>
            <a:camera prst="orthographicFront">
              <a:rot lat="1564523" lon="2765445" rev="738412"/>
            </a:camera>
            <a:lightRig rig="threePt" dir="t"/>
          </a:scene3d>
          <a:sp3d extrusionH="254000" contourW="25400">
            <a:extrusionClr>
              <a:srgbClr val="FFFF00"/>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390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シャワーの見え方の違い</a:t>
            </a:r>
            <a:endParaRPr kumimoji="1" lang="ja-JP" altLang="en-US" dirty="0"/>
          </a:p>
        </p:txBody>
      </p:sp>
      <p:sp>
        <p:nvSpPr>
          <p:cNvPr id="3" name="フッター プレースホルダー 2"/>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4" name="スライド番号プレースホルダー 3"/>
          <p:cNvSpPr>
            <a:spLocks noGrp="1"/>
          </p:cNvSpPr>
          <p:nvPr>
            <p:ph type="sldNum" sz="quarter" idx="12"/>
          </p:nvPr>
        </p:nvSpPr>
        <p:spPr/>
        <p:txBody>
          <a:bodyPr/>
          <a:lstStyle/>
          <a:p>
            <a:fld id="{1BBE311C-E4D1-4EC8-8552-BB121655A2ED}" type="slidenum">
              <a:rPr lang="ja-JP" altLang="en-US" smtClean="0"/>
              <a:pPr/>
              <a:t>4</a:t>
            </a:fld>
            <a:endParaRPr lang="ja-JP" altLang="en-US"/>
          </a:p>
        </p:txBody>
      </p:sp>
      <p:grpSp>
        <p:nvGrpSpPr>
          <p:cNvPr id="21" name="グループ化 20"/>
          <p:cNvGrpSpPr/>
          <p:nvPr/>
        </p:nvGrpSpPr>
        <p:grpSpPr>
          <a:xfrm>
            <a:off x="251520" y="908720"/>
            <a:ext cx="3939763" cy="4218156"/>
            <a:chOff x="251520" y="1011044"/>
            <a:chExt cx="3939763" cy="4218156"/>
          </a:xfrm>
        </p:grpSpPr>
        <p:pic>
          <p:nvPicPr>
            <p:cNvPr id="2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751" y="2038124"/>
              <a:ext cx="3617532" cy="319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29" t="17048" r="1729" b="2361"/>
            <a:stretch/>
          </p:blipFill>
          <p:spPr bwMode="auto">
            <a:xfrm>
              <a:off x="251520" y="1011044"/>
              <a:ext cx="2358045" cy="182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251520" y="1011044"/>
              <a:ext cx="2358045" cy="182356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flipH="1">
              <a:off x="2576630" y="2834609"/>
              <a:ext cx="32935" cy="79905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63875" y="2834609"/>
              <a:ext cx="1986229" cy="106350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250104" y="3634520"/>
              <a:ext cx="326526" cy="26359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059832" y="1299076"/>
              <a:ext cx="1008112" cy="461665"/>
            </a:xfrm>
            <a:prstGeom prst="rect">
              <a:avLst/>
            </a:prstGeom>
            <a:noFill/>
          </p:spPr>
          <p:txBody>
            <a:bodyPr wrap="square" rtlCol="0">
              <a:spAutoFit/>
            </a:bodyPr>
            <a:lstStyle/>
            <a:p>
              <a:pPr algn="ctr"/>
              <a:r>
                <a:rPr lang="ja-JP" altLang="en-US" sz="2400" dirty="0" smtClean="0">
                  <a:solidFill>
                    <a:schemeClr val="accent2"/>
                  </a:solidFill>
                </a:rPr>
                <a:t>現在</a:t>
              </a:r>
              <a:endParaRPr lang="en-US" altLang="ja-JP" sz="2400" dirty="0" smtClean="0">
                <a:solidFill>
                  <a:schemeClr val="accent2"/>
                </a:solidFill>
              </a:endParaRPr>
            </a:p>
          </p:txBody>
        </p:sp>
      </p:grpSp>
      <p:grpSp>
        <p:nvGrpSpPr>
          <p:cNvPr id="29" name="グループ化 28"/>
          <p:cNvGrpSpPr/>
          <p:nvPr/>
        </p:nvGrpSpPr>
        <p:grpSpPr>
          <a:xfrm>
            <a:off x="4854892" y="908720"/>
            <a:ext cx="4058109" cy="4218156"/>
            <a:chOff x="4854892" y="1011044"/>
            <a:chExt cx="4058109" cy="4218156"/>
          </a:xfrm>
        </p:grpSpPr>
        <p:pic>
          <p:nvPicPr>
            <p:cNvPr id="3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64" r="4263"/>
            <a:stretch/>
          </p:blipFill>
          <p:spPr bwMode="auto">
            <a:xfrm>
              <a:off x="5111647" y="1991147"/>
              <a:ext cx="3801354" cy="323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正方形/長方形 30"/>
            <p:cNvSpPr/>
            <p:nvPr/>
          </p:nvSpPr>
          <p:spPr>
            <a:xfrm>
              <a:off x="6858026" y="3626947"/>
              <a:ext cx="326526" cy="26359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3" t="16361" r="383" b="71"/>
            <a:stretch/>
          </p:blipFill>
          <p:spPr bwMode="auto">
            <a:xfrm>
              <a:off x="4854892" y="1011044"/>
              <a:ext cx="2368115" cy="182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正方形/長方形 32"/>
            <p:cNvSpPr/>
            <p:nvPr/>
          </p:nvSpPr>
          <p:spPr>
            <a:xfrm>
              <a:off x="4864963" y="1011044"/>
              <a:ext cx="2358044" cy="182356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flipH="1" flipV="1">
              <a:off x="4864963" y="2834609"/>
              <a:ext cx="1993063" cy="105592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7180336" y="2834609"/>
              <a:ext cx="42672" cy="79233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7524328" y="1299076"/>
              <a:ext cx="1165195" cy="461665"/>
            </a:xfrm>
            <a:prstGeom prst="rect">
              <a:avLst/>
            </a:prstGeom>
          </p:spPr>
          <p:txBody>
            <a:bodyPr wrap="square">
              <a:spAutoFit/>
            </a:bodyPr>
            <a:lstStyle/>
            <a:p>
              <a:pPr algn="ctr"/>
              <a:r>
                <a:rPr lang="ja-JP" altLang="en-US" sz="2400" dirty="0" smtClean="0">
                  <a:solidFill>
                    <a:schemeClr val="accent2"/>
                  </a:solidFill>
                </a:rPr>
                <a:t>更新後</a:t>
              </a:r>
              <a:endParaRPr lang="ja-JP" altLang="en-US" sz="2400" dirty="0">
                <a:solidFill>
                  <a:schemeClr val="accent2"/>
                </a:solidFill>
              </a:endParaRPr>
            </a:p>
          </p:txBody>
        </p:sp>
      </p:grpSp>
      <p:sp>
        <p:nvSpPr>
          <p:cNvPr id="38" name="正方形/長方形 37"/>
          <p:cNvSpPr/>
          <p:nvPr/>
        </p:nvSpPr>
        <p:spPr>
          <a:xfrm>
            <a:off x="3059832" y="5198884"/>
            <a:ext cx="5544616" cy="769441"/>
          </a:xfrm>
          <a:prstGeom prst="rect">
            <a:avLst/>
          </a:prstGeom>
        </p:spPr>
        <p:txBody>
          <a:bodyPr wrap="square">
            <a:spAutoFit/>
          </a:bodyPr>
          <a:lstStyle/>
          <a:p>
            <a:pPr algn="just"/>
            <a:r>
              <a:rPr lang="en-US" altLang="ja-JP" sz="2000" dirty="0" smtClean="0"/>
              <a:t>MC</a:t>
            </a:r>
            <a:r>
              <a:rPr lang="ja-JP" altLang="en-US" sz="2000" dirty="0" smtClean="0"/>
              <a:t>による、同一の</a:t>
            </a:r>
            <a:r>
              <a:rPr lang="en-US" altLang="ja-JP" sz="2000" dirty="0" smtClean="0"/>
              <a:t>γ</a:t>
            </a:r>
            <a:r>
              <a:rPr lang="ja-JP" altLang="en-US" sz="2000" dirty="0" smtClean="0"/>
              <a:t>線パイルアップイベント</a:t>
            </a:r>
            <a:endParaRPr lang="en-US" altLang="ja-JP" sz="2000" dirty="0" smtClean="0"/>
          </a:p>
          <a:p>
            <a:pPr algn="just"/>
            <a:r>
              <a:rPr lang="ja-JP" altLang="en-US" sz="2400" dirty="0" smtClean="0"/>
              <a:t>イメージング能力が格段に向上</a:t>
            </a:r>
            <a:endParaRPr lang="en-US" altLang="ja-JP" sz="2400" dirty="0" smtClean="0"/>
          </a:p>
        </p:txBody>
      </p:sp>
    </p:spTree>
    <p:extLst>
      <p:ext uri="{BB962C8B-B14F-4D97-AF65-F5344CB8AC3E}">
        <p14:creationId xmlns:p14="http://schemas.microsoft.com/office/powerpoint/2010/main" val="4011345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3780433344"/>
              </p:ext>
            </p:extLst>
          </p:nvPr>
        </p:nvGraphicFramePr>
        <p:xfrm>
          <a:off x="251520" y="1439198"/>
          <a:ext cx="4319587" cy="3421063"/>
        </p:xfrm>
        <a:graphic>
          <a:graphicData uri="http://schemas.openxmlformats.org/presentationml/2006/ole">
            <mc:AlternateContent xmlns:mc="http://schemas.openxmlformats.org/markup-compatibility/2006">
              <mc:Choice xmlns:v="urn:schemas-microsoft-com:vml" Requires="v">
                <p:oleObj spid="_x0000_s3110" name="Acrobat Document" r:id="rId3" imgW="4320148" imgH="3420942" progId="AcroExch.Document.11">
                  <p:embed/>
                </p:oleObj>
              </mc:Choice>
              <mc:Fallback>
                <p:oleObj name="Acrobat Document" r:id="rId3" imgW="4320148" imgH="3420942" progId="AcroExch.Document.11">
                  <p:embed/>
                  <p:pic>
                    <p:nvPicPr>
                      <p:cNvPr id="0" name=""/>
                      <p:cNvPicPr/>
                      <p:nvPr/>
                    </p:nvPicPr>
                    <p:blipFill>
                      <a:blip r:embed="rId4"/>
                      <a:stretch>
                        <a:fillRect/>
                      </a:stretch>
                    </p:blipFill>
                    <p:spPr>
                      <a:xfrm>
                        <a:off x="251520" y="1439198"/>
                        <a:ext cx="4319587" cy="3421063"/>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51775883"/>
              </p:ext>
            </p:extLst>
          </p:nvPr>
        </p:nvGraphicFramePr>
        <p:xfrm>
          <a:off x="4572000" y="1448097"/>
          <a:ext cx="4319587" cy="3421063"/>
        </p:xfrm>
        <a:graphic>
          <a:graphicData uri="http://schemas.openxmlformats.org/presentationml/2006/ole">
            <mc:AlternateContent xmlns:mc="http://schemas.openxmlformats.org/markup-compatibility/2006">
              <mc:Choice xmlns:v="urn:schemas-microsoft-com:vml" Requires="v">
                <p:oleObj spid="_x0000_s3111" name="Acrobat Document" r:id="rId5" imgW="4320148" imgH="3420942" progId="AcroExch.Document.11">
                  <p:embed/>
                </p:oleObj>
              </mc:Choice>
              <mc:Fallback>
                <p:oleObj name="Acrobat Document" r:id="rId5" imgW="4320148" imgH="3420942" progId="AcroExch.Document.11">
                  <p:embed/>
                  <p:pic>
                    <p:nvPicPr>
                      <p:cNvPr id="0" name=""/>
                      <p:cNvPicPr/>
                      <p:nvPr/>
                    </p:nvPicPr>
                    <p:blipFill>
                      <a:blip r:embed="rId6"/>
                      <a:stretch>
                        <a:fillRect/>
                      </a:stretch>
                    </p:blipFill>
                    <p:spPr>
                      <a:xfrm>
                        <a:off x="4572000" y="1448097"/>
                        <a:ext cx="4319587" cy="3421063"/>
                      </a:xfrm>
                      <a:prstGeom prst="rect">
                        <a:avLst/>
                      </a:prstGeom>
                    </p:spPr>
                  </p:pic>
                </p:oleObj>
              </mc:Fallback>
            </mc:AlternateContent>
          </a:graphicData>
        </a:graphic>
      </p:graphicFrame>
      <p:sp>
        <p:nvSpPr>
          <p:cNvPr id="2" name="タイトル 1"/>
          <p:cNvSpPr>
            <a:spLocks noGrp="1"/>
          </p:cNvSpPr>
          <p:nvPr>
            <p:ph type="title"/>
          </p:nvPr>
        </p:nvSpPr>
        <p:spPr/>
        <p:txBody>
          <a:bodyPr>
            <a:normAutofit fontScale="90000"/>
          </a:bodyPr>
          <a:lstStyle/>
          <a:p>
            <a:r>
              <a:rPr kumimoji="1" lang="ja-JP" altLang="en-US" dirty="0" smtClean="0"/>
              <a:t>更新後の性能　エネルギー</a:t>
            </a:r>
            <a:r>
              <a:rPr lang="ja-JP" altLang="en-US" dirty="0"/>
              <a:t>分解能</a:t>
            </a:r>
            <a:endParaRPr kumimoji="1" lang="ja-JP" altLang="en-US" dirty="0"/>
          </a:p>
        </p:txBody>
      </p:sp>
      <p:sp>
        <p:nvSpPr>
          <p:cNvPr id="10" name="スライド番号プレースホルダー 9"/>
          <p:cNvSpPr>
            <a:spLocks noGrp="1"/>
          </p:cNvSpPr>
          <p:nvPr>
            <p:ph type="sldNum" sz="quarter" idx="12"/>
          </p:nvPr>
        </p:nvSpPr>
        <p:spPr/>
        <p:txBody>
          <a:bodyPr/>
          <a:lstStyle/>
          <a:p>
            <a:fld id="{1BBE311C-E4D1-4EC8-8552-BB121655A2ED}" type="slidenum">
              <a:rPr kumimoji="1" lang="ja-JP" altLang="en-US" smtClean="0"/>
              <a:t>5</a:t>
            </a:fld>
            <a:endParaRPr kumimoji="1" lang="ja-JP" altLang="en-US"/>
          </a:p>
        </p:txBody>
      </p:sp>
      <p:sp>
        <p:nvSpPr>
          <p:cNvPr id="5" name="正方形/長方形 4"/>
          <p:cNvSpPr/>
          <p:nvPr/>
        </p:nvSpPr>
        <p:spPr>
          <a:xfrm>
            <a:off x="3266253" y="2500018"/>
            <a:ext cx="801691" cy="1577054"/>
          </a:xfrm>
          <a:prstGeom prst="rect">
            <a:avLst/>
          </a:prstGeom>
          <a:solidFill>
            <a:schemeClr val="accent1">
              <a:lumMod val="75000"/>
            </a:schemeClr>
          </a:solidFill>
          <a:ln>
            <a:noFill/>
          </a:ln>
        </p:spPr>
        <p:txBody>
          <a:bodyPr wrap="square" lIns="0" rIns="0">
            <a:noAutofit/>
          </a:bodyPr>
          <a:lstStyle/>
          <a:p>
            <a:pPr algn="ctr">
              <a:spcAft>
                <a:spcPts val="0"/>
              </a:spcAft>
            </a:pPr>
            <a:r>
              <a:rPr lang="en-US" altLang="ja-JP" sz="2000" b="1" kern="1200" dirty="0" err="1" smtClean="0">
                <a:solidFill>
                  <a:schemeClr val="bg1"/>
                </a:solidFill>
                <a:effectLst/>
                <a:ea typeface="ＭＳ Ｐ明朝"/>
                <a:cs typeface="ＭＳ Ｐゴシック"/>
              </a:rPr>
              <a:t>σ</a:t>
            </a:r>
            <a:r>
              <a:rPr lang="en-US" altLang="ja-JP" sz="2000" b="1" baseline="-25000" dirty="0" err="1" smtClean="0">
                <a:solidFill>
                  <a:schemeClr val="bg1"/>
                </a:solidFill>
                <a:ea typeface="ＭＳ Ｐ明朝"/>
                <a:cs typeface="ＭＳ Ｐゴシック"/>
              </a:rPr>
              <a:t>up</a:t>
            </a:r>
            <a:endParaRPr lang="en-US" altLang="ja-JP" sz="2000" b="1" baseline="-25000" dirty="0" smtClean="0">
              <a:solidFill>
                <a:schemeClr val="bg1"/>
              </a:solidFill>
              <a:ea typeface="ＭＳ Ｐ明朝"/>
              <a:cs typeface="ＭＳ Ｐゴシック"/>
            </a:endParaRPr>
          </a:p>
          <a:p>
            <a:pPr algn="ctr">
              <a:spcAft>
                <a:spcPts val="0"/>
              </a:spcAft>
            </a:pPr>
            <a:endParaRPr lang="en-US" sz="2000" b="1" kern="1200" baseline="-25000" dirty="0" smtClean="0">
              <a:solidFill>
                <a:srgbClr val="FFFF00"/>
              </a:solidFill>
              <a:effectLst/>
              <a:ea typeface="ＭＳ Ｐ明朝"/>
              <a:cs typeface="ＭＳ Ｐゴシック"/>
            </a:endParaRPr>
          </a:p>
          <a:p>
            <a:pPr algn="ctr">
              <a:spcAft>
                <a:spcPts val="0"/>
              </a:spcAft>
            </a:pPr>
            <a:r>
              <a:rPr lang="en-US" sz="2000" b="1" kern="1200" dirty="0" smtClean="0">
                <a:solidFill>
                  <a:srgbClr val="FFFF00"/>
                </a:solidFill>
                <a:effectLst/>
                <a:ea typeface="ＭＳ Ｐ明朝"/>
                <a:cs typeface="ＭＳ Ｐゴシック"/>
              </a:rPr>
              <a:t>2.4%</a:t>
            </a:r>
          </a:p>
          <a:p>
            <a:pPr algn="ctr">
              <a:spcAft>
                <a:spcPts val="0"/>
              </a:spcAft>
            </a:pPr>
            <a:r>
              <a:rPr lang="ja-JP" altLang="en-US" sz="2000" b="1" dirty="0">
                <a:solidFill>
                  <a:srgbClr val="FFFF00"/>
                </a:solidFill>
                <a:ea typeface="ＭＳ Ｐ明朝"/>
                <a:cs typeface="ＭＳ Ｐゴシック"/>
              </a:rPr>
              <a:t>↓</a:t>
            </a:r>
            <a:endParaRPr lang="en-US" sz="2000" b="1" kern="1200" dirty="0" smtClean="0">
              <a:solidFill>
                <a:srgbClr val="FFFF00"/>
              </a:solidFill>
              <a:effectLst/>
              <a:ea typeface="ＭＳ Ｐ明朝"/>
              <a:cs typeface="ＭＳ Ｐゴシック"/>
            </a:endParaRPr>
          </a:p>
          <a:p>
            <a:pPr algn="ctr">
              <a:spcAft>
                <a:spcPts val="0"/>
              </a:spcAft>
            </a:pPr>
            <a:r>
              <a:rPr lang="en-US" altLang="ja-JP" sz="2000" b="1" dirty="0" smtClean="0">
                <a:solidFill>
                  <a:srgbClr val="FFFF00"/>
                </a:solidFill>
                <a:ea typeface="ＭＳ Ｐ明朝"/>
                <a:cs typeface="ＭＳ Ｐゴシック"/>
              </a:rPr>
              <a:t>1.1%</a:t>
            </a:r>
            <a:endParaRPr lang="ja-JP" sz="2000" b="1" dirty="0">
              <a:solidFill>
                <a:srgbClr val="FFFF00"/>
              </a:solidFill>
              <a:effectLst/>
              <a:cs typeface="ＭＳ Ｐゴシック"/>
            </a:endParaRPr>
          </a:p>
        </p:txBody>
      </p:sp>
      <p:sp>
        <p:nvSpPr>
          <p:cNvPr id="6" name="正方形/長方形 5"/>
          <p:cNvSpPr/>
          <p:nvPr/>
        </p:nvSpPr>
        <p:spPr>
          <a:xfrm>
            <a:off x="7596336" y="2572026"/>
            <a:ext cx="801691" cy="1577054"/>
          </a:xfrm>
          <a:prstGeom prst="rect">
            <a:avLst/>
          </a:prstGeom>
          <a:solidFill>
            <a:schemeClr val="accent1">
              <a:lumMod val="75000"/>
            </a:schemeClr>
          </a:solidFill>
          <a:ln>
            <a:noFill/>
          </a:ln>
        </p:spPr>
        <p:txBody>
          <a:bodyPr wrap="square" lIns="0" rIns="0">
            <a:noAutofit/>
          </a:bodyPr>
          <a:lstStyle/>
          <a:p>
            <a:pPr algn="ctr">
              <a:spcAft>
                <a:spcPts val="0"/>
              </a:spcAft>
            </a:pPr>
            <a:r>
              <a:rPr lang="en-US" altLang="ja-JP" sz="2000" b="1" kern="1200" dirty="0" err="1" smtClean="0">
                <a:solidFill>
                  <a:schemeClr val="bg1"/>
                </a:solidFill>
                <a:effectLst/>
                <a:ea typeface="ＭＳ Ｐ明朝"/>
                <a:cs typeface="ＭＳ Ｐゴシック"/>
              </a:rPr>
              <a:t>σ</a:t>
            </a:r>
            <a:r>
              <a:rPr lang="en-US" altLang="ja-JP" sz="2000" b="1" baseline="-25000" dirty="0" err="1" smtClean="0">
                <a:solidFill>
                  <a:schemeClr val="bg1"/>
                </a:solidFill>
                <a:ea typeface="ＭＳ Ｐ明朝"/>
                <a:cs typeface="ＭＳ Ｐゴシック"/>
              </a:rPr>
              <a:t>up</a:t>
            </a:r>
            <a:endParaRPr lang="en-US" altLang="ja-JP" sz="2000" b="1" baseline="-25000" dirty="0" smtClean="0">
              <a:solidFill>
                <a:schemeClr val="bg1"/>
              </a:solidFill>
              <a:ea typeface="ＭＳ Ｐ明朝"/>
              <a:cs typeface="ＭＳ Ｐゴシック"/>
            </a:endParaRPr>
          </a:p>
          <a:p>
            <a:pPr algn="ctr">
              <a:spcAft>
                <a:spcPts val="0"/>
              </a:spcAft>
            </a:pPr>
            <a:endParaRPr lang="en-US" sz="2000" b="1" kern="1200" baseline="-25000" dirty="0" smtClean="0">
              <a:solidFill>
                <a:srgbClr val="FFFF00"/>
              </a:solidFill>
              <a:effectLst/>
              <a:ea typeface="ＭＳ Ｐ明朝"/>
              <a:cs typeface="ＭＳ Ｐゴシック"/>
            </a:endParaRPr>
          </a:p>
          <a:p>
            <a:pPr algn="ctr">
              <a:spcAft>
                <a:spcPts val="0"/>
              </a:spcAft>
            </a:pPr>
            <a:r>
              <a:rPr lang="en-US" sz="2000" b="1" kern="1200" dirty="0" smtClean="0">
                <a:solidFill>
                  <a:srgbClr val="FFFF00"/>
                </a:solidFill>
                <a:effectLst/>
                <a:ea typeface="ＭＳ Ｐ明朝"/>
                <a:cs typeface="ＭＳ Ｐゴシック"/>
              </a:rPr>
              <a:t>1.7%</a:t>
            </a:r>
          </a:p>
          <a:p>
            <a:pPr algn="ctr">
              <a:spcAft>
                <a:spcPts val="0"/>
              </a:spcAft>
            </a:pPr>
            <a:r>
              <a:rPr lang="ja-JP" altLang="en-US" sz="2000" b="1" dirty="0">
                <a:solidFill>
                  <a:srgbClr val="FFFF00"/>
                </a:solidFill>
                <a:ea typeface="ＭＳ Ｐ明朝"/>
                <a:cs typeface="ＭＳ Ｐゴシック"/>
              </a:rPr>
              <a:t>↓</a:t>
            </a:r>
            <a:endParaRPr lang="en-US" sz="2000" b="1" kern="1200" dirty="0" smtClean="0">
              <a:solidFill>
                <a:srgbClr val="FFFF00"/>
              </a:solidFill>
              <a:effectLst/>
              <a:ea typeface="ＭＳ Ｐ明朝"/>
              <a:cs typeface="ＭＳ Ｐゴシック"/>
            </a:endParaRPr>
          </a:p>
          <a:p>
            <a:pPr algn="ctr">
              <a:spcAft>
                <a:spcPts val="0"/>
              </a:spcAft>
            </a:pPr>
            <a:r>
              <a:rPr lang="en-US" altLang="ja-JP" sz="2000" b="1" dirty="0" smtClean="0">
                <a:solidFill>
                  <a:srgbClr val="FFFF00"/>
                </a:solidFill>
                <a:ea typeface="ＭＳ Ｐ明朝"/>
                <a:cs typeface="ＭＳ Ｐゴシック"/>
              </a:rPr>
              <a:t>1.0%</a:t>
            </a:r>
            <a:endParaRPr lang="ja-JP" sz="2000" b="1" dirty="0">
              <a:solidFill>
                <a:srgbClr val="FFFF00"/>
              </a:solidFill>
              <a:effectLst/>
              <a:cs typeface="ＭＳ Ｐゴシック"/>
            </a:endParaRPr>
          </a:p>
        </p:txBody>
      </p:sp>
      <p:sp>
        <p:nvSpPr>
          <p:cNvPr id="7" name="テキスト ボックス 6"/>
          <p:cNvSpPr txBox="1"/>
          <p:nvPr/>
        </p:nvSpPr>
        <p:spPr>
          <a:xfrm>
            <a:off x="539552" y="1196752"/>
            <a:ext cx="1504351" cy="523220"/>
          </a:xfrm>
          <a:prstGeom prst="rect">
            <a:avLst/>
          </a:prstGeom>
          <a:solidFill>
            <a:schemeClr val="accent1">
              <a:lumMod val="75000"/>
            </a:schemeClr>
          </a:solidFill>
          <a:ln>
            <a:solidFill>
              <a:schemeClr val="accent1">
                <a:lumMod val="50000"/>
              </a:schemeClr>
            </a:solidFill>
          </a:ln>
        </p:spPr>
        <p:txBody>
          <a:bodyPr wrap="square" rtlCol="0">
            <a:spAutoFit/>
          </a:bodyPr>
          <a:lstStyle/>
          <a:p>
            <a:pPr algn="ctr"/>
            <a:r>
              <a:rPr lang="en-US" altLang="ja-JP" sz="1400" b="1" dirty="0" smtClean="0">
                <a:solidFill>
                  <a:schemeClr val="bg1"/>
                </a:solidFill>
              </a:rPr>
              <a:t>depth </a:t>
            </a:r>
            <a:r>
              <a:rPr lang="ja-JP" altLang="en-US" sz="1400" b="1" dirty="0" smtClean="0">
                <a:solidFill>
                  <a:schemeClr val="bg1"/>
                </a:solidFill>
              </a:rPr>
              <a:t>＜</a:t>
            </a:r>
            <a:r>
              <a:rPr lang="en-US" altLang="ja-JP" sz="1400" b="1" dirty="0" smtClean="0">
                <a:solidFill>
                  <a:schemeClr val="bg1"/>
                </a:solidFill>
              </a:rPr>
              <a:t> 2cm</a:t>
            </a:r>
          </a:p>
          <a:p>
            <a:pPr algn="ctr"/>
            <a:r>
              <a:rPr lang="en-US" altLang="ja-JP" sz="1400" b="1" dirty="0" smtClean="0">
                <a:solidFill>
                  <a:schemeClr val="bg1"/>
                </a:solidFill>
              </a:rPr>
              <a:t>40 % of events</a:t>
            </a:r>
          </a:p>
        </p:txBody>
      </p:sp>
      <p:sp>
        <p:nvSpPr>
          <p:cNvPr id="9" name="正方形/長方形 8"/>
          <p:cNvSpPr/>
          <p:nvPr/>
        </p:nvSpPr>
        <p:spPr>
          <a:xfrm>
            <a:off x="359741" y="5013176"/>
            <a:ext cx="7164587" cy="461665"/>
          </a:xfrm>
          <a:prstGeom prst="rect">
            <a:avLst/>
          </a:prstGeom>
        </p:spPr>
        <p:txBody>
          <a:bodyPr wrap="square">
            <a:spAutoFit/>
          </a:bodyPr>
          <a:lstStyle/>
          <a:p>
            <a:pPr algn="just"/>
            <a:r>
              <a:rPr lang="en-US" altLang="ja-JP" sz="2400" dirty="0" smtClean="0"/>
              <a:t>52.8MeV(MEG</a:t>
            </a:r>
            <a:r>
              <a:rPr lang="ja-JP" altLang="en-US" sz="2400" dirty="0" smtClean="0"/>
              <a:t>で探索する信号</a:t>
            </a:r>
            <a:r>
              <a:rPr lang="en-US" altLang="ja-JP" sz="2400" dirty="0" smtClean="0"/>
              <a:t>)</a:t>
            </a:r>
            <a:r>
              <a:rPr lang="ja-JP" altLang="en-US" sz="2400" dirty="0" smtClean="0"/>
              <a:t>に対する応答</a:t>
            </a:r>
            <a:endParaRPr lang="en-US" altLang="ja-JP" sz="2400" dirty="0" smtClean="0"/>
          </a:p>
        </p:txBody>
      </p:sp>
      <p:sp>
        <p:nvSpPr>
          <p:cNvPr id="11" name="フッター プレースホルダー 10"/>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13" name="テキスト ボックス 12"/>
          <p:cNvSpPr txBox="1"/>
          <p:nvPr/>
        </p:nvSpPr>
        <p:spPr>
          <a:xfrm>
            <a:off x="4932040" y="1177588"/>
            <a:ext cx="1504351" cy="523220"/>
          </a:xfrm>
          <a:prstGeom prst="rect">
            <a:avLst/>
          </a:prstGeom>
          <a:solidFill>
            <a:schemeClr val="accent1">
              <a:lumMod val="75000"/>
            </a:schemeClr>
          </a:solidFill>
          <a:ln>
            <a:solidFill>
              <a:schemeClr val="accent1">
                <a:lumMod val="50000"/>
              </a:schemeClr>
            </a:solidFill>
          </a:ln>
        </p:spPr>
        <p:txBody>
          <a:bodyPr wrap="square" rtlCol="0">
            <a:spAutoFit/>
          </a:bodyPr>
          <a:lstStyle/>
          <a:p>
            <a:pPr algn="ctr"/>
            <a:r>
              <a:rPr lang="en-US" altLang="ja-JP" sz="1400" b="1" dirty="0" smtClean="0">
                <a:solidFill>
                  <a:schemeClr val="bg1"/>
                </a:solidFill>
              </a:rPr>
              <a:t>depth </a:t>
            </a:r>
            <a:r>
              <a:rPr lang="ja-JP" altLang="en-US" sz="1400" b="1" dirty="0" smtClean="0">
                <a:solidFill>
                  <a:schemeClr val="bg1"/>
                </a:solidFill>
              </a:rPr>
              <a:t>≧</a:t>
            </a:r>
            <a:r>
              <a:rPr lang="en-US" altLang="ja-JP" sz="1400" b="1" dirty="0" smtClean="0">
                <a:solidFill>
                  <a:schemeClr val="bg1"/>
                </a:solidFill>
              </a:rPr>
              <a:t> 2cm</a:t>
            </a:r>
          </a:p>
          <a:p>
            <a:pPr algn="ctr"/>
            <a:r>
              <a:rPr lang="en-US" altLang="ja-JP" sz="1400" b="1" dirty="0">
                <a:solidFill>
                  <a:schemeClr val="bg1"/>
                </a:solidFill>
              </a:rPr>
              <a:t>6</a:t>
            </a:r>
            <a:r>
              <a:rPr lang="en-US" altLang="ja-JP" sz="1400" b="1" dirty="0" smtClean="0">
                <a:solidFill>
                  <a:schemeClr val="bg1"/>
                </a:solidFill>
              </a:rPr>
              <a:t>0 % of events</a:t>
            </a:r>
          </a:p>
        </p:txBody>
      </p:sp>
      <p:sp>
        <p:nvSpPr>
          <p:cNvPr id="14" name="テキスト ボックス 13"/>
          <p:cNvSpPr txBox="1"/>
          <p:nvPr/>
        </p:nvSpPr>
        <p:spPr>
          <a:xfrm>
            <a:off x="899592" y="2699628"/>
            <a:ext cx="1008112" cy="338554"/>
          </a:xfrm>
          <a:prstGeom prst="rect">
            <a:avLst/>
          </a:prstGeom>
          <a:noFill/>
        </p:spPr>
        <p:txBody>
          <a:bodyPr wrap="square" rtlCol="0">
            <a:spAutoFit/>
          </a:bodyPr>
          <a:lstStyle/>
          <a:p>
            <a:r>
              <a:rPr kumimoji="1" lang="en-US" altLang="ja-JP" sz="1600" b="1" dirty="0" smtClean="0">
                <a:solidFill>
                  <a:srgbClr val="FF0000"/>
                </a:solidFill>
              </a:rPr>
              <a:t>Present</a:t>
            </a:r>
          </a:p>
        </p:txBody>
      </p:sp>
      <p:sp>
        <p:nvSpPr>
          <p:cNvPr id="12" name="正方形/長方形 11"/>
          <p:cNvSpPr/>
          <p:nvPr/>
        </p:nvSpPr>
        <p:spPr>
          <a:xfrm>
            <a:off x="901919" y="2276872"/>
            <a:ext cx="1181139" cy="338554"/>
          </a:xfrm>
          <a:prstGeom prst="rect">
            <a:avLst/>
          </a:prstGeom>
        </p:spPr>
        <p:txBody>
          <a:bodyPr wrap="square">
            <a:spAutoFit/>
          </a:bodyPr>
          <a:lstStyle/>
          <a:p>
            <a:r>
              <a:rPr lang="en-US" altLang="ja-JP" sz="1600" b="1" dirty="0">
                <a:solidFill>
                  <a:srgbClr val="0017F0"/>
                </a:solidFill>
              </a:rPr>
              <a:t>Upgraded</a:t>
            </a:r>
          </a:p>
        </p:txBody>
      </p:sp>
      <p:cxnSp>
        <p:nvCxnSpPr>
          <p:cNvPr id="16" name="直線矢印コネクタ 15"/>
          <p:cNvCxnSpPr/>
          <p:nvPr/>
        </p:nvCxnSpPr>
        <p:spPr>
          <a:xfrm>
            <a:off x="1763688" y="2868905"/>
            <a:ext cx="504056" cy="2000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907704" y="2446149"/>
            <a:ext cx="350709" cy="1258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220072" y="2843644"/>
            <a:ext cx="1008112" cy="338554"/>
          </a:xfrm>
          <a:prstGeom prst="rect">
            <a:avLst/>
          </a:prstGeom>
          <a:noFill/>
        </p:spPr>
        <p:txBody>
          <a:bodyPr wrap="square" rtlCol="0">
            <a:spAutoFit/>
          </a:bodyPr>
          <a:lstStyle/>
          <a:p>
            <a:r>
              <a:rPr kumimoji="1" lang="en-US" altLang="ja-JP" sz="1600" b="1" dirty="0" smtClean="0">
                <a:solidFill>
                  <a:srgbClr val="FF0000"/>
                </a:solidFill>
              </a:rPr>
              <a:t>Present</a:t>
            </a:r>
          </a:p>
        </p:txBody>
      </p:sp>
      <p:sp>
        <p:nvSpPr>
          <p:cNvPr id="24" name="正方形/長方形 23"/>
          <p:cNvSpPr/>
          <p:nvPr/>
        </p:nvSpPr>
        <p:spPr>
          <a:xfrm>
            <a:off x="5222399" y="2420888"/>
            <a:ext cx="1181139" cy="338554"/>
          </a:xfrm>
          <a:prstGeom prst="rect">
            <a:avLst/>
          </a:prstGeom>
        </p:spPr>
        <p:txBody>
          <a:bodyPr wrap="square">
            <a:spAutoFit/>
          </a:bodyPr>
          <a:lstStyle/>
          <a:p>
            <a:r>
              <a:rPr lang="en-US" altLang="ja-JP" sz="1600" b="1" dirty="0">
                <a:solidFill>
                  <a:srgbClr val="0017F0"/>
                </a:solidFill>
              </a:rPr>
              <a:t>Upgraded</a:t>
            </a:r>
          </a:p>
        </p:txBody>
      </p:sp>
      <p:cxnSp>
        <p:nvCxnSpPr>
          <p:cNvPr id="25" name="直線矢印コネクタ 24"/>
          <p:cNvCxnSpPr/>
          <p:nvPr/>
        </p:nvCxnSpPr>
        <p:spPr>
          <a:xfrm>
            <a:off x="6084168" y="3012921"/>
            <a:ext cx="504056" cy="2000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228184" y="2590165"/>
            <a:ext cx="350709" cy="1258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592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325463" y="980728"/>
            <a:ext cx="5838825" cy="4791075"/>
            <a:chOff x="1325463" y="980728"/>
            <a:chExt cx="5838825" cy="4791075"/>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463" y="980728"/>
              <a:ext cx="583882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995936" y="3718773"/>
              <a:ext cx="2160240" cy="646331"/>
            </a:xfrm>
            <a:prstGeom prst="rect">
              <a:avLst/>
            </a:prstGeom>
            <a:noFill/>
          </p:spPr>
          <p:txBody>
            <a:bodyPr wrap="square" rtlCol="0">
              <a:spAutoFit/>
            </a:bodyPr>
            <a:lstStyle/>
            <a:p>
              <a:r>
                <a:rPr kumimoji="1" lang="en-US" altLang="ja-JP" dirty="0" smtClean="0">
                  <a:solidFill>
                    <a:srgbClr val="FF0000"/>
                  </a:solidFill>
                </a:rPr>
                <a:t>Red : Present</a:t>
              </a:r>
            </a:p>
            <a:p>
              <a:r>
                <a:rPr lang="en-US" altLang="ja-JP" dirty="0" smtClean="0">
                  <a:solidFill>
                    <a:srgbClr val="0070C0"/>
                  </a:solidFill>
                </a:rPr>
                <a:t>Blue : Upgraded</a:t>
              </a:r>
              <a:endParaRPr lang="en-US" altLang="ja-JP" dirty="0">
                <a:solidFill>
                  <a:srgbClr val="0070C0"/>
                </a:solidFill>
              </a:endParaRPr>
            </a:p>
          </p:txBody>
        </p:sp>
      </p:grpSp>
      <p:sp>
        <p:nvSpPr>
          <p:cNvPr id="2" name="タイトル 1"/>
          <p:cNvSpPr>
            <a:spLocks noGrp="1"/>
          </p:cNvSpPr>
          <p:nvPr>
            <p:ph type="title"/>
          </p:nvPr>
        </p:nvSpPr>
        <p:spPr/>
        <p:txBody>
          <a:bodyPr>
            <a:normAutofit fontScale="90000"/>
          </a:bodyPr>
          <a:lstStyle/>
          <a:p>
            <a:r>
              <a:rPr lang="ja-JP" altLang="en-US" dirty="0"/>
              <a:t>更新後の性能　</a:t>
            </a:r>
            <a:r>
              <a:rPr lang="ja-JP" altLang="en-US" dirty="0" smtClean="0"/>
              <a:t>位置分解能</a:t>
            </a:r>
            <a:endParaRPr kumimoji="1" lang="ja-JP" altLang="en-US" dirty="0"/>
          </a:p>
        </p:txBody>
      </p:sp>
      <p:sp>
        <p:nvSpPr>
          <p:cNvPr id="3" name="フッター プレースホルダー 2"/>
          <p:cNvSpPr>
            <a:spLocks noGrp="1"/>
          </p:cNvSpPr>
          <p:nvPr>
            <p:ph type="ftr" sz="quarter" idx="11"/>
          </p:nvPr>
        </p:nvSpPr>
        <p:spPr/>
        <p:txBody>
          <a:bodyPr/>
          <a:lstStyle/>
          <a:p>
            <a:r>
              <a:rPr kumimoji="1" lang="zh-CN" altLang="en-US" smtClean="0"/>
              <a:t>金子大輔　日本物理学会　秋季大会</a:t>
            </a:r>
            <a:endParaRPr kumimoji="1" lang="ja-JP" altLang="en-US"/>
          </a:p>
        </p:txBody>
      </p:sp>
      <p:sp>
        <p:nvSpPr>
          <p:cNvPr id="4" name="スライド番号プレースホルダー 3"/>
          <p:cNvSpPr>
            <a:spLocks noGrp="1"/>
          </p:cNvSpPr>
          <p:nvPr>
            <p:ph type="sldNum" sz="quarter" idx="12"/>
          </p:nvPr>
        </p:nvSpPr>
        <p:spPr/>
        <p:txBody>
          <a:bodyPr/>
          <a:lstStyle/>
          <a:p>
            <a:fld id="{1BBE311C-E4D1-4EC8-8552-BB121655A2ED}" type="slidenum">
              <a:rPr lang="ja-JP" altLang="en-US" smtClean="0"/>
              <a:pPr/>
              <a:t>6</a:t>
            </a:fld>
            <a:endParaRPr lang="ja-JP" altLang="en-US"/>
          </a:p>
        </p:txBody>
      </p:sp>
      <p:sp>
        <p:nvSpPr>
          <p:cNvPr id="6" name="テキスト ボックス 5"/>
          <p:cNvSpPr txBox="1"/>
          <p:nvPr/>
        </p:nvSpPr>
        <p:spPr>
          <a:xfrm>
            <a:off x="3851920" y="5373216"/>
            <a:ext cx="3168352" cy="369332"/>
          </a:xfrm>
          <a:prstGeom prst="rect">
            <a:avLst/>
          </a:prstGeom>
          <a:noFill/>
        </p:spPr>
        <p:txBody>
          <a:bodyPr wrap="square" rtlCol="0">
            <a:spAutoFit/>
          </a:bodyPr>
          <a:lstStyle/>
          <a:p>
            <a:r>
              <a:rPr kumimoji="1" lang="en-US" altLang="ja-JP" b="1" dirty="0" smtClean="0"/>
              <a:t>Depth from inner face [cm]</a:t>
            </a:r>
            <a:endParaRPr kumimoji="1" lang="ja-JP" altLang="en-US" b="1" dirty="0"/>
          </a:p>
        </p:txBody>
      </p:sp>
      <p:sp>
        <p:nvSpPr>
          <p:cNvPr id="9" name="テキスト ボックス 8"/>
          <p:cNvSpPr txBox="1"/>
          <p:nvPr/>
        </p:nvSpPr>
        <p:spPr>
          <a:xfrm rot="16200000">
            <a:off x="-103872" y="2632266"/>
            <a:ext cx="3528390" cy="369332"/>
          </a:xfrm>
          <a:prstGeom prst="rect">
            <a:avLst/>
          </a:prstGeom>
          <a:noFill/>
        </p:spPr>
        <p:txBody>
          <a:bodyPr wrap="square" rtlCol="0">
            <a:spAutoFit/>
          </a:bodyPr>
          <a:lstStyle/>
          <a:p>
            <a:r>
              <a:rPr lang="en-US" altLang="ja-JP" b="1" dirty="0" smtClean="0"/>
              <a:t>Position resolution in σ</a:t>
            </a:r>
            <a:r>
              <a:rPr kumimoji="1" lang="en-US" altLang="ja-JP" b="1" dirty="0" smtClean="0"/>
              <a:t> [mm]</a:t>
            </a:r>
            <a:endParaRPr kumimoji="1" lang="ja-JP" altLang="en-US" b="1" dirty="0"/>
          </a:p>
        </p:txBody>
      </p:sp>
    </p:spTree>
    <p:extLst>
      <p:ext uri="{BB962C8B-B14F-4D97-AF65-F5344CB8AC3E}">
        <p14:creationId xmlns:p14="http://schemas.microsoft.com/office/powerpoint/2010/main" val="355113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グラフ 41"/>
          <p:cNvGraphicFramePr>
            <a:graphicFrameLocks/>
          </p:cNvGraphicFramePr>
          <p:nvPr>
            <p:extLst>
              <p:ext uri="{D42A27DB-BD31-4B8C-83A1-F6EECF244321}">
                <p14:modId xmlns:p14="http://schemas.microsoft.com/office/powerpoint/2010/main" val="3104814047"/>
              </p:ext>
            </p:extLst>
          </p:nvPr>
        </p:nvGraphicFramePr>
        <p:xfrm>
          <a:off x="5251869" y="81271"/>
          <a:ext cx="3859485" cy="344665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normAutofit fontScale="90000"/>
          </a:bodyPr>
          <a:lstStyle/>
          <a:p>
            <a:r>
              <a:rPr lang="ja-JP" altLang="en-US" dirty="0"/>
              <a:t>開発</a:t>
            </a:r>
            <a:r>
              <a:rPr lang="ja-JP" altLang="en-US" dirty="0" smtClean="0"/>
              <a:t>の</a:t>
            </a:r>
            <a:r>
              <a:rPr lang="ja-JP" altLang="en-US" dirty="0"/>
              <a:t>経緯</a:t>
            </a:r>
            <a:endParaRPr kumimoji="1" lang="ja-JP" altLang="en-US" dirty="0"/>
          </a:p>
        </p:txBody>
      </p:sp>
      <p:sp>
        <p:nvSpPr>
          <p:cNvPr id="5" name="スライド番号プレースホルダー 4"/>
          <p:cNvSpPr>
            <a:spLocks noGrp="1"/>
          </p:cNvSpPr>
          <p:nvPr>
            <p:ph type="sldNum" sz="quarter" idx="12"/>
          </p:nvPr>
        </p:nvSpPr>
        <p:spPr/>
        <p:txBody>
          <a:bodyPr/>
          <a:lstStyle/>
          <a:p>
            <a:fld id="{1BBE311C-E4D1-4EC8-8552-BB121655A2ED}" type="slidenum">
              <a:rPr kumimoji="1" lang="ja-JP" altLang="en-US" smtClean="0"/>
              <a:t>7</a:t>
            </a:fld>
            <a:endParaRPr kumimoji="1" lang="ja-JP" altLang="en-US" dirty="0"/>
          </a:p>
        </p:txBody>
      </p:sp>
      <p:sp>
        <p:nvSpPr>
          <p:cNvPr id="3" name="正方形/長方形 2"/>
          <p:cNvSpPr/>
          <p:nvPr/>
        </p:nvSpPr>
        <p:spPr>
          <a:xfrm>
            <a:off x="251520" y="1556792"/>
            <a:ext cx="1980000" cy="900000"/>
          </a:xfrm>
          <a:prstGeom prst="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en-US" altLang="ja-JP" dirty="0" smtClean="0">
                <a:solidFill>
                  <a:schemeClr val="tx2"/>
                </a:solidFill>
              </a:rPr>
              <a:t>LXe </a:t>
            </a:r>
            <a:r>
              <a:rPr lang="ja-JP" altLang="en-US" dirty="0" smtClean="0">
                <a:solidFill>
                  <a:schemeClr val="tx2"/>
                </a:solidFill>
              </a:rPr>
              <a:t>検出器</a:t>
            </a:r>
            <a:endParaRPr lang="en-US" altLang="ja-JP" dirty="0" smtClean="0">
              <a:solidFill>
                <a:schemeClr val="tx2"/>
              </a:solidFill>
            </a:endParaRPr>
          </a:p>
          <a:p>
            <a:pPr algn="ctr"/>
            <a:r>
              <a:rPr kumimoji="1" lang="ja-JP" altLang="en-US" dirty="0" err="1" smtClean="0">
                <a:solidFill>
                  <a:schemeClr val="tx2"/>
                </a:solidFill>
              </a:rPr>
              <a:t>での</a:t>
            </a:r>
            <a:r>
              <a:rPr kumimoji="1" lang="ja-JP" altLang="en-US" dirty="0" smtClean="0">
                <a:solidFill>
                  <a:schemeClr val="tx2"/>
                </a:solidFill>
              </a:rPr>
              <a:t>採用</a:t>
            </a:r>
            <a:endParaRPr kumimoji="1" lang="ja-JP" altLang="en-US" dirty="0">
              <a:solidFill>
                <a:schemeClr val="tx2"/>
              </a:solidFill>
            </a:endParaRPr>
          </a:p>
        </p:txBody>
      </p:sp>
      <p:sp>
        <p:nvSpPr>
          <p:cNvPr id="4" name="正方形/長方形 3"/>
          <p:cNvSpPr/>
          <p:nvPr/>
        </p:nvSpPr>
        <p:spPr>
          <a:xfrm>
            <a:off x="3312080" y="1556792"/>
            <a:ext cx="1980000" cy="900000"/>
          </a:xfrm>
          <a:prstGeom prst="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en-US" altLang="ja-JP" dirty="0" smtClean="0">
                <a:solidFill>
                  <a:schemeClr val="tx2"/>
                </a:solidFill>
              </a:rPr>
              <a:t>VUV</a:t>
            </a:r>
            <a:r>
              <a:rPr lang="ja-JP" altLang="en-US" dirty="0">
                <a:solidFill>
                  <a:schemeClr val="tx2"/>
                </a:solidFill>
              </a:rPr>
              <a:t> </a:t>
            </a:r>
            <a:r>
              <a:rPr lang="en-US" altLang="ja-JP" dirty="0" smtClean="0">
                <a:solidFill>
                  <a:schemeClr val="tx2"/>
                </a:solidFill>
              </a:rPr>
              <a:t>(λ=175nm)</a:t>
            </a:r>
          </a:p>
          <a:p>
            <a:pPr algn="ctr"/>
            <a:r>
              <a:rPr lang="ja-JP" altLang="en-US" dirty="0" smtClean="0">
                <a:solidFill>
                  <a:schemeClr val="tx2"/>
                </a:solidFill>
              </a:rPr>
              <a:t>に対する感度</a:t>
            </a:r>
            <a:endParaRPr kumimoji="1" lang="ja-JP" altLang="en-US" dirty="0">
              <a:solidFill>
                <a:schemeClr val="tx2"/>
              </a:solidFill>
            </a:endParaRPr>
          </a:p>
        </p:txBody>
      </p:sp>
      <p:cxnSp>
        <p:nvCxnSpPr>
          <p:cNvPr id="6" name="カギ線コネクタ 5"/>
          <p:cNvCxnSpPr>
            <a:stCxn id="3" idx="3"/>
            <a:endCxn id="4" idx="1"/>
          </p:cNvCxnSpPr>
          <p:nvPr/>
        </p:nvCxnSpPr>
        <p:spPr>
          <a:xfrm>
            <a:off x="2231520" y="2006792"/>
            <a:ext cx="1080560" cy="12700"/>
          </a:xfrm>
          <a:prstGeom prst="bentConnector3">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312080" y="2994918"/>
            <a:ext cx="1980000" cy="900000"/>
          </a:xfrm>
          <a:prstGeom prst="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kumimoji="1" lang="en-US" altLang="ja-JP" dirty="0" smtClean="0">
                <a:solidFill>
                  <a:schemeClr val="tx2"/>
                </a:solidFill>
              </a:rPr>
              <a:t>1</a:t>
            </a:r>
            <a:r>
              <a:rPr lang="en-US" altLang="ja-JP" dirty="0" smtClean="0">
                <a:solidFill>
                  <a:schemeClr val="tx2"/>
                </a:solidFill>
              </a:rPr>
              <a:t>ch</a:t>
            </a:r>
            <a:r>
              <a:rPr kumimoji="1" lang="ja-JP" altLang="en-US" dirty="0" smtClean="0">
                <a:solidFill>
                  <a:schemeClr val="tx2"/>
                </a:solidFill>
              </a:rPr>
              <a:t>当りの面積</a:t>
            </a:r>
            <a:r>
              <a:rPr kumimoji="1" lang="en-US" altLang="ja-JP" dirty="0" smtClean="0">
                <a:solidFill>
                  <a:schemeClr val="tx2"/>
                </a:solidFill>
              </a:rPr>
              <a:t>12×12mm</a:t>
            </a:r>
            <a:r>
              <a:rPr kumimoji="1" lang="en-US" altLang="ja-JP" baseline="30000" dirty="0" smtClean="0">
                <a:solidFill>
                  <a:schemeClr val="tx2"/>
                </a:solidFill>
              </a:rPr>
              <a:t>2</a:t>
            </a:r>
            <a:r>
              <a:rPr lang="ja-JP" altLang="en-US" dirty="0" smtClean="0">
                <a:solidFill>
                  <a:schemeClr val="tx2"/>
                </a:solidFill>
              </a:rPr>
              <a:t>で</a:t>
            </a:r>
            <a:endParaRPr lang="en-US" altLang="ja-JP" dirty="0" smtClean="0">
              <a:solidFill>
                <a:schemeClr val="tx2"/>
              </a:solidFill>
            </a:endParaRPr>
          </a:p>
          <a:p>
            <a:pPr algn="ctr"/>
            <a:r>
              <a:rPr lang="en-US" altLang="ja-JP" dirty="0" smtClean="0">
                <a:solidFill>
                  <a:schemeClr val="tx2"/>
                </a:solidFill>
              </a:rPr>
              <a:t>1 </a:t>
            </a:r>
            <a:r>
              <a:rPr lang="en-US" altLang="ja-JP" dirty="0" err="1" smtClean="0">
                <a:solidFill>
                  <a:schemeClr val="tx2"/>
                </a:solidFill>
              </a:rPr>
              <a:t>p.e.</a:t>
            </a:r>
            <a:r>
              <a:rPr lang="en-US" altLang="ja-JP" dirty="0" smtClean="0">
                <a:solidFill>
                  <a:schemeClr val="tx2"/>
                </a:solidFill>
              </a:rPr>
              <a:t> </a:t>
            </a:r>
            <a:r>
              <a:rPr lang="ja-JP" altLang="en-US" dirty="0" smtClean="0">
                <a:solidFill>
                  <a:schemeClr val="tx2"/>
                </a:solidFill>
              </a:rPr>
              <a:t>弁別可</a:t>
            </a:r>
            <a:endParaRPr kumimoji="1" lang="ja-JP" altLang="en-US" dirty="0">
              <a:solidFill>
                <a:schemeClr val="tx2"/>
              </a:solidFill>
            </a:endParaRPr>
          </a:p>
        </p:txBody>
      </p:sp>
      <p:cxnSp>
        <p:nvCxnSpPr>
          <p:cNvPr id="10" name="カギ線コネクタ 9"/>
          <p:cNvCxnSpPr>
            <a:stCxn id="3" idx="3"/>
            <a:endCxn id="8" idx="1"/>
          </p:cNvCxnSpPr>
          <p:nvPr/>
        </p:nvCxnSpPr>
        <p:spPr>
          <a:xfrm>
            <a:off x="2231520" y="2006792"/>
            <a:ext cx="1080560" cy="1438126"/>
          </a:xfrm>
          <a:prstGeom prst="bentConnector3">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312080" y="4435078"/>
            <a:ext cx="1980000" cy="900000"/>
          </a:xfrm>
          <a:prstGeom prst="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ja-JP" altLang="en-US" dirty="0" smtClean="0">
                <a:solidFill>
                  <a:schemeClr val="tx2"/>
                </a:solidFill>
              </a:rPr>
              <a:t>長い波形</a:t>
            </a:r>
            <a:endParaRPr lang="en-US" altLang="ja-JP" dirty="0">
              <a:solidFill>
                <a:schemeClr val="tx2"/>
              </a:solidFill>
            </a:endParaRPr>
          </a:p>
          <a:p>
            <a:pPr algn="ctr"/>
            <a:r>
              <a:rPr lang="en-US" altLang="ja-JP" dirty="0">
                <a:solidFill>
                  <a:schemeClr val="tx2"/>
                </a:solidFill>
              </a:rPr>
              <a:t>(τ</a:t>
            </a:r>
            <a:r>
              <a:rPr lang="ja-JP" altLang="en-US" dirty="0">
                <a:solidFill>
                  <a:schemeClr val="tx2"/>
                </a:solidFill>
              </a:rPr>
              <a:t>～</a:t>
            </a:r>
            <a:r>
              <a:rPr lang="en-US" altLang="ja-JP" dirty="0">
                <a:solidFill>
                  <a:schemeClr val="tx2"/>
                </a:solidFill>
              </a:rPr>
              <a:t>200ns)</a:t>
            </a:r>
            <a:endParaRPr lang="ja-JP" altLang="en-US" dirty="0">
              <a:solidFill>
                <a:schemeClr val="tx2"/>
              </a:solidFill>
            </a:endParaRPr>
          </a:p>
        </p:txBody>
      </p:sp>
      <p:sp>
        <p:nvSpPr>
          <p:cNvPr id="15" name="正方形/長方形 14"/>
          <p:cNvSpPr/>
          <p:nvPr/>
        </p:nvSpPr>
        <p:spPr>
          <a:xfrm>
            <a:off x="6516216" y="3787006"/>
            <a:ext cx="1980000" cy="900000"/>
          </a:xfrm>
          <a:prstGeom prst="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en-US" altLang="ja-JP" dirty="0" smtClean="0">
                <a:solidFill>
                  <a:schemeClr val="tx2"/>
                </a:solidFill>
              </a:rPr>
              <a:t>S/N </a:t>
            </a:r>
            <a:r>
              <a:rPr lang="ja-JP" altLang="en-US" dirty="0" smtClean="0">
                <a:solidFill>
                  <a:schemeClr val="tx2"/>
                </a:solidFill>
              </a:rPr>
              <a:t>の悪化</a:t>
            </a:r>
            <a:endParaRPr kumimoji="1" lang="ja-JP" altLang="en-US" dirty="0">
              <a:solidFill>
                <a:schemeClr val="tx2"/>
              </a:solidFill>
            </a:endParaRPr>
          </a:p>
        </p:txBody>
      </p:sp>
      <p:sp>
        <p:nvSpPr>
          <p:cNvPr id="16" name="正方形/長方形 15"/>
          <p:cNvSpPr/>
          <p:nvPr/>
        </p:nvSpPr>
        <p:spPr>
          <a:xfrm>
            <a:off x="6512211" y="4797152"/>
            <a:ext cx="1980000" cy="900000"/>
          </a:xfrm>
          <a:prstGeom prst="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ja-JP" altLang="en-US" dirty="0" smtClean="0">
                <a:solidFill>
                  <a:schemeClr val="tx2"/>
                </a:solidFill>
              </a:rPr>
              <a:t>パイルアップ増加</a:t>
            </a:r>
            <a:endParaRPr kumimoji="1" lang="ja-JP" altLang="en-US" dirty="0">
              <a:solidFill>
                <a:schemeClr val="tx2"/>
              </a:solidFill>
            </a:endParaRPr>
          </a:p>
        </p:txBody>
      </p:sp>
      <p:cxnSp>
        <p:nvCxnSpPr>
          <p:cNvPr id="18" name="カギ線コネクタ 17"/>
          <p:cNvCxnSpPr>
            <a:stCxn id="12" idx="3"/>
            <a:endCxn id="15" idx="1"/>
          </p:cNvCxnSpPr>
          <p:nvPr/>
        </p:nvCxnSpPr>
        <p:spPr>
          <a:xfrm flipV="1">
            <a:off x="5292080" y="4237006"/>
            <a:ext cx="1224136" cy="648072"/>
          </a:xfrm>
          <a:prstGeom prst="bentConnector3">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12" idx="3"/>
            <a:endCxn id="16" idx="1"/>
          </p:cNvCxnSpPr>
          <p:nvPr/>
        </p:nvCxnSpPr>
        <p:spPr>
          <a:xfrm>
            <a:off x="5292080" y="4885078"/>
            <a:ext cx="1220131" cy="362074"/>
          </a:xfrm>
          <a:prstGeom prst="bentConnector3">
            <a:avLst>
              <a:gd name="adj1" fmla="val 50000"/>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55360" y="3717032"/>
            <a:ext cx="3020496" cy="2308324"/>
          </a:xfrm>
          <a:prstGeom prst="rect">
            <a:avLst/>
          </a:prstGeom>
          <a:noFill/>
        </p:spPr>
        <p:txBody>
          <a:bodyPr wrap="square" rtlCol="0">
            <a:spAutoFit/>
          </a:bodyPr>
          <a:lstStyle/>
          <a:p>
            <a:r>
              <a:rPr lang="en-US" altLang="ja-JP" sz="2400" dirty="0" smtClean="0"/>
              <a:t>13</a:t>
            </a:r>
            <a:r>
              <a:rPr lang="ja-JP" altLang="en-US" sz="2400" dirty="0" smtClean="0"/>
              <a:t>年 年次大会にて</a:t>
            </a:r>
            <a:r>
              <a:rPr kumimoji="1" lang="ja-JP" altLang="en-US" sz="2400" dirty="0" smtClean="0"/>
              <a:t>報告した。</a:t>
            </a:r>
            <a:endParaRPr lang="en-US" altLang="ja-JP" sz="2400" dirty="0"/>
          </a:p>
          <a:p>
            <a:r>
              <a:rPr lang="ja-JP" altLang="en-US" sz="2400" dirty="0"/>
              <a:t>波形のテールをどのように抑制するかが課題となった</a:t>
            </a:r>
            <a:r>
              <a:rPr lang="ja-JP" altLang="en-US" sz="2400" dirty="0" smtClean="0"/>
              <a:t>。</a:t>
            </a:r>
            <a:endParaRPr lang="en-US" altLang="ja-JP" sz="2400" dirty="0" smtClean="0"/>
          </a:p>
          <a:p>
            <a:r>
              <a:rPr lang="ja-JP" altLang="en-US" sz="2400" dirty="0"/>
              <a:t>目標</a:t>
            </a:r>
            <a:r>
              <a:rPr lang="ja-JP" altLang="en-US" sz="2400" dirty="0" smtClean="0"/>
              <a:t>は</a:t>
            </a:r>
            <a:r>
              <a:rPr lang="en-US" altLang="ja-JP" sz="2400" dirty="0" smtClean="0"/>
              <a:t>50ns</a:t>
            </a:r>
            <a:r>
              <a:rPr lang="ja-JP" altLang="en-US" sz="2400" dirty="0" err="1" smtClean="0"/>
              <a:t>。</a:t>
            </a:r>
            <a:endParaRPr lang="en-US" altLang="ja-JP" sz="2400" dirty="0"/>
          </a:p>
        </p:txBody>
      </p:sp>
      <p:sp>
        <p:nvSpPr>
          <p:cNvPr id="21" name="テキスト ボックス 20"/>
          <p:cNvSpPr txBox="1"/>
          <p:nvPr/>
        </p:nvSpPr>
        <p:spPr>
          <a:xfrm>
            <a:off x="7812360" y="5631631"/>
            <a:ext cx="936104" cy="461665"/>
          </a:xfrm>
          <a:prstGeom prst="rect">
            <a:avLst/>
          </a:prstGeom>
          <a:noFill/>
        </p:spPr>
        <p:txBody>
          <a:bodyPr wrap="square" rtlCol="0">
            <a:spAutoFit/>
          </a:bodyPr>
          <a:lstStyle/>
          <a:p>
            <a:r>
              <a:rPr lang="en-US" altLang="ja-JP" sz="2400" dirty="0" smtClean="0"/>
              <a:t>etc.</a:t>
            </a:r>
          </a:p>
        </p:txBody>
      </p:sp>
      <p:sp>
        <p:nvSpPr>
          <p:cNvPr id="7" name="フッター プレースホルダー 6"/>
          <p:cNvSpPr>
            <a:spLocks noGrp="1"/>
          </p:cNvSpPr>
          <p:nvPr>
            <p:ph type="ftr" sz="quarter" idx="11"/>
          </p:nvPr>
        </p:nvSpPr>
        <p:spPr>
          <a:xfrm>
            <a:off x="3059832" y="6356350"/>
            <a:ext cx="2895600" cy="365125"/>
          </a:xfrm>
        </p:spPr>
        <p:txBody>
          <a:bodyPr/>
          <a:lstStyle/>
          <a:p>
            <a:r>
              <a:rPr kumimoji="1" lang="zh-CN" altLang="en-US" smtClean="0"/>
              <a:t>金子大輔　日本物理学会　秋季大会</a:t>
            </a:r>
            <a:endParaRPr kumimoji="1" lang="ja-JP" altLang="en-US"/>
          </a:p>
        </p:txBody>
      </p:sp>
      <p:cxnSp>
        <p:nvCxnSpPr>
          <p:cNvPr id="11" name="直線矢印コネクタ 10"/>
          <p:cNvCxnSpPr>
            <a:stCxn id="8" idx="2"/>
            <a:endCxn id="12" idx="0"/>
          </p:cNvCxnSpPr>
          <p:nvPr/>
        </p:nvCxnSpPr>
        <p:spPr>
          <a:xfrm>
            <a:off x="4302080" y="3894918"/>
            <a:ext cx="0" cy="54016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62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P spid="4" grpId="0" animBg="1"/>
      <p:bldP spid="8" grpId="0" animBg="1"/>
      <p:bldP spid="12" grpId="0" animBg="1"/>
      <p:bldP spid="15" grpId="0" animBg="1"/>
      <p:bldP spid="16"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本講演での報告</a:t>
            </a:r>
            <a:endParaRPr kumimoji="1" lang="ja-JP" altLang="en-US" dirty="0"/>
          </a:p>
        </p:txBody>
      </p:sp>
      <p:sp>
        <p:nvSpPr>
          <p:cNvPr id="3" name="スライド番号プレースホルダー 2"/>
          <p:cNvSpPr>
            <a:spLocks noGrp="1"/>
          </p:cNvSpPr>
          <p:nvPr>
            <p:ph type="sldNum" sz="quarter" idx="12"/>
          </p:nvPr>
        </p:nvSpPr>
        <p:spPr/>
        <p:txBody>
          <a:bodyPr/>
          <a:lstStyle/>
          <a:p>
            <a:fld id="{1BBE311C-E4D1-4EC8-8552-BB121655A2ED}" type="slidenum">
              <a:rPr kumimoji="1" lang="ja-JP" altLang="en-US" smtClean="0"/>
              <a:t>8</a:t>
            </a:fld>
            <a:endParaRPr kumimoji="1" lang="ja-JP" altLang="en-US" dirty="0"/>
          </a:p>
        </p:txBody>
      </p:sp>
      <p:sp>
        <p:nvSpPr>
          <p:cNvPr id="4" name="正方形/長方形 3"/>
          <p:cNvSpPr/>
          <p:nvPr/>
        </p:nvSpPr>
        <p:spPr>
          <a:xfrm>
            <a:off x="323528" y="1133450"/>
            <a:ext cx="2633136" cy="3231654"/>
          </a:xfrm>
          <a:prstGeom prst="rect">
            <a:avLst/>
          </a:prstGeom>
          <a:noFill/>
          <a:ln w="25400">
            <a:solidFill>
              <a:schemeClr val="accent5"/>
            </a:solidFill>
          </a:ln>
        </p:spPr>
        <p:txBody>
          <a:bodyPr wrap="square">
            <a:spAutoFit/>
          </a:bodyPr>
          <a:lstStyle/>
          <a:p>
            <a:pPr lvl="0"/>
            <a:r>
              <a:rPr lang="ja-JP" altLang="en-US" sz="2400" dirty="0" smtClean="0">
                <a:solidFill>
                  <a:prstClr val="black"/>
                </a:solidFill>
              </a:rPr>
              <a:t>長い</a:t>
            </a:r>
            <a:r>
              <a:rPr lang="ja-JP" altLang="en-US" sz="2400" dirty="0">
                <a:solidFill>
                  <a:prstClr val="black"/>
                </a:solidFill>
              </a:rPr>
              <a:t>テールの</a:t>
            </a:r>
            <a:r>
              <a:rPr lang="ja-JP" altLang="en-US" sz="2400" dirty="0" smtClean="0">
                <a:solidFill>
                  <a:prstClr val="black"/>
                </a:solidFill>
              </a:rPr>
              <a:t>抑制</a:t>
            </a:r>
            <a:endParaRPr lang="en-US" altLang="ja-JP" sz="2400" dirty="0" smtClean="0">
              <a:solidFill>
                <a:prstClr val="black"/>
              </a:solidFill>
            </a:endParaRPr>
          </a:p>
          <a:p>
            <a:endParaRPr lang="en-US" altLang="ja-JP" dirty="0" smtClean="0"/>
          </a:p>
          <a:p>
            <a:endParaRPr lang="en-US" altLang="ja-JP" dirty="0"/>
          </a:p>
          <a:p>
            <a:pPr marL="285750" indent="-285750">
              <a:buFont typeface="Arial" panose="020B0604020202020204" pitchFamily="34" charset="0"/>
              <a:buChar char="•"/>
            </a:pPr>
            <a:r>
              <a:rPr lang="ja-JP" altLang="en-US" dirty="0" smtClean="0"/>
              <a:t>クエンチ</a:t>
            </a:r>
            <a:r>
              <a:rPr lang="ja-JP" altLang="en-US" dirty="0"/>
              <a:t>抵抗を</a:t>
            </a:r>
            <a:r>
              <a:rPr lang="ja-JP" altLang="en-US" dirty="0" smtClean="0"/>
              <a:t>可能　な</a:t>
            </a:r>
            <a:r>
              <a:rPr lang="ja-JP" altLang="en-US" dirty="0"/>
              <a:t>限り</a:t>
            </a:r>
            <a:r>
              <a:rPr lang="ja-JP" altLang="en-US" dirty="0" smtClean="0"/>
              <a:t>小さく</a:t>
            </a:r>
            <a:endParaRPr lang="en-US" altLang="ja-JP" dirty="0" smtClean="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プリアンプ入力インピーダンスを</a:t>
            </a:r>
            <a:r>
              <a:rPr lang="ja-JP" altLang="en-US" dirty="0" smtClean="0"/>
              <a:t>下げる</a:t>
            </a:r>
            <a:endParaRPr lang="en-US" altLang="ja-JP" dirty="0" smtClean="0"/>
          </a:p>
          <a:p>
            <a:endParaRPr lang="en-US" altLang="ja-JP" dirty="0" smtClean="0"/>
          </a:p>
          <a:p>
            <a:pPr marL="285750" indent="-285750">
              <a:buFont typeface="Arial" panose="020B0604020202020204" pitchFamily="34" charset="0"/>
              <a:buChar char="•"/>
            </a:pPr>
            <a:r>
              <a:rPr lang="ja-JP" altLang="en-US" b="1" dirty="0" smtClean="0"/>
              <a:t>センサー</a:t>
            </a:r>
            <a:r>
              <a:rPr lang="ja-JP" altLang="en-US" b="1" dirty="0"/>
              <a:t>を分割</a:t>
            </a:r>
            <a:r>
              <a:rPr lang="ja-JP" altLang="en-US" b="1" dirty="0" smtClean="0"/>
              <a:t>して直列</a:t>
            </a:r>
            <a:r>
              <a:rPr lang="ja-JP" altLang="en-US" b="1" dirty="0"/>
              <a:t>に接続</a:t>
            </a:r>
            <a:r>
              <a:rPr lang="ja-JP" altLang="en-US" b="1" dirty="0" smtClean="0"/>
              <a:t>する</a:t>
            </a:r>
            <a:endParaRPr lang="en-US" altLang="ja-JP" dirty="0"/>
          </a:p>
        </p:txBody>
      </p:sp>
      <p:sp>
        <p:nvSpPr>
          <p:cNvPr id="8" name="正方形/長方形 7"/>
          <p:cNvSpPr/>
          <p:nvPr/>
        </p:nvSpPr>
        <p:spPr>
          <a:xfrm>
            <a:off x="3749548" y="971311"/>
            <a:ext cx="1902572" cy="1200329"/>
          </a:xfrm>
          <a:prstGeom prst="rect">
            <a:avLst/>
          </a:prstGeom>
        </p:spPr>
        <p:txBody>
          <a:bodyPr wrap="square">
            <a:spAutoFit/>
          </a:bodyPr>
          <a:lstStyle/>
          <a:p>
            <a:r>
              <a:rPr lang="ja-JP" altLang="en-US" dirty="0"/>
              <a:t>クエンチ抵抗</a:t>
            </a:r>
            <a:r>
              <a:rPr lang="ja-JP" altLang="en-US" dirty="0" smtClean="0"/>
              <a:t>を下げても、ある長さより短い波形にはできなかった。</a:t>
            </a:r>
            <a:endParaRPr lang="en-US" altLang="ja-JP" dirty="0"/>
          </a:p>
        </p:txBody>
      </p:sp>
      <p:sp>
        <p:nvSpPr>
          <p:cNvPr id="9" name="正方形/長方形 8"/>
          <p:cNvSpPr/>
          <p:nvPr/>
        </p:nvSpPr>
        <p:spPr>
          <a:xfrm>
            <a:off x="3749548" y="3048672"/>
            <a:ext cx="2046588" cy="923330"/>
          </a:xfrm>
          <a:prstGeom prst="rect">
            <a:avLst/>
          </a:prstGeom>
        </p:spPr>
        <p:txBody>
          <a:bodyPr wrap="square">
            <a:spAutoFit/>
          </a:bodyPr>
          <a:lstStyle/>
          <a:p>
            <a:r>
              <a:rPr lang="ja-JP" altLang="en-US" dirty="0" smtClean="0"/>
              <a:t>長い同軸ケーブルを通すと、波形が崩れてしまう。</a:t>
            </a:r>
            <a:endParaRPr lang="en-US" altLang="ja-JP" dirty="0"/>
          </a:p>
        </p:txBody>
      </p:sp>
      <p:sp>
        <p:nvSpPr>
          <p:cNvPr id="10" name="正方形/長方形 9"/>
          <p:cNvSpPr/>
          <p:nvPr/>
        </p:nvSpPr>
        <p:spPr>
          <a:xfrm>
            <a:off x="319165" y="5013176"/>
            <a:ext cx="2633136" cy="830997"/>
          </a:xfrm>
          <a:prstGeom prst="rect">
            <a:avLst/>
          </a:prstGeom>
          <a:ln w="25400">
            <a:solidFill>
              <a:schemeClr val="accent5"/>
            </a:solidFill>
          </a:ln>
        </p:spPr>
        <p:txBody>
          <a:bodyPr wrap="square">
            <a:spAutoFit/>
          </a:bodyPr>
          <a:lstStyle/>
          <a:p>
            <a:pPr lvl="0"/>
            <a:r>
              <a:rPr lang="ja-JP" altLang="en-US" sz="2400" dirty="0" smtClean="0">
                <a:solidFill>
                  <a:prstClr val="black"/>
                </a:solidFill>
              </a:rPr>
              <a:t>浜松ホトニクス製</a:t>
            </a:r>
            <a:endParaRPr lang="en-US" altLang="ja-JP" sz="2400" dirty="0" smtClean="0">
              <a:solidFill>
                <a:prstClr val="black"/>
              </a:solidFill>
            </a:endParaRPr>
          </a:p>
          <a:p>
            <a:pPr lvl="0"/>
            <a:r>
              <a:rPr lang="ja-JP" altLang="en-US" sz="2400" dirty="0" smtClean="0">
                <a:solidFill>
                  <a:prstClr val="black"/>
                </a:solidFill>
              </a:rPr>
              <a:t>新型</a:t>
            </a:r>
            <a:r>
              <a:rPr lang="en-US" altLang="ja-JP" sz="2400" dirty="0" smtClean="0">
                <a:solidFill>
                  <a:prstClr val="black"/>
                </a:solidFill>
              </a:rPr>
              <a:t>MPPC</a:t>
            </a:r>
          </a:p>
        </p:txBody>
      </p:sp>
      <p:sp>
        <p:nvSpPr>
          <p:cNvPr id="12" name="正方形/長方形 11"/>
          <p:cNvSpPr/>
          <p:nvPr/>
        </p:nvSpPr>
        <p:spPr>
          <a:xfrm>
            <a:off x="3851920" y="5374957"/>
            <a:ext cx="3888432" cy="646331"/>
          </a:xfrm>
          <a:prstGeom prst="rect">
            <a:avLst/>
          </a:prstGeom>
        </p:spPr>
        <p:txBody>
          <a:bodyPr wrap="square">
            <a:spAutoFit/>
          </a:bodyPr>
          <a:lstStyle/>
          <a:p>
            <a:r>
              <a:rPr lang="ja-JP" altLang="en-US" dirty="0"/>
              <a:t>紫</a:t>
            </a:r>
            <a:r>
              <a:rPr lang="ja-JP" altLang="en-US" dirty="0" smtClean="0"/>
              <a:t>外光対応型の試作品の作成を依頼</a:t>
            </a:r>
            <a:endParaRPr lang="en-US" altLang="ja-JP" dirty="0" smtClean="0"/>
          </a:p>
          <a:p>
            <a:r>
              <a:rPr lang="en-US" altLang="ja-JP" dirty="0" smtClean="0"/>
              <a:t>LXe</a:t>
            </a:r>
            <a:r>
              <a:rPr lang="ja-JP" altLang="en-US" dirty="0" smtClean="0"/>
              <a:t>中で試験を行った。</a:t>
            </a:r>
            <a:endParaRPr lang="en-US" altLang="ja-JP" dirty="0"/>
          </a:p>
        </p:txBody>
      </p:sp>
      <p:graphicFrame>
        <p:nvGraphicFramePr>
          <p:cNvPr id="13" name="グラフ 12"/>
          <p:cNvGraphicFramePr>
            <a:graphicFrameLocks/>
          </p:cNvGraphicFramePr>
          <p:nvPr>
            <p:extLst>
              <p:ext uri="{D42A27DB-BD31-4B8C-83A1-F6EECF244321}">
                <p14:modId xmlns:p14="http://schemas.microsoft.com/office/powerpoint/2010/main" val="1453590241"/>
              </p:ext>
            </p:extLst>
          </p:nvPr>
        </p:nvGraphicFramePr>
        <p:xfrm>
          <a:off x="5642952" y="548680"/>
          <a:ext cx="3240360" cy="2278415"/>
        </p:xfrm>
        <a:graphic>
          <a:graphicData uri="http://schemas.openxmlformats.org/drawingml/2006/chart">
            <c:chart xmlns:c="http://schemas.openxmlformats.org/drawingml/2006/chart" xmlns:r="http://schemas.openxmlformats.org/officeDocument/2006/relationships" r:id="rId2"/>
          </a:graphicData>
        </a:graphic>
      </p:graphicFrame>
      <p:sp>
        <p:nvSpPr>
          <p:cNvPr id="5" name="フッター プレースホルダー 4"/>
          <p:cNvSpPr>
            <a:spLocks noGrp="1"/>
          </p:cNvSpPr>
          <p:nvPr>
            <p:ph type="ftr" sz="quarter" idx="11"/>
          </p:nvPr>
        </p:nvSpPr>
        <p:spPr/>
        <p:txBody>
          <a:bodyPr/>
          <a:lstStyle/>
          <a:p>
            <a:r>
              <a:rPr kumimoji="1" lang="zh-CN" altLang="en-US" smtClean="0"/>
              <a:t>金子大輔　日本物理学会　秋季大会</a:t>
            </a:r>
            <a:endParaRPr kumimoji="1" lang="ja-JP" altLang="en-US"/>
          </a:p>
        </p:txBody>
      </p:sp>
      <p:cxnSp>
        <p:nvCxnSpPr>
          <p:cNvPr id="15" name="カギ線コネクタ 14"/>
          <p:cNvCxnSpPr>
            <a:stCxn id="26" idx="3"/>
            <a:endCxn id="8" idx="1"/>
          </p:cNvCxnSpPr>
          <p:nvPr/>
        </p:nvCxnSpPr>
        <p:spPr>
          <a:xfrm flipV="1">
            <a:off x="2952301" y="1571476"/>
            <a:ext cx="797247" cy="795402"/>
          </a:xfrm>
          <a:prstGeom prst="bentConnector3">
            <a:avLst>
              <a:gd name="adj1" fmla="val 50000"/>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323528" y="2078846"/>
            <a:ext cx="262877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23528" y="2942942"/>
            <a:ext cx="262877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p:cNvCxnSpPr>
            <a:stCxn id="27" idx="3"/>
            <a:endCxn id="9" idx="1"/>
          </p:cNvCxnSpPr>
          <p:nvPr/>
        </p:nvCxnSpPr>
        <p:spPr>
          <a:xfrm>
            <a:off x="2952301" y="3230974"/>
            <a:ext cx="797247" cy="279363"/>
          </a:xfrm>
          <a:prstGeom prst="bentConnector3">
            <a:avLst>
              <a:gd name="adj1" fmla="val 50000"/>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10" idx="3"/>
            <a:endCxn id="12" idx="1"/>
          </p:cNvCxnSpPr>
          <p:nvPr/>
        </p:nvCxnSpPr>
        <p:spPr>
          <a:xfrm>
            <a:off x="2952301" y="5428675"/>
            <a:ext cx="899619" cy="269448"/>
          </a:xfrm>
          <a:prstGeom prst="bentConnector3">
            <a:avLst>
              <a:gd name="adj1" fmla="val 50000"/>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5868144" y="3068960"/>
            <a:ext cx="2736304" cy="1872208"/>
            <a:chOff x="5868144" y="3068960"/>
            <a:chExt cx="2736304" cy="1872208"/>
          </a:xfrm>
        </p:grpSpPr>
        <p:pic>
          <p:nvPicPr>
            <p:cNvPr id="19" name="Picture 2" descr="F:\New Folder\cable.png"/>
            <p:cNvPicPr>
              <a:picLocks noChangeAspect="1" noChangeArrowheads="1"/>
            </p:cNvPicPr>
            <p:nvPr/>
          </p:nvPicPr>
          <p:blipFill rotWithShape="1">
            <a:blip r:embed="rId3">
              <a:extLst>
                <a:ext uri="{28A0092B-C50C-407E-A947-70E740481C1C}">
                  <a14:useLocalDpi xmlns:a14="http://schemas.microsoft.com/office/drawing/2010/main" val="0"/>
                </a:ext>
              </a:extLst>
            </a:blip>
            <a:srcRect l="13541" t="8349" r="39687" b="49127"/>
            <a:stretch/>
          </p:blipFill>
          <p:spPr bwMode="auto">
            <a:xfrm>
              <a:off x="5868144" y="3068960"/>
              <a:ext cx="2732964" cy="1863385"/>
            </a:xfrm>
            <a:prstGeom prst="rect">
              <a:avLst/>
            </a:prstGeom>
            <a:noFill/>
            <a:ln w="25400">
              <a:solidFill>
                <a:schemeClr val="accent5"/>
              </a:solidFill>
            </a:ln>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6300192" y="4602614"/>
              <a:ext cx="2304256" cy="338554"/>
            </a:xfrm>
            <a:prstGeom prst="rect">
              <a:avLst/>
            </a:prstGeom>
            <a:solidFill>
              <a:schemeClr val="accent5">
                <a:lumMod val="75000"/>
              </a:schemeClr>
            </a:solidFill>
          </p:spPr>
          <p:txBody>
            <a:bodyPr wrap="square" rtlCol="0">
              <a:spAutoFit/>
            </a:bodyPr>
            <a:lstStyle/>
            <a:p>
              <a:r>
                <a:rPr kumimoji="1" lang="en-US" altLang="ja-JP" sz="1600" dirty="0" err="1" smtClean="0">
                  <a:solidFill>
                    <a:schemeClr val="bg1"/>
                  </a:solidFill>
                  <a:latin typeface="+mj-lt"/>
                </a:rPr>
                <a:t>Rs</a:t>
              </a:r>
              <a:r>
                <a:rPr kumimoji="1" lang="en-US" altLang="ja-JP" sz="1600" dirty="0" smtClean="0">
                  <a:solidFill>
                    <a:schemeClr val="bg1"/>
                  </a:solidFill>
                  <a:latin typeface="+mj-lt"/>
                </a:rPr>
                <a:t> = 33Ω,</a:t>
              </a:r>
              <a:r>
                <a:rPr lang="ja-JP" altLang="en-US" sz="1600" dirty="0" smtClean="0">
                  <a:solidFill>
                    <a:schemeClr val="bg1"/>
                  </a:solidFill>
                  <a:latin typeface="+mj-lt"/>
                </a:rPr>
                <a:t> </a:t>
              </a:r>
              <a:r>
                <a:rPr lang="en-US" altLang="ja-JP" sz="1600" dirty="0" smtClean="0">
                  <a:solidFill>
                    <a:schemeClr val="bg1"/>
                  </a:solidFill>
                  <a:latin typeface="+mj-lt"/>
                </a:rPr>
                <a:t>10m  cable</a:t>
              </a:r>
              <a:endParaRPr kumimoji="1" lang="ja-JP" altLang="en-US" sz="1600" dirty="0">
                <a:solidFill>
                  <a:schemeClr val="bg1"/>
                </a:solidFill>
                <a:latin typeface="+mj-lt"/>
              </a:endParaRPr>
            </a:p>
          </p:txBody>
        </p:sp>
        <p:cxnSp>
          <p:nvCxnSpPr>
            <p:cNvPr id="11" name="直線矢印コネクタ 10"/>
            <p:cNvCxnSpPr/>
            <p:nvPr/>
          </p:nvCxnSpPr>
          <p:spPr>
            <a:xfrm>
              <a:off x="7452320" y="4149080"/>
              <a:ext cx="576064" cy="0"/>
            </a:xfrm>
            <a:prstGeom prst="straightConnector1">
              <a:avLst/>
            </a:prstGeom>
            <a:ln w="1905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349832" y="3819520"/>
              <a:ext cx="864096" cy="338554"/>
            </a:xfrm>
            <a:prstGeom prst="rect">
              <a:avLst/>
            </a:prstGeom>
            <a:noFill/>
          </p:spPr>
          <p:txBody>
            <a:bodyPr wrap="square" rtlCol="0">
              <a:spAutoFit/>
            </a:bodyPr>
            <a:lstStyle/>
            <a:p>
              <a:r>
                <a:rPr kumimoji="1" lang="en-US" altLang="ja-JP" sz="1600" dirty="0" smtClean="0"/>
                <a:t>200ns</a:t>
              </a:r>
              <a:endParaRPr kumimoji="1" lang="ja-JP" altLang="en-US" sz="1600" dirty="0"/>
            </a:p>
          </p:txBody>
        </p:sp>
      </p:grpSp>
    </p:spTree>
    <p:extLst>
      <p:ext uri="{BB962C8B-B14F-4D97-AF65-F5344CB8AC3E}">
        <p14:creationId xmlns:p14="http://schemas.microsoft.com/office/powerpoint/2010/main" val="390196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p:bldGraphic spid="13" grpId="0">
        <p:bldAsOne/>
      </p:bldGraphic>
    </p:bldLst>
  </p:timing>
</p:sld>
</file>

<file path=ppt/theme/theme1.xml><?xml version="1.0" encoding="utf-8"?>
<a:theme xmlns:a="http://schemas.openxmlformats.org/drawingml/2006/main" name="DaK13">
  <a:themeElements>
    <a:clrScheme name="DaK2013">
      <a:dk1>
        <a:sysClr val="windowText" lastClr="000000"/>
      </a:dk1>
      <a:lt1>
        <a:sysClr val="window" lastClr="FFFFFF"/>
      </a:lt1>
      <a:dk2>
        <a:srgbClr val="0F243E"/>
      </a:dk2>
      <a:lt2>
        <a:srgbClr val="EEECE1"/>
      </a:lt2>
      <a:accent1>
        <a:srgbClr val="5BA9FF"/>
      </a:accent1>
      <a:accent2>
        <a:srgbClr val="FD4D5E"/>
      </a:accent2>
      <a:accent3>
        <a:srgbClr val="41E002"/>
      </a:accent3>
      <a:accent4>
        <a:srgbClr val="A54BFF"/>
      </a:accent4>
      <a:accent5>
        <a:srgbClr val="02D8AF"/>
      </a:accent5>
      <a:accent6>
        <a:srgbClr val="FEC200"/>
      </a:accent6>
      <a:hlink>
        <a:srgbClr val="0000FF"/>
      </a:hlink>
      <a:folHlink>
        <a:srgbClr val="800080"/>
      </a:folHlink>
    </a:clrScheme>
    <a:fontScheme name="VL">
      <a:majorFont>
        <a:latin typeface="VL Pゴシック"/>
        <a:ea typeface="VL Pゴシック"/>
        <a:cs typeface=""/>
      </a:majorFont>
      <a:minorFont>
        <a:latin typeface="VL Pゴシック"/>
        <a:ea typeface="VL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aK2013">
    <a:dk1>
      <a:sysClr val="windowText" lastClr="000000"/>
    </a:dk1>
    <a:lt1>
      <a:sysClr val="window" lastClr="FFFFFF"/>
    </a:lt1>
    <a:dk2>
      <a:srgbClr val="0F243E"/>
    </a:dk2>
    <a:lt2>
      <a:srgbClr val="EEECE1"/>
    </a:lt2>
    <a:accent1>
      <a:srgbClr val="0D80FF"/>
    </a:accent1>
    <a:accent2>
      <a:srgbClr val="FD2F43"/>
    </a:accent2>
    <a:accent3>
      <a:srgbClr val="3BCA02"/>
    </a:accent3>
    <a:accent4>
      <a:srgbClr val="8307FF"/>
    </a:accent4>
    <a:accent5>
      <a:srgbClr val="02D8AF"/>
    </a:accent5>
    <a:accent6>
      <a:srgbClr val="FEC200"/>
    </a:accent6>
    <a:hlink>
      <a:srgbClr val="0000FF"/>
    </a:hlink>
    <a:folHlink>
      <a:srgbClr val="800080"/>
    </a:folHlink>
  </a:clrScheme>
  <a:fontScheme name="Ari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aK2013">
    <a:dk1>
      <a:sysClr val="windowText" lastClr="000000"/>
    </a:dk1>
    <a:lt1>
      <a:sysClr val="window" lastClr="FFFFFF"/>
    </a:lt1>
    <a:dk2>
      <a:srgbClr val="0F243E"/>
    </a:dk2>
    <a:lt2>
      <a:srgbClr val="EEECE1"/>
    </a:lt2>
    <a:accent1>
      <a:srgbClr val="0D80FF"/>
    </a:accent1>
    <a:accent2>
      <a:srgbClr val="FD2F43"/>
    </a:accent2>
    <a:accent3>
      <a:srgbClr val="3BCA02"/>
    </a:accent3>
    <a:accent4>
      <a:srgbClr val="8307FF"/>
    </a:accent4>
    <a:accent5>
      <a:srgbClr val="02D8AF"/>
    </a:accent5>
    <a:accent6>
      <a:srgbClr val="FEC200"/>
    </a:accent6>
    <a:hlink>
      <a:srgbClr val="0000FF"/>
    </a:hlink>
    <a:folHlink>
      <a:srgbClr val="800080"/>
    </a:folHlink>
  </a:clrScheme>
  <a:fontScheme name="Ari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aK2013">
    <a:dk1>
      <a:sysClr val="windowText" lastClr="000000"/>
    </a:dk1>
    <a:lt1>
      <a:sysClr val="window" lastClr="FFFFFF"/>
    </a:lt1>
    <a:dk2>
      <a:srgbClr val="0F243E"/>
    </a:dk2>
    <a:lt2>
      <a:srgbClr val="EEECE1"/>
    </a:lt2>
    <a:accent1>
      <a:srgbClr val="0D80FF"/>
    </a:accent1>
    <a:accent2>
      <a:srgbClr val="FD2F43"/>
    </a:accent2>
    <a:accent3>
      <a:srgbClr val="3BCA02"/>
    </a:accent3>
    <a:accent4>
      <a:srgbClr val="8307FF"/>
    </a:accent4>
    <a:accent5>
      <a:srgbClr val="02D8AF"/>
    </a:accent5>
    <a:accent6>
      <a:srgbClr val="FEC200"/>
    </a:accent6>
    <a:hlink>
      <a:srgbClr val="0000FF"/>
    </a:hlink>
    <a:folHlink>
      <a:srgbClr val="800080"/>
    </a:folHlink>
  </a:clrScheme>
  <a:fontScheme name="Ari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DaK13</Template>
  <TotalTime>2667</TotalTime>
  <Words>2022</Words>
  <Application>Microsoft Office PowerPoint</Application>
  <PresentationFormat>画面に合わせる (4:3)</PresentationFormat>
  <Paragraphs>533</Paragraphs>
  <Slides>29</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1" baseType="lpstr">
      <vt:lpstr>DaK13</vt:lpstr>
      <vt:lpstr>Acrobat Document</vt:lpstr>
      <vt:lpstr>液体キセノンのシンチレーション光に感度のある大型MPPCの研究開発</vt:lpstr>
      <vt:lpstr>MEG実験アップグレード</vt:lpstr>
      <vt:lpstr>現MEGにおける液体キセノン検出器</vt:lpstr>
      <vt:lpstr>液体キセノン検出器の更新</vt:lpstr>
      <vt:lpstr>シャワーの見え方の違い</vt:lpstr>
      <vt:lpstr>更新後の性能　エネルギー分解能</vt:lpstr>
      <vt:lpstr>更新後の性能　位置分解能</vt:lpstr>
      <vt:lpstr>開発の経緯</vt:lpstr>
      <vt:lpstr>本講演での報告</vt:lpstr>
      <vt:lpstr>MPPCの直列接続について</vt:lpstr>
      <vt:lpstr>直列試験セットアップ</vt:lpstr>
      <vt:lpstr>1 photo electron 波形</vt:lpstr>
      <vt:lpstr>ゲイン</vt:lpstr>
      <vt:lpstr>波形と接続方式の関係</vt:lpstr>
      <vt:lpstr>ケーブルの長さの影響</vt:lpstr>
      <vt:lpstr>新型MPPCの性能評価</vt:lpstr>
      <vt:lpstr>新型MPPCの結果</vt:lpstr>
      <vt:lpstr>まとめと、今後</vt:lpstr>
      <vt:lpstr>終</vt:lpstr>
      <vt:lpstr>MPPC for Liquid Xenon</vt:lpstr>
      <vt:lpstr>Raw-Waveform</vt:lpstr>
      <vt:lpstr>pre amplifier</vt:lpstr>
      <vt:lpstr>Result : Waveform and Quench-R</vt:lpstr>
      <vt:lpstr>How to shorten waveform</vt:lpstr>
      <vt:lpstr>Cause of long waveform</vt:lpstr>
      <vt:lpstr>PowerPoint プレゼンテーション</vt:lpstr>
      <vt:lpstr>シングル波形の立ちあがり</vt:lpstr>
      <vt:lpstr>1 p.e. ピークの広がり</vt:lpstr>
      <vt:lpstr>Detailed PDE calculation of G-type MPPC</vt:lpstr>
    </vt:vector>
  </TitlesOfParts>
  <Company>東大素セ</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液体キセノンのシンチレーション光に感度のある大型MPPCの研究開発</dc:title>
  <dc:creator>金子大輔</dc:creator>
  <cp:lastModifiedBy>金子大輔</cp:lastModifiedBy>
  <cp:revision>150</cp:revision>
  <dcterms:created xsi:type="dcterms:W3CDTF">2013-09-13T00:03:06Z</dcterms:created>
  <dcterms:modified xsi:type="dcterms:W3CDTF">2013-09-24T03:21:36Z</dcterms:modified>
</cp:coreProperties>
</file>