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256" r:id="rId2"/>
    <p:sldId id="273" r:id="rId3"/>
    <p:sldId id="258" r:id="rId4"/>
    <p:sldId id="275" r:id="rId5"/>
    <p:sldId id="259" r:id="rId6"/>
    <p:sldId id="267" r:id="rId7"/>
    <p:sldId id="260" r:id="rId8"/>
    <p:sldId id="268" r:id="rId9"/>
    <p:sldId id="274" r:id="rId10"/>
    <p:sldId id="261" r:id="rId11"/>
    <p:sldId id="264" r:id="rId12"/>
    <p:sldId id="269" r:id="rId13"/>
    <p:sldId id="271" r:id="rId14"/>
    <p:sldId id="272" r:id="rId15"/>
    <p:sldId id="265" r:id="rId16"/>
    <p:sldId id="276" r:id="rId17"/>
    <p:sldId id="277" r:id="rId18"/>
    <p:sldId id="280" r:id="rId19"/>
    <p:sldId id="278" r:id="rId20"/>
    <p:sldId id="279" r:id="rId21"/>
    <p:sldId id="283" r:id="rId22"/>
    <p:sldId id="286" r:id="rId23"/>
    <p:sldId id="281" r:id="rId24"/>
    <p:sldId id="282" r:id="rId25"/>
    <p:sldId id="284" r:id="rId26"/>
    <p:sldId id="285" r:id="rId27"/>
  </p:sldIdLst>
  <p:sldSz cx="9144000" cy="6858000" type="screen4x3"/>
  <p:notesSz cx="6858000" cy="9144000"/>
  <p:embeddedFontLst>
    <p:embeddedFont>
      <p:font typeface="Takao Pゴシック" pitchFamily="50" charset="-128"/>
      <p:regular r:id="rId29"/>
    </p:embeddedFont>
    <p:embeddedFont>
      <p:font typeface="Brussels Condensed" pitchFamily="18" charset="0"/>
      <p:regular r:id="rId30"/>
      <p:bold r:id="rId31"/>
      <p:italic r:id="rId32"/>
      <p:boldItalic r:id="rId33"/>
    </p:embeddedFont>
    <p:embeddedFont>
      <p:font typeface="HGP創英角ﾎﾟｯﾌﾟ体" pitchFamily="50" charset="-128"/>
      <p:regular r:id="rId34"/>
    </p:embeddedFont>
    <p:embeddedFont>
      <p:font typeface="Calibri" pitchFamily="34" charset="0"/>
      <p:regular r:id="rId35"/>
      <p:bold r:id="rId36"/>
      <p:italic r:id="rId37"/>
      <p:boldItalic r:id="rId38"/>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237" autoAdjust="0"/>
  </p:normalViewPr>
  <p:slideViewPr>
    <p:cSldViewPr>
      <p:cViewPr>
        <p:scale>
          <a:sx n="66" d="100"/>
          <a:sy n="66" d="100"/>
        </p:scale>
        <p:origin x="-1008" y="-318"/>
      </p:cViewPr>
      <p:guideLst>
        <p:guide orient="horz" pos="2160"/>
        <p:guide pos="2880"/>
      </p:guideLst>
    </p:cSldViewPr>
  </p:slideViewPr>
  <p:notesTextViewPr>
    <p:cViewPr>
      <p:scale>
        <a:sx n="100" d="100"/>
        <a:sy n="100" d="100"/>
      </p:scale>
      <p:origin x="0" y="0"/>
    </p:cViewPr>
  </p:notesTextViewPr>
  <p:notesViewPr>
    <p:cSldViewPr>
      <p:cViewPr varScale="1">
        <p:scale>
          <a:sx n="58" d="100"/>
          <a:sy n="58" d="100"/>
        </p:scale>
        <p:origin x="-1896"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3CA367-C77B-47CC-9F64-ACC1352AA425}" type="datetimeFigureOut">
              <a:rPr kumimoji="1" lang="ja-JP" altLang="en-US" smtClean="0"/>
              <a:pPr/>
              <a:t>2012/3/25</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ECA775-11B7-44CA-9910-CADB25E25794}"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2012/3/25</a:t>
            </a:r>
            <a:endParaRPr kumimoji="1" lang="ja-JP" altLang="en-US"/>
          </a:p>
        </p:txBody>
      </p:sp>
      <p:sp>
        <p:nvSpPr>
          <p:cNvPr id="5" name="フッター プレースホルダ 4"/>
          <p:cNvSpPr>
            <a:spLocks noGrp="1"/>
          </p:cNvSpPr>
          <p:nvPr>
            <p:ph type="ftr" sz="quarter" idx="11"/>
          </p:nvPr>
        </p:nvSpPr>
        <p:spPr/>
        <p:txBody>
          <a:bodyPr/>
          <a:lstStyle/>
          <a:p>
            <a:r>
              <a:rPr kumimoji="1" lang="zh-CN" altLang="en-US" smtClean="0"/>
              <a:t>日本物理学会第</a:t>
            </a:r>
            <a:r>
              <a:rPr kumimoji="1" lang="en-US" altLang="zh-CN" smtClean="0"/>
              <a:t>67</a:t>
            </a:r>
            <a:r>
              <a:rPr kumimoji="1" lang="zh-CN" altLang="en-US" smtClean="0"/>
              <a:t>回年次大会</a:t>
            </a:r>
            <a:endParaRPr kumimoji="1" lang="ja-JP" altLang="en-US"/>
          </a:p>
        </p:txBody>
      </p:sp>
      <p:sp>
        <p:nvSpPr>
          <p:cNvPr id="6" name="スライド番号プレースホルダ 5"/>
          <p:cNvSpPr>
            <a:spLocks noGrp="1"/>
          </p:cNvSpPr>
          <p:nvPr>
            <p:ph type="sldNum" sz="quarter" idx="12"/>
          </p:nvPr>
        </p:nvSpPr>
        <p:spPr>
          <a:xfrm>
            <a:off x="6553200" y="6356351"/>
            <a:ext cx="2133600" cy="365125"/>
          </a:xfrm>
          <a:prstGeom prst="rect">
            <a:avLst/>
          </a:prstGeom>
        </p:spPr>
        <p:txBody>
          <a:bodyPr/>
          <a:lstStyle/>
          <a:p>
            <a:fld id="{8B811CFD-BECF-4463-9DB2-C6817765D34E}"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9"/>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2012/3/25</a:t>
            </a:r>
            <a:endParaRPr kumimoji="1" lang="ja-JP" altLang="en-US"/>
          </a:p>
        </p:txBody>
      </p:sp>
      <p:sp>
        <p:nvSpPr>
          <p:cNvPr id="5" name="フッター プレースホルダ 4"/>
          <p:cNvSpPr>
            <a:spLocks noGrp="1"/>
          </p:cNvSpPr>
          <p:nvPr>
            <p:ph type="ftr" sz="quarter" idx="11"/>
          </p:nvPr>
        </p:nvSpPr>
        <p:spPr/>
        <p:txBody>
          <a:bodyPr/>
          <a:lstStyle/>
          <a:p>
            <a:r>
              <a:rPr kumimoji="1" lang="zh-CN" altLang="en-US" smtClean="0"/>
              <a:t>日本物理学会第</a:t>
            </a:r>
            <a:r>
              <a:rPr kumimoji="1" lang="en-US" altLang="zh-CN" smtClean="0"/>
              <a:t>67</a:t>
            </a:r>
            <a:r>
              <a:rPr kumimoji="1" lang="zh-CN" altLang="en-US" smtClean="0"/>
              <a:t>回年次大会</a:t>
            </a:r>
            <a:endParaRPr kumimoji="1" lang="ja-JP" altLang="en-US"/>
          </a:p>
        </p:txBody>
      </p:sp>
      <p:sp>
        <p:nvSpPr>
          <p:cNvPr id="6" name="スライド番号プレースホルダ 5"/>
          <p:cNvSpPr>
            <a:spLocks noGrp="1"/>
          </p:cNvSpPr>
          <p:nvPr>
            <p:ph type="sldNum" sz="quarter" idx="12"/>
          </p:nvPr>
        </p:nvSpPr>
        <p:spPr>
          <a:xfrm>
            <a:off x="6553200" y="6356351"/>
            <a:ext cx="2133600" cy="365125"/>
          </a:xfrm>
          <a:prstGeom prst="rect">
            <a:avLst/>
          </a:prstGeom>
        </p:spPr>
        <p:txBody>
          <a:bodyPr/>
          <a:lstStyle/>
          <a:p>
            <a:fld id="{8B811CFD-BECF-4463-9DB2-C6817765D34E}"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2012/3/25</a:t>
            </a:r>
            <a:endParaRPr kumimoji="1" lang="ja-JP" altLang="en-US"/>
          </a:p>
        </p:txBody>
      </p:sp>
      <p:sp>
        <p:nvSpPr>
          <p:cNvPr id="5" name="フッター プレースホルダ 4"/>
          <p:cNvSpPr>
            <a:spLocks noGrp="1"/>
          </p:cNvSpPr>
          <p:nvPr>
            <p:ph type="ftr" sz="quarter" idx="11"/>
          </p:nvPr>
        </p:nvSpPr>
        <p:spPr/>
        <p:txBody>
          <a:bodyPr/>
          <a:lstStyle/>
          <a:p>
            <a:r>
              <a:rPr kumimoji="1" lang="zh-CN" altLang="en-US" smtClean="0"/>
              <a:t>日本物理学会第</a:t>
            </a:r>
            <a:r>
              <a:rPr kumimoji="1" lang="en-US" altLang="zh-CN" smtClean="0"/>
              <a:t>67</a:t>
            </a:r>
            <a:r>
              <a:rPr kumimoji="1" lang="zh-CN" altLang="en-US" smtClean="0"/>
              <a:t>回年次大会</a:t>
            </a:r>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gradFill rotWithShape="1">
          <a:gsLst>
            <a:gs pos="0">
              <a:schemeClr val="bg1">
                <a:tint val="80000"/>
                <a:satMod val="300000"/>
              </a:schemeClr>
            </a:gs>
            <a:gs pos="100000">
              <a:schemeClr val="bg1">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2840956"/>
            <a:ext cx="7772400" cy="1362075"/>
          </a:xfrm>
        </p:spPr>
        <p:txBody>
          <a:bodyPr anchor="t"/>
          <a:lstStyle>
            <a:lvl1pPr algn="l">
              <a:defRPr sz="2800" b="1" cap="all"/>
            </a:lvl1pPr>
          </a:lstStyle>
          <a:p>
            <a:r>
              <a:rPr kumimoji="1" lang="ja-JP" altLang="en-US" dirty="0" smtClean="0"/>
              <a:t>マスタ タイトルの書式設定</a:t>
            </a:r>
            <a:endParaRPr kumimoji="1" lang="ja-JP" altLang="en-US" dirty="0"/>
          </a:p>
        </p:txBody>
      </p:sp>
      <p:sp>
        <p:nvSpPr>
          <p:cNvPr id="3" name="テキスト プレースホルダ 2"/>
          <p:cNvSpPr>
            <a:spLocks noGrp="1"/>
          </p:cNvSpPr>
          <p:nvPr>
            <p:ph type="body" idx="1"/>
          </p:nvPr>
        </p:nvSpPr>
        <p:spPr>
          <a:xfrm>
            <a:off x="722313" y="1844824"/>
            <a:ext cx="7772400" cy="636091"/>
          </a:xfrm>
        </p:spPr>
        <p:txBody>
          <a:bodyPr anchor="b">
            <a:normAutofit/>
          </a:bodyPr>
          <a:lstStyle>
            <a:lvl1pPr marL="0" indent="0">
              <a:buNone/>
              <a:defRPr sz="280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dirty="0" smtClean="0"/>
              <a:t>マスタ テキストの書式設定</a:t>
            </a:r>
          </a:p>
        </p:txBody>
      </p:sp>
      <p:sp>
        <p:nvSpPr>
          <p:cNvPr id="4" name="日付プレースホルダ 3"/>
          <p:cNvSpPr>
            <a:spLocks noGrp="1"/>
          </p:cNvSpPr>
          <p:nvPr>
            <p:ph type="dt" sz="half" idx="10"/>
          </p:nvPr>
        </p:nvSpPr>
        <p:spPr>
          <a:xfrm>
            <a:off x="35496" y="6448251"/>
            <a:ext cx="2133600" cy="365125"/>
          </a:xfrm>
        </p:spPr>
        <p:txBody>
          <a:bodyPr/>
          <a:lstStyle>
            <a:lvl1pPr>
              <a:defRPr>
                <a:solidFill>
                  <a:schemeClr val="accent2">
                    <a:lumMod val="50000"/>
                  </a:schemeClr>
                </a:solidFill>
              </a:defRPr>
            </a:lvl1pPr>
          </a:lstStyle>
          <a:p>
            <a:r>
              <a:rPr lang="en-US" altLang="ja-JP" smtClean="0"/>
              <a:t>2012/3/25</a:t>
            </a:r>
            <a:endParaRPr lang="ja-JP" altLang="en-US" dirty="0"/>
          </a:p>
        </p:txBody>
      </p:sp>
      <p:sp>
        <p:nvSpPr>
          <p:cNvPr id="5" name="フッター プレースホルダ 4"/>
          <p:cNvSpPr>
            <a:spLocks noGrp="1"/>
          </p:cNvSpPr>
          <p:nvPr>
            <p:ph type="ftr" sz="quarter" idx="11"/>
          </p:nvPr>
        </p:nvSpPr>
        <p:spPr>
          <a:xfrm>
            <a:off x="3124200" y="6448251"/>
            <a:ext cx="2895600" cy="365125"/>
          </a:xfrm>
        </p:spPr>
        <p:txBody>
          <a:bodyPr/>
          <a:lstStyle>
            <a:lvl1pPr>
              <a:defRPr>
                <a:solidFill>
                  <a:schemeClr val="accent2">
                    <a:lumMod val="50000"/>
                  </a:schemeClr>
                </a:solidFill>
              </a:defRPr>
            </a:lvl1pPr>
          </a:lstStyle>
          <a:p>
            <a:r>
              <a:rPr lang="zh-CN" altLang="en-US" smtClean="0"/>
              <a:t>日本物理学会第</a:t>
            </a:r>
            <a:r>
              <a:rPr lang="en-US" altLang="zh-CN" smtClean="0"/>
              <a:t>67</a:t>
            </a:r>
            <a:r>
              <a:rPr lang="zh-CN" altLang="en-US" smtClean="0"/>
              <a:t>回年次大会</a:t>
            </a:r>
            <a:endParaRPr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r>
              <a:rPr kumimoji="1" lang="en-US" altLang="ja-JP" smtClean="0"/>
              <a:t>2012/3/25</a:t>
            </a:r>
            <a:endParaRPr kumimoji="1" lang="ja-JP" altLang="en-US"/>
          </a:p>
        </p:txBody>
      </p:sp>
      <p:sp>
        <p:nvSpPr>
          <p:cNvPr id="6" name="フッター プレースホルダ 5"/>
          <p:cNvSpPr>
            <a:spLocks noGrp="1"/>
          </p:cNvSpPr>
          <p:nvPr>
            <p:ph type="ftr" sz="quarter" idx="11"/>
          </p:nvPr>
        </p:nvSpPr>
        <p:spPr/>
        <p:txBody>
          <a:bodyPr/>
          <a:lstStyle/>
          <a:p>
            <a:r>
              <a:rPr kumimoji="1" lang="zh-CN" altLang="en-US" smtClean="0"/>
              <a:t>日本物理学会第</a:t>
            </a:r>
            <a:r>
              <a:rPr kumimoji="1" lang="en-US" altLang="zh-CN" smtClean="0"/>
              <a:t>67</a:t>
            </a:r>
            <a:r>
              <a:rPr kumimoji="1" lang="zh-CN" altLang="en-US" smtClean="0"/>
              <a:t>回年次大会</a:t>
            </a:r>
            <a:endParaRPr kumimoji="1" lang="ja-JP" altLang="en-US"/>
          </a:p>
        </p:txBody>
      </p:sp>
      <p:sp>
        <p:nvSpPr>
          <p:cNvPr id="7" name="スライド番号プレースホルダ 6"/>
          <p:cNvSpPr>
            <a:spLocks noGrp="1"/>
          </p:cNvSpPr>
          <p:nvPr>
            <p:ph type="sldNum" sz="quarter" idx="12"/>
          </p:nvPr>
        </p:nvSpPr>
        <p:spPr>
          <a:xfrm>
            <a:off x="6553200" y="6356351"/>
            <a:ext cx="2133600" cy="365125"/>
          </a:xfrm>
          <a:prstGeom prst="rect">
            <a:avLst/>
          </a:prstGeom>
        </p:spPr>
        <p:txBody>
          <a:bodyPr/>
          <a:lstStyle/>
          <a:p>
            <a:fld id="{8B811CFD-BECF-4463-9DB2-C6817765D34E}"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r>
              <a:rPr kumimoji="1" lang="en-US" altLang="ja-JP" smtClean="0"/>
              <a:t>2012/3/25</a:t>
            </a:r>
            <a:endParaRPr kumimoji="1" lang="ja-JP" altLang="en-US"/>
          </a:p>
        </p:txBody>
      </p:sp>
      <p:sp>
        <p:nvSpPr>
          <p:cNvPr id="8" name="フッター プレースホルダ 7"/>
          <p:cNvSpPr>
            <a:spLocks noGrp="1"/>
          </p:cNvSpPr>
          <p:nvPr>
            <p:ph type="ftr" sz="quarter" idx="11"/>
          </p:nvPr>
        </p:nvSpPr>
        <p:spPr/>
        <p:txBody>
          <a:bodyPr/>
          <a:lstStyle/>
          <a:p>
            <a:r>
              <a:rPr kumimoji="1" lang="zh-CN" altLang="en-US" smtClean="0"/>
              <a:t>日本物理学会第</a:t>
            </a:r>
            <a:r>
              <a:rPr kumimoji="1" lang="en-US" altLang="zh-CN" smtClean="0"/>
              <a:t>67</a:t>
            </a:r>
            <a:r>
              <a:rPr kumimoji="1" lang="zh-CN" altLang="en-US" smtClean="0"/>
              <a:t>回年次大会</a:t>
            </a:r>
            <a:endParaRPr kumimoji="1" lang="ja-JP" altLang="en-US"/>
          </a:p>
        </p:txBody>
      </p:sp>
      <p:sp>
        <p:nvSpPr>
          <p:cNvPr id="9" name="スライド番号プレースホルダ 8"/>
          <p:cNvSpPr>
            <a:spLocks noGrp="1"/>
          </p:cNvSpPr>
          <p:nvPr>
            <p:ph type="sldNum" sz="quarter" idx="12"/>
          </p:nvPr>
        </p:nvSpPr>
        <p:spPr>
          <a:xfrm>
            <a:off x="6553200" y="6356351"/>
            <a:ext cx="2133600" cy="365125"/>
          </a:xfrm>
          <a:prstGeom prst="rect">
            <a:avLst/>
          </a:prstGeom>
        </p:spPr>
        <p:txBody>
          <a:bodyPr/>
          <a:lstStyle/>
          <a:p>
            <a:fld id="{8B811CFD-BECF-4463-9DB2-C6817765D34E}"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bg>
      <p:bgPr>
        <a:gradFill flip="none" rotWithShape="1">
          <a:gsLst>
            <a:gs pos="0">
              <a:schemeClr val="bg1">
                <a:tint val="40000"/>
                <a:satMod val="350000"/>
              </a:schemeClr>
            </a:gs>
            <a:gs pos="40000">
              <a:schemeClr val="bg1">
                <a:tint val="45000"/>
                <a:shade val="99000"/>
                <a:satMod val="350000"/>
              </a:schemeClr>
            </a:gs>
            <a:gs pos="100000">
              <a:schemeClr val="bg1">
                <a:lumMod val="7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570384" y="260648"/>
            <a:ext cx="8003232" cy="528794"/>
          </a:xfrm>
          <a:ln w="22225" cap="rnd">
            <a:gradFill flip="none" rotWithShape="1">
              <a:gsLst>
                <a:gs pos="0">
                  <a:schemeClr val="accent2"/>
                </a:gs>
                <a:gs pos="50000">
                  <a:schemeClr val="accent1"/>
                </a:gs>
                <a:gs pos="100000">
                  <a:schemeClr val="accent3"/>
                </a:gs>
              </a:gsLst>
              <a:lin ang="0" scaled="1"/>
              <a:tileRect/>
            </a:gradFill>
            <a:bevel/>
          </a:ln>
        </p:spPr>
        <p:txBody>
          <a:bodyPr wrap="square" lIns="36000" tIns="18000" rIns="36000" bIns="18000">
            <a:spAutoFit/>
          </a:bodyPr>
          <a:lstStyle>
            <a:lvl1pPr algn="l">
              <a:defRPr sz="3200"/>
            </a:lvl1p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a:xfrm>
            <a:off x="62136" y="6453337"/>
            <a:ext cx="2133600" cy="365125"/>
          </a:xfrm>
        </p:spPr>
        <p:txBody>
          <a:bodyPr/>
          <a:lstStyle>
            <a:lvl1pPr>
              <a:defRPr>
                <a:solidFill>
                  <a:schemeClr val="accent2">
                    <a:lumMod val="50000"/>
                  </a:schemeClr>
                </a:solidFill>
              </a:defRPr>
            </a:lvl1pPr>
          </a:lstStyle>
          <a:p>
            <a:r>
              <a:rPr lang="en-US" altLang="ja-JP" smtClean="0"/>
              <a:t>2012/3/25</a:t>
            </a:r>
            <a:endParaRPr lang="ja-JP" altLang="en-US"/>
          </a:p>
        </p:txBody>
      </p:sp>
      <p:sp>
        <p:nvSpPr>
          <p:cNvPr id="4" name="フッター プレースホルダ 3"/>
          <p:cNvSpPr>
            <a:spLocks noGrp="1"/>
          </p:cNvSpPr>
          <p:nvPr>
            <p:ph type="ftr" sz="quarter" idx="11"/>
          </p:nvPr>
        </p:nvSpPr>
        <p:spPr>
          <a:xfrm>
            <a:off x="3124200" y="6453337"/>
            <a:ext cx="2895600" cy="365125"/>
          </a:xfrm>
        </p:spPr>
        <p:txBody>
          <a:bodyPr/>
          <a:lstStyle>
            <a:lvl1pPr>
              <a:defRPr>
                <a:solidFill>
                  <a:schemeClr val="accent2">
                    <a:lumMod val="50000"/>
                  </a:schemeClr>
                </a:solidFill>
              </a:defRPr>
            </a:lvl1pPr>
          </a:lstStyle>
          <a:p>
            <a:r>
              <a:rPr lang="zh-CN" altLang="en-US" smtClean="0"/>
              <a:t>日本物理学会第</a:t>
            </a:r>
            <a:r>
              <a:rPr lang="en-US" altLang="zh-CN" smtClean="0"/>
              <a:t>67</a:t>
            </a:r>
            <a:r>
              <a:rPr lang="zh-CN" altLang="en-US" smtClean="0"/>
              <a:t>回年次大会</a:t>
            </a:r>
            <a:endParaRPr lang="ja-JP" altLang="en-US"/>
          </a:p>
        </p:txBody>
      </p:sp>
      <p:sp>
        <p:nvSpPr>
          <p:cNvPr id="5" name="スライド番号プレースホルダ 4"/>
          <p:cNvSpPr>
            <a:spLocks noGrp="1"/>
          </p:cNvSpPr>
          <p:nvPr>
            <p:ph type="sldNum" sz="quarter" idx="12"/>
          </p:nvPr>
        </p:nvSpPr>
        <p:spPr>
          <a:xfrm>
            <a:off x="8316416" y="6453336"/>
            <a:ext cx="802432" cy="360040"/>
          </a:xfrm>
          <a:prstGeom prst="rect">
            <a:avLst/>
          </a:prstGeom>
        </p:spPr>
        <p:txBody>
          <a:bodyPr anchor="b"/>
          <a:lstStyle>
            <a:lvl1pPr algn="r">
              <a:defRPr sz="2400">
                <a:solidFill>
                  <a:schemeClr val="accent2">
                    <a:lumMod val="50000"/>
                  </a:schemeClr>
                </a:solidFill>
                <a:latin typeface="AXIS Condensed Joyo R" pitchFamily="34" charset="-128"/>
                <a:ea typeface="AXIS Condensed Joyo R" pitchFamily="34" charset="-128"/>
              </a:defRPr>
            </a:lvl1pPr>
          </a:lstStyle>
          <a:p>
            <a:fld id="{8B811CFD-BECF-4463-9DB2-C6817765D34E}" type="slidenum">
              <a:rPr lang="ja-JP" altLang="en-US" smtClean="0"/>
              <a:pPr/>
              <a:t>&lt;#&gt;</a:t>
            </a:fld>
            <a:endParaRPr lang="ja-JP" altLang="en-US" dirty="0"/>
          </a:p>
        </p:txBody>
      </p:sp>
      <p:sp>
        <p:nvSpPr>
          <p:cNvPr id="6" name="正方形/長方形 5"/>
          <p:cNvSpPr/>
          <p:nvPr userDrawn="1"/>
        </p:nvSpPr>
        <p:spPr>
          <a:xfrm>
            <a:off x="7956376" y="5877272"/>
            <a:ext cx="1187623" cy="980728"/>
          </a:xfrm>
          <a:prstGeom prst="rect">
            <a:avLst/>
          </a:prstGeom>
          <a:gradFill flip="none" rotWithShape="1">
            <a:gsLst>
              <a:gs pos="0">
                <a:schemeClr val="accent3"/>
              </a:gs>
              <a:gs pos="50000">
                <a:schemeClr val="accent1">
                  <a:tint val="44500"/>
                  <a:satMod val="160000"/>
                  <a:alpha val="0"/>
                </a:schemeClr>
              </a:gs>
              <a:gs pos="100000">
                <a:schemeClr val="accent1">
                  <a:tint val="23500"/>
                  <a:satMod val="160000"/>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r>
              <a:rPr kumimoji="1" lang="en-US" altLang="ja-JP" smtClean="0"/>
              <a:t>2012/3/25</a:t>
            </a:r>
            <a:endParaRPr kumimoji="1" lang="ja-JP" altLang="en-US"/>
          </a:p>
        </p:txBody>
      </p:sp>
      <p:sp>
        <p:nvSpPr>
          <p:cNvPr id="6" name="フッター プレースホルダ 5"/>
          <p:cNvSpPr>
            <a:spLocks noGrp="1"/>
          </p:cNvSpPr>
          <p:nvPr>
            <p:ph type="ftr" sz="quarter" idx="11"/>
          </p:nvPr>
        </p:nvSpPr>
        <p:spPr/>
        <p:txBody>
          <a:bodyPr/>
          <a:lstStyle/>
          <a:p>
            <a:r>
              <a:rPr kumimoji="1" lang="zh-CN" altLang="en-US" smtClean="0"/>
              <a:t>日本物理学会第</a:t>
            </a:r>
            <a:r>
              <a:rPr kumimoji="1" lang="en-US" altLang="zh-CN" smtClean="0"/>
              <a:t>67</a:t>
            </a:r>
            <a:r>
              <a:rPr kumimoji="1" lang="zh-CN" altLang="en-US" smtClean="0"/>
              <a:t>回年次大会</a:t>
            </a:r>
            <a:endParaRPr kumimoji="1" lang="ja-JP" altLang="en-US"/>
          </a:p>
        </p:txBody>
      </p:sp>
      <p:sp>
        <p:nvSpPr>
          <p:cNvPr id="7" name="スライド番号プレースホルダ 6"/>
          <p:cNvSpPr>
            <a:spLocks noGrp="1"/>
          </p:cNvSpPr>
          <p:nvPr>
            <p:ph type="sldNum" sz="quarter" idx="12"/>
          </p:nvPr>
        </p:nvSpPr>
        <p:spPr>
          <a:xfrm>
            <a:off x="6553200" y="6356351"/>
            <a:ext cx="2133600" cy="365125"/>
          </a:xfrm>
          <a:prstGeom prst="rect">
            <a:avLst/>
          </a:prstGeom>
        </p:spPr>
        <p:txBody>
          <a:bodyPr/>
          <a:lstStyle/>
          <a:p>
            <a:fld id="{8B811CFD-BECF-4463-9DB2-C6817765D34E}"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r>
              <a:rPr kumimoji="1" lang="en-US" altLang="ja-JP" smtClean="0"/>
              <a:t>2012/3/25</a:t>
            </a:r>
            <a:endParaRPr kumimoji="1" lang="ja-JP" altLang="en-US"/>
          </a:p>
        </p:txBody>
      </p:sp>
      <p:sp>
        <p:nvSpPr>
          <p:cNvPr id="6" name="フッター プレースホルダ 5"/>
          <p:cNvSpPr>
            <a:spLocks noGrp="1"/>
          </p:cNvSpPr>
          <p:nvPr>
            <p:ph type="ftr" sz="quarter" idx="11"/>
          </p:nvPr>
        </p:nvSpPr>
        <p:spPr/>
        <p:txBody>
          <a:bodyPr/>
          <a:lstStyle/>
          <a:p>
            <a:r>
              <a:rPr kumimoji="1" lang="zh-CN" altLang="en-US" smtClean="0"/>
              <a:t>日本物理学会第</a:t>
            </a:r>
            <a:r>
              <a:rPr kumimoji="1" lang="en-US" altLang="zh-CN" smtClean="0"/>
              <a:t>67</a:t>
            </a:r>
            <a:r>
              <a:rPr kumimoji="1" lang="zh-CN" altLang="en-US" smtClean="0"/>
              <a:t>回年次大会</a:t>
            </a:r>
            <a:endParaRPr kumimoji="1" lang="ja-JP" altLang="en-US"/>
          </a:p>
        </p:txBody>
      </p:sp>
      <p:sp>
        <p:nvSpPr>
          <p:cNvPr id="7" name="スライド番号プレースホルダ 6"/>
          <p:cNvSpPr>
            <a:spLocks noGrp="1"/>
          </p:cNvSpPr>
          <p:nvPr>
            <p:ph type="sldNum" sz="quarter" idx="12"/>
          </p:nvPr>
        </p:nvSpPr>
        <p:spPr>
          <a:xfrm>
            <a:off x="6553200" y="6356351"/>
            <a:ext cx="2133600" cy="365125"/>
          </a:xfrm>
          <a:prstGeom prst="rect">
            <a:avLst/>
          </a:prstGeom>
        </p:spPr>
        <p:txBody>
          <a:bodyPr/>
          <a:lstStyle/>
          <a:p>
            <a:fld id="{8B811CFD-BECF-4463-9DB2-C6817765D34E}"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schemeClr>
            </a:gs>
            <a:gs pos="40000">
              <a:schemeClr val="bg1">
                <a:tint val="45000"/>
                <a:shade val="99000"/>
                <a:satMod val="350000"/>
              </a:schemeClr>
            </a:gs>
            <a:gs pos="100000">
              <a:schemeClr val="bg1">
                <a:lumMod val="7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smtClean="0"/>
              <a:t>2012/3/25</a:t>
            </a:r>
            <a:endParaRPr kumimoji="1" lang="ja-JP" altLang="en-US"/>
          </a:p>
        </p:txBody>
      </p:sp>
      <p:sp>
        <p:nvSpPr>
          <p:cNvPr id="5" name="フッター プレースホルダ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zh-CN" altLang="en-US" smtClean="0"/>
              <a:t>日本物理学会第</a:t>
            </a:r>
            <a:r>
              <a:rPr kumimoji="1" lang="en-US" altLang="zh-CN" smtClean="0"/>
              <a:t>67</a:t>
            </a:r>
            <a:r>
              <a:rPr kumimoji="1" lang="zh-CN" altLang="en-US" smtClean="0"/>
              <a:t>回年次大会</a:t>
            </a:r>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emf"/><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700808"/>
            <a:ext cx="7772400" cy="2259682"/>
          </a:xfrm>
        </p:spPr>
        <p:txBody>
          <a:bodyPr>
            <a:noAutofit/>
          </a:bodyPr>
          <a:lstStyle/>
          <a:p>
            <a:r>
              <a:rPr kumimoji="1" lang="en-US" altLang="ja-JP" sz="4800" spc="200" dirty="0" smtClean="0">
                <a:solidFill>
                  <a:sysClr val="windowText" lastClr="000000"/>
                </a:solidFill>
              </a:rPr>
              <a:t>MEG</a:t>
            </a:r>
            <a:r>
              <a:rPr kumimoji="1" lang="ja-JP" altLang="en-US" sz="4800" spc="200" dirty="0" smtClean="0">
                <a:solidFill>
                  <a:sysClr val="windowText" lastClr="000000"/>
                </a:solidFill>
              </a:rPr>
              <a:t>実験 </a:t>
            </a:r>
            <a:r>
              <a:rPr kumimoji="1" lang="en-US" altLang="ja-JP" sz="4800" spc="200" dirty="0" err="1" smtClean="0">
                <a:solidFill>
                  <a:sysClr val="windowText" lastClr="000000"/>
                </a:solidFill>
              </a:rPr>
              <a:t>run2011</a:t>
            </a:r>
            <a:r>
              <a:rPr lang="en-US" altLang="ja-JP" sz="4800" spc="200" dirty="0" smtClean="0">
                <a:solidFill>
                  <a:sysClr val="windowText" lastClr="000000"/>
                </a:solidFill>
              </a:rPr>
              <a:t/>
            </a:r>
            <a:br>
              <a:rPr lang="en-US" altLang="ja-JP" sz="4800" spc="200" dirty="0" smtClean="0">
                <a:solidFill>
                  <a:sysClr val="windowText" lastClr="000000"/>
                </a:solidFill>
              </a:rPr>
            </a:br>
            <a:r>
              <a:rPr kumimoji="1" lang="ja-JP" altLang="en-US" sz="4800" spc="200" dirty="0" smtClean="0">
                <a:solidFill>
                  <a:sysClr val="windowText" lastClr="000000"/>
                </a:solidFill>
              </a:rPr>
              <a:t>液体キセノン検出器の</a:t>
            </a:r>
            <a:r>
              <a:rPr kumimoji="1" lang="en-US" altLang="ja-JP" sz="4800" spc="200" dirty="0" smtClean="0">
                <a:solidFill>
                  <a:sysClr val="windowText" lastClr="000000"/>
                </a:solidFill>
              </a:rPr>
              <a:t/>
            </a:r>
            <a:br>
              <a:rPr kumimoji="1" lang="en-US" altLang="ja-JP" sz="4800" spc="200" dirty="0" smtClean="0">
                <a:solidFill>
                  <a:sysClr val="windowText" lastClr="000000"/>
                </a:solidFill>
              </a:rPr>
            </a:br>
            <a:r>
              <a:rPr kumimoji="1" lang="ja-JP" altLang="en-US" sz="4800" spc="200" dirty="0" smtClean="0">
                <a:solidFill>
                  <a:sysClr val="windowText" lastClr="000000"/>
                </a:solidFill>
              </a:rPr>
              <a:t>性能評価</a:t>
            </a:r>
            <a:endParaRPr kumimoji="1" lang="ja-JP" altLang="en-US" sz="4800" spc="200" dirty="0">
              <a:solidFill>
                <a:sysClr val="windowText" lastClr="000000"/>
              </a:solidFill>
            </a:endParaRPr>
          </a:p>
        </p:txBody>
      </p:sp>
      <p:sp>
        <p:nvSpPr>
          <p:cNvPr id="3" name="サブタイトル 2"/>
          <p:cNvSpPr>
            <a:spLocks noGrp="1"/>
          </p:cNvSpPr>
          <p:nvPr>
            <p:ph type="subTitle" idx="1"/>
          </p:nvPr>
        </p:nvSpPr>
        <p:spPr>
          <a:xfrm>
            <a:off x="683568" y="4894312"/>
            <a:ext cx="7776864" cy="1126976"/>
          </a:xfrm>
        </p:spPr>
        <p:txBody>
          <a:bodyPr>
            <a:normAutofit/>
          </a:bodyPr>
          <a:lstStyle/>
          <a:p>
            <a:r>
              <a:rPr lang="ja-JP" altLang="en-US" sz="2800" dirty="0" smtClean="0">
                <a:solidFill>
                  <a:schemeClr val="tx1"/>
                </a:solidFill>
              </a:rPr>
              <a:t>東京大学　理学系研究科　</a:t>
            </a:r>
            <a:r>
              <a:rPr kumimoji="1" lang="ja-JP" altLang="en-US" sz="2800" dirty="0" smtClean="0">
                <a:solidFill>
                  <a:schemeClr val="tx1"/>
                </a:solidFill>
              </a:rPr>
              <a:t>物理学専攻</a:t>
            </a:r>
            <a:endParaRPr lang="en-US" altLang="ja-JP" sz="2800" dirty="0" smtClean="0">
              <a:solidFill>
                <a:schemeClr val="tx1"/>
              </a:solidFill>
            </a:endParaRPr>
          </a:p>
          <a:p>
            <a:r>
              <a:rPr kumimoji="1" lang="ja-JP" altLang="en-US" sz="2800" dirty="0" smtClean="0">
                <a:solidFill>
                  <a:schemeClr val="tx1"/>
                </a:solidFill>
              </a:rPr>
              <a:t>金子大輔</a:t>
            </a:r>
            <a:r>
              <a:rPr lang="ja-JP" altLang="en-US" sz="2800" dirty="0" smtClean="0">
                <a:solidFill>
                  <a:schemeClr val="tx1"/>
                </a:solidFill>
              </a:rPr>
              <a:t>　他、</a:t>
            </a:r>
            <a:r>
              <a:rPr lang="en-US" altLang="ja-JP" sz="2800" dirty="0" smtClean="0">
                <a:solidFill>
                  <a:schemeClr val="tx1"/>
                </a:solidFill>
              </a:rPr>
              <a:t>MEG </a:t>
            </a:r>
            <a:r>
              <a:rPr lang="ja-JP" altLang="en-US" sz="2800" dirty="0" smtClean="0">
                <a:solidFill>
                  <a:schemeClr val="tx1"/>
                </a:solidFill>
              </a:rPr>
              <a:t>コラボレーション</a:t>
            </a:r>
            <a:endParaRPr lang="en-US" altLang="ja-JP" sz="2800" dirty="0" smtClean="0">
              <a:solidFill>
                <a:schemeClr val="tx1"/>
              </a:solidFill>
            </a:endParaRPr>
          </a:p>
        </p:txBody>
      </p:sp>
      <p:sp>
        <p:nvSpPr>
          <p:cNvPr id="4" name="日付プレースホルダ 3"/>
          <p:cNvSpPr>
            <a:spLocks noGrp="1"/>
          </p:cNvSpPr>
          <p:nvPr>
            <p:ph type="dt" sz="half" idx="4294967295"/>
          </p:nvPr>
        </p:nvSpPr>
        <p:spPr>
          <a:xfrm>
            <a:off x="457200" y="6356351"/>
            <a:ext cx="2133600" cy="365125"/>
          </a:xfrm>
        </p:spPr>
        <p:txBody>
          <a:bodyPr/>
          <a:lstStyle/>
          <a:p>
            <a:r>
              <a:rPr kumimoji="1" lang="en-US" altLang="ja-JP" dirty="0" smtClean="0">
                <a:solidFill>
                  <a:schemeClr val="tx1"/>
                </a:solidFill>
              </a:rPr>
              <a:t>2012/3/25</a:t>
            </a:r>
            <a:endParaRPr kumimoji="1" lang="ja-JP" altLang="en-US" dirty="0">
              <a:solidFill>
                <a:schemeClr val="tx1"/>
              </a:solidFill>
            </a:endParaRPr>
          </a:p>
        </p:txBody>
      </p:sp>
      <p:sp>
        <p:nvSpPr>
          <p:cNvPr id="6" name="フッター プレースホルダ 5"/>
          <p:cNvSpPr>
            <a:spLocks noGrp="1"/>
          </p:cNvSpPr>
          <p:nvPr>
            <p:ph type="ftr" sz="quarter" idx="4294967295"/>
          </p:nvPr>
        </p:nvSpPr>
        <p:spPr>
          <a:xfrm>
            <a:off x="3124200" y="6356351"/>
            <a:ext cx="2895600" cy="365125"/>
          </a:xfrm>
        </p:spPr>
        <p:txBody>
          <a:bodyPr/>
          <a:lstStyle/>
          <a:p>
            <a:r>
              <a:rPr kumimoji="1" lang="zh-CN" altLang="en-US" smtClean="0"/>
              <a:t>日本物理学会第</a:t>
            </a:r>
            <a:r>
              <a:rPr kumimoji="1" lang="en-US" altLang="zh-CN" smtClean="0"/>
              <a:t>67</a:t>
            </a:r>
            <a:r>
              <a:rPr kumimoji="1" lang="zh-CN" altLang="en-US" smtClean="0"/>
              <a:t>回年次大会</a:t>
            </a:r>
            <a:endParaRPr kumimoji="1" lang="ja-JP" altLang="en-US" dirty="0"/>
          </a:p>
        </p:txBody>
      </p:sp>
      <p:pic>
        <p:nvPicPr>
          <p:cNvPr id="7" name="Picture 2" descr="C:\Users\Kaneko\Downloads\meg-logo.gif"/>
          <p:cNvPicPr>
            <a:picLocks noChangeAspect="1" noChangeArrowheads="1"/>
          </p:cNvPicPr>
          <p:nvPr/>
        </p:nvPicPr>
        <p:blipFill>
          <a:blip r:embed="rId2" cstate="print"/>
          <a:srcRect/>
          <a:stretch>
            <a:fillRect/>
          </a:stretch>
        </p:blipFill>
        <p:spPr bwMode="auto">
          <a:xfrm>
            <a:off x="251520" y="260648"/>
            <a:ext cx="936104" cy="93610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27281"/>
            <a:ext cx="3250704" cy="528794"/>
          </a:xfrm>
        </p:spPr>
        <p:txBody>
          <a:bodyPr/>
          <a:lstStyle/>
          <a:p>
            <a:r>
              <a:rPr lang="en-US" altLang="ja-JP" dirty="0" smtClean="0"/>
              <a:t>MC</a:t>
            </a:r>
            <a:r>
              <a:rPr lang="ja-JP" altLang="en-US" dirty="0" err="1" smtClean="0"/>
              <a:t>での</a:t>
            </a:r>
            <a:r>
              <a:rPr lang="en-US" altLang="ja-JP" dirty="0" smtClean="0"/>
              <a:t>XEC</a:t>
            </a:r>
            <a:r>
              <a:rPr lang="ja-JP" altLang="en-US" dirty="0" smtClean="0"/>
              <a:t>性能</a:t>
            </a:r>
            <a:endParaRPr kumimoji="1" lang="ja-JP" altLang="en-US" dirty="0"/>
          </a:p>
        </p:txBody>
      </p:sp>
      <p:sp>
        <p:nvSpPr>
          <p:cNvPr id="3" name="テキスト ボックス 2"/>
          <p:cNvSpPr txBox="1"/>
          <p:nvPr/>
        </p:nvSpPr>
        <p:spPr>
          <a:xfrm>
            <a:off x="395536" y="1196752"/>
            <a:ext cx="4032448" cy="1477328"/>
          </a:xfrm>
          <a:prstGeom prst="rect">
            <a:avLst/>
          </a:prstGeom>
          <a:noFill/>
        </p:spPr>
        <p:txBody>
          <a:bodyPr wrap="square" rtlCol="0">
            <a:spAutoFit/>
          </a:bodyPr>
          <a:lstStyle/>
          <a:p>
            <a:r>
              <a:rPr kumimoji="1" lang="en-US" altLang="ja-JP" dirty="0" smtClean="0"/>
              <a:t>MC</a:t>
            </a:r>
            <a:r>
              <a:rPr kumimoji="1" lang="ja-JP" altLang="en-US" dirty="0" err="1" smtClean="0"/>
              <a:t>での</a:t>
            </a:r>
            <a:r>
              <a:rPr kumimoji="1" lang="ja-JP" altLang="en-US" dirty="0" smtClean="0"/>
              <a:t>エネルギー分解能は</a:t>
            </a:r>
            <a:endParaRPr kumimoji="1" lang="en-US" altLang="ja-JP" dirty="0" smtClean="0"/>
          </a:p>
          <a:p>
            <a:r>
              <a:rPr kumimoji="1" lang="ja-JP" altLang="en-US" dirty="0" smtClean="0"/>
              <a:t>データより良い。</a:t>
            </a:r>
            <a:r>
              <a:rPr lang="ja-JP" altLang="en-US" dirty="0" smtClean="0"/>
              <a:t>乖離の原因は何か？</a:t>
            </a:r>
            <a:endParaRPr lang="en-US" altLang="ja-JP" dirty="0" smtClean="0"/>
          </a:p>
          <a:p>
            <a:endParaRPr lang="en-US" altLang="ja-JP" dirty="0" smtClean="0"/>
          </a:p>
          <a:p>
            <a:r>
              <a:rPr lang="en-US" altLang="ja-JP" dirty="0" smtClean="0"/>
              <a:t>MC : </a:t>
            </a:r>
            <a:r>
              <a:rPr lang="ja-JP" altLang="en-US" dirty="0" smtClean="0"/>
              <a:t>～</a:t>
            </a:r>
            <a:r>
              <a:rPr lang="en-US" altLang="ja-JP" dirty="0" smtClean="0"/>
              <a:t>1.0%   </a:t>
            </a:r>
            <a:r>
              <a:rPr lang="ja-JP" altLang="en-US" dirty="0" smtClean="0"/>
              <a:t>←→  </a:t>
            </a:r>
            <a:r>
              <a:rPr lang="en-US" altLang="ja-JP" dirty="0" smtClean="0"/>
              <a:t>DATA : </a:t>
            </a:r>
            <a:r>
              <a:rPr lang="ja-JP" altLang="en-US" dirty="0" smtClean="0"/>
              <a:t>～</a:t>
            </a:r>
            <a:r>
              <a:rPr lang="en-US" altLang="ja-JP" dirty="0" smtClean="0"/>
              <a:t>1.7%</a:t>
            </a:r>
          </a:p>
          <a:p>
            <a:endParaRPr lang="en-US" altLang="ja-JP" dirty="0" smtClean="0"/>
          </a:p>
        </p:txBody>
      </p:sp>
      <p:graphicFrame>
        <p:nvGraphicFramePr>
          <p:cNvPr id="6" name="表 5"/>
          <p:cNvGraphicFramePr>
            <a:graphicFrameLocks noGrp="1"/>
          </p:cNvGraphicFramePr>
          <p:nvPr/>
        </p:nvGraphicFramePr>
        <p:xfrm>
          <a:off x="3851919" y="2872343"/>
          <a:ext cx="5040561" cy="1276737"/>
        </p:xfrm>
        <a:graphic>
          <a:graphicData uri="http://schemas.openxmlformats.org/drawingml/2006/table">
            <a:tbl>
              <a:tblPr firstRow="1" bandRow="1">
                <a:tableStyleId>{9DCAF9ED-07DC-4A11-8D7F-57B35C25682E}</a:tableStyleId>
              </a:tblPr>
              <a:tblGrid>
                <a:gridCol w="1319906"/>
                <a:gridCol w="744131"/>
                <a:gridCol w="744131"/>
                <a:gridCol w="744131"/>
                <a:gridCol w="744131"/>
                <a:gridCol w="744131"/>
              </a:tblGrid>
              <a:tr h="545139">
                <a:tc>
                  <a:txBody>
                    <a:bodyPr/>
                    <a:lstStyle/>
                    <a:p>
                      <a:pPr algn="l" fontAlgn="ctr"/>
                      <a:r>
                        <a:rPr lang="en-US" sz="1600" b="0" u="none" strike="noStrike" dirty="0" smtClean="0">
                          <a:solidFill>
                            <a:schemeClr val="tx1"/>
                          </a:solidFill>
                        </a:rPr>
                        <a:t> Energy</a:t>
                      </a:r>
                      <a:endParaRPr lang="en-US" sz="1600" b="0" u="none" strike="noStrike" baseline="0" dirty="0" smtClean="0">
                        <a:solidFill>
                          <a:schemeClr val="tx1"/>
                        </a:solidFill>
                      </a:endParaRPr>
                    </a:p>
                    <a:p>
                      <a:pPr algn="l" fontAlgn="ctr"/>
                      <a:r>
                        <a:rPr lang="en-US" sz="1600" b="0" u="none" strike="noStrike" baseline="0" dirty="0" smtClean="0">
                          <a:solidFill>
                            <a:schemeClr val="tx1"/>
                          </a:solidFill>
                        </a:rPr>
                        <a:t> </a:t>
                      </a:r>
                      <a:r>
                        <a:rPr lang="en-US" sz="1600" b="0" u="none" strike="noStrike" dirty="0" smtClean="0">
                          <a:solidFill>
                            <a:schemeClr val="tx1"/>
                          </a:solidFill>
                        </a:rPr>
                        <a:t>resolution</a:t>
                      </a:r>
                      <a:endParaRPr lang="en-US" sz="1600" b="0" i="0" u="none" strike="noStrike" dirty="0">
                        <a:solidFill>
                          <a:schemeClr val="tx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u="none" strike="noStrike" dirty="0">
                          <a:solidFill>
                            <a:schemeClr val="tx1"/>
                          </a:solidFill>
                        </a:rPr>
                        <a:t>Correct</a:t>
                      </a:r>
                      <a:endParaRPr lang="en-US" sz="1600" b="0" i="0" u="none" strike="noStrike" dirty="0">
                        <a:solidFill>
                          <a:schemeClr val="tx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b="0" u="none" strike="noStrike" dirty="0">
                          <a:solidFill>
                            <a:schemeClr val="tx1"/>
                          </a:solidFill>
                        </a:rPr>
                        <a:t>±5%</a:t>
                      </a:r>
                      <a:endParaRPr lang="en-US" altLang="ja-JP" sz="1600" b="0" i="0" u="none" strike="noStrike" dirty="0">
                        <a:solidFill>
                          <a:schemeClr val="tx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b="0" u="none" strike="noStrike" dirty="0">
                          <a:solidFill>
                            <a:schemeClr val="tx1"/>
                          </a:solidFill>
                        </a:rPr>
                        <a:t>±10%</a:t>
                      </a:r>
                      <a:endParaRPr lang="en-US" altLang="ja-JP" sz="1600" b="0" i="0" u="none" strike="noStrike" dirty="0">
                        <a:solidFill>
                          <a:schemeClr val="tx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b="0" u="none" strike="noStrike" dirty="0">
                          <a:solidFill>
                            <a:schemeClr val="tx1"/>
                          </a:solidFill>
                        </a:rPr>
                        <a:t>±15%</a:t>
                      </a:r>
                      <a:endParaRPr lang="en-US" altLang="ja-JP" sz="1600" b="0" i="0" u="none" strike="noStrike" dirty="0">
                        <a:solidFill>
                          <a:schemeClr val="tx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b="0" u="none" strike="noStrike" dirty="0">
                          <a:solidFill>
                            <a:schemeClr val="tx1"/>
                          </a:solidFill>
                        </a:rPr>
                        <a:t>±20%</a:t>
                      </a:r>
                      <a:endParaRPr lang="en-US" altLang="ja-JP" sz="1600" b="0" i="0" u="none" strike="noStrike" dirty="0">
                        <a:solidFill>
                          <a:schemeClr val="tx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99">
                <a:tc>
                  <a:txBody>
                    <a:bodyPr/>
                    <a:lstStyle/>
                    <a:p>
                      <a:pPr algn="l" fontAlgn="ctr"/>
                      <a:r>
                        <a:rPr lang="en-US" sz="1600" b="0" u="none" strike="noStrike" dirty="0" smtClean="0"/>
                        <a:t> acceptance </a:t>
                      </a:r>
                      <a:endParaRPr lang="en-US" sz="1600" b="0" i="0" u="none" strike="noStrike" dirty="0">
                        <a:solidFill>
                          <a:srgbClr val="000000"/>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b="0" u="none" strike="noStrike" dirty="0"/>
                        <a:t>1.27%</a:t>
                      </a:r>
                      <a:endParaRPr lang="en-US" altLang="ja-JP" sz="1600" b="0" i="0" u="none" strike="noStrike" dirty="0">
                        <a:solidFill>
                          <a:srgbClr val="000000"/>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b="0" u="none" strike="noStrike" dirty="0"/>
                        <a:t>1.32%</a:t>
                      </a:r>
                      <a:endParaRPr lang="en-US" altLang="ja-JP" sz="1600" b="0" i="0" u="none" strike="noStrike" dirty="0">
                        <a:solidFill>
                          <a:srgbClr val="000000"/>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b="0" u="none" strike="noStrike" dirty="0"/>
                        <a:t>1.82%</a:t>
                      </a:r>
                      <a:endParaRPr lang="en-US" altLang="ja-JP" sz="1600" b="0" i="0" u="none" strike="noStrike" dirty="0">
                        <a:solidFill>
                          <a:srgbClr val="000000"/>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b="0" u="none" strike="noStrike"/>
                        <a:t>2.42%</a:t>
                      </a:r>
                      <a:endParaRPr lang="en-US" altLang="ja-JP" sz="1600" b="0" i="0" u="none" strike="noStrike">
                        <a:solidFill>
                          <a:srgbClr val="000000"/>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b="0" u="none" strike="noStrike" dirty="0"/>
                        <a:t>4.32%</a:t>
                      </a:r>
                      <a:endParaRPr lang="en-US" altLang="ja-JP" sz="1600" b="0" i="0" u="none" strike="noStrike" dirty="0">
                        <a:solidFill>
                          <a:srgbClr val="000000"/>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99">
                <a:tc>
                  <a:txBody>
                    <a:bodyPr/>
                    <a:lstStyle/>
                    <a:p>
                      <a:pPr algn="l" fontAlgn="ctr"/>
                      <a:r>
                        <a:rPr lang="en-US" sz="1600" b="0" u="none" strike="noStrike" dirty="0" smtClean="0"/>
                        <a:t> |</a:t>
                      </a:r>
                      <a:r>
                        <a:rPr lang="en-US" sz="1600" b="0" u="none" strike="noStrike" dirty="0"/>
                        <a:t>u|&lt;</a:t>
                      </a:r>
                      <a:r>
                        <a:rPr lang="en-US" sz="1600" b="0" u="none" strike="noStrike" dirty="0" smtClean="0"/>
                        <a:t>15 </a:t>
                      </a:r>
                      <a:r>
                        <a:rPr lang="en-US" sz="1600" b="0" u="none" strike="noStrike" dirty="0"/>
                        <a:t>|v|&lt;30</a:t>
                      </a:r>
                      <a:endParaRPr lang="en-US" sz="1600" b="0" i="0" u="none" strike="noStrike" dirty="0">
                        <a:solidFill>
                          <a:srgbClr val="000000"/>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b="0" u="none" strike="noStrike" dirty="0"/>
                        <a:t>0.93%</a:t>
                      </a:r>
                      <a:endParaRPr lang="en-US" altLang="ja-JP" sz="1600" b="0" i="0" u="none" strike="noStrike" dirty="0">
                        <a:solidFill>
                          <a:srgbClr val="000000"/>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b="0" u="none" strike="noStrike" dirty="0"/>
                        <a:t>1.03%</a:t>
                      </a:r>
                      <a:endParaRPr lang="en-US" altLang="ja-JP" sz="1600" b="0" i="0" u="none" strike="noStrike" dirty="0">
                        <a:solidFill>
                          <a:srgbClr val="000000"/>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b="0" u="none" strike="noStrike" dirty="0"/>
                        <a:t>1.29%</a:t>
                      </a:r>
                      <a:endParaRPr lang="en-US" altLang="ja-JP" sz="1600" b="0" i="0" u="none" strike="noStrike" dirty="0">
                        <a:solidFill>
                          <a:srgbClr val="000000"/>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b="0" u="none" strike="noStrike" dirty="0"/>
                        <a:t>1.66%</a:t>
                      </a:r>
                      <a:endParaRPr lang="en-US" altLang="ja-JP" sz="1600" b="0" i="0" u="none" strike="noStrike" dirty="0">
                        <a:solidFill>
                          <a:srgbClr val="000000"/>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b="0" u="none" strike="noStrike" dirty="0"/>
                        <a:t>2.14%</a:t>
                      </a:r>
                      <a:endParaRPr lang="en-US" altLang="ja-JP" sz="1600" b="0" i="0" u="none" strike="noStrike" dirty="0">
                        <a:solidFill>
                          <a:srgbClr val="000000"/>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上矢印 7"/>
          <p:cNvSpPr/>
          <p:nvPr/>
        </p:nvSpPr>
        <p:spPr>
          <a:xfrm flipV="1">
            <a:off x="6804248" y="2348880"/>
            <a:ext cx="360040" cy="360040"/>
          </a:xfrm>
          <a:prstGeom prst="up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descr="C:\Users\Kaneko\Desktop\PMT-stability.png"/>
          <p:cNvPicPr>
            <a:picLocks noChangeAspect="1" noChangeArrowheads="1"/>
          </p:cNvPicPr>
          <p:nvPr/>
        </p:nvPicPr>
        <p:blipFill>
          <a:blip r:embed="rId2" cstate="print"/>
          <a:srcRect l="6976" t="5026" r="4439" b="5026"/>
          <a:stretch>
            <a:fillRect/>
          </a:stretch>
        </p:blipFill>
        <p:spPr bwMode="auto">
          <a:xfrm>
            <a:off x="566155" y="2998091"/>
            <a:ext cx="3033229" cy="1943077"/>
          </a:xfrm>
          <a:prstGeom prst="rect">
            <a:avLst/>
          </a:prstGeom>
          <a:noFill/>
        </p:spPr>
      </p:pic>
      <p:sp>
        <p:nvSpPr>
          <p:cNvPr id="7" name="テキスト ボックス 6"/>
          <p:cNvSpPr txBox="1"/>
          <p:nvPr/>
        </p:nvSpPr>
        <p:spPr>
          <a:xfrm>
            <a:off x="1511152" y="4294235"/>
            <a:ext cx="1368152" cy="369332"/>
          </a:xfrm>
          <a:prstGeom prst="rect">
            <a:avLst/>
          </a:prstGeom>
          <a:noFill/>
        </p:spPr>
        <p:txBody>
          <a:bodyPr wrap="square" rtlCol="0">
            <a:spAutoFit/>
          </a:bodyPr>
          <a:lstStyle/>
          <a:p>
            <a:r>
              <a:rPr lang="ja-JP" altLang="en-US" dirty="0" smtClean="0"/>
              <a:t>この間</a:t>
            </a:r>
            <a:r>
              <a:rPr lang="en-US" altLang="ja-JP" dirty="0" smtClean="0"/>
              <a:t>4</a:t>
            </a:r>
            <a:r>
              <a:rPr lang="ja-JP" altLang="en-US" dirty="0" smtClean="0"/>
              <a:t>分</a:t>
            </a:r>
            <a:endParaRPr kumimoji="1" lang="ja-JP" altLang="en-US" dirty="0"/>
          </a:p>
        </p:txBody>
      </p:sp>
      <p:sp>
        <p:nvSpPr>
          <p:cNvPr id="9" name="日付プレースホルダ 8"/>
          <p:cNvSpPr>
            <a:spLocks noGrp="1"/>
          </p:cNvSpPr>
          <p:nvPr>
            <p:ph type="dt" sz="half" idx="10"/>
          </p:nvPr>
        </p:nvSpPr>
        <p:spPr/>
        <p:txBody>
          <a:bodyPr/>
          <a:lstStyle/>
          <a:p>
            <a:r>
              <a:rPr kumimoji="1" lang="en-US" altLang="ja-JP" smtClean="0"/>
              <a:t>2012/3/25</a:t>
            </a:r>
            <a:endParaRPr kumimoji="1" lang="ja-JP" altLang="en-US"/>
          </a:p>
        </p:txBody>
      </p:sp>
      <p:sp>
        <p:nvSpPr>
          <p:cNvPr id="10" name="スライド番号プレースホルダ 9"/>
          <p:cNvSpPr>
            <a:spLocks noGrp="1"/>
          </p:cNvSpPr>
          <p:nvPr>
            <p:ph type="sldNum" sz="quarter" idx="12"/>
          </p:nvPr>
        </p:nvSpPr>
        <p:spPr/>
        <p:txBody>
          <a:bodyPr/>
          <a:lstStyle/>
          <a:p>
            <a:fld id="{8B811CFD-BECF-4463-9DB2-C6817765D34E}" type="slidenum">
              <a:rPr kumimoji="1" lang="ja-JP" altLang="en-US" smtClean="0"/>
              <a:pPr/>
              <a:t>10</a:t>
            </a:fld>
            <a:endParaRPr kumimoji="1" lang="ja-JP" altLang="en-US"/>
          </a:p>
        </p:txBody>
      </p:sp>
      <p:sp>
        <p:nvSpPr>
          <p:cNvPr id="11" name="フッター プレースホルダ 10"/>
          <p:cNvSpPr>
            <a:spLocks noGrp="1"/>
          </p:cNvSpPr>
          <p:nvPr>
            <p:ph type="ftr" sz="quarter" idx="11"/>
          </p:nvPr>
        </p:nvSpPr>
        <p:spPr/>
        <p:txBody>
          <a:bodyPr/>
          <a:lstStyle/>
          <a:p>
            <a:r>
              <a:rPr kumimoji="1" lang="zh-CN" altLang="en-US" smtClean="0"/>
              <a:t>日本物理学会第</a:t>
            </a:r>
            <a:r>
              <a:rPr kumimoji="1" lang="en-US" altLang="zh-CN" smtClean="0"/>
              <a:t>67</a:t>
            </a:r>
            <a:r>
              <a:rPr kumimoji="1" lang="zh-CN" altLang="en-US" smtClean="0"/>
              <a:t>回年次大会</a:t>
            </a:r>
            <a:endParaRPr kumimoji="1" lang="ja-JP" altLang="en-US"/>
          </a:p>
        </p:txBody>
      </p:sp>
      <p:sp>
        <p:nvSpPr>
          <p:cNvPr id="12" name="正方形/長方形 11"/>
          <p:cNvSpPr/>
          <p:nvPr/>
        </p:nvSpPr>
        <p:spPr>
          <a:xfrm>
            <a:off x="5220072" y="1268760"/>
            <a:ext cx="3600400" cy="923330"/>
          </a:xfrm>
          <a:prstGeom prst="rect">
            <a:avLst/>
          </a:prstGeom>
        </p:spPr>
        <p:txBody>
          <a:bodyPr wrap="square">
            <a:spAutoFit/>
          </a:bodyPr>
          <a:lstStyle/>
          <a:p>
            <a:r>
              <a:rPr lang="ja-JP" altLang="en-US" dirty="0" smtClean="0"/>
              <a:t>以前の調査：</a:t>
            </a:r>
            <a:endParaRPr lang="en-US" altLang="ja-JP" dirty="0" smtClean="0"/>
          </a:p>
          <a:p>
            <a:r>
              <a:rPr lang="ja-JP" altLang="en-US" dirty="0" smtClean="0"/>
              <a:t>イベントごとに</a:t>
            </a:r>
            <a:r>
              <a:rPr lang="en-US" altLang="ja-JP" dirty="0" smtClean="0"/>
              <a:t>PMT</a:t>
            </a:r>
            <a:r>
              <a:rPr lang="ja-JP" altLang="en-US" dirty="0" smtClean="0"/>
              <a:t>のゲインを変化させることで分解能を劣化させる。</a:t>
            </a:r>
            <a:endParaRPr lang="en-US" altLang="ja-JP" dirty="0" smtClean="0"/>
          </a:p>
        </p:txBody>
      </p:sp>
      <p:cxnSp>
        <p:nvCxnSpPr>
          <p:cNvPr id="15" name="直線矢印コネクタ 14"/>
          <p:cNvCxnSpPr/>
          <p:nvPr/>
        </p:nvCxnSpPr>
        <p:spPr>
          <a:xfrm>
            <a:off x="863080" y="4630748"/>
            <a:ext cx="2592288" cy="0"/>
          </a:xfrm>
          <a:prstGeom prst="straightConnector1">
            <a:avLst/>
          </a:prstGeom>
          <a:ln w="25400">
            <a:solidFill>
              <a:schemeClr val="accent3"/>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3923928" y="4438853"/>
            <a:ext cx="5040560" cy="646331"/>
          </a:xfrm>
          <a:prstGeom prst="rect">
            <a:avLst/>
          </a:prstGeom>
          <a:noFill/>
        </p:spPr>
        <p:txBody>
          <a:bodyPr wrap="square" rtlCol="0">
            <a:spAutoFit/>
          </a:bodyPr>
          <a:lstStyle/>
          <a:p>
            <a:r>
              <a:rPr lang="ja-JP" altLang="en-US" dirty="0" smtClean="0"/>
              <a:t>←</a:t>
            </a:r>
            <a:r>
              <a:rPr kumimoji="1" lang="en-US" altLang="ja-JP" dirty="0" smtClean="0"/>
              <a:t>MEG run </a:t>
            </a:r>
            <a:r>
              <a:rPr kumimoji="1" lang="ja-JP" altLang="en-US" dirty="0" smtClean="0"/>
              <a:t>中で一つの</a:t>
            </a:r>
            <a:r>
              <a:rPr kumimoji="1" lang="en-US" altLang="ja-JP" dirty="0" smtClean="0"/>
              <a:t>PMT</a:t>
            </a:r>
            <a:r>
              <a:rPr kumimoji="1" lang="ja-JP" altLang="en-US" dirty="0" smtClean="0"/>
              <a:t>で、</a:t>
            </a:r>
            <a:r>
              <a:rPr kumimoji="1" lang="en-US" altLang="ja-JP" dirty="0" smtClean="0"/>
              <a:t>LED</a:t>
            </a:r>
            <a:r>
              <a:rPr kumimoji="1" lang="ja-JP" altLang="en-US" dirty="0" smtClean="0"/>
              <a:t>イベントの</a:t>
            </a:r>
            <a:endParaRPr kumimoji="1" lang="en-US" altLang="ja-JP" dirty="0" smtClean="0"/>
          </a:p>
          <a:p>
            <a:r>
              <a:rPr lang="ja-JP" altLang="en-US" dirty="0" smtClean="0"/>
              <a:t>　電荷を並べたもの、ばらつきは</a:t>
            </a:r>
            <a:r>
              <a:rPr lang="en-US" altLang="ja-JP" dirty="0" smtClean="0"/>
              <a:t>3%</a:t>
            </a:r>
            <a:r>
              <a:rPr lang="ja-JP" altLang="en-US" dirty="0" smtClean="0"/>
              <a:t>程度。</a:t>
            </a:r>
            <a:endParaRPr kumimoji="1" lang="ja-JP" altLang="en-US" dirty="0"/>
          </a:p>
        </p:txBody>
      </p:sp>
      <p:sp>
        <p:nvSpPr>
          <p:cNvPr id="17" name="テキスト ボックス 16"/>
          <p:cNvSpPr txBox="1"/>
          <p:nvPr/>
        </p:nvSpPr>
        <p:spPr>
          <a:xfrm rot="16200000">
            <a:off x="-356410" y="3712386"/>
            <a:ext cx="1512168" cy="369332"/>
          </a:xfrm>
          <a:prstGeom prst="rect">
            <a:avLst/>
          </a:prstGeom>
          <a:noFill/>
        </p:spPr>
        <p:txBody>
          <a:bodyPr wrap="square" rtlCol="0">
            <a:spAutoFit/>
          </a:bodyPr>
          <a:lstStyle/>
          <a:p>
            <a:r>
              <a:rPr kumimoji="1" lang="en-US" altLang="ja-JP" dirty="0" smtClean="0"/>
              <a:t>PMT charge</a:t>
            </a:r>
            <a:endParaRPr kumimoji="1" lang="ja-JP" altLang="en-US" dirty="0"/>
          </a:p>
        </p:txBody>
      </p:sp>
      <p:sp>
        <p:nvSpPr>
          <p:cNvPr id="18" name="上下矢印 17"/>
          <p:cNvSpPr/>
          <p:nvPr/>
        </p:nvSpPr>
        <p:spPr>
          <a:xfrm>
            <a:off x="3455368" y="4006203"/>
            <a:ext cx="324544" cy="432048"/>
          </a:xfrm>
          <a:prstGeom prst="upDown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827584" y="5374957"/>
            <a:ext cx="7128792" cy="923330"/>
          </a:xfrm>
          <a:prstGeom prst="rect">
            <a:avLst/>
          </a:prstGeom>
          <a:noFill/>
        </p:spPr>
        <p:txBody>
          <a:bodyPr wrap="square" rtlCol="0">
            <a:spAutoFit/>
          </a:bodyPr>
          <a:lstStyle/>
          <a:p>
            <a:r>
              <a:rPr kumimoji="1" lang="ja-JP" altLang="en-US" dirty="0" smtClean="0"/>
              <a:t>１、 </a:t>
            </a:r>
            <a:r>
              <a:rPr kumimoji="1" lang="en-US" altLang="ja-JP" dirty="0" smtClean="0"/>
              <a:t>PMT</a:t>
            </a:r>
            <a:r>
              <a:rPr kumimoji="1" lang="ja-JP" altLang="en-US" dirty="0" smtClean="0"/>
              <a:t>の</a:t>
            </a:r>
            <a:r>
              <a:rPr kumimoji="1" lang="en-US" altLang="ja-JP" dirty="0" smtClean="0"/>
              <a:t>QE</a:t>
            </a:r>
            <a:r>
              <a:rPr kumimoji="1" lang="ja-JP" altLang="en-US" dirty="0" smtClean="0"/>
              <a:t>の誤差　</a:t>
            </a:r>
            <a:endParaRPr kumimoji="1" lang="en-US" altLang="ja-JP" dirty="0" smtClean="0"/>
          </a:p>
          <a:p>
            <a:r>
              <a:rPr lang="ja-JP" altLang="en-US" dirty="0" smtClean="0"/>
              <a:t>２、</a:t>
            </a:r>
            <a:r>
              <a:rPr lang="en-US" altLang="ja-JP" dirty="0" smtClean="0"/>
              <a:t>photon</a:t>
            </a:r>
            <a:r>
              <a:rPr lang="ja-JP" altLang="en-US" dirty="0" smtClean="0"/>
              <a:t> 毎のゲインの変動</a:t>
            </a:r>
            <a:endParaRPr lang="en-US" altLang="ja-JP" dirty="0" smtClean="0"/>
          </a:p>
          <a:p>
            <a:r>
              <a:rPr kumimoji="1" lang="ja-JP" altLang="en-US" dirty="0" smtClean="0"/>
              <a:t>　　　　　　　　　　　　　　　　　のある場合に付いて検討した。</a:t>
            </a:r>
            <a:endParaRPr kumimoji="1" lang="ja-JP"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27281"/>
            <a:ext cx="4114800" cy="528794"/>
          </a:xfrm>
        </p:spPr>
        <p:txBody>
          <a:bodyPr/>
          <a:lstStyle/>
          <a:p>
            <a:r>
              <a:rPr lang="en-US" altLang="ja-JP" dirty="0" smtClean="0"/>
              <a:t>MC</a:t>
            </a:r>
            <a:r>
              <a:rPr kumimoji="1" lang="ja-JP" altLang="en-US" dirty="0" smtClean="0"/>
              <a:t>スタディの結果 </a:t>
            </a:r>
            <a:r>
              <a:rPr kumimoji="1" lang="en-US" altLang="ja-JP" dirty="0" smtClean="0"/>
              <a:t>A-1</a:t>
            </a:r>
            <a:endParaRPr kumimoji="1" lang="ja-JP" altLang="en-US" dirty="0"/>
          </a:p>
        </p:txBody>
      </p:sp>
      <p:sp>
        <p:nvSpPr>
          <p:cNvPr id="3" name="テキスト ボックス 2"/>
          <p:cNvSpPr txBox="1"/>
          <p:nvPr/>
        </p:nvSpPr>
        <p:spPr>
          <a:xfrm>
            <a:off x="395536" y="1148551"/>
            <a:ext cx="4032448" cy="1200329"/>
          </a:xfrm>
          <a:prstGeom prst="rect">
            <a:avLst/>
          </a:prstGeom>
          <a:noFill/>
        </p:spPr>
        <p:txBody>
          <a:bodyPr wrap="square" rtlCol="0">
            <a:spAutoFit/>
          </a:bodyPr>
          <a:lstStyle/>
          <a:p>
            <a:r>
              <a:rPr kumimoji="1" lang="en-US" altLang="ja-JP" dirty="0" smtClean="0"/>
              <a:t>PMT</a:t>
            </a:r>
            <a:r>
              <a:rPr kumimoji="1" lang="ja-JP" altLang="en-US" dirty="0" smtClean="0"/>
              <a:t>の</a:t>
            </a:r>
            <a:r>
              <a:rPr kumimoji="1" lang="en-US" altLang="ja-JP" dirty="0" smtClean="0"/>
              <a:t>QE</a:t>
            </a:r>
            <a:r>
              <a:rPr kumimoji="1" lang="ja-JP" altLang="en-US" dirty="0" smtClean="0"/>
              <a:t>見積もりに系統的な誤差があった場合を想定。解析に用いる</a:t>
            </a:r>
            <a:r>
              <a:rPr lang="en-US" altLang="ja-JP" dirty="0" smtClean="0"/>
              <a:t>PMT</a:t>
            </a:r>
            <a:r>
              <a:rPr kumimoji="1" lang="ja-JP" altLang="en-US" dirty="0" smtClean="0"/>
              <a:t>のゲインを、異なるモデルのシミュレーション</a:t>
            </a:r>
            <a:r>
              <a:rPr lang="ja-JP" altLang="en-US" dirty="0" smtClean="0"/>
              <a:t>で</a:t>
            </a:r>
            <a:r>
              <a:rPr kumimoji="1" lang="ja-JP" altLang="en-US" dirty="0" smtClean="0"/>
              <a:t>作成。 </a:t>
            </a:r>
            <a:endParaRPr kumimoji="1" lang="en-US" altLang="ja-JP" dirty="0" smtClean="0"/>
          </a:p>
        </p:txBody>
      </p:sp>
      <p:sp>
        <p:nvSpPr>
          <p:cNvPr id="4" name="テキスト ボックス 3"/>
          <p:cNvSpPr txBox="1"/>
          <p:nvPr/>
        </p:nvSpPr>
        <p:spPr>
          <a:xfrm>
            <a:off x="395536" y="5253007"/>
            <a:ext cx="3960440" cy="1200329"/>
          </a:xfrm>
          <a:prstGeom prst="rect">
            <a:avLst/>
          </a:prstGeom>
          <a:noFill/>
        </p:spPr>
        <p:txBody>
          <a:bodyPr wrap="square" rtlCol="0">
            <a:spAutoFit/>
          </a:bodyPr>
          <a:lstStyle/>
          <a:p>
            <a:r>
              <a:rPr lang="ja-JP" altLang="en-US" dirty="0" smtClean="0"/>
              <a:t>結果</a:t>
            </a:r>
            <a:endParaRPr lang="en-US" altLang="ja-JP" dirty="0" smtClean="0"/>
          </a:p>
          <a:p>
            <a:r>
              <a:rPr lang="en-US" altLang="ja-JP" dirty="0" smtClean="0"/>
              <a:t>Q.E.</a:t>
            </a:r>
            <a:r>
              <a:rPr lang="ja-JP" altLang="en-US" dirty="0" smtClean="0"/>
              <a:t>に上図の様な、</a:t>
            </a:r>
            <a:r>
              <a:rPr lang="en-US" altLang="ja-JP" dirty="0" smtClean="0"/>
              <a:t>RMS</a:t>
            </a:r>
            <a:r>
              <a:rPr lang="ja-JP" altLang="en-US" dirty="0" smtClean="0"/>
              <a:t>で</a:t>
            </a:r>
            <a:r>
              <a:rPr lang="en-US" altLang="ja-JP" dirty="0" smtClean="0"/>
              <a:t>8%</a:t>
            </a:r>
            <a:r>
              <a:rPr lang="ja-JP" altLang="en-US" dirty="0" smtClean="0"/>
              <a:t>程度の誤差は、装置全体のエネルギー分解能に顕著な差をもたらさない。</a:t>
            </a:r>
            <a:endParaRPr kumimoji="1" lang="ja-JP" altLang="en-US" dirty="0"/>
          </a:p>
        </p:txBody>
      </p:sp>
      <p:pic>
        <p:nvPicPr>
          <p:cNvPr id="5" name="Picture 2"/>
          <p:cNvPicPr>
            <a:picLocks noChangeArrowheads="1"/>
          </p:cNvPicPr>
          <p:nvPr/>
        </p:nvPicPr>
        <p:blipFill>
          <a:blip r:embed="rId2" cstate="print"/>
          <a:srcRect/>
          <a:stretch>
            <a:fillRect/>
          </a:stretch>
        </p:blipFill>
        <p:spPr bwMode="auto">
          <a:xfrm>
            <a:off x="4644008" y="3061009"/>
            <a:ext cx="2088833" cy="3273838"/>
          </a:xfrm>
          <a:prstGeom prst="rect">
            <a:avLst/>
          </a:prstGeom>
          <a:noFill/>
          <a:ln w="9525">
            <a:noFill/>
            <a:miter lim="800000"/>
            <a:headEnd/>
            <a:tailEnd/>
          </a:ln>
        </p:spPr>
      </p:pic>
      <p:pic>
        <p:nvPicPr>
          <p:cNvPr id="6" name="Picture 2"/>
          <p:cNvPicPr>
            <a:picLocks noChangeArrowheads="1"/>
          </p:cNvPicPr>
          <p:nvPr/>
        </p:nvPicPr>
        <p:blipFill>
          <a:blip r:embed="rId3" cstate="print"/>
          <a:srcRect/>
          <a:stretch>
            <a:fillRect/>
          </a:stretch>
        </p:blipFill>
        <p:spPr bwMode="auto">
          <a:xfrm>
            <a:off x="6876856" y="3133017"/>
            <a:ext cx="2113121" cy="3248311"/>
          </a:xfrm>
          <a:prstGeom prst="rect">
            <a:avLst/>
          </a:prstGeom>
          <a:noFill/>
          <a:ln w="9525">
            <a:noFill/>
            <a:miter lim="800000"/>
            <a:headEnd/>
            <a:tailEnd/>
          </a:ln>
        </p:spPr>
      </p:pic>
      <p:pic>
        <p:nvPicPr>
          <p:cNvPr id="7" name="Picture 4"/>
          <p:cNvPicPr>
            <a:picLocks noChangeArrowheads="1"/>
          </p:cNvPicPr>
          <p:nvPr/>
        </p:nvPicPr>
        <p:blipFill>
          <a:blip r:embed="rId4" cstate="print"/>
          <a:srcRect/>
          <a:stretch>
            <a:fillRect/>
          </a:stretch>
        </p:blipFill>
        <p:spPr bwMode="auto">
          <a:xfrm>
            <a:off x="4715890" y="1016590"/>
            <a:ext cx="1858420" cy="2116427"/>
          </a:xfrm>
          <a:prstGeom prst="rect">
            <a:avLst/>
          </a:prstGeom>
          <a:noFill/>
          <a:ln w="9525">
            <a:noFill/>
            <a:miter lim="800000"/>
            <a:headEnd/>
            <a:tailEnd/>
          </a:ln>
        </p:spPr>
      </p:pic>
      <p:pic>
        <p:nvPicPr>
          <p:cNvPr id="8" name="Picture 4"/>
          <p:cNvPicPr>
            <a:picLocks noChangeArrowheads="1"/>
          </p:cNvPicPr>
          <p:nvPr/>
        </p:nvPicPr>
        <p:blipFill>
          <a:blip r:embed="rId5" cstate="print"/>
          <a:srcRect/>
          <a:stretch>
            <a:fillRect/>
          </a:stretch>
        </p:blipFill>
        <p:spPr bwMode="auto">
          <a:xfrm>
            <a:off x="6919798" y="1001804"/>
            <a:ext cx="1889711" cy="2155548"/>
          </a:xfrm>
          <a:prstGeom prst="rect">
            <a:avLst/>
          </a:prstGeom>
          <a:noFill/>
          <a:ln w="9525">
            <a:noFill/>
            <a:miter lim="800000"/>
            <a:headEnd/>
            <a:tailEnd/>
          </a:ln>
        </p:spPr>
      </p:pic>
      <p:sp>
        <p:nvSpPr>
          <p:cNvPr id="10" name="テキスト ボックス 9"/>
          <p:cNvSpPr txBox="1"/>
          <p:nvPr/>
        </p:nvSpPr>
        <p:spPr>
          <a:xfrm>
            <a:off x="5292080" y="4366845"/>
            <a:ext cx="504056" cy="646331"/>
          </a:xfrm>
          <a:prstGeom prst="rect">
            <a:avLst/>
          </a:prstGeom>
          <a:noFill/>
        </p:spPr>
        <p:txBody>
          <a:bodyPr wrap="square" rtlCol="0">
            <a:spAutoFit/>
          </a:bodyPr>
          <a:lstStyle/>
          <a:p>
            <a:r>
              <a:rPr kumimoji="1" lang="ja-JP" altLang="en-US" sz="3600" dirty="0" smtClean="0"/>
              <a:t>正</a:t>
            </a:r>
            <a:endParaRPr kumimoji="1" lang="ja-JP" altLang="en-US" sz="3600" dirty="0"/>
          </a:p>
        </p:txBody>
      </p:sp>
      <p:sp>
        <p:nvSpPr>
          <p:cNvPr id="11" name="テキスト ボックス 10"/>
          <p:cNvSpPr txBox="1"/>
          <p:nvPr/>
        </p:nvSpPr>
        <p:spPr>
          <a:xfrm>
            <a:off x="7524328" y="4366845"/>
            <a:ext cx="504056" cy="646331"/>
          </a:xfrm>
          <a:prstGeom prst="rect">
            <a:avLst/>
          </a:prstGeom>
          <a:noFill/>
        </p:spPr>
        <p:txBody>
          <a:bodyPr wrap="square" rtlCol="0">
            <a:spAutoFit/>
          </a:bodyPr>
          <a:lstStyle/>
          <a:p>
            <a:r>
              <a:rPr kumimoji="1" lang="ja-JP" altLang="en-US" sz="3600" dirty="0" smtClean="0"/>
              <a:t>誤</a:t>
            </a:r>
            <a:endParaRPr kumimoji="1" lang="ja-JP" altLang="en-US" sz="3600" dirty="0"/>
          </a:p>
        </p:txBody>
      </p:sp>
      <p:sp>
        <p:nvSpPr>
          <p:cNvPr id="12" name="テキスト ボックス 11"/>
          <p:cNvSpPr txBox="1"/>
          <p:nvPr/>
        </p:nvSpPr>
        <p:spPr>
          <a:xfrm>
            <a:off x="5508703" y="1044785"/>
            <a:ext cx="1008112" cy="923330"/>
          </a:xfrm>
          <a:prstGeom prst="rect">
            <a:avLst/>
          </a:prstGeom>
          <a:solidFill>
            <a:schemeClr val="bg1"/>
          </a:solidFill>
          <a:ln>
            <a:solidFill>
              <a:schemeClr val="tx1"/>
            </a:solidFill>
          </a:ln>
        </p:spPr>
        <p:txBody>
          <a:bodyPr wrap="square" rtlCol="0">
            <a:spAutoFit/>
          </a:bodyPr>
          <a:lstStyle/>
          <a:p>
            <a:r>
              <a:rPr lang="en-US" altLang="ja-JP" dirty="0" smtClean="0"/>
              <a:t>mean </a:t>
            </a:r>
            <a:r>
              <a:rPr lang="en-US" altLang="ja-JP" dirty="0" err="1" smtClean="0"/>
              <a:t>σ</a:t>
            </a:r>
            <a:r>
              <a:rPr lang="en-US" altLang="ja-JP" baseline="-25000" dirty="0" err="1" smtClean="0"/>
              <a:t>UP</a:t>
            </a:r>
            <a:endParaRPr lang="en-US" altLang="ja-JP" baseline="-25000" dirty="0" smtClean="0"/>
          </a:p>
          <a:p>
            <a:r>
              <a:rPr kumimoji="1" lang="en-US" altLang="ja-JP" dirty="0" smtClean="0"/>
              <a:t>1.02 %</a:t>
            </a:r>
            <a:endParaRPr kumimoji="1" lang="ja-JP" altLang="en-US" dirty="0"/>
          </a:p>
        </p:txBody>
      </p:sp>
      <p:sp>
        <p:nvSpPr>
          <p:cNvPr id="14" name="テキスト ボックス 13"/>
          <p:cNvSpPr txBox="1"/>
          <p:nvPr/>
        </p:nvSpPr>
        <p:spPr>
          <a:xfrm>
            <a:off x="7715474" y="1044785"/>
            <a:ext cx="1008112" cy="923330"/>
          </a:xfrm>
          <a:prstGeom prst="rect">
            <a:avLst/>
          </a:prstGeom>
          <a:solidFill>
            <a:schemeClr val="bg1"/>
          </a:solidFill>
          <a:ln>
            <a:solidFill>
              <a:schemeClr val="tx1"/>
            </a:solidFill>
          </a:ln>
        </p:spPr>
        <p:txBody>
          <a:bodyPr wrap="square" rtlCol="0">
            <a:spAutoFit/>
          </a:bodyPr>
          <a:lstStyle/>
          <a:p>
            <a:r>
              <a:rPr lang="en-US" altLang="ja-JP" dirty="0" smtClean="0"/>
              <a:t>mean </a:t>
            </a:r>
            <a:r>
              <a:rPr lang="en-US" altLang="ja-JP" dirty="0" err="1" smtClean="0"/>
              <a:t>σ</a:t>
            </a:r>
            <a:r>
              <a:rPr lang="en-US" altLang="ja-JP" baseline="-25000" dirty="0" err="1" smtClean="0"/>
              <a:t>UP</a:t>
            </a:r>
            <a:endParaRPr lang="en-US" altLang="ja-JP" baseline="-25000" dirty="0" smtClean="0"/>
          </a:p>
          <a:p>
            <a:r>
              <a:rPr kumimoji="1" lang="en-US" altLang="ja-JP" dirty="0" smtClean="0"/>
              <a:t>1.07 %</a:t>
            </a:r>
            <a:endParaRPr kumimoji="1" lang="ja-JP" altLang="en-US" dirty="0"/>
          </a:p>
        </p:txBody>
      </p:sp>
      <p:grpSp>
        <p:nvGrpSpPr>
          <p:cNvPr id="20" name="グループ化 19"/>
          <p:cNvGrpSpPr/>
          <p:nvPr/>
        </p:nvGrpSpPr>
        <p:grpSpPr>
          <a:xfrm>
            <a:off x="323528" y="2684747"/>
            <a:ext cx="4176464" cy="2472445"/>
            <a:chOff x="323528" y="3021125"/>
            <a:chExt cx="4176464" cy="2472445"/>
          </a:xfrm>
        </p:grpSpPr>
        <p:pic>
          <p:nvPicPr>
            <p:cNvPr id="9" name="Picture 2"/>
            <p:cNvPicPr>
              <a:picLocks noChangeAspect="1" noChangeArrowheads="1"/>
            </p:cNvPicPr>
            <p:nvPr/>
          </p:nvPicPr>
          <p:blipFill>
            <a:blip r:embed="rId6" cstate="print"/>
            <a:srcRect r="5900"/>
            <a:stretch>
              <a:fillRect/>
            </a:stretch>
          </p:blipFill>
          <p:spPr bwMode="auto">
            <a:xfrm>
              <a:off x="323528" y="3021125"/>
              <a:ext cx="3732062" cy="2472445"/>
            </a:xfrm>
            <a:prstGeom prst="rect">
              <a:avLst/>
            </a:prstGeom>
            <a:noFill/>
            <a:ln w="9525">
              <a:noFill/>
              <a:miter lim="800000"/>
              <a:headEnd/>
              <a:tailEnd/>
            </a:ln>
            <a:effectLst/>
          </p:spPr>
        </p:pic>
        <p:sp>
          <p:nvSpPr>
            <p:cNvPr id="15" name="テキスト ボックス 14"/>
            <p:cNvSpPr txBox="1"/>
            <p:nvPr/>
          </p:nvSpPr>
          <p:spPr>
            <a:xfrm>
              <a:off x="3995936" y="3088278"/>
              <a:ext cx="504056" cy="230832"/>
            </a:xfrm>
            <a:prstGeom prst="rect">
              <a:avLst/>
            </a:prstGeom>
            <a:noFill/>
          </p:spPr>
          <p:txBody>
            <a:bodyPr wrap="square" rtlCol="0">
              <a:spAutoFit/>
            </a:bodyPr>
            <a:lstStyle/>
            <a:p>
              <a:r>
                <a:rPr kumimoji="1" lang="en-US" altLang="ja-JP" sz="900" b="1" dirty="0" smtClean="0">
                  <a:latin typeface="Brussels Condensed" pitchFamily="18" charset="0"/>
                </a:rPr>
                <a:t>0.18</a:t>
              </a:r>
              <a:endParaRPr kumimoji="1" lang="ja-JP" altLang="en-US" sz="900" b="1" dirty="0">
                <a:latin typeface="Brussels Condensed" pitchFamily="18" charset="0"/>
              </a:endParaRPr>
            </a:p>
          </p:txBody>
        </p:sp>
        <p:sp>
          <p:nvSpPr>
            <p:cNvPr id="16" name="テキスト ボックス 15"/>
            <p:cNvSpPr txBox="1"/>
            <p:nvPr/>
          </p:nvSpPr>
          <p:spPr>
            <a:xfrm>
              <a:off x="3995936" y="3514998"/>
              <a:ext cx="504056" cy="230832"/>
            </a:xfrm>
            <a:prstGeom prst="rect">
              <a:avLst/>
            </a:prstGeom>
            <a:noFill/>
          </p:spPr>
          <p:txBody>
            <a:bodyPr wrap="square" rtlCol="0">
              <a:spAutoFit/>
            </a:bodyPr>
            <a:lstStyle/>
            <a:p>
              <a:r>
                <a:rPr kumimoji="1" lang="en-US" altLang="ja-JP" sz="900" b="1" dirty="0" smtClean="0">
                  <a:latin typeface="Brussels Condensed" pitchFamily="18" charset="0"/>
                </a:rPr>
                <a:t>0.17</a:t>
              </a:r>
              <a:endParaRPr kumimoji="1" lang="ja-JP" altLang="en-US" sz="900" b="1" dirty="0">
                <a:latin typeface="Brussels Condensed" pitchFamily="18" charset="0"/>
              </a:endParaRPr>
            </a:p>
          </p:txBody>
        </p:sp>
        <p:sp>
          <p:nvSpPr>
            <p:cNvPr id="17" name="テキスト ボックス 16"/>
            <p:cNvSpPr txBox="1"/>
            <p:nvPr/>
          </p:nvSpPr>
          <p:spPr>
            <a:xfrm>
              <a:off x="3995936" y="3946024"/>
              <a:ext cx="504056" cy="230832"/>
            </a:xfrm>
            <a:prstGeom prst="rect">
              <a:avLst/>
            </a:prstGeom>
            <a:noFill/>
          </p:spPr>
          <p:txBody>
            <a:bodyPr wrap="square" rtlCol="0">
              <a:spAutoFit/>
            </a:bodyPr>
            <a:lstStyle/>
            <a:p>
              <a:r>
                <a:rPr kumimoji="1" lang="en-US" altLang="ja-JP" sz="900" b="1" dirty="0" smtClean="0">
                  <a:latin typeface="Brussels Condensed" pitchFamily="18" charset="0"/>
                </a:rPr>
                <a:t>0.16</a:t>
              </a:r>
              <a:endParaRPr kumimoji="1" lang="ja-JP" altLang="en-US" sz="900" b="1" dirty="0">
                <a:latin typeface="Brussels Condensed" pitchFamily="18" charset="0"/>
              </a:endParaRPr>
            </a:p>
          </p:txBody>
        </p:sp>
        <p:sp>
          <p:nvSpPr>
            <p:cNvPr id="18" name="テキスト ボックス 17"/>
            <p:cNvSpPr txBox="1"/>
            <p:nvPr/>
          </p:nvSpPr>
          <p:spPr>
            <a:xfrm>
              <a:off x="3995936" y="4379094"/>
              <a:ext cx="504056" cy="230832"/>
            </a:xfrm>
            <a:prstGeom prst="rect">
              <a:avLst/>
            </a:prstGeom>
            <a:noFill/>
          </p:spPr>
          <p:txBody>
            <a:bodyPr wrap="square" rtlCol="0">
              <a:spAutoFit/>
            </a:bodyPr>
            <a:lstStyle/>
            <a:p>
              <a:r>
                <a:rPr kumimoji="1" lang="en-US" altLang="ja-JP" sz="900" b="1" dirty="0" smtClean="0">
                  <a:latin typeface="Brussels Condensed" pitchFamily="18" charset="0"/>
                </a:rPr>
                <a:t>0.15</a:t>
              </a:r>
              <a:endParaRPr kumimoji="1" lang="ja-JP" altLang="en-US" sz="900" b="1" dirty="0">
                <a:latin typeface="Brussels Condensed" pitchFamily="18" charset="0"/>
              </a:endParaRPr>
            </a:p>
          </p:txBody>
        </p:sp>
        <p:sp>
          <p:nvSpPr>
            <p:cNvPr id="19" name="テキスト ボックス 18"/>
            <p:cNvSpPr txBox="1"/>
            <p:nvPr/>
          </p:nvSpPr>
          <p:spPr>
            <a:xfrm>
              <a:off x="3995936" y="4811142"/>
              <a:ext cx="504056" cy="230832"/>
            </a:xfrm>
            <a:prstGeom prst="rect">
              <a:avLst/>
            </a:prstGeom>
            <a:noFill/>
          </p:spPr>
          <p:txBody>
            <a:bodyPr wrap="square" rtlCol="0">
              <a:spAutoFit/>
            </a:bodyPr>
            <a:lstStyle/>
            <a:p>
              <a:r>
                <a:rPr kumimoji="1" lang="en-US" altLang="ja-JP" sz="900" b="1" dirty="0" smtClean="0">
                  <a:latin typeface="Brussels Condensed" pitchFamily="18" charset="0"/>
                </a:rPr>
                <a:t>0.14</a:t>
              </a:r>
              <a:endParaRPr kumimoji="1" lang="ja-JP" altLang="en-US" sz="900" b="1" dirty="0">
                <a:latin typeface="Brussels Condensed" pitchFamily="18" charset="0"/>
              </a:endParaRPr>
            </a:p>
          </p:txBody>
        </p:sp>
      </p:grpSp>
      <p:sp>
        <p:nvSpPr>
          <p:cNvPr id="21" name="日付プレースホルダ 20"/>
          <p:cNvSpPr>
            <a:spLocks noGrp="1"/>
          </p:cNvSpPr>
          <p:nvPr>
            <p:ph type="dt" sz="half" idx="10"/>
          </p:nvPr>
        </p:nvSpPr>
        <p:spPr/>
        <p:txBody>
          <a:bodyPr/>
          <a:lstStyle/>
          <a:p>
            <a:r>
              <a:rPr kumimoji="1" lang="en-US" altLang="ja-JP" smtClean="0"/>
              <a:t>2012/3/25</a:t>
            </a:r>
            <a:endParaRPr kumimoji="1" lang="ja-JP" altLang="en-US"/>
          </a:p>
        </p:txBody>
      </p:sp>
      <p:sp>
        <p:nvSpPr>
          <p:cNvPr id="22" name="スライド番号プレースホルダ 21"/>
          <p:cNvSpPr>
            <a:spLocks noGrp="1"/>
          </p:cNvSpPr>
          <p:nvPr>
            <p:ph type="sldNum" sz="quarter" idx="12"/>
          </p:nvPr>
        </p:nvSpPr>
        <p:spPr/>
        <p:txBody>
          <a:bodyPr/>
          <a:lstStyle/>
          <a:p>
            <a:fld id="{8B811CFD-BECF-4463-9DB2-C6817765D34E}" type="slidenum">
              <a:rPr kumimoji="1" lang="ja-JP" altLang="en-US" smtClean="0"/>
              <a:pPr/>
              <a:t>11</a:t>
            </a:fld>
            <a:endParaRPr kumimoji="1" lang="ja-JP" altLang="en-US"/>
          </a:p>
        </p:txBody>
      </p:sp>
      <p:sp>
        <p:nvSpPr>
          <p:cNvPr id="23" name="フッター プレースホルダ 22"/>
          <p:cNvSpPr>
            <a:spLocks noGrp="1"/>
          </p:cNvSpPr>
          <p:nvPr>
            <p:ph type="ftr" sz="quarter" idx="11"/>
          </p:nvPr>
        </p:nvSpPr>
        <p:spPr/>
        <p:txBody>
          <a:bodyPr/>
          <a:lstStyle/>
          <a:p>
            <a:r>
              <a:rPr kumimoji="1" lang="zh-CN" altLang="en-US" smtClean="0"/>
              <a:t>日本物理学会第</a:t>
            </a:r>
            <a:r>
              <a:rPr kumimoji="1" lang="en-US" altLang="zh-CN" smtClean="0"/>
              <a:t>67</a:t>
            </a:r>
            <a:r>
              <a:rPr kumimoji="1" lang="zh-CN" altLang="en-US" smtClean="0"/>
              <a:t>回年次大会</a:t>
            </a:r>
            <a:endParaRPr kumimoji="1" lang="ja-JP" altLang="en-US"/>
          </a:p>
        </p:txBody>
      </p:sp>
      <p:sp>
        <p:nvSpPr>
          <p:cNvPr id="24" name="テキスト ボックス 23"/>
          <p:cNvSpPr txBox="1"/>
          <p:nvPr/>
        </p:nvSpPr>
        <p:spPr>
          <a:xfrm>
            <a:off x="1295636" y="2420888"/>
            <a:ext cx="2232248" cy="369332"/>
          </a:xfrm>
          <a:prstGeom prst="rect">
            <a:avLst/>
          </a:prstGeom>
          <a:noFill/>
        </p:spPr>
        <p:txBody>
          <a:bodyPr wrap="square" rtlCol="0">
            <a:spAutoFit/>
          </a:bodyPr>
          <a:lstStyle/>
          <a:p>
            <a:r>
              <a:rPr lang="ja-JP" altLang="en-US" dirty="0" smtClean="0"/>
              <a:t>使用した</a:t>
            </a:r>
            <a:r>
              <a:rPr lang="en-US" altLang="ja-JP" dirty="0" smtClean="0"/>
              <a:t>QE</a:t>
            </a:r>
            <a:r>
              <a:rPr lang="ja-JP" altLang="en-US" dirty="0" smtClean="0"/>
              <a:t>のマップ</a:t>
            </a:r>
            <a:endParaRPr kumimoji="1" lang="ja-JP"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32656"/>
            <a:ext cx="4114800" cy="528794"/>
          </a:xfrm>
        </p:spPr>
        <p:txBody>
          <a:bodyPr/>
          <a:lstStyle/>
          <a:p>
            <a:r>
              <a:rPr lang="en-US" altLang="ja-JP" dirty="0" smtClean="0"/>
              <a:t>MC</a:t>
            </a:r>
            <a:r>
              <a:rPr kumimoji="1" lang="ja-JP" altLang="en-US" dirty="0" smtClean="0"/>
              <a:t>スタディの結果 </a:t>
            </a:r>
            <a:r>
              <a:rPr kumimoji="1" lang="en-US" altLang="ja-JP" dirty="0" smtClean="0"/>
              <a:t>A-</a:t>
            </a:r>
            <a:r>
              <a:rPr lang="en-US" altLang="ja-JP" dirty="0" smtClean="0"/>
              <a:t>2</a:t>
            </a:r>
            <a:endParaRPr kumimoji="1" lang="ja-JP" altLang="en-US" dirty="0"/>
          </a:p>
        </p:txBody>
      </p:sp>
      <p:sp>
        <p:nvSpPr>
          <p:cNvPr id="3" name="テキスト ボックス 2"/>
          <p:cNvSpPr txBox="1"/>
          <p:nvPr/>
        </p:nvSpPr>
        <p:spPr>
          <a:xfrm>
            <a:off x="432048" y="1148551"/>
            <a:ext cx="5796136" cy="1200329"/>
          </a:xfrm>
          <a:prstGeom prst="rect">
            <a:avLst/>
          </a:prstGeom>
          <a:noFill/>
        </p:spPr>
        <p:txBody>
          <a:bodyPr wrap="square" rtlCol="0">
            <a:spAutoFit/>
          </a:bodyPr>
          <a:lstStyle/>
          <a:p>
            <a:r>
              <a:rPr kumimoji="1" lang="en-US" altLang="ja-JP" dirty="0" smtClean="0"/>
              <a:t>PMT</a:t>
            </a:r>
            <a:r>
              <a:rPr lang="ja-JP" altLang="en-US" dirty="0" smtClean="0"/>
              <a:t>内部の構造による</a:t>
            </a:r>
            <a:r>
              <a:rPr lang="en-US" altLang="ja-JP" dirty="0" smtClean="0"/>
              <a:t>gain</a:t>
            </a:r>
            <a:r>
              <a:rPr lang="ja-JP" altLang="en-US" dirty="0" smtClean="0"/>
              <a:t>の不均一さを考慮した場合</a:t>
            </a:r>
            <a:endParaRPr lang="en-US" altLang="ja-JP" dirty="0" smtClean="0"/>
          </a:p>
          <a:p>
            <a:r>
              <a:rPr lang="ja-JP" altLang="en-US" dirty="0" smtClean="0"/>
              <a:t>データシートから位置による</a:t>
            </a:r>
            <a:r>
              <a:rPr lang="en-US" altLang="ja-JP" dirty="0" smtClean="0"/>
              <a:t>gain</a:t>
            </a:r>
            <a:r>
              <a:rPr lang="ja-JP" altLang="en-US" dirty="0" smtClean="0"/>
              <a:t>依存性の</a:t>
            </a:r>
            <a:r>
              <a:rPr lang="en-US" altLang="ja-JP" dirty="0" smtClean="0"/>
              <a:t>table</a:t>
            </a:r>
            <a:r>
              <a:rPr lang="ja-JP" altLang="en-US" dirty="0" smtClean="0"/>
              <a:t>を作成 →</a:t>
            </a:r>
            <a:endParaRPr lang="en-US" altLang="ja-JP" dirty="0" smtClean="0"/>
          </a:p>
          <a:p>
            <a:endParaRPr kumimoji="1" lang="en-US" altLang="ja-JP" dirty="0" smtClean="0"/>
          </a:p>
          <a:p>
            <a:r>
              <a:rPr lang="en-US" altLang="ja-JP" dirty="0" err="1" smtClean="0"/>
              <a:t>1photon</a:t>
            </a:r>
            <a:r>
              <a:rPr lang="en-US" altLang="ja-JP" dirty="0" smtClean="0"/>
              <a:t> </a:t>
            </a:r>
            <a:r>
              <a:rPr lang="ja-JP" altLang="en-US" dirty="0" smtClean="0"/>
              <a:t>毎に、</a:t>
            </a:r>
            <a:r>
              <a:rPr lang="en-US" altLang="ja-JP" dirty="0" smtClean="0"/>
              <a:t>table</a:t>
            </a:r>
            <a:r>
              <a:rPr lang="ja-JP" altLang="en-US" dirty="0" smtClean="0"/>
              <a:t>からランダムに値を取り出す。</a:t>
            </a:r>
            <a:endParaRPr lang="en-US" altLang="ja-JP" dirty="0" smtClean="0"/>
          </a:p>
        </p:txBody>
      </p:sp>
      <p:sp>
        <p:nvSpPr>
          <p:cNvPr id="5" name="テキスト ボックス 4"/>
          <p:cNvSpPr txBox="1"/>
          <p:nvPr/>
        </p:nvSpPr>
        <p:spPr>
          <a:xfrm>
            <a:off x="5076056" y="2924944"/>
            <a:ext cx="3024336" cy="646331"/>
          </a:xfrm>
          <a:prstGeom prst="rect">
            <a:avLst/>
          </a:prstGeom>
          <a:noFill/>
        </p:spPr>
        <p:txBody>
          <a:bodyPr wrap="square" rtlCol="0">
            <a:spAutoFit/>
          </a:bodyPr>
          <a:lstStyle/>
          <a:p>
            <a:r>
              <a:rPr kumimoji="1" lang="en-US" altLang="ja-JP" dirty="0" smtClean="0"/>
              <a:t>Photon</a:t>
            </a:r>
            <a:r>
              <a:rPr kumimoji="1" lang="ja-JP" altLang="en-US" dirty="0" smtClean="0"/>
              <a:t>毎の</a:t>
            </a:r>
            <a:r>
              <a:rPr kumimoji="1" lang="en-US" altLang="ja-JP" dirty="0" smtClean="0"/>
              <a:t>gain </a:t>
            </a:r>
            <a:r>
              <a:rPr kumimoji="1" lang="ja-JP" altLang="en-US" dirty="0" smtClean="0"/>
              <a:t>のずれは</a:t>
            </a:r>
            <a:endParaRPr kumimoji="1" lang="en-US" altLang="ja-JP" dirty="0" smtClean="0"/>
          </a:p>
          <a:p>
            <a:r>
              <a:rPr lang="ja-JP" altLang="en-US" dirty="0" smtClean="0"/>
              <a:t>統計的に均されてしまう。</a:t>
            </a:r>
            <a:endParaRPr lang="en-US" altLang="ja-JP" dirty="0" smtClean="0"/>
          </a:p>
        </p:txBody>
      </p:sp>
      <p:sp>
        <p:nvSpPr>
          <p:cNvPr id="8" name="テキスト ボックス 7"/>
          <p:cNvSpPr txBox="1"/>
          <p:nvPr/>
        </p:nvSpPr>
        <p:spPr>
          <a:xfrm>
            <a:off x="6876256" y="2132856"/>
            <a:ext cx="1574340" cy="369332"/>
          </a:xfrm>
          <a:prstGeom prst="rect">
            <a:avLst/>
          </a:prstGeom>
          <a:noFill/>
        </p:spPr>
        <p:txBody>
          <a:bodyPr wrap="square" rtlCol="0">
            <a:spAutoFit/>
          </a:bodyPr>
          <a:lstStyle/>
          <a:p>
            <a:r>
              <a:rPr lang="en-US" altLang="ja-JP" dirty="0" smtClean="0"/>
              <a:t>relative gain</a:t>
            </a:r>
            <a:endParaRPr kumimoji="1" lang="ja-JP" altLang="en-US" dirty="0"/>
          </a:p>
        </p:txBody>
      </p:sp>
      <p:pic>
        <p:nvPicPr>
          <p:cNvPr id="1026" name="Picture 2" descr="C:\Users\Kaneko\Desktop\sig-uni.png"/>
          <p:cNvPicPr>
            <a:picLocks noChangeArrowheads="1"/>
          </p:cNvPicPr>
          <p:nvPr/>
        </p:nvPicPr>
        <p:blipFill>
          <a:blip r:embed="rId2" cstate="print"/>
          <a:srcRect l="10318" t="9021" r="3869" b="8520"/>
          <a:stretch>
            <a:fillRect/>
          </a:stretch>
        </p:blipFill>
        <p:spPr bwMode="auto">
          <a:xfrm>
            <a:off x="5113971" y="3818914"/>
            <a:ext cx="1724563" cy="2606071"/>
          </a:xfrm>
          <a:prstGeom prst="rect">
            <a:avLst/>
          </a:prstGeom>
          <a:noFill/>
        </p:spPr>
      </p:pic>
      <p:pic>
        <p:nvPicPr>
          <p:cNvPr id="1027" name="Picture 3" descr="C:\Users\Kaneko\Desktop\sig-nouni.png"/>
          <p:cNvPicPr>
            <a:picLocks noChangeArrowheads="1"/>
          </p:cNvPicPr>
          <p:nvPr/>
        </p:nvPicPr>
        <p:blipFill>
          <a:blip r:embed="rId3" cstate="print"/>
          <a:srcRect l="9961" t="9280" r="3735" b="5156"/>
          <a:stretch>
            <a:fillRect/>
          </a:stretch>
        </p:blipFill>
        <p:spPr bwMode="auto">
          <a:xfrm>
            <a:off x="1119231" y="3789041"/>
            <a:ext cx="1796585" cy="2628896"/>
          </a:xfrm>
          <a:prstGeom prst="rect">
            <a:avLst/>
          </a:prstGeom>
          <a:noFill/>
        </p:spPr>
      </p:pic>
      <p:pic>
        <p:nvPicPr>
          <p:cNvPr id="1028" name="Picture 4" descr="C:\Users\Kaneko\Desktop\FW-uni.png"/>
          <p:cNvPicPr>
            <a:picLocks noChangeArrowheads="1"/>
          </p:cNvPicPr>
          <p:nvPr/>
        </p:nvPicPr>
        <p:blipFill>
          <a:blip r:embed="rId4" cstate="print"/>
          <a:srcRect l="9784" t="8986" r="3669" b="7987"/>
          <a:stretch>
            <a:fillRect/>
          </a:stretch>
        </p:blipFill>
        <p:spPr bwMode="auto">
          <a:xfrm>
            <a:off x="6842163" y="3818914"/>
            <a:ext cx="1834293" cy="2634422"/>
          </a:xfrm>
          <a:prstGeom prst="rect">
            <a:avLst/>
          </a:prstGeom>
          <a:noFill/>
        </p:spPr>
      </p:pic>
      <p:pic>
        <p:nvPicPr>
          <p:cNvPr id="1029" name="Picture 5" descr="C:\Users\Kaneko\Desktop\FW-nouni.png"/>
          <p:cNvPicPr>
            <a:picLocks noChangeArrowheads="1"/>
          </p:cNvPicPr>
          <p:nvPr/>
        </p:nvPicPr>
        <p:blipFill>
          <a:blip r:embed="rId5" cstate="print"/>
          <a:srcRect l="10162" t="12867" r="635" b="9054"/>
          <a:stretch>
            <a:fillRect/>
          </a:stretch>
        </p:blipFill>
        <p:spPr bwMode="auto">
          <a:xfrm>
            <a:off x="2967777" y="3789040"/>
            <a:ext cx="1820247" cy="2595262"/>
          </a:xfrm>
          <a:prstGeom prst="rect">
            <a:avLst/>
          </a:prstGeom>
          <a:noFill/>
        </p:spPr>
      </p:pic>
      <p:graphicFrame>
        <p:nvGraphicFramePr>
          <p:cNvPr id="13" name="表 12"/>
          <p:cNvGraphicFramePr>
            <a:graphicFrameLocks noGrp="1"/>
          </p:cNvGraphicFramePr>
          <p:nvPr/>
        </p:nvGraphicFramePr>
        <p:xfrm>
          <a:off x="1040576" y="2420888"/>
          <a:ext cx="3315400" cy="1097280"/>
        </p:xfrm>
        <a:graphic>
          <a:graphicData uri="http://schemas.openxmlformats.org/drawingml/2006/table">
            <a:tbl>
              <a:tblPr firstRow="1" bandRow="1">
                <a:tableStyleId>{5C22544A-7EE6-4342-B048-85BDC9FD1C3A}</a:tableStyleId>
              </a:tblPr>
              <a:tblGrid>
                <a:gridCol w="936104"/>
                <a:gridCol w="1189648"/>
                <a:gridCol w="1189648"/>
              </a:tblGrid>
              <a:tr h="360040">
                <a:tc>
                  <a:txBody>
                    <a:bodyPr/>
                    <a:lstStyle/>
                    <a:p>
                      <a:endParaRPr kumimoji="1" lang="ja-JP" altLang="en-US" sz="1800" dirty="0"/>
                    </a:p>
                  </a:txBody>
                  <a:tcPr/>
                </a:tc>
                <a:tc>
                  <a:txBody>
                    <a:bodyPr/>
                    <a:lstStyle/>
                    <a:p>
                      <a:pPr algn="ctr"/>
                      <a:r>
                        <a:rPr kumimoji="1" lang="en-US" altLang="ja-JP" sz="1600" dirty="0" smtClean="0"/>
                        <a:t>Normal</a:t>
                      </a:r>
                      <a:endParaRPr kumimoji="1" lang="ja-JP" altLang="en-US" sz="1600" dirty="0"/>
                    </a:p>
                  </a:txBody>
                  <a:tcPr/>
                </a:tc>
                <a:tc>
                  <a:txBody>
                    <a:bodyPr/>
                    <a:lstStyle/>
                    <a:p>
                      <a:pPr algn="ctr"/>
                      <a:r>
                        <a:rPr kumimoji="1" lang="en-US" altLang="ja-JP" sz="1600" dirty="0" smtClean="0"/>
                        <a:t>Fluctuated</a:t>
                      </a:r>
                      <a:endParaRPr kumimoji="1" lang="ja-JP" altLang="en-US" sz="1600" dirty="0"/>
                    </a:p>
                  </a:txBody>
                  <a:tcPr/>
                </a:tc>
              </a:tr>
              <a:tr h="360040">
                <a:tc>
                  <a:txBody>
                    <a:bodyPr/>
                    <a:lstStyle/>
                    <a:p>
                      <a:r>
                        <a:rPr kumimoji="1" lang="en-US" altLang="ja-JP" sz="1800" dirty="0" err="1" smtClean="0"/>
                        <a:t>σ</a:t>
                      </a:r>
                      <a:r>
                        <a:rPr kumimoji="1" lang="en-US" altLang="ja-JP" sz="1800" baseline="-25000" dirty="0" err="1" smtClean="0"/>
                        <a:t>UP</a:t>
                      </a:r>
                      <a:endParaRPr kumimoji="1" lang="ja-JP" altLang="en-US" sz="1800" baseline="-25000" dirty="0"/>
                    </a:p>
                  </a:txBody>
                  <a:tcPr/>
                </a:tc>
                <a:tc>
                  <a:txBody>
                    <a:bodyPr/>
                    <a:lstStyle/>
                    <a:p>
                      <a:pPr algn="ctr"/>
                      <a:r>
                        <a:rPr kumimoji="1" lang="en-US" altLang="ja-JP" sz="1800" dirty="0" smtClean="0"/>
                        <a:t>0.82 %</a:t>
                      </a:r>
                      <a:endParaRPr kumimoji="1" lang="ja-JP" altLang="en-US" sz="1800" dirty="0"/>
                    </a:p>
                  </a:txBody>
                  <a:tcPr/>
                </a:tc>
                <a:tc>
                  <a:txBody>
                    <a:bodyPr/>
                    <a:lstStyle/>
                    <a:p>
                      <a:pPr algn="ctr"/>
                      <a:r>
                        <a:rPr kumimoji="1" lang="en-US" altLang="ja-JP" sz="1800" dirty="0" smtClean="0"/>
                        <a:t>0.82 %</a:t>
                      </a:r>
                      <a:endParaRPr kumimoji="1" lang="ja-JP" altLang="en-US" sz="1800" dirty="0"/>
                    </a:p>
                  </a:txBody>
                  <a:tcPr/>
                </a:tc>
              </a:tr>
              <a:tr h="360040">
                <a:tc>
                  <a:txBody>
                    <a:bodyPr/>
                    <a:lstStyle/>
                    <a:p>
                      <a:r>
                        <a:rPr kumimoji="1" lang="en-US" altLang="ja-JP" sz="1800" dirty="0" smtClean="0"/>
                        <a:t>FWHM</a:t>
                      </a:r>
                      <a:endParaRPr kumimoji="1" lang="ja-JP" altLang="en-US" sz="1800" dirty="0"/>
                    </a:p>
                  </a:txBody>
                  <a:tcPr/>
                </a:tc>
                <a:tc>
                  <a:txBody>
                    <a:bodyPr/>
                    <a:lstStyle/>
                    <a:p>
                      <a:pPr algn="ctr"/>
                      <a:r>
                        <a:rPr kumimoji="1" lang="en-US" altLang="ja-JP" sz="1800" dirty="0" smtClean="0"/>
                        <a:t>2.86 %</a:t>
                      </a:r>
                      <a:endParaRPr kumimoji="1" lang="ja-JP" altLang="en-US" sz="1800" dirty="0"/>
                    </a:p>
                  </a:txBody>
                  <a:tcPr/>
                </a:tc>
                <a:tc>
                  <a:txBody>
                    <a:bodyPr/>
                    <a:lstStyle/>
                    <a:p>
                      <a:pPr algn="ctr"/>
                      <a:r>
                        <a:rPr kumimoji="1" lang="en-US" altLang="ja-JP" sz="1800" dirty="0" smtClean="0"/>
                        <a:t>2.73</a:t>
                      </a:r>
                      <a:r>
                        <a:rPr kumimoji="1" lang="en-US" altLang="ja-JP" sz="1800" baseline="0" dirty="0" smtClean="0"/>
                        <a:t> </a:t>
                      </a:r>
                      <a:r>
                        <a:rPr kumimoji="1" lang="en-US" altLang="ja-JP" sz="1800" dirty="0" smtClean="0"/>
                        <a:t>%</a:t>
                      </a:r>
                      <a:endParaRPr kumimoji="1" lang="ja-JP" altLang="en-US" sz="1800" dirty="0"/>
                    </a:p>
                  </a:txBody>
                  <a:tcPr/>
                </a:tc>
              </a:tr>
            </a:tbl>
          </a:graphicData>
        </a:graphic>
      </p:graphicFrame>
      <p:sp>
        <p:nvSpPr>
          <p:cNvPr id="14" name="日付プレースホルダ 13"/>
          <p:cNvSpPr>
            <a:spLocks noGrp="1"/>
          </p:cNvSpPr>
          <p:nvPr>
            <p:ph type="dt" sz="half" idx="10"/>
          </p:nvPr>
        </p:nvSpPr>
        <p:spPr/>
        <p:txBody>
          <a:bodyPr/>
          <a:lstStyle/>
          <a:p>
            <a:r>
              <a:rPr kumimoji="1" lang="en-US" altLang="ja-JP" smtClean="0"/>
              <a:t>2012/3/25</a:t>
            </a:r>
            <a:endParaRPr kumimoji="1" lang="ja-JP" altLang="en-US"/>
          </a:p>
        </p:txBody>
      </p:sp>
      <p:sp>
        <p:nvSpPr>
          <p:cNvPr id="15" name="スライド番号プレースホルダ 14"/>
          <p:cNvSpPr>
            <a:spLocks noGrp="1"/>
          </p:cNvSpPr>
          <p:nvPr>
            <p:ph type="sldNum" sz="quarter" idx="12"/>
          </p:nvPr>
        </p:nvSpPr>
        <p:spPr/>
        <p:txBody>
          <a:bodyPr/>
          <a:lstStyle/>
          <a:p>
            <a:fld id="{8B811CFD-BECF-4463-9DB2-C6817765D34E}" type="slidenum">
              <a:rPr kumimoji="1" lang="ja-JP" altLang="en-US" smtClean="0"/>
              <a:pPr/>
              <a:t>12</a:t>
            </a:fld>
            <a:endParaRPr kumimoji="1" lang="ja-JP" altLang="en-US"/>
          </a:p>
        </p:txBody>
      </p:sp>
      <p:sp>
        <p:nvSpPr>
          <p:cNvPr id="16" name="フッター プレースホルダ 15"/>
          <p:cNvSpPr>
            <a:spLocks noGrp="1"/>
          </p:cNvSpPr>
          <p:nvPr>
            <p:ph type="ftr" sz="quarter" idx="11"/>
          </p:nvPr>
        </p:nvSpPr>
        <p:spPr/>
        <p:txBody>
          <a:bodyPr/>
          <a:lstStyle/>
          <a:p>
            <a:r>
              <a:rPr kumimoji="1" lang="zh-CN" altLang="en-US" smtClean="0"/>
              <a:t>日本物理学会第</a:t>
            </a:r>
            <a:r>
              <a:rPr kumimoji="1" lang="en-US" altLang="zh-CN" smtClean="0"/>
              <a:t>67</a:t>
            </a:r>
            <a:r>
              <a:rPr kumimoji="1" lang="zh-CN" altLang="en-US" smtClean="0"/>
              <a:t>回年次大会</a:t>
            </a:r>
            <a:endParaRPr kumimoji="1" lang="ja-JP" altLang="en-US"/>
          </a:p>
        </p:txBody>
      </p:sp>
      <p:sp>
        <p:nvSpPr>
          <p:cNvPr id="17" name="テキスト ボックス 16"/>
          <p:cNvSpPr txBox="1"/>
          <p:nvPr/>
        </p:nvSpPr>
        <p:spPr>
          <a:xfrm>
            <a:off x="1619672" y="3501008"/>
            <a:ext cx="648072" cy="369332"/>
          </a:xfrm>
          <a:prstGeom prst="rect">
            <a:avLst/>
          </a:prstGeom>
          <a:noFill/>
        </p:spPr>
        <p:txBody>
          <a:bodyPr wrap="square" rtlCol="0">
            <a:spAutoFit/>
          </a:bodyPr>
          <a:lstStyle/>
          <a:p>
            <a:r>
              <a:rPr lang="en-US" altLang="ja-JP" dirty="0" err="1" smtClean="0"/>
              <a:t>σ</a:t>
            </a:r>
            <a:r>
              <a:rPr lang="en-US" altLang="ja-JP" baseline="-25000" dirty="0" err="1" smtClean="0"/>
              <a:t>up</a:t>
            </a:r>
            <a:endParaRPr kumimoji="1" lang="ja-JP" altLang="en-US" baseline="-25000" dirty="0"/>
          </a:p>
        </p:txBody>
      </p:sp>
      <p:sp>
        <p:nvSpPr>
          <p:cNvPr id="18" name="テキスト ボックス 17"/>
          <p:cNvSpPr txBox="1"/>
          <p:nvPr/>
        </p:nvSpPr>
        <p:spPr>
          <a:xfrm>
            <a:off x="3347864" y="3573016"/>
            <a:ext cx="1008112" cy="369332"/>
          </a:xfrm>
          <a:prstGeom prst="rect">
            <a:avLst/>
          </a:prstGeom>
          <a:noFill/>
        </p:spPr>
        <p:txBody>
          <a:bodyPr wrap="square" rtlCol="0">
            <a:spAutoFit/>
          </a:bodyPr>
          <a:lstStyle/>
          <a:p>
            <a:r>
              <a:rPr kumimoji="1" lang="en-US" altLang="ja-JP" dirty="0" smtClean="0"/>
              <a:t>FWHM</a:t>
            </a:r>
            <a:endParaRPr kumimoji="1" lang="ja-JP" altLang="en-US" dirty="0"/>
          </a:p>
        </p:txBody>
      </p:sp>
      <p:sp>
        <p:nvSpPr>
          <p:cNvPr id="19" name="テキスト ボックス 18"/>
          <p:cNvSpPr txBox="1"/>
          <p:nvPr/>
        </p:nvSpPr>
        <p:spPr>
          <a:xfrm>
            <a:off x="5580112" y="3563724"/>
            <a:ext cx="648072" cy="369332"/>
          </a:xfrm>
          <a:prstGeom prst="rect">
            <a:avLst/>
          </a:prstGeom>
          <a:noFill/>
        </p:spPr>
        <p:txBody>
          <a:bodyPr wrap="square" rtlCol="0">
            <a:spAutoFit/>
          </a:bodyPr>
          <a:lstStyle/>
          <a:p>
            <a:r>
              <a:rPr lang="en-US" altLang="ja-JP" dirty="0" err="1" smtClean="0"/>
              <a:t>σ</a:t>
            </a:r>
            <a:r>
              <a:rPr lang="en-US" altLang="ja-JP" baseline="-25000" dirty="0" err="1" smtClean="0"/>
              <a:t>up</a:t>
            </a:r>
            <a:endParaRPr kumimoji="1" lang="ja-JP" altLang="en-US" baseline="-25000" dirty="0"/>
          </a:p>
        </p:txBody>
      </p:sp>
      <p:sp>
        <p:nvSpPr>
          <p:cNvPr id="20" name="テキスト ボックス 19"/>
          <p:cNvSpPr txBox="1"/>
          <p:nvPr/>
        </p:nvSpPr>
        <p:spPr>
          <a:xfrm>
            <a:off x="7236296" y="3582307"/>
            <a:ext cx="1008112" cy="369332"/>
          </a:xfrm>
          <a:prstGeom prst="rect">
            <a:avLst/>
          </a:prstGeom>
          <a:noFill/>
        </p:spPr>
        <p:txBody>
          <a:bodyPr wrap="square" rtlCol="0">
            <a:spAutoFit/>
          </a:bodyPr>
          <a:lstStyle/>
          <a:p>
            <a:r>
              <a:rPr kumimoji="1" lang="en-US" altLang="ja-JP" smtClean="0"/>
              <a:t>FWHM</a:t>
            </a:r>
            <a:endParaRPr kumimoji="1" lang="ja-JP" altLang="en-US"/>
          </a:p>
        </p:txBody>
      </p:sp>
      <p:sp>
        <p:nvSpPr>
          <p:cNvPr id="21" name="テキスト ボックス 20"/>
          <p:cNvSpPr txBox="1"/>
          <p:nvPr/>
        </p:nvSpPr>
        <p:spPr>
          <a:xfrm>
            <a:off x="2195736" y="5589240"/>
            <a:ext cx="1368152" cy="461665"/>
          </a:xfrm>
          <a:prstGeom prst="rect">
            <a:avLst/>
          </a:prstGeom>
          <a:solidFill>
            <a:schemeClr val="bg1"/>
          </a:solidFill>
          <a:ln>
            <a:gradFill>
              <a:gsLst>
                <a:gs pos="0">
                  <a:schemeClr val="accent3"/>
                </a:gs>
                <a:gs pos="50000">
                  <a:schemeClr val="accent1">
                    <a:tint val="44500"/>
                    <a:satMod val="160000"/>
                  </a:schemeClr>
                </a:gs>
                <a:gs pos="100000">
                  <a:schemeClr val="accent1">
                    <a:tint val="23500"/>
                    <a:satMod val="160000"/>
                  </a:schemeClr>
                </a:gs>
              </a:gsLst>
              <a:lin ang="5400000" scaled="0"/>
            </a:gradFill>
          </a:ln>
        </p:spPr>
        <p:txBody>
          <a:bodyPr wrap="square" rtlCol="0">
            <a:spAutoFit/>
          </a:bodyPr>
          <a:lstStyle/>
          <a:p>
            <a:pPr algn="ctr"/>
            <a:r>
              <a:rPr kumimoji="1" lang="en-US" altLang="ja-JP" sz="2400" dirty="0" smtClean="0">
                <a:solidFill>
                  <a:schemeClr val="accent1"/>
                </a:solidFill>
                <a:latin typeface="HGP創英角ﾎﾟｯﾌﾟ体" pitchFamily="50" charset="-128"/>
                <a:ea typeface="HGP創英角ﾎﾟｯﾌﾟ体" pitchFamily="50" charset="-128"/>
              </a:rPr>
              <a:t>normal</a:t>
            </a:r>
            <a:endParaRPr kumimoji="1" lang="ja-JP" altLang="en-US" sz="2400" dirty="0">
              <a:solidFill>
                <a:schemeClr val="accent1"/>
              </a:solidFill>
              <a:latin typeface="HGP創英角ﾎﾟｯﾌﾟ体" pitchFamily="50" charset="-128"/>
              <a:ea typeface="HGP創英角ﾎﾟｯﾌﾟ体" pitchFamily="50" charset="-128"/>
            </a:endParaRPr>
          </a:p>
        </p:txBody>
      </p:sp>
      <p:sp>
        <p:nvSpPr>
          <p:cNvPr id="22" name="テキスト ボックス 21"/>
          <p:cNvSpPr txBox="1"/>
          <p:nvPr/>
        </p:nvSpPr>
        <p:spPr>
          <a:xfrm>
            <a:off x="6084168" y="5589240"/>
            <a:ext cx="1512168" cy="461665"/>
          </a:xfrm>
          <a:prstGeom prst="rect">
            <a:avLst/>
          </a:prstGeom>
          <a:solidFill>
            <a:schemeClr val="bg1"/>
          </a:solidFill>
          <a:ln>
            <a:gradFill>
              <a:gsLst>
                <a:gs pos="0">
                  <a:schemeClr val="accent3"/>
                </a:gs>
                <a:gs pos="50000">
                  <a:schemeClr val="accent1">
                    <a:tint val="44500"/>
                    <a:satMod val="160000"/>
                  </a:schemeClr>
                </a:gs>
                <a:gs pos="100000">
                  <a:schemeClr val="accent1">
                    <a:tint val="23500"/>
                    <a:satMod val="160000"/>
                  </a:schemeClr>
                </a:gs>
              </a:gsLst>
              <a:lin ang="5400000" scaled="0"/>
            </a:gradFill>
          </a:ln>
        </p:spPr>
        <p:txBody>
          <a:bodyPr wrap="square" rtlCol="0">
            <a:spAutoFit/>
          </a:bodyPr>
          <a:lstStyle/>
          <a:p>
            <a:pPr algn="ctr"/>
            <a:r>
              <a:rPr lang="en-US" altLang="ja-JP" sz="2400" dirty="0" smtClean="0">
                <a:solidFill>
                  <a:schemeClr val="accent1"/>
                </a:solidFill>
                <a:latin typeface="HGP創英角ﾎﾟｯﾌﾟ体" pitchFamily="50" charset="-128"/>
                <a:ea typeface="HGP創英角ﾎﾟｯﾌﾟ体" pitchFamily="50" charset="-128"/>
              </a:rPr>
              <a:t>modified</a:t>
            </a:r>
            <a:endParaRPr kumimoji="1" lang="ja-JP" altLang="en-US" sz="2400" dirty="0">
              <a:solidFill>
                <a:schemeClr val="accent1"/>
              </a:solidFill>
              <a:latin typeface="HGP創英角ﾎﾟｯﾌﾟ体" pitchFamily="50" charset="-128"/>
              <a:ea typeface="HGP創英角ﾎﾟｯﾌﾟ体" pitchFamily="50" charset="-128"/>
            </a:endParaRPr>
          </a:p>
        </p:txBody>
      </p:sp>
      <p:pic>
        <p:nvPicPr>
          <p:cNvPr id="23" name="Picture 4" descr="C:\Users\Kaneko\Desktop\PMTDistribution.png"/>
          <p:cNvPicPr>
            <a:picLocks noChangeAspect="1" noChangeArrowheads="1"/>
          </p:cNvPicPr>
          <p:nvPr/>
        </p:nvPicPr>
        <p:blipFill>
          <a:blip r:embed="rId6" cstate="print"/>
          <a:srcRect l="8590" t="5558" r="6681" b="5558"/>
          <a:stretch>
            <a:fillRect/>
          </a:stretch>
        </p:blipFill>
        <p:spPr bwMode="auto">
          <a:xfrm>
            <a:off x="6324154" y="334060"/>
            <a:ext cx="2496318" cy="179879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27281"/>
            <a:ext cx="4114800" cy="528794"/>
          </a:xfrm>
        </p:spPr>
        <p:txBody>
          <a:bodyPr/>
          <a:lstStyle/>
          <a:p>
            <a:r>
              <a:rPr lang="en-US" altLang="ja-JP" dirty="0" smtClean="0"/>
              <a:t>MC</a:t>
            </a:r>
            <a:r>
              <a:rPr kumimoji="1" lang="ja-JP" altLang="en-US" dirty="0" smtClean="0"/>
              <a:t>スタディの結果</a:t>
            </a:r>
            <a:r>
              <a:rPr lang="en-US" altLang="ja-JP" dirty="0" smtClean="0"/>
              <a:t> B</a:t>
            </a:r>
            <a:r>
              <a:rPr kumimoji="1" lang="en-US" altLang="ja-JP" dirty="0" smtClean="0"/>
              <a:t>-1</a:t>
            </a:r>
            <a:endParaRPr kumimoji="1" lang="ja-JP" altLang="en-US" dirty="0"/>
          </a:p>
        </p:txBody>
      </p:sp>
      <p:sp>
        <p:nvSpPr>
          <p:cNvPr id="3" name="テキスト ボックス 2"/>
          <p:cNvSpPr txBox="1"/>
          <p:nvPr/>
        </p:nvSpPr>
        <p:spPr>
          <a:xfrm>
            <a:off x="395536" y="1052736"/>
            <a:ext cx="5760640" cy="2031325"/>
          </a:xfrm>
          <a:prstGeom prst="rect">
            <a:avLst/>
          </a:prstGeom>
          <a:noFill/>
        </p:spPr>
        <p:txBody>
          <a:bodyPr wrap="square" rtlCol="0">
            <a:spAutoFit/>
          </a:bodyPr>
          <a:lstStyle/>
          <a:p>
            <a:r>
              <a:rPr lang="en-US" altLang="ja-JP" dirty="0" smtClean="0"/>
              <a:t>MC</a:t>
            </a:r>
            <a:r>
              <a:rPr lang="ja-JP" altLang="en-US" dirty="0" err="1" smtClean="0"/>
              <a:t>での</a:t>
            </a:r>
            <a:r>
              <a:rPr lang="ja-JP" altLang="en-US" dirty="0" smtClean="0"/>
              <a:t>エネルギー分解能は、データより良いが、統計から</a:t>
            </a:r>
            <a:endParaRPr lang="en-US" altLang="ja-JP" dirty="0" smtClean="0"/>
          </a:p>
          <a:p>
            <a:r>
              <a:rPr lang="ja-JP" altLang="en-US" dirty="0" smtClean="0"/>
              <a:t>期待される値よりは悪い。浅い</a:t>
            </a:r>
            <a:r>
              <a:rPr lang="en-US" altLang="ja-JP" dirty="0" smtClean="0"/>
              <a:t>(</a:t>
            </a:r>
            <a:r>
              <a:rPr lang="ja-JP" altLang="en-US" dirty="0" smtClean="0"/>
              <a:t>壁に近い</a:t>
            </a:r>
            <a:r>
              <a:rPr lang="en-US" altLang="ja-JP" dirty="0" smtClean="0"/>
              <a:t>)</a:t>
            </a:r>
            <a:r>
              <a:rPr lang="ja-JP" altLang="en-US" dirty="0" smtClean="0"/>
              <a:t>イベントは</a:t>
            </a:r>
            <a:r>
              <a:rPr lang="en-US" altLang="ja-JP" dirty="0" smtClean="0"/>
              <a:t>PMT</a:t>
            </a:r>
            <a:r>
              <a:rPr lang="ja-JP" altLang="en-US" dirty="0" smtClean="0"/>
              <a:t>と</a:t>
            </a:r>
            <a:endParaRPr lang="en-US" altLang="ja-JP" dirty="0" smtClean="0"/>
          </a:p>
          <a:p>
            <a:r>
              <a:rPr lang="en-US" altLang="ja-JP" dirty="0" smtClean="0"/>
              <a:t>conversion point </a:t>
            </a:r>
            <a:r>
              <a:rPr lang="ja-JP" altLang="en-US" dirty="0" smtClean="0"/>
              <a:t>の相対位置による効果が顕著→</a:t>
            </a:r>
            <a:endParaRPr lang="en-US" altLang="ja-JP" dirty="0" smtClean="0"/>
          </a:p>
          <a:p>
            <a:endParaRPr lang="en-US" altLang="ja-JP" dirty="0" smtClean="0"/>
          </a:p>
          <a:p>
            <a:r>
              <a:rPr lang="ja-JP" altLang="en-US" dirty="0" smtClean="0"/>
              <a:t>カロリメータ壁面での反射率を大きくすることが改良案の一つとして考えられている。　</a:t>
            </a:r>
            <a:r>
              <a:rPr lang="en-US" altLang="ja-JP" dirty="0" smtClean="0"/>
              <a:t>PMT</a:t>
            </a:r>
            <a:r>
              <a:rPr lang="ja-JP" altLang="en-US" dirty="0" smtClean="0"/>
              <a:t>ホルダーでの反射率を</a:t>
            </a:r>
            <a:r>
              <a:rPr lang="en-US" altLang="ja-JP" dirty="0" smtClean="0"/>
              <a:t>1</a:t>
            </a:r>
            <a:r>
              <a:rPr lang="ja-JP" altLang="en-US" dirty="0" smtClean="0"/>
              <a:t>とおいたシミュレーションで評価を行った。</a:t>
            </a:r>
            <a:endParaRPr lang="en-US" altLang="ja-JP" dirty="0" smtClean="0"/>
          </a:p>
        </p:txBody>
      </p:sp>
      <p:graphicFrame>
        <p:nvGraphicFramePr>
          <p:cNvPr id="8" name="表 7"/>
          <p:cNvGraphicFramePr>
            <a:graphicFrameLocks noGrp="1"/>
          </p:cNvGraphicFramePr>
          <p:nvPr/>
        </p:nvGraphicFramePr>
        <p:xfrm>
          <a:off x="539553" y="3573016"/>
          <a:ext cx="3456383" cy="1463040"/>
        </p:xfrm>
        <a:graphic>
          <a:graphicData uri="http://schemas.openxmlformats.org/drawingml/2006/table">
            <a:tbl>
              <a:tblPr firstRow="1" firstCol="1" bandRow="1">
                <a:tableStyleId>{F5AB1C69-6EDB-4FF4-983F-18BD219EF322}</a:tableStyleId>
              </a:tblPr>
              <a:tblGrid>
                <a:gridCol w="1063503"/>
                <a:gridCol w="1196440"/>
                <a:gridCol w="1196440"/>
              </a:tblGrid>
              <a:tr h="287794">
                <a:tc>
                  <a:txBody>
                    <a:bodyPr/>
                    <a:lstStyle/>
                    <a:p>
                      <a:r>
                        <a:rPr kumimoji="1" lang="ja-JP" altLang="en-US" sz="1800" baseline="0" dirty="0" smtClean="0">
                          <a:solidFill>
                            <a:schemeClr val="tx1"/>
                          </a:solidFill>
                        </a:rPr>
                        <a:t>深さ</a:t>
                      </a:r>
                      <a:r>
                        <a:rPr kumimoji="1" lang="en-US" altLang="ja-JP" sz="1800" baseline="0" dirty="0" smtClean="0">
                          <a:solidFill>
                            <a:schemeClr val="tx1"/>
                          </a:solidFill>
                        </a:rPr>
                        <a:t>[cm]</a:t>
                      </a:r>
                      <a:endParaRPr kumimoji="1" lang="ja-JP" altLang="en-US" sz="1800" baseline="-25000" dirty="0">
                        <a:solidFill>
                          <a:schemeClr val="tx1"/>
                        </a:solidFill>
                      </a:endParaRPr>
                    </a:p>
                  </a:txBody>
                  <a:tcPr/>
                </a:tc>
                <a:tc>
                  <a:txBody>
                    <a:bodyPr/>
                    <a:lstStyle/>
                    <a:p>
                      <a:pPr algn="ctr"/>
                      <a:r>
                        <a:rPr kumimoji="1" lang="ja-JP" altLang="en-US" sz="1800" dirty="0" smtClean="0">
                          <a:solidFill>
                            <a:schemeClr val="tx1"/>
                          </a:solidFill>
                        </a:rPr>
                        <a:t>反射率</a:t>
                      </a:r>
                      <a:r>
                        <a:rPr kumimoji="1" lang="en-US" altLang="ja-JP" sz="1800" dirty="0" smtClean="0">
                          <a:solidFill>
                            <a:schemeClr val="tx1"/>
                          </a:solidFill>
                        </a:rPr>
                        <a:t>0.0</a:t>
                      </a:r>
                      <a:endParaRPr kumimoji="1" lang="ja-JP" altLang="en-US" sz="1800" dirty="0">
                        <a:solidFill>
                          <a:schemeClr val="tx1"/>
                        </a:solidFill>
                      </a:endParaRPr>
                    </a:p>
                  </a:txBody>
                  <a:tcPr/>
                </a:tc>
                <a:tc>
                  <a:txBody>
                    <a:bodyPr/>
                    <a:lstStyle/>
                    <a:p>
                      <a:pPr algn="ctr"/>
                      <a:r>
                        <a:rPr kumimoji="1" lang="ja-JP" altLang="en-US" sz="1800" dirty="0" smtClean="0">
                          <a:solidFill>
                            <a:schemeClr val="tx1"/>
                          </a:solidFill>
                        </a:rPr>
                        <a:t>反射率１</a:t>
                      </a:r>
                      <a:r>
                        <a:rPr kumimoji="1" lang="en-US" altLang="ja-JP" sz="1800" dirty="0" smtClean="0">
                          <a:solidFill>
                            <a:schemeClr val="tx1"/>
                          </a:solidFill>
                        </a:rPr>
                        <a:t>.0</a:t>
                      </a:r>
                      <a:endParaRPr kumimoji="1" lang="ja-JP" altLang="en-US" sz="1800" dirty="0">
                        <a:solidFill>
                          <a:schemeClr val="tx1"/>
                        </a:solidFill>
                      </a:endParaRPr>
                    </a:p>
                  </a:txBody>
                  <a:tcPr/>
                </a:tc>
              </a:tr>
              <a:tr h="347071">
                <a:tc>
                  <a:txBody>
                    <a:bodyPr/>
                    <a:lstStyle/>
                    <a:p>
                      <a:r>
                        <a:rPr kumimoji="1" lang="en-US" altLang="ja-JP" sz="1800" dirty="0" smtClean="0">
                          <a:solidFill>
                            <a:schemeClr val="tx1"/>
                          </a:solidFill>
                        </a:rPr>
                        <a:t>0.8</a:t>
                      </a:r>
                      <a:r>
                        <a:rPr kumimoji="1" lang="ja-JP" altLang="en-US" sz="1800" dirty="0" smtClean="0">
                          <a:solidFill>
                            <a:schemeClr val="tx1"/>
                          </a:solidFill>
                        </a:rPr>
                        <a:t>～</a:t>
                      </a:r>
                      <a:r>
                        <a:rPr kumimoji="1" lang="en-US" altLang="ja-JP" sz="1800" dirty="0" smtClean="0">
                          <a:solidFill>
                            <a:schemeClr val="tx1"/>
                          </a:solidFill>
                        </a:rPr>
                        <a:t>3</a:t>
                      </a:r>
                    </a:p>
                  </a:txBody>
                  <a:tcPr/>
                </a:tc>
                <a:tc>
                  <a:txBody>
                    <a:bodyPr/>
                    <a:lstStyle/>
                    <a:p>
                      <a:pPr algn="ctr"/>
                      <a:r>
                        <a:rPr kumimoji="1" lang="en-US" altLang="ja-JP" sz="1800" dirty="0" smtClean="0">
                          <a:solidFill>
                            <a:schemeClr val="tx1"/>
                          </a:solidFill>
                        </a:rPr>
                        <a:t>1.54</a:t>
                      </a:r>
                      <a:endParaRPr kumimoji="1" lang="ja-JP" altLang="en-US" sz="1800" dirty="0">
                        <a:solidFill>
                          <a:schemeClr val="tx1"/>
                        </a:solidFill>
                      </a:endParaRPr>
                    </a:p>
                  </a:txBody>
                  <a:tcPr/>
                </a:tc>
                <a:tc>
                  <a:txBody>
                    <a:bodyPr/>
                    <a:lstStyle/>
                    <a:p>
                      <a:pPr algn="ctr"/>
                      <a:r>
                        <a:rPr kumimoji="1" lang="en-US" altLang="ja-JP" sz="1800" dirty="0" smtClean="0">
                          <a:solidFill>
                            <a:schemeClr val="tx1"/>
                          </a:solidFill>
                        </a:rPr>
                        <a:t>1.06</a:t>
                      </a:r>
                      <a:endParaRPr kumimoji="1" lang="ja-JP" altLang="en-US" sz="1800" dirty="0">
                        <a:solidFill>
                          <a:schemeClr val="tx1"/>
                        </a:solidFill>
                      </a:endParaRPr>
                    </a:p>
                  </a:txBody>
                  <a:tcPr/>
                </a:tc>
              </a:tr>
              <a:tr h="347071">
                <a:tc>
                  <a:txBody>
                    <a:bodyPr/>
                    <a:lstStyle/>
                    <a:p>
                      <a:r>
                        <a:rPr kumimoji="1" lang="en-US" altLang="ja-JP" sz="1800" dirty="0" smtClean="0">
                          <a:solidFill>
                            <a:schemeClr val="tx1"/>
                          </a:solidFill>
                        </a:rPr>
                        <a:t>3</a:t>
                      </a:r>
                      <a:r>
                        <a:rPr kumimoji="1" lang="ja-JP" altLang="en-US" sz="1800" dirty="0" smtClean="0">
                          <a:solidFill>
                            <a:schemeClr val="tx1"/>
                          </a:solidFill>
                        </a:rPr>
                        <a:t>～</a:t>
                      </a:r>
                      <a:r>
                        <a:rPr kumimoji="1" lang="en-US" altLang="ja-JP" sz="1800" dirty="0" smtClean="0">
                          <a:solidFill>
                            <a:schemeClr val="tx1"/>
                          </a:solidFill>
                        </a:rPr>
                        <a:t>8</a:t>
                      </a:r>
                      <a:endParaRPr kumimoji="1" lang="ja-JP" altLang="en-US" sz="1800" dirty="0">
                        <a:solidFill>
                          <a:schemeClr val="tx1"/>
                        </a:solidFill>
                      </a:endParaRPr>
                    </a:p>
                  </a:txBody>
                  <a:tcPr/>
                </a:tc>
                <a:tc>
                  <a:txBody>
                    <a:bodyPr/>
                    <a:lstStyle/>
                    <a:p>
                      <a:pPr algn="ctr"/>
                      <a:r>
                        <a:rPr kumimoji="1" lang="en-US" altLang="ja-JP" sz="1800" dirty="0" smtClean="0">
                          <a:solidFill>
                            <a:schemeClr val="tx1"/>
                          </a:solidFill>
                        </a:rPr>
                        <a:t>0.94</a:t>
                      </a:r>
                      <a:endParaRPr kumimoji="1" lang="ja-JP" altLang="en-US" sz="18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smtClean="0">
                          <a:solidFill>
                            <a:schemeClr val="tx1"/>
                          </a:solidFill>
                        </a:rPr>
                        <a:t>0.85</a:t>
                      </a:r>
                      <a:endParaRPr kumimoji="1" lang="ja-JP" altLang="en-US" sz="1800" dirty="0" smtClean="0">
                        <a:solidFill>
                          <a:schemeClr val="tx1"/>
                        </a:solidFill>
                      </a:endParaRPr>
                    </a:p>
                  </a:txBody>
                  <a:tcPr/>
                </a:tc>
              </a:tr>
              <a:tr h="347071">
                <a:tc>
                  <a:txBody>
                    <a:bodyPr/>
                    <a:lstStyle/>
                    <a:p>
                      <a:r>
                        <a:rPr kumimoji="1" lang="en-US" altLang="ja-JP" sz="1800" dirty="0" smtClean="0">
                          <a:solidFill>
                            <a:schemeClr val="tx1"/>
                          </a:solidFill>
                        </a:rPr>
                        <a:t>8</a:t>
                      </a:r>
                      <a:r>
                        <a:rPr kumimoji="1" lang="ja-JP" altLang="en-US" sz="1800" dirty="0" smtClean="0">
                          <a:solidFill>
                            <a:schemeClr val="tx1"/>
                          </a:solidFill>
                        </a:rPr>
                        <a:t>～</a:t>
                      </a:r>
                      <a:r>
                        <a:rPr kumimoji="1" lang="en-US" altLang="ja-JP" sz="1800" dirty="0" smtClean="0">
                          <a:solidFill>
                            <a:schemeClr val="tx1"/>
                          </a:solidFill>
                        </a:rPr>
                        <a:t>22</a:t>
                      </a:r>
                      <a:endParaRPr kumimoji="1" lang="ja-JP" altLang="en-US" sz="1800" dirty="0">
                        <a:solidFill>
                          <a:schemeClr val="tx1"/>
                        </a:solidFill>
                      </a:endParaRPr>
                    </a:p>
                  </a:txBody>
                  <a:tcPr/>
                </a:tc>
                <a:tc>
                  <a:txBody>
                    <a:bodyPr/>
                    <a:lstStyle/>
                    <a:p>
                      <a:pPr algn="ctr"/>
                      <a:r>
                        <a:rPr kumimoji="1" lang="en-US" altLang="ja-JP" sz="1800" dirty="0" smtClean="0">
                          <a:solidFill>
                            <a:schemeClr val="tx1"/>
                          </a:solidFill>
                        </a:rPr>
                        <a:t>0.85</a:t>
                      </a:r>
                      <a:endParaRPr kumimoji="1" lang="ja-JP" altLang="en-US" sz="1800" dirty="0">
                        <a:solidFill>
                          <a:schemeClr val="tx1"/>
                        </a:solidFill>
                      </a:endParaRPr>
                    </a:p>
                  </a:txBody>
                  <a:tcPr/>
                </a:tc>
                <a:tc>
                  <a:txBody>
                    <a:bodyPr/>
                    <a:lstStyle/>
                    <a:p>
                      <a:pPr algn="ctr"/>
                      <a:r>
                        <a:rPr kumimoji="1" lang="en-US" altLang="ja-JP" sz="1800" dirty="0" smtClean="0">
                          <a:solidFill>
                            <a:schemeClr val="tx1"/>
                          </a:solidFill>
                        </a:rPr>
                        <a:t>0.85</a:t>
                      </a:r>
                      <a:endParaRPr kumimoji="1" lang="ja-JP" altLang="en-US" sz="1800" dirty="0">
                        <a:solidFill>
                          <a:schemeClr val="tx1"/>
                        </a:solidFill>
                      </a:endParaRPr>
                    </a:p>
                  </a:txBody>
                  <a:tcPr/>
                </a:tc>
              </a:tr>
            </a:tbl>
          </a:graphicData>
        </a:graphic>
      </p:graphicFrame>
      <p:pic>
        <p:nvPicPr>
          <p:cNvPr id="9" name="Picture 3"/>
          <p:cNvPicPr>
            <a:picLocks noChangeArrowheads="1"/>
          </p:cNvPicPr>
          <p:nvPr/>
        </p:nvPicPr>
        <p:blipFill>
          <a:blip r:embed="rId2" cstate="print"/>
          <a:srcRect t="1468" b="1468"/>
          <a:stretch>
            <a:fillRect/>
          </a:stretch>
        </p:blipFill>
        <p:spPr bwMode="auto">
          <a:xfrm>
            <a:off x="6815045" y="3212977"/>
            <a:ext cx="2149443" cy="2856454"/>
          </a:xfrm>
          <a:prstGeom prst="rect">
            <a:avLst/>
          </a:prstGeom>
          <a:noFill/>
          <a:ln w="9525">
            <a:noFill/>
            <a:miter lim="800000"/>
            <a:headEnd/>
            <a:tailEnd/>
          </a:ln>
        </p:spPr>
      </p:pic>
      <p:pic>
        <p:nvPicPr>
          <p:cNvPr id="3074" name="Picture 2" descr="C:\Users\Kaneko\Desktop\Ref0改.png"/>
          <p:cNvPicPr>
            <a:picLocks noChangeArrowheads="1"/>
          </p:cNvPicPr>
          <p:nvPr/>
        </p:nvPicPr>
        <p:blipFill>
          <a:blip r:embed="rId3" cstate="print"/>
          <a:srcRect t="2863" b="2863"/>
          <a:stretch>
            <a:fillRect/>
          </a:stretch>
        </p:blipFill>
        <p:spPr bwMode="auto">
          <a:xfrm>
            <a:off x="4572000" y="3212976"/>
            <a:ext cx="2216613" cy="2844900"/>
          </a:xfrm>
          <a:prstGeom prst="rect">
            <a:avLst/>
          </a:prstGeom>
          <a:noFill/>
        </p:spPr>
      </p:pic>
      <p:sp>
        <p:nvSpPr>
          <p:cNvPr id="22" name="テキスト ボックス 21"/>
          <p:cNvSpPr txBox="1"/>
          <p:nvPr/>
        </p:nvSpPr>
        <p:spPr>
          <a:xfrm>
            <a:off x="5220072" y="6060139"/>
            <a:ext cx="1152128" cy="369332"/>
          </a:xfrm>
          <a:prstGeom prst="rect">
            <a:avLst/>
          </a:prstGeom>
          <a:noFill/>
        </p:spPr>
        <p:txBody>
          <a:bodyPr wrap="square" rtlCol="0">
            <a:spAutoFit/>
          </a:bodyPr>
          <a:lstStyle/>
          <a:p>
            <a:r>
              <a:rPr kumimoji="1" lang="ja-JP" altLang="en-US" dirty="0" smtClean="0"/>
              <a:t>反射率</a:t>
            </a:r>
            <a:r>
              <a:rPr kumimoji="1" lang="en-US" altLang="ja-JP" dirty="0" smtClean="0"/>
              <a:t>0</a:t>
            </a:r>
            <a:endParaRPr kumimoji="1" lang="ja-JP" altLang="en-US" dirty="0"/>
          </a:p>
        </p:txBody>
      </p:sp>
      <p:sp>
        <p:nvSpPr>
          <p:cNvPr id="23" name="テキスト ボックス 22"/>
          <p:cNvSpPr txBox="1"/>
          <p:nvPr/>
        </p:nvSpPr>
        <p:spPr>
          <a:xfrm>
            <a:off x="7452320" y="6084004"/>
            <a:ext cx="1152128" cy="369332"/>
          </a:xfrm>
          <a:prstGeom prst="rect">
            <a:avLst/>
          </a:prstGeom>
          <a:noFill/>
        </p:spPr>
        <p:txBody>
          <a:bodyPr wrap="square" rtlCol="0">
            <a:spAutoFit/>
          </a:bodyPr>
          <a:lstStyle/>
          <a:p>
            <a:r>
              <a:rPr kumimoji="1" lang="ja-JP" altLang="en-US" dirty="0" smtClean="0"/>
              <a:t>反射率</a:t>
            </a:r>
            <a:r>
              <a:rPr lang="en-US" altLang="ja-JP" dirty="0" smtClean="0"/>
              <a:t>1</a:t>
            </a:r>
            <a:endParaRPr kumimoji="1" lang="ja-JP" altLang="en-US" dirty="0"/>
          </a:p>
        </p:txBody>
      </p:sp>
      <p:sp>
        <p:nvSpPr>
          <p:cNvPr id="13" name="日付プレースホルダ 12"/>
          <p:cNvSpPr>
            <a:spLocks noGrp="1"/>
          </p:cNvSpPr>
          <p:nvPr>
            <p:ph type="dt" sz="half" idx="10"/>
          </p:nvPr>
        </p:nvSpPr>
        <p:spPr/>
        <p:txBody>
          <a:bodyPr/>
          <a:lstStyle/>
          <a:p>
            <a:r>
              <a:rPr kumimoji="1" lang="en-US" altLang="ja-JP" smtClean="0"/>
              <a:t>2012/3/25</a:t>
            </a:r>
            <a:endParaRPr kumimoji="1" lang="ja-JP" altLang="en-US"/>
          </a:p>
        </p:txBody>
      </p:sp>
      <p:sp>
        <p:nvSpPr>
          <p:cNvPr id="14" name="スライド番号プレースホルダ 13"/>
          <p:cNvSpPr>
            <a:spLocks noGrp="1"/>
          </p:cNvSpPr>
          <p:nvPr>
            <p:ph type="sldNum" sz="quarter" idx="12"/>
          </p:nvPr>
        </p:nvSpPr>
        <p:spPr/>
        <p:txBody>
          <a:bodyPr/>
          <a:lstStyle/>
          <a:p>
            <a:fld id="{8B811CFD-BECF-4463-9DB2-C6817765D34E}" type="slidenum">
              <a:rPr kumimoji="1" lang="ja-JP" altLang="en-US" smtClean="0"/>
              <a:pPr/>
              <a:t>13</a:t>
            </a:fld>
            <a:endParaRPr kumimoji="1" lang="ja-JP" altLang="en-US"/>
          </a:p>
        </p:txBody>
      </p:sp>
      <p:sp>
        <p:nvSpPr>
          <p:cNvPr id="15" name="フッター プレースホルダ 14"/>
          <p:cNvSpPr>
            <a:spLocks noGrp="1"/>
          </p:cNvSpPr>
          <p:nvPr>
            <p:ph type="ftr" sz="quarter" idx="11"/>
          </p:nvPr>
        </p:nvSpPr>
        <p:spPr/>
        <p:txBody>
          <a:bodyPr/>
          <a:lstStyle/>
          <a:p>
            <a:r>
              <a:rPr kumimoji="1" lang="zh-CN" altLang="en-US" smtClean="0"/>
              <a:t>日本物理学会第</a:t>
            </a:r>
            <a:r>
              <a:rPr kumimoji="1" lang="en-US" altLang="zh-CN" smtClean="0"/>
              <a:t>67</a:t>
            </a:r>
            <a:r>
              <a:rPr kumimoji="1" lang="zh-CN" altLang="en-US" smtClean="0"/>
              <a:t>回年次大会</a:t>
            </a:r>
            <a:endParaRPr kumimoji="1" lang="ja-JP" altLang="en-US"/>
          </a:p>
        </p:txBody>
      </p:sp>
      <p:sp>
        <p:nvSpPr>
          <p:cNvPr id="16" name="テキスト ボックス 15"/>
          <p:cNvSpPr txBox="1"/>
          <p:nvPr/>
        </p:nvSpPr>
        <p:spPr>
          <a:xfrm>
            <a:off x="1835696" y="5094352"/>
            <a:ext cx="1008112" cy="369332"/>
          </a:xfrm>
          <a:prstGeom prst="rect">
            <a:avLst/>
          </a:prstGeom>
          <a:noFill/>
        </p:spPr>
        <p:txBody>
          <a:bodyPr wrap="square" rtlCol="0">
            <a:spAutoFit/>
          </a:bodyPr>
          <a:lstStyle/>
          <a:p>
            <a:r>
              <a:rPr lang="en-US" altLang="ja-JP" dirty="0" err="1" smtClean="0"/>
              <a:t>σ</a:t>
            </a:r>
            <a:r>
              <a:rPr lang="en-US" altLang="ja-JP" baseline="-25000" dirty="0" err="1" smtClean="0"/>
              <a:t>UP</a:t>
            </a:r>
            <a:r>
              <a:rPr lang="en-US" altLang="ja-JP" baseline="-25000" dirty="0" smtClean="0"/>
              <a:t> </a:t>
            </a:r>
            <a:r>
              <a:rPr lang="en-US" altLang="ja-JP" dirty="0" smtClean="0"/>
              <a:t>[%]</a:t>
            </a:r>
            <a:endParaRPr kumimoji="1" lang="ja-JP" altLang="en-US" dirty="0"/>
          </a:p>
        </p:txBody>
      </p:sp>
      <p:sp>
        <p:nvSpPr>
          <p:cNvPr id="17" name="正方形/長方形 16"/>
          <p:cNvSpPr/>
          <p:nvPr/>
        </p:nvSpPr>
        <p:spPr>
          <a:xfrm>
            <a:off x="6372200" y="5916122"/>
            <a:ext cx="1080745" cy="369332"/>
          </a:xfrm>
          <a:prstGeom prst="rect">
            <a:avLst/>
          </a:prstGeom>
        </p:spPr>
        <p:txBody>
          <a:bodyPr wrap="none">
            <a:spAutoFit/>
          </a:bodyPr>
          <a:lstStyle/>
          <a:p>
            <a:r>
              <a:rPr lang="en-US" altLang="ja-JP" dirty="0" smtClean="0"/>
              <a:t>3</a:t>
            </a:r>
            <a:r>
              <a:rPr lang="ja-JP" altLang="en-US" dirty="0" smtClean="0"/>
              <a:t>～</a:t>
            </a:r>
            <a:r>
              <a:rPr lang="en-US" altLang="ja-JP" dirty="0" smtClean="0"/>
              <a:t>8 cm</a:t>
            </a:r>
            <a:endParaRPr lang="ja-JP" altLang="en-US" dirty="0"/>
          </a:p>
        </p:txBody>
      </p:sp>
      <p:pic>
        <p:nvPicPr>
          <p:cNvPr id="1026" name="Picture 2"/>
          <p:cNvPicPr>
            <a:picLocks noChangeAspect="1" noChangeArrowheads="1"/>
          </p:cNvPicPr>
          <p:nvPr/>
        </p:nvPicPr>
        <p:blipFill>
          <a:blip r:embed="rId4" cstate="print"/>
          <a:srcRect l="1866" t="4724" r="4666"/>
          <a:stretch>
            <a:fillRect/>
          </a:stretch>
        </p:blipFill>
        <p:spPr bwMode="auto">
          <a:xfrm>
            <a:off x="6228173" y="548680"/>
            <a:ext cx="2851371" cy="2296408"/>
          </a:xfrm>
          <a:prstGeom prst="rect">
            <a:avLst/>
          </a:prstGeom>
          <a:noFill/>
          <a:ln w="9525">
            <a:noFill/>
            <a:miter lim="800000"/>
            <a:headEnd/>
            <a:tailEnd/>
          </a:ln>
        </p:spPr>
      </p:pic>
      <p:sp>
        <p:nvSpPr>
          <p:cNvPr id="18" name="テキスト ボックス 17"/>
          <p:cNvSpPr txBox="1"/>
          <p:nvPr/>
        </p:nvSpPr>
        <p:spPr>
          <a:xfrm>
            <a:off x="323528" y="5590981"/>
            <a:ext cx="4104456" cy="646331"/>
          </a:xfrm>
          <a:prstGeom prst="rect">
            <a:avLst/>
          </a:prstGeom>
          <a:noFill/>
        </p:spPr>
        <p:txBody>
          <a:bodyPr wrap="square" rtlCol="0">
            <a:spAutoFit/>
          </a:bodyPr>
          <a:lstStyle/>
          <a:p>
            <a:r>
              <a:rPr lang="ja-JP" altLang="en-US" dirty="0" smtClean="0"/>
              <a:t>反射率が高い場合は、浅い領域、アクセプタンスの端のエネルギー分解能が良い。</a:t>
            </a:r>
            <a:endParaRPr kumimoji="1" lang="ja-JP" altLang="en-US" dirty="0"/>
          </a:p>
        </p:txBody>
      </p:sp>
      <p:sp>
        <p:nvSpPr>
          <p:cNvPr id="19" name="円/楕円 18"/>
          <p:cNvSpPr/>
          <p:nvPr/>
        </p:nvSpPr>
        <p:spPr>
          <a:xfrm>
            <a:off x="6516216" y="1052736"/>
            <a:ext cx="288032" cy="864096"/>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7812360" y="2627620"/>
            <a:ext cx="1008112" cy="369332"/>
          </a:xfrm>
          <a:prstGeom prst="rect">
            <a:avLst/>
          </a:prstGeom>
          <a:noFill/>
        </p:spPr>
        <p:txBody>
          <a:bodyPr wrap="square" rtlCol="0">
            <a:spAutoFit/>
          </a:bodyPr>
          <a:lstStyle/>
          <a:p>
            <a:r>
              <a:rPr kumimoji="1" lang="en-US" altLang="ja-JP" dirty="0" smtClean="0"/>
              <a:t>depth</a:t>
            </a:r>
            <a:endParaRPr kumimoji="1" lang="ja-JP"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aneko\Desktop\poslw-error3.png"/>
          <p:cNvPicPr>
            <a:picLocks noChangeAspect="1" noChangeArrowheads="1"/>
          </p:cNvPicPr>
          <p:nvPr/>
        </p:nvPicPr>
        <p:blipFill>
          <a:blip r:embed="rId2" cstate="print"/>
          <a:srcRect l="5707" t="8007" r="6341" b="6406"/>
          <a:stretch>
            <a:fillRect/>
          </a:stretch>
        </p:blipFill>
        <p:spPr bwMode="auto">
          <a:xfrm>
            <a:off x="4139952" y="2114865"/>
            <a:ext cx="2696191" cy="2077823"/>
          </a:xfrm>
          <a:prstGeom prst="rect">
            <a:avLst/>
          </a:prstGeom>
          <a:noFill/>
        </p:spPr>
      </p:pic>
      <p:sp>
        <p:nvSpPr>
          <p:cNvPr id="2" name="タイトル 1"/>
          <p:cNvSpPr>
            <a:spLocks noGrp="1"/>
          </p:cNvSpPr>
          <p:nvPr>
            <p:ph type="title"/>
          </p:nvPr>
        </p:nvSpPr>
        <p:spPr>
          <a:xfrm>
            <a:off x="457200" y="327281"/>
            <a:ext cx="4114800" cy="528794"/>
          </a:xfrm>
        </p:spPr>
        <p:txBody>
          <a:bodyPr/>
          <a:lstStyle/>
          <a:p>
            <a:r>
              <a:rPr lang="en-US" altLang="ja-JP" dirty="0" smtClean="0"/>
              <a:t>MC</a:t>
            </a:r>
            <a:r>
              <a:rPr kumimoji="1" lang="ja-JP" altLang="en-US" dirty="0" smtClean="0"/>
              <a:t>スタディの結果</a:t>
            </a:r>
            <a:r>
              <a:rPr lang="en-US" altLang="ja-JP" dirty="0" smtClean="0"/>
              <a:t> B</a:t>
            </a:r>
            <a:r>
              <a:rPr kumimoji="1" lang="en-US" altLang="ja-JP" dirty="0" smtClean="0"/>
              <a:t>-2</a:t>
            </a:r>
            <a:endParaRPr kumimoji="1" lang="ja-JP" altLang="en-US" dirty="0"/>
          </a:p>
        </p:txBody>
      </p:sp>
      <p:sp>
        <p:nvSpPr>
          <p:cNvPr id="14" name="テキスト ボックス 13"/>
          <p:cNvSpPr txBox="1"/>
          <p:nvPr/>
        </p:nvSpPr>
        <p:spPr>
          <a:xfrm>
            <a:off x="755576" y="5085184"/>
            <a:ext cx="2952328" cy="646331"/>
          </a:xfrm>
          <a:prstGeom prst="rect">
            <a:avLst/>
          </a:prstGeom>
          <a:noFill/>
        </p:spPr>
        <p:txBody>
          <a:bodyPr wrap="square" rtlCol="0">
            <a:spAutoFit/>
          </a:bodyPr>
          <a:lstStyle/>
          <a:p>
            <a:r>
              <a:rPr lang="ja-JP" altLang="en-US" dirty="0" smtClean="0"/>
              <a:t>面方向の誤差</a:t>
            </a:r>
            <a:endParaRPr lang="en-US" altLang="ja-JP" dirty="0" smtClean="0"/>
          </a:p>
          <a:p>
            <a:r>
              <a:rPr lang="ja-JP" altLang="en-US" dirty="0" smtClean="0"/>
              <a:t>コア成分の</a:t>
            </a:r>
            <a:r>
              <a:rPr lang="en-US" altLang="ja-JP" dirty="0" smtClean="0"/>
              <a:t>σ</a:t>
            </a:r>
            <a:r>
              <a:rPr lang="ja-JP" altLang="en-US" dirty="0" smtClean="0"/>
              <a:t>は約</a:t>
            </a:r>
            <a:r>
              <a:rPr lang="en-US" altLang="ja-JP" dirty="0" err="1" smtClean="0"/>
              <a:t>4mm</a:t>
            </a:r>
            <a:endParaRPr lang="en-US" altLang="ja-JP" dirty="0" smtClean="0"/>
          </a:p>
        </p:txBody>
      </p:sp>
      <p:sp>
        <p:nvSpPr>
          <p:cNvPr id="15" name="テキスト ボックス 14"/>
          <p:cNvSpPr txBox="1"/>
          <p:nvPr/>
        </p:nvSpPr>
        <p:spPr>
          <a:xfrm>
            <a:off x="899592" y="4643844"/>
            <a:ext cx="2664296" cy="369332"/>
          </a:xfrm>
          <a:prstGeom prst="rect">
            <a:avLst/>
          </a:prstGeom>
          <a:noFill/>
        </p:spPr>
        <p:txBody>
          <a:bodyPr wrap="square" rtlCol="0">
            <a:spAutoFit/>
          </a:bodyPr>
          <a:lstStyle/>
          <a:p>
            <a:r>
              <a:rPr lang="en-US" altLang="ja-JP" dirty="0" smtClean="0"/>
              <a:t>(mc</a:t>
            </a:r>
            <a:r>
              <a:rPr kumimoji="1" lang="en-US" altLang="ja-JP" dirty="0" smtClean="0"/>
              <a:t> pos.) - (rec. pos.)</a:t>
            </a:r>
            <a:endParaRPr kumimoji="1" lang="ja-JP" altLang="en-US" dirty="0"/>
          </a:p>
        </p:txBody>
      </p:sp>
      <p:sp>
        <p:nvSpPr>
          <p:cNvPr id="11" name="テキスト ボックス 10"/>
          <p:cNvSpPr txBox="1"/>
          <p:nvPr/>
        </p:nvSpPr>
        <p:spPr>
          <a:xfrm>
            <a:off x="395536" y="1259468"/>
            <a:ext cx="7056784" cy="369332"/>
          </a:xfrm>
          <a:prstGeom prst="rect">
            <a:avLst/>
          </a:prstGeom>
          <a:noFill/>
        </p:spPr>
        <p:txBody>
          <a:bodyPr wrap="square" rtlCol="0">
            <a:spAutoFit/>
          </a:bodyPr>
          <a:lstStyle/>
          <a:p>
            <a:r>
              <a:rPr lang="ja-JP" altLang="en-US" dirty="0" smtClean="0"/>
              <a:t>反射光が多くなると、位置の再構成にも影響が出ることが予想される。</a:t>
            </a:r>
            <a:endParaRPr kumimoji="1" lang="ja-JP" altLang="en-US" dirty="0"/>
          </a:p>
        </p:txBody>
      </p:sp>
      <p:sp>
        <p:nvSpPr>
          <p:cNvPr id="12" name="テキスト ボックス 11"/>
          <p:cNvSpPr txBox="1"/>
          <p:nvPr/>
        </p:nvSpPr>
        <p:spPr>
          <a:xfrm>
            <a:off x="3995936" y="4210054"/>
            <a:ext cx="3024336" cy="369332"/>
          </a:xfrm>
          <a:prstGeom prst="rect">
            <a:avLst/>
          </a:prstGeom>
          <a:noFill/>
        </p:spPr>
        <p:txBody>
          <a:bodyPr wrap="square" rtlCol="0">
            <a:spAutoFit/>
          </a:bodyPr>
          <a:lstStyle/>
          <a:p>
            <a:r>
              <a:rPr lang="en-US" altLang="ja-JP" dirty="0" smtClean="0"/>
              <a:t>(mc</a:t>
            </a:r>
            <a:r>
              <a:rPr kumimoji="1" lang="en-US" altLang="ja-JP" dirty="0" smtClean="0"/>
              <a:t> depth) - (rec. depth)</a:t>
            </a:r>
            <a:endParaRPr kumimoji="1" lang="ja-JP" altLang="en-US" dirty="0"/>
          </a:p>
        </p:txBody>
      </p:sp>
      <p:grpSp>
        <p:nvGrpSpPr>
          <p:cNvPr id="18" name="グループ化 17"/>
          <p:cNvGrpSpPr/>
          <p:nvPr/>
        </p:nvGrpSpPr>
        <p:grpSpPr>
          <a:xfrm>
            <a:off x="5884146" y="2491154"/>
            <a:ext cx="3152351" cy="1595400"/>
            <a:chOff x="5652120" y="2564904"/>
            <a:chExt cx="3152351" cy="1595400"/>
          </a:xfrm>
        </p:grpSpPr>
        <p:pic>
          <p:nvPicPr>
            <p:cNvPr id="4098" name="Picture 2"/>
            <p:cNvPicPr>
              <a:picLocks noChangeAspect="1" noChangeArrowheads="1"/>
            </p:cNvPicPr>
            <p:nvPr/>
          </p:nvPicPr>
          <p:blipFill>
            <a:blip r:embed="rId3" cstate="print"/>
            <a:srcRect/>
            <a:stretch>
              <a:fillRect/>
            </a:stretch>
          </p:blipFill>
          <p:spPr bwMode="auto">
            <a:xfrm>
              <a:off x="6876256" y="2564904"/>
              <a:ext cx="1928215" cy="1595400"/>
            </a:xfrm>
            <a:prstGeom prst="rect">
              <a:avLst/>
            </a:prstGeom>
            <a:noFill/>
            <a:ln w="9525">
              <a:noFill/>
              <a:miter lim="800000"/>
              <a:headEnd/>
              <a:tailEnd/>
            </a:ln>
          </p:spPr>
        </p:pic>
        <p:sp>
          <p:nvSpPr>
            <p:cNvPr id="16" name="円弧 15"/>
            <p:cNvSpPr/>
            <p:nvPr/>
          </p:nvSpPr>
          <p:spPr>
            <a:xfrm rot="160917">
              <a:off x="5652120" y="3356992"/>
              <a:ext cx="2664296" cy="792088"/>
            </a:xfrm>
            <a:prstGeom prst="arc">
              <a:avLst>
                <a:gd name="adj1" fmla="val 16200000"/>
                <a:gd name="adj2" fmla="val 20813497"/>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7" name="テキスト ボックス 16"/>
          <p:cNvSpPr txBox="1"/>
          <p:nvPr/>
        </p:nvSpPr>
        <p:spPr>
          <a:xfrm>
            <a:off x="4644008" y="4870901"/>
            <a:ext cx="3744416" cy="646331"/>
          </a:xfrm>
          <a:prstGeom prst="rect">
            <a:avLst/>
          </a:prstGeom>
          <a:noFill/>
        </p:spPr>
        <p:txBody>
          <a:bodyPr wrap="square" rtlCol="0">
            <a:spAutoFit/>
          </a:bodyPr>
          <a:lstStyle/>
          <a:p>
            <a:r>
              <a:rPr lang="ja-JP" altLang="en-US" dirty="0" smtClean="0"/>
              <a:t>深さの再構成にオフセットが見られる</a:t>
            </a:r>
            <a:endParaRPr lang="en-US" altLang="ja-JP" dirty="0" smtClean="0"/>
          </a:p>
          <a:p>
            <a:r>
              <a:rPr lang="ja-JP" altLang="en-US" dirty="0" smtClean="0"/>
              <a:t>コア成分の</a:t>
            </a:r>
            <a:r>
              <a:rPr lang="en-US" altLang="ja-JP" dirty="0" smtClean="0"/>
              <a:t>σ</a:t>
            </a:r>
            <a:r>
              <a:rPr lang="ja-JP" altLang="en-US" dirty="0" smtClean="0"/>
              <a:t>は約</a:t>
            </a:r>
            <a:r>
              <a:rPr lang="en-US" altLang="ja-JP" dirty="0" err="1" smtClean="0"/>
              <a:t>5mm</a:t>
            </a:r>
            <a:endParaRPr lang="en-US" altLang="ja-JP" dirty="0" smtClean="0"/>
          </a:p>
        </p:txBody>
      </p:sp>
      <p:sp>
        <p:nvSpPr>
          <p:cNvPr id="19" name="テキスト ボックス 18"/>
          <p:cNvSpPr txBox="1"/>
          <p:nvPr/>
        </p:nvSpPr>
        <p:spPr>
          <a:xfrm>
            <a:off x="7668344" y="4221087"/>
            <a:ext cx="864096" cy="369332"/>
          </a:xfrm>
          <a:prstGeom prst="rect">
            <a:avLst/>
          </a:prstGeom>
          <a:noFill/>
        </p:spPr>
        <p:txBody>
          <a:bodyPr wrap="square" rtlCol="0">
            <a:spAutoFit/>
          </a:bodyPr>
          <a:lstStyle/>
          <a:p>
            <a:r>
              <a:rPr lang="en-US" altLang="ja-JP" dirty="0" smtClean="0"/>
              <a:t>depth</a:t>
            </a:r>
            <a:endParaRPr kumimoji="1" lang="ja-JP" altLang="en-US" dirty="0"/>
          </a:p>
        </p:txBody>
      </p:sp>
      <p:sp>
        <p:nvSpPr>
          <p:cNvPr id="20" name="テキスト ボックス 19"/>
          <p:cNvSpPr txBox="1"/>
          <p:nvPr/>
        </p:nvSpPr>
        <p:spPr>
          <a:xfrm rot="16200000">
            <a:off x="6042647" y="2955430"/>
            <a:ext cx="1873951" cy="369332"/>
          </a:xfrm>
          <a:prstGeom prst="rect">
            <a:avLst/>
          </a:prstGeom>
          <a:noFill/>
        </p:spPr>
        <p:txBody>
          <a:bodyPr wrap="square" rtlCol="0">
            <a:spAutoFit/>
          </a:bodyPr>
          <a:lstStyle/>
          <a:p>
            <a:r>
              <a:rPr lang="en-US" altLang="ja-JP" dirty="0" smtClean="0"/>
              <a:t>(mc</a:t>
            </a:r>
            <a:r>
              <a:rPr kumimoji="1" lang="en-US" altLang="ja-JP" dirty="0" smtClean="0"/>
              <a:t> ) - (rec.)</a:t>
            </a:r>
            <a:endParaRPr kumimoji="1" lang="ja-JP" altLang="en-US" dirty="0"/>
          </a:p>
        </p:txBody>
      </p:sp>
      <p:sp>
        <p:nvSpPr>
          <p:cNvPr id="21" name="日付プレースホルダ 20"/>
          <p:cNvSpPr>
            <a:spLocks noGrp="1"/>
          </p:cNvSpPr>
          <p:nvPr>
            <p:ph type="dt" sz="half" idx="10"/>
          </p:nvPr>
        </p:nvSpPr>
        <p:spPr/>
        <p:txBody>
          <a:bodyPr/>
          <a:lstStyle/>
          <a:p>
            <a:r>
              <a:rPr kumimoji="1" lang="en-US" altLang="ja-JP" smtClean="0"/>
              <a:t>2012/3/25</a:t>
            </a:r>
            <a:endParaRPr kumimoji="1" lang="ja-JP" altLang="en-US"/>
          </a:p>
        </p:txBody>
      </p:sp>
      <p:sp>
        <p:nvSpPr>
          <p:cNvPr id="22" name="スライド番号プレースホルダ 21"/>
          <p:cNvSpPr>
            <a:spLocks noGrp="1"/>
          </p:cNvSpPr>
          <p:nvPr>
            <p:ph type="sldNum" sz="quarter" idx="12"/>
          </p:nvPr>
        </p:nvSpPr>
        <p:spPr/>
        <p:txBody>
          <a:bodyPr/>
          <a:lstStyle/>
          <a:p>
            <a:fld id="{8B811CFD-BECF-4463-9DB2-C6817765D34E}" type="slidenum">
              <a:rPr kumimoji="1" lang="ja-JP" altLang="en-US" smtClean="0"/>
              <a:pPr/>
              <a:t>14</a:t>
            </a:fld>
            <a:endParaRPr kumimoji="1" lang="ja-JP" altLang="en-US"/>
          </a:p>
        </p:txBody>
      </p:sp>
      <p:sp>
        <p:nvSpPr>
          <p:cNvPr id="23" name="フッター プレースホルダ 22"/>
          <p:cNvSpPr>
            <a:spLocks noGrp="1"/>
          </p:cNvSpPr>
          <p:nvPr>
            <p:ph type="ftr" sz="quarter" idx="11"/>
          </p:nvPr>
        </p:nvSpPr>
        <p:spPr/>
        <p:txBody>
          <a:bodyPr/>
          <a:lstStyle/>
          <a:p>
            <a:r>
              <a:rPr kumimoji="1" lang="zh-CN" altLang="en-US" smtClean="0"/>
              <a:t>日本物理学会第</a:t>
            </a:r>
            <a:r>
              <a:rPr kumimoji="1" lang="en-US" altLang="zh-CN" smtClean="0"/>
              <a:t>67</a:t>
            </a:r>
            <a:r>
              <a:rPr kumimoji="1" lang="zh-CN" altLang="en-US" smtClean="0"/>
              <a:t>回年次大会</a:t>
            </a:r>
            <a:endParaRPr kumimoji="1" lang="ja-JP" altLang="en-US"/>
          </a:p>
        </p:txBody>
      </p:sp>
      <p:sp>
        <p:nvSpPr>
          <p:cNvPr id="24" name="テキスト ボックス 23"/>
          <p:cNvSpPr txBox="1"/>
          <p:nvPr/>
        </p:nvSpPr>
        <p:spPr>
          <a:xfrm>
            <a:off x="3347864" y="5877272"/>
            <a:ext cx="5544616" cy="369332"/>
          </a:xfrm>
          <a:prstGeom prst="rect">
            <a:avLst/>
          </a:prstGeom>
          <a:noFill/>
        </p:spPr>
        <p:txBody>
          <a:bodyPr wrap="square" rtlCol="0">
            <a:spAutoFit/>
          </a:bodyPr>
          <a:lstStyle/>
          <a:p>
            <a:r>
              <a:rPr lang="ja-JP" altLang="en-US" dirty="0" smtClean="0"/>
              <a:t>反射率が高い場合も、位置分解能に影響は現れない。</a:t>
            </a:r>
            <a:endParaRPr kumimoji="1" lang="ja-JP" altLang="en-US" dirty="0"/>
          </a:p>
        </p:txBody>
      </p:sp>
      <p:pic>
        <p:nvPicPr>
          <p:cNvPr id="1028" name="Picture 4" descr="C:\Users\Kaneko\Desktop\poslu-error3.png"/>
          <p:cNvPicPr>
            <a:picLocks noChangeAspect="1" noChangeArrowheads="1"/>
          </p:cNvPicPr>
          <p:nvPr/>
        </p:nvPicPr>
        <p:blipFill>
          <a:blip r:embed="rId4" cstate="print"/>
          <a:srcRect l="5707" t="8007" r="5707" b="6406"/>
          <a:stretch>
            <a:fillRect/>
          </a:stretch>
        </p:blipFill>
        <p:spPr bwMode="auto">
          <a:xfrm>
            <a:off x="179512" y="2566021"/>
            <a:ext cx="2715641" cy="2077823"/>
          </a:xfrm>
          <a:prstGeom prst="rect">
            <a:avLst/>
          </a:prstGeom>
          <a:noFill/>
        </p:spPr>
      </p:pic>
      <p:pic>
        <p:nvPicPr>
          <p:cNvPr id="1027" name="Picture 3" descr="C:\Users\Kaneko\Desktop\poslv-error3.png"/>
          <p:cNvPicPr>
            <a:picLocks noChangeAspect="1" noChangeArrowheads="1"/>
          </p:cNvPicPr>
          <p:nvPr/>
        </p:nvPicPr>
        <p:blipFill>
          <a:blip r:embed="rId5" cstate="print"/>
          <a:srcRect l="32342" t="8007" r="6341" b="6406"/>
          <a:stretch>
            <a:fillRect/>
          </a:stretch>
        </p:blipFill>
        <p:spPr bwMode="auto">
          <a:xfrm>
            <a:off x="2148168" y="2205981"/>
            <a:ext cx="1879663" cy="2077823"/>
          </a:xfrm>
          <a:prstGeom prst="rect">
            <a:avLst/>
          </a:prstGeom>
          <a:noFill/>
        </p:spPr>
      </p:pic>
      <p:sp>
        <p:nvSpPr>
          <p:cNvPr id="25" name="テキスト ボックス 24"/>
          <p:cNvSpPr txBox="1"/>
          <p:nvPr/>
        </p:nvSpPr>
        <p:spPr>
          <a:xfrm>
            <a:off x="611560" y="2267580"/>
            <a:ext cx="1368152" cy="369332"/>
          </a:xfrm>
          <a:prstGeom prst="rect">
            <a:avLst/>
          </a:prstGeom>
          <a:noFill/>
        </p:spPr>
        <p:txBody>
          <a:bodyPr wrap="square" rtlCol="0">
            <a:spAutoFit/>
          </a:bodyPr>
          <a:lstStyle/>
          <a:p>
            <a:r>
              <a:rPr kumimoji="1" lang="en-US" altLang="ja-JP" dirty="0" smtClean="0"/>
              <a:t>u-direction</a:t>
            </a:r>
            <a:endParaRPr kumimoji="1" lang="ja-JP" altLang="en-US" dirty="0"/>
          </a:p>
        </p:txBody>
      </p:sp>
      <p:sp>
        <p:nvSpPr>
          <p:cNvPr id="26" name="テキスト ボックス 25"/>
          <p:cNvSpPr txBox="1"/>
          <p:nvPr/>
        </p:nvSpPr>
        <p:spPr>
          <a:xfrm>
            <a:off x="2267744" y="1916832"/>
            <a:ext cx="1368152" cy="369332"/>
          </a:xfrm>
          <a:prstGeom prst="rect">
            <a:avLst/>
          </a:prstGeom>
          <a:noFill/>
        </p:spPr>
        <p:txBody>
          <a:bodyPr wrap="square" rtlCol="0">
            <a:spAutoFit/>
          </a:bodyPr>
          <a:lstStyle/>
          <a:p>
            <a:r>
              <a:rPr lang="en-US" altLang="ja-JP" dirty="0" smtClean="0"/>
              <a:t>v</a:t>
            </a:r>
            <a:r>
              <a:rPr kumimoji="1" lang="en-US" altLang="ja-JP" dirty="0" smtClean="0"/>
              <a:t>-direction</a:t>
            </a:r>
            <a:endParaRPr kumimoji="1" lang="ja-JP"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27281"/>
            <a:ext cx="1234480" cy="528794"/>
          </a:xfrm>
        </p:spPr>
        <p:txBody>
          <a:bodyPr/>
          <a:lstStyle/>
          <a:p>
            <a:r>
              <a:rPr kumimoji="1" lang="ja-JP" altLang="en-US" smtClean="0"/>
              <a:t>まとめ</a:t>
            </a:r>
            <a:endParaRPr kumimoji="1" lang="ja-JP" altLang="en-US"/>
          </a:p>
        </p:txBody>
      </p:sp>
      <p:sp>
        <p:nvSpPr>
          <p:cNvPr id="3" name="テキスト ボックス 2"/>
          <p:cNvSpPr txBox="1"/>
          <p:nvPr/>
        </p:nvSpPr>
        <p:spPr>
          <a:xfrm>
            <a:off x="683568" y="1196752"/>
            <a:ext cx="7992888" cy="4801314"/>
          </a:xfrm>
          <a:prstGeom prst="rect">
            <a:avLst/>
          </a:prstGeom>
          <a:noFill/>
        </p:spPr>
        <p:txBody>
          <a:bodyPr wrap="square" rtlCol="0">
            <a:spAutoFit/>
          </a:bodyPr>
          <a:lstStyle/>
          <a:p>
            <a:r>
              <a:rPr kumimoji="1" lang="ja-JP" altLang="en-US" dirty="0" smtClean="0"/>
              <a:t>☆　</a:t>
            </a:r>
            <a:r>
              <a:rPr lang="ja-JP" altLang="en-US" dirty="0" smtClean="0"/>
              <a:t>液体キセノン検出器は</a:t>
            </a:r>
            <a:r>
              <a:rPr lang="en-US" altLang="ja-JP" dirty="0" smtClean="0"/>
              <a:t>run 2011</a:t>
            </a:r>
            <a:r>
              <a:rPr lang="ja-JP" altLang="en-US" dirty="0" smtClean="0"/>
              <a:t>の間無事にデータを取得した。</a:t>
            </a:r>
            <a:endParaRPr lang="en-US" altLang="ja-JP" dirty="0" smtClean="0"/>
          </a:p>
          <a:p>
            <a:endParaRPr kumimoji="1" lang="en-US" altLang="ja-JP" dirty="0" smtClean="0"/>
          </a:p>
          <a:p>
            <a:r>
              <a:rPr lang="ja-JP" altLang="en-US" dirty="0" smtClean="0"/>
              <a:t>☆　</a:t>
            </a:r>
            <a:r>
              <a:rPr lang="en-US" altLang="ja-JP" dirty="0" smtClean="0"/>
              <a:t>run 2011 </a:t>
            </a:r>
            <a:r>
              <a:rPr lang="ja-JP" altLang="en-US" dirty="0" smtClean="0"/>
              <a:t>データの物理解析に向けて、性能評価が進められている。</a:t>
            </a:r>
            <a:endParaRPr lang="en-US" altLang="ja-JP" dirty="0" smtClean="0"/>
          </a:p>
          <a:p>
            <a:r>
              <a:rPr lang="en-US" altLang="ja-JP" dirty="0" smtClean="0"/>
              <a:t>		</a:t>
            </a:r>
            <a:r>
              <a:rPr kumimoji="1" lang="ja-JP" altLang="en-US" dirty="0" smtClean="0"/>
              <a:t>暫定的な結果だが、エネルギー分解能</a:t>
            </a:r>
            <a:r>
              <a:rPr lang="ja-JP" altLang="en-US" dirty="0" smtClean="0"/>
              <a:t>が</a:t>
            </a:r>
            <a:r>
              <a:rPr kumimoji="1" lang="ja-JP" altLang="en-US" dirty="0" smtClean="0"/>
              <a:t>改善した。</a:t>
            </a:r>
            <a:endParaRPr kumimoji="1" lang="en-US" altLang="ja-JP" dirty="0" smtClean="0"/>
          </a:p>
          <a:p>
            <a:endParaRPr lang="en-US" altLang="ja-JP" dirty="0" smtClean="0"/>
          </a:p>
          <a:p>
            <a:endParaRPr kumimoji="1" lang="en-US" altLang="ja-JP" dirty="0" smtClean="0"/>
          </a:p>
          <a:p>
            <a:r>
              <a:rPr lang="ja-JP" altLang="en-US" dirty="0" smtClean="0"/>
              <a:t>☆　</a:t>
            </a:r>
            <a:r>
              <a:rPr lang="en-US" altLang="ja-JP" dirty="0" smtClean="0"/>
              <a:t>MC</a:t>
            </a:r>
            <a:r>
              <a:rPr lang="ja-JP" altLang="en-US" dirty="0" smtClean="0"/>
              <a:t>シミュレーションを用いて、実際の検出器の分解能が</a:t>
            </a:r>
            <a:r>
              <a:rPr lang="en-US" altLang="ja-JP" dirty="0" smtClean="0"/>
              <a:t>MC</a:t>
            </a:r>
            <a:r>
              <a:rPr lang="ja-JP" altLang="en-US" dirty="0" smtClean="0"/>
              <a:t>に及ばない　　　</a:t>
            </a:r>
            <a:endParaRPr lang="en-US" altLang="ja-JP" dirty="0" smtClean="0"/>
          </a:p>
          <a:p>
            <a:r>
              <a:rPr lang="ja-JP" altLang="en-US" dirty="0" smtClean="0"/>
              <a:t>　　原因について調査した。調査した項目は決定的な原因ではない。</a:t>
            </a:r>
            <a:endParaRPr lang="en-US" altLang="ja-JP" dirty="0" smtClean="0"/>
          </a:p>
          <a:p>
            <a:r>
              <a:rPr lang="ja-JP" altLang="en-US" dirty="0" smtClean="0"/>
              <a:t>　　　</a:t>
            </a:r>
            <a:endParaRPr lang="en-US" altLang="ja-JP" dirty="0" smtClean="0"/>
          </a:p>
          <a:p>
            <a:r>
              <a:rPr lang="en-US" altLang="ja-JP" dirty="0" smtClean="0"/>
              <a:t>	</a:t>
            </a:r>
            <a:r>
              <a:rPr lang="ja-JP" altLang="en-US" dirty="0" smtClean="0"/>
              <a:t>別の要因を探索 </a:t>
            </a:r>
            <a:r>
              <a:rPr lang="en-US" altLang="ja-JP" dirty="0" smtClean="0"/>
              <a:t>	PMT</a:t>
            </a:r>
            <a:r>
              <a:rPr lang="ja-JP" altLang="en-US" dirty="0" smtClean="0"/>
              <a:t>光電面の</a:t>
            </a:r>
            <a:r>
              <a:rPr lang="en-US" altLang="ja-JP" dirty="0" smtClean="0"/>
              <a:t>photon</a:t>
            </a:r>
            <a:r>
              <a:rPr lang="ja-JP" altLang="en-US" dirty="0" err="1" smtClean="0"/>
              <a:t>の入</a:t>
            </a:r>
            <a:r>
              <a:rPr lang="ja-JP" altLang="en-US" dirty="0" smtClean="0"/>
              <a:t>射位置を用いる</a:t>
            </a:r>
            <a:endParaRPr lang="en-US" altLang="ja-JP" dirty="0" smtClean="0"/>
          </a:p>
          <a:p>
            <a:r>
              <a:rPr lang="en-US" altLang="ja-JP" dirty="0" smtClean="0"/>
              <a:t>			</a:t>
            </a:r>
            <a:r>
              <a:rPr lang="en-US" altLang="ja-JP" dirty="0" err="1" smtClean="0"/>
              <a:t>PMTcathode</a:t>
            </a:r>
            <a:r>
              <a:rPr lang="ja-JP" altLang="en-US" dirty="0" smtClean="0"/>
              <a:t>の反射率</a:t>
            </a:r>
            <a:endParaRPr lang="en-US" altLang="ja-JP" dirty="0" smtClean="0"/>
          </a:p>
          <a:p>
            <a:r>
              <a:rPr lang="en-US" altLang="ja-JP" dirty="0" smtClean="0"/>
              <a:t>			Xe</a:t>
            </a:r>
            <a:r>
              <a:rPr lang="ja-JP" altLang="en-US" dirty="0" smtClean="0"/>
              <a:t>の対流によるゆらぎ</a:t>
            </a:r>
            <a:endParaRPr lang="en-US" altLang="ja-JP" dirty="0" smtClean="0"/>
          </a:p>
          <a:p>
            <a:endParaRPr lang="en-US" altLang="ja-JP" dirty="0" smtClean="0"/>
          </a:p>
          <a:p>
            <a:r>
              <a:rPr lang="ja-JP" altLang="en-US" dirty="0" smtClean="0"/>
              <a:t>☆　改良案の一つ、壁面での反射率を高くした場合について調査を行った。　　</a:t>
            </a:r>
            <a:endParaRPr lang="en-US" altLang="ja-JP" dirty="0" smtClean="0"/>
          </a:p>
          <a:p>
            <a:r>
              <a:rPr lang="ja-JP" altLang="en-US" dirty="0" smtClean="0"/>
              <a:t>　　　　　　　　　　　壁に近いイベントのエネルギー分解能が良くなる。</a:t>
            </a:r>
            <a:endParaRPr lang="en-US" altLang="ja-JP" dirty="0" smtClean="0"/>
          </a:p>
          <a:p>
            <a:endParaRPr lang="en-US" altLang="ja-JP" dirty="0" smtClean="0"/>
          </a:p>
          <a:p>
            <a:r>
              <a:rPr lang="ja-JP" altLang="en-US" dirty="0" smtClean="0"/>
              <a:t>　　</a:t>
            </a:r>
            <a:r>
              <a:rPr lang="en-US" altLang="ja-JP" dirty="0" smtClean="0"/>
              <a:t>		</a:t>
            </a:r>
            <a:r>
              <a:rPr lang="ja-JP" altLang="en-US" dirty="0" smtClean="0"/>
              <a:t>→現実的なケースの調査。</a:t>
            </a:r>
            <a:endParaRPr lang="en-US" altLang="ja-JP" dirty="0" smtClean="0"/>
          </a:p>
        </p:txBody>
      </p:sp>
      <p:sp>
        <p:nvSpPr>
          <p:cNvPr id="4" name="日付プレースホルダ 3"/>
          <p:cNvSpPr>
            <a:spLocks noGrp="1"/>
          </p:cNvSpPr>
          <p:nvPr>
            <p:ph type="dt" sz="half" idx="10"/>
          </p:nvPr>
        </p:nvSpPr>
        <p:spPr/>
        <p:txBody>
          <a:bodyPr/>
          <a:lstStyle/>
          <a:p>
            <a:r>
              <a:rPr kumimoji="1" lang="en-US" altLang="ja-JP" smtClean="0"/>
              <a:t>2012/3/25</a:t>
            </a:r>
            <a:endParaRPr kumimoji="1" lang="ja-JP" altLang="en-US"/>
          </a:p>
        </p:txBody>
      </p:sp>
      <p:sp>
        <p:nvSpPr>
          <p:cNvPr id="5" name="スライド番号プレースホルダ 4"/>
          <p:cNvSpPr>
            <a:spLocks noGrp="1"/>
          </p:cNvSpPr>
          <p:nvPr>
            <p:ph type="sldNum" sz="quarter" idx="12"/>
          </p:nvPr>
        </p:nvSpPr>
        <p:spPr/>
        <p:txBody>
          <a:bodyPr/>
          <a:lstStyle/>
          <a:p>
            <a:fld id="{8B811CFD-BECF-4463-9DB2-C6817765D34E}" type="slidenum">
              <a:rPr kumimoji="1" lang="ja-JP" altLang="en-US" smtClean="0"/>
              <a:pPr/>
              <a:t>15</a:t>
            </a:fld>
            <a:endParaRPr kumimoji="1" lang="ja-JP" altLang="en-US"/>
          </a:p>
        </p:txBody>
      </p:sp>
      <p:sp>
        <p:nvSpPr>
          <p:cNvPr id="6" name="フッター プレースホルダ 5"/>
          <p:cNvSpPr>
            <a:spLocks noGrp="1"/>
          </p:cNvSpPr>
          <p:nvPr>
            <p:ph type="ftr" sz="quarter" idx="11"/>
          </p:nvPr>
        </p:nvSpPr>
        <p:spPr/>
        <p:txBody>
          <a:bodyPr/>
          <a:lstStyle/>
          <a:p>
            <a:r>
              <a:rPr kumimoji="1" lang="zh-CN" altLang="en-US" smtClean="0"/>
              <a:t>日本物理学会第</a:t>
            </a:r>
            <a:r>
              <a:rPr kumimoji="1" lang="en-US" altLang="zh-CN" smtClean="0"/>
              <a:t>67</a:t>
            </a:r>
            <a:r>
              <a:rPr kumimoji="1" lang="zh-CN" altLang="en-US" smtClean="0"/>
              <a:t>回年次大会</a:t>
            </a:r>
            <a:endParaRPr kumimoji="1" lang="ja-JP"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7740352" y="5733256"/>
            <a:ext cx="864096" cy="369332"/>
          </a:xfrm>
          <a:prstGeom prst="rect">
            <a:avLst/>
          </a:prstGeom>
          <a:noFill/>
        </p:spPr>
        <p:txBody>
          <a:bodyPr wrap="square" rtlCol="0">
            <a:spAutoFit/>
          </a:bodyPr>
          <a:lstStyle/>
          <a:p>
            <a:r>
              <a:rPr kumimoji="1" lang="ja-JP" altLang="en-US" dirty="0" smtClean="0"/>
              <a:t>おわり</a:t>
            </a:r>
            <a:endParaRPr kumimoji="1" lang="ja-JP"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740352" y="5733256"/>
            <a:ext cx="864096" cy="369332"/>
          </a:xfrm>
          <a:prstGeom prst="rect">
            <a:avLst/>
          </a:prstGeom>
          <a:noFill/>
        </p:spPr>
        <p:txBody>
          <a:bodyPr wrap="square" rtlCol="0">
            <a:spAutoFit/>
          </a:bodyPr>
          <a:lstStyle/>
          <a:p>
            <a:r>
              <a:rPr kumimoji="1" lang="ja-JP" altLang="en-US" dirty="0" smtClean="0"/>
              <a:t>お</a:t>
            </a:r>
            <a:r>
              <a:rPr lang="ja-JP" altLang="en-US" dirty="0" smtClean="0"/>
              <a:t>まけ</a:t>
            </a:r>
            <a:endParaRPr kumimoji="1" lang="ja-JP"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2011</a:t>
            </a:r>
            <a:r>
              <a:rPr kumimoji="1" lang="ja-JP" altLang="en-US" dirty="0" smtClean="0"/>
              <a:t>年の</a:t>
            </a:r>
            <a:r>
              <a:rPr lang="ja-JP" altLang="en-US" dirty="0" smtClean="0"/>
              <a:t>変更点　Ａ</a:t>
            </a:r>
            <a:endParaRPr kumimoji="1" lang="ja-JP" altLang="en-US" dirty="0"/>
          </a:p>
        </p:txBody>
      </p:sp>
      <p:sp>
        <p:nvSpPr>
          <p:cNvPr id="3" name="テキスト ボックス 2"/>
          <p:cNvSpPr txBox="1"/>
          <p:nvPr/>
        </p:nvSpPr>
        <p:spPr>
          <a:xfrm>
            <a:off x="323528" y="1124744"/>
            <a:ext cx="8280920" cy="369332"/>
          </a:xfrm>
          <a:prstGeom prst="rect">
            <a:avLst/>
          </a:prstGeom>
          <a:noFill/>
        </p:spPr>
        <p:txBody>
          <a:bodyPr wrap="square" rtlCol="0">
            <a:spAutoFit/>
          </a:bodyPr>
          <a:lstStyle/>
          <a:p>
            <a:pPr marL="342900" indent="-342900"/>
            <a:r>
              <a:rPr kumimoji="1" lang="en-US" altLang="ja-JP" dirty="0" smtClean="0"/>
              <a:t>2010</a:t>
            </a:r>
            <a:r>
              <a:rPr kumimoji="1" lang="ja-JP" altLang="en-US" dirty="0" smtClean="0"/>
              <a:t>年まで</a:t>
            </a:r>
            <a:r>
              <a:rPr kumimoji="1" lang="en-US" altLang="ja-JP" dirty="0" smtClean="0"/>
              <a:t>γ</a:t>
            </a:r>
            <a:r>
              <a:rPr kumimoji="1" lang="ja-JP" altLang="en-US" dirty="0" smtClean="0"/>
              <a:t>線のタグに用いていた</a:t>
            </a:r>
            <a:r>
              <a:rPr kumimoji="1" lang="en-US" altLang="ja-JP" dirty="0" err="1" smtClean="0"/>
              <a:t>NaI</a:t>
            </a:r>
            <a:r>
              <a:rPr kumimoji="1" lang="ja-JP" altLang="en-US" dirty="0" smtClean="0"/>
              <a:t>測定器</a:t>
            </a:r>
            <a:r>
              <a:rPr lang="ja-JP" altLang="en-US" dirty="0" smtClean="0"/>
              <a:t>を、</a:t>
            </a:r>
            <a:r>
              <a:rPr lang="en-US" altLang="ja-JP" dirty="0" smtClean="0"/>
              <a:t>BGO</a:t>
            </a:r>
            <a:r>
              <a:rPr lang="ja-JP" altLang="en-US" dirty="0" smtClean="0"/>
              <a:t>を</a:t>
            </a:r>
            <a:r>
              <a:rPr kumimoji="1" lang="ja-JP" altLang="en-US" dirty="0" smtClean="0"/>
              <a:t>用いたものに更新</a:t>
            </a:r>
            <a:r>
              <a:rPr lang="ja-JP" altLang="en-US" dirty="0" smtClean="0"/>
              <a:t>する。</a:t>
            </a:r>
            <a:endParaRPr lang="en-US" altLang="ja-JP" dirty="0" smtClean="0"/>
          </a:p>
        </p:txBody>
      </p:sp>
      <p:graphicFrame>
        <p:nvGraphicFramePr>
          <p:cNvPr id="9" name="表 8"/>
          <p:cNvGraphicFramePr>
            <a:graphicFrameLocks noGrp="1"/>
          </p:cNvGraphicFramePr>
          <p:nvPr/>
        </p:nvGraphicFramePr>
        <p:xfrm>
          <a:off x="467543" y="1844824"/>
          <a:ext cx="3744417" cy="2160240"/>
        </p:xfrm>
        <a:graphic>
          <a:graphicData uri="http://schemas.openxmlformats.org/drawingml/2006/table">
            <a:tbl>
              <a:tblPr firstRow="1" bandRow="1">
                <a:tableStyleId>{69C7853C-536D-4A76-A0AE-DD22124D55A5}</a:tableStyleId>
              </a:tblPr>
              <a:tblGrid>
                <a:gridCol w="1835459"/>
                <a:gridCol w="954479"/>
                <a:gridCol w="954479"/>
              </a:tblGrid>
              <a:tr h="360040">
                <a:tc>
                  <a:txBody>
                    <a:bodyPr/>
                    <a:lstStyle/>
                    <a:p>
                      <a:pPr algn="ctr"/>
                      <a:r>
                        <a:rPr kumimoji="1" lang="ja-JP" altLang="en-US" sz="1600" dirty="0" smtClean="0"/>
                        <a:t>種類</a:t>
                      </a:r>
                      <a:endParaRPr kumimoji="1" lang="en-US" altLang="ja-JP" sz="1600" dirty="0" smtClean="0"/>
                    </a:p>
                  </a:txBody>
                  <a:tcPr/>
                </a:tc>
                <a:tc>
                  <a:txBody>
                    <a:bodyPr/>
                    <a:lstStyle/>
                    <a:p>
                      <a:pPr algn="ctr"/>
                      <a:r>
                        <a:rPr kumimoji="1" lang="en-US" altLang="ja-JP" sz="1600" dirty="0" err="1" smtClean="0"/>
                        <a:t>NaI</a:t>
                      </a:r>
                      <a:r>
                        <a:rPr kumimoji="1" lang="en-US" altLang="ja-JP" sz="1600" dirty="0" smtClean="0"/>
                        <a:t>(</a:t>
                      </a:r>
                      <a:r>
                        <a:rPr kumimoji="1" lang="en-US" altLang="ja-JP" sz="1600" dirty="0" err="1" smtClean="0"/>
                        <a:t>Tl</a:t>
                      </a:r>
                      <a:r>
                        <a:rPr kumimoji="1" lang="en-US" altLang="ja-JP" sz="1600" dirty="0" smtClean="0"/>
                        <a:t>)</a:t>
                      </a:r>
                      <a:endParaRPr kumimoji="1" lang="ja-JP" altLang="en-US" sz="1600" dirty="0"/>
                    </a:p>
                  </a:txBody>
                  <a:tcPr/>
                </a:tc>
                <a:tc>
                  <a:txBody>
                    <a:bodyPr/>
                    <a:lstStyle/>
                    <a:p>
                      <a:pPr algn="ctr"/>
                      <a:r>
                        <a:rPr kumimoji="1" lang="en-US" altLang="ja-JP" sz="1600" dirty="0" smtClean="0"/>
                        <a:t>BGO</a:t>
                      </a:r>
                      <a:endParaRPr kumimoji="1" lang="ja-JP" altLang="en-US" sz="1600" dirty="0"/>
                    </a:p>
                  </a:txBody>
                  <a:tcPr/>
                </a:tc>
              </a:tr>
              <a:tr h="360040">
                <a:tc>
                  <a:txBody>
                    <a:bodyPr/>
                    <a:lstStyle/>
                    <a:p>
                      <a:pPr algn="ctr"/>
                      <a:r>
                        <a:rPr kumimoji="1" lang="ja-JP" altLang="en-US" sz="1600" dirty="0" smtClean="0"/>
                        <a:t>比重</a:t>
                      </a:r>
                      <a:r>
                        <a:rPr kumimoji="1" lang="en-US" altLang="ja-JP" sz="1600" dirty="0" smtClean="0"/>
                        <a:t>(g/cm</a:t>
                      </a:r>
                      <a:r>
                        <a:rPr kumimoji="1" lang="en-US" altLang="ja-JP" sz="1600" baseline="30000" dirty="0" smtClean="0"/>
                        <a:t>3</a:t>
                      </a:r>
                      <a:r>
                        <a:rPr kumimoji="1" lang="en-US" altLang="ja-JP" sz="1600" dirty="0" smtClean="0"/>
                        <a:t>)</a:t>
                      </a:r>
                      <a:endParaRPr kumimoji="1" lang="ja-JP" altLang="en-US" sz="1600" dirty="0"/>
                    </a:p>
                  </a:txBody>
                  <a:tcPr/>
                </a:tc>
                <a:tc>
                  <a:txBody>
                    <a:bodyPr/>
                    <a:lstStyle/>
                    <a:p>
                      <a:pPr algn="ctr"/>
                      <a:r>
                        <a:rPr kumimoji="1" lang="en-US" altLang="ja-JP" sz="1600" dirty="0" smtClean="0"/>
                        <a:t>3.67</a:t>
                      </a:r>
                      <a:endParaRPr kumimoji="1" lang="ja-JP" altLang="en-US" sz="1600" dirty="0"/>
                    </a:p>
                  </a:txBody>
                  <a:tcPr/>
                </a:tc>
                <a:tc>
                  <a:txBody>
                    <a:bodyPr/>
                    <a:lstStyle/>
                    <a:p>
                      <a:pPr algn="ctr"/>
                      <a:r>
                        <a:rPr kumimoji="1" lang="en-US" altLang="ja-JP" sz="1600" dirty="0" smtClean="0"/>
                        <a:t>7.13</a:t>
                      </a:r>
                      <a:endParaRPr kumimoji="1" lang="ja-JP" altLang="en-US" sz="1600" dirty="0"/>
                    </a:p>
                  </a:txBody>
                  <a:tcPr/>
                </a:tc>
              </a:tr>
              <a:tr h="360040">
                <a:tc>
                  <a:txBody>
                    <a:bodyPr/>
                    <a:lstStyle/>
                    <a:p>
                      <a:pPr algn="ctr"/>
                      <a:r>
                        <a:rPr kumimoji="1" lang="ja-JP" altLang="en-US" sz="1600" dirty="0" smtClean="0"/>
                        <a:t>放射長</a:t>
                      </a:r>
                      <a:r>
                        <a:rPr kumimoji="1" lang="en-US" altLang="ja-JP" sz="1600" dirty="0" smtClean="0"/>
                        <a:t>(cm)</a:t>
                      </a:r>
                      <a:endParaRPr kumimoji="1" lang="ja-JP" altLang="en-US" sz="1600" dirty="0"/>
                    </a:p>
                  </a:txBody>
                  <a:tcPr/>
                </a:tc>
                <a:tc>
                  <a:txBody>
                    <a:bodyPr/>
                    <a:lstStyle/>
                    <a:p>
                      <a:pPr algn="ctr"/>
                      <a:r>
                        <a:rPr kumimoji="1" lang="en-US" altLang="ja-JP" sz="1600" dirty="0" smtClean="0"/>
                        <a:t>2.59</a:t>
                      </a:r>
                      <a:endParaRPr kumimoji="1" lang="ja-JP" altLang="en-US" sz="1600" dirty="0"/>
                    </a:p>
                  </a:txBody>
                  <a:tcPr/>
                </a:tc>
                <a:tc>
                  <a:txBody>
                    <a:bodyPr/>
                    <a:lstStyle/>
                    <a:p>
                      <a:pPr algn="ctr"/>
                      <a:r>
                        <a:rPr kumimoji="1" lang="en-US" altLang="ja-JP" sz="1600" dirty="0" smtClean="0"/>
                        <a:t>1.12</a:t>
                      </a:r>
                      <a:endParaRPr kumimoji="1" lang="ja-JP" altLang="en-US" sz="1600" dirty="0"/>
                    </a:p>
                  </a:txBody>
                  <a:tcPr/>
                </a:tc>
              </a:tr>
              <a:tr h="360040">
                <a:tc>
                  <a:txBody>
                    <a:bodyPr/>
                    <a:lstStyle/>
                    <a:p>
                      <a:pPr algn="ctr"/>
                      <a:r>
                        <a:rPr kumimoji="1" lang="en-US" altLang="ja-JP" sz="1600" dirty="0" smtClean="0"/>
                        <a:t>Moliere</a:t>
                      </a:r>
                      <a:r>
                        <a:rPr kumimoji="1" lang="ja-JP" altLang="en-US" sz="1600" dirty="0" smtClean="0"/>
                        <a:t>半径</a:t>
                      </a:r>
                      <a:r>
                        <a:rPr kumimoji="1" lang="en-US" altLang="ja-JP" sz="1600" dirty="0" smtClean="0"/>
                        <a:t>(cm)</a:t>
                      </a:r>
                      <a:endParaRPr kumimoji="1" lang="ja-JP" altLang="en-US" sz="1600" dirty="0"/>
                    </a:p>
                  </a:txBody>
                  <a:tcPr/>
                </a:tc>
                <a:tc>
                  <a:txBody>
                    <a:bodyPr/>
                    <a:lstStyle/>
                    <a:p>
                      <a:pPr algn="ctr"/>
                      <a:r>
                        <a:rPr kumimoji="1" lang="en-US" altLang="ja-JP" sz="1600" dirty="0" smtClean="0"/>
                        <a:t>4.13</a:t>
                      </a:r>
                      <a:endParaRPr kumimoji="1" lang="ja-JP" altLang="en-US" sz="1600" dirty="0"/>
                    </a:p>
                  </a:txBody>
                  <a:tcPr/>
                </a:tc>
                <a:tc>
                  <a:txBody>
                    <a:bodyPr/>
                    <a:lstStyle/>
                    <a:p>
                      <a:pPr algn="ctr"/>
                      <a:r>
                        <a:rPr kumimoji="1" lang="en-US" altLang="ja-JP" sz="1600" dirty="0" smtClean="0"/>
                        <a:t>2.23</a:t>
                      </a:r>
                      <a:endParaRPr kumimoji="1" lang="ja-JP" altLang="en-US" sz="1600" dirty="0"/>
                    </a:p>
                  </a:txBody>
                  <a:tcPr/>
                </a:tc>
              </a:tr>
              <a:tr h="360040">
                <a:tc>
                  <a:txBody>
                    <a:bodyPr/>
                    <a:lstStyle/>
                    <a:p>
                      <a:pPr algn="ctr"/>
                      <a:r>
                        <a:rPr kumimoji="1" lang="ja-JP" altLang="en-US" sz="1600" dirty="0" smtClean="0"/>
                        <a:t>光量</a:t>
                      </a:r>
                      <a:r>
                        <a:rPr kumimoji="1" lang="en-US" altLang="ja-JP" sz="1600" dirty="0" smtClean="0"/>
                        <a:t>(</a:t>
                      </a:r>
                      <a:r>
                        <a:rPr kumimoji="1" lang="ja-JP" altLang="en-US" sz="1600" dirty="0" smtClean="0"/>
                        <a:t>相対値</a:t>
                      </a:r>
                      <a:r>
                        <a:rPr kumimoji="1" lang="en-US" altLang="ja-JP" sz="1600" dirty="0" smtClean="0"/>
                        <a:t>)</a:t>
                      </a:r>
                      <a:endParaRPr kumimoji="1" lang="ja-JP" altLang="en-US" sz="1600" dirty="0"/>
                    </a:p>
                  </a:txBody>
                  <a:tcPr/>
                </a:tc>
                <a:tc>
                  <a:txBody>
                    <a:bodyPr/>
                    <a:lstStyle/>
                    <a:p>
                      <a:pPr algn="ctr"/>
                      <a:r>
                        <a:rPr kumimoji="1" lang="en-US" altLang="ja-JP" sz="1600" dirty="0" smtClean="0"/>
                        <a:t>100</a:t>
                      </a:r>
                      <a:endParaRPr kumimoji="1" lang="ja-JP" altLang="en-US" sz="1600" dirty="0"/>
                    </a:p>
                  </a:txBody>
                  <a:tcPr/>
                </a:tc>
                <a:tc>
                  <a:txBody>
                    <a:bodyPr/>
                    <a:lstStyle/>
                    <a:p>
                      <a:pPr algn="ctr"/>
                      <a:r>
                        <a:rPr kumimoji="1" lang="en-US" altLang="ja-JP" sz="1600" dirty="0" smtClean="0"/>
                        <a:t>21</a:t>
                      </a:r>
                      <a:endParaRPr kumimoji="1" lang="ja-JP" altLang="en-US" sz="1600" dirty="0"/>
                    </a:p>
                  </a:txBody>
                  <a:tcPr/>
                </a:tc>
              </a:tr>
              <a:tr h="360040">
                <a:tc>
                  <a:txBody>
                    <a:bodyPr/>
                    <a:lstStyle/>
                    <a:p>
                      <a:pPr algn="ctr"/>
                      <a:r>
                        <a:rPr kumimoji="1" lang="ja-JP" altLang="en-US" sz="1600" dirty="0" smtClean="0"/>
                        <a:t>波長</a:t>
                      </a:r>
                      <a:r>
                        <a:rPr kumimoji="1" lang="en-US" altLang="ja-JP" sz="1600" dirty="0" smtClean="0"/>
                        <a:t>(nm)</a:t>
                      </a:r>
                      <a:endParaRPr kumimoji="1" lang="ja-JP" altLang="en-US" sz="1600" dirty="0"/>
                    </a:p>
                  </a:txBody>
                  <a:tcPr/>
                </a:tc>
                <a:tc>
                  <a:txBody>
                    <a:bodyPr/>
                    <a:lstStyle/>
                    <a:p>
                      <a:pPr algn="ctr"/>
                      <a:r>
                        <a:rPr kumimoji="1" lang="en-US" altLang="ja-JP" sz="1600" dirty="0" smtClean="0"/>
                        <a:t>410</a:t>
                      </a:r>
                      <a:endParaRPr kumimoji="1" lang="ja-JP" altLang="en-US" sz="1600" dirty="0"/>
                    </a:p>
                  </a:txBody>
                  <a:tcPr/>
                </a:tc>
                <a:tc>
                  <a:txBody>
                    <a:bodyPr/>
                    <a:lstStyle/>
                    <a:p>
                      <a:pPr algn="ctr"/>
                      <a:r>
                        <a:rPr kumimoji="1" lang="en-US" altLang="ja-JP" sz="1600" dirty="0" smtClean="0"/>
                        <a:t>480</a:t>
                      </a:r>
                      <a:endParaRPr kumimoji="1" lang="ja-JP" altLang="en-US" sz="1600" dirty="0"/>
                    </a:p>
                  </a:txBody>
                  <a:tcPr/>
                </a:tc>
              </a:tr>
            </a:tbl>
          </a:graphicData>
        </a:graphic>
      </p:graphicFrame>
      <p:grpSp>
        <p:nvGrpSpPr>
          <p:cNvPr id="4" name="グループ化 37"/>
          <p:cNvGrpSpPr>
            <a:grpSpLocks noChangeAspect="1"/>
          </p:cNvGrpSpPr>
          <p:nvPr/>
        </p:nvGrpSpPr>
        <p:grpSpPr>
          <a:xfrm>
            <a:off x="4816894" y="2213575"/>
            <a:ext cx="1555306" cy="1555380"/>
            <a:chOff x="6948328" y="1340768"/>
            <a:chExt cx="1728128" cy="1728200"/>
          </a:xfrm>
        </p:grpSpPr>
        <p:sp>
          <p:nvSpPr>
            <p:cNvPr id="8" name="正方形/長方形 7"/>
            <p:cNvSpPr/>
            <p:nvPr/>
          </p:nvSpPr>
          <p:spPr>
            <a:xfrm>
              <a:off x="6948328" y="1340768"/>
              <a:ext cx="576000" cy="576000"/>
            </a:xfrm>
            <a:prstGeom prst="rect">
              <a:avLst/>
            </a:prstGeom>
            <a:solidFill>
              <a:schemeClr val="bg2">
                <a:lumMod val="40000"/>
                <a:lumOff val="6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正方形/長方形 10"/>
            <p:cNvSpPr/>
            <p:nvPr/>
          </p:nvSpPr>
          <p:spPr>
            <a:xfrm>
              <a:off x="7524392" y="1340768"/>
              <a:ext cx="576000" cy="576000"/>
            </a:xfrm>
            <a:prstGeom prst="rect">
              <a:avLst/>
            </a:prstGeom>
            <a:solidFill>
              <a:schemeClr val="bg2">
                <a:lumMod val="40000"/>
                <a:lumOff val="6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正方形/長方形 11"/>
            <p:cNvSpPr/>
            <p:nvPr/>
          </p:nvSpPr>
          <p:spPr>
            <a:xfrm>
              <a:off x="8100456" y="1340840"/>
              <a:ext cx="576000" cy="576000"/>
            </a:xfrm>
            <a:prstGeom prst="rect">
              <a:avLst/>
            </a:prstGeom>
            <a:solidFill>
              <a:schemeClr val="bg2">
                <a:lumMod val="40000"/>
                <a:lumOff val="6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正方形/長方形 12"/>
            <p:cNvSpPr/>
            <p:nvPr/>
          </p:nvSpPr>
          <p:spPr>
            <a:xfrm>
              <a:off x="6948328" y="1916832"/>
              <a:ext cx="576000" cy="576000"/>
            </a:xfrm>
            <a:prstGeom prst="rect">
              <a:avLst/>
            </a:prstGeom>
            <a:solidFill>
              <a:schemeClr val="bg2">
                <a:lumMod val="40000"/>
                <a:lumOff val="6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正方形/長方形 13"/>
            <p:cNvSpPr/>
            <p:nvPr/>
          </p:nvSpPr>
          <p:spPr>
            <a:xfrm>
              <a:off x="7524392" y="1916832"/>
              <a:ext cx="576000" cy="576000"/>
            </a:xfrm>
            <a:prstGeom prst="rect">
              <a:avLst/>
            </a:prstGeom>
            <a:solidFill>
              <a:schemeClr val="accent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正方形/長方形 14"/>
            <p:cNvSpPr/>
            <p:nvPr/>
          </p:nvSpPr>
          <p:spPr>
            <a:xfrm>
              <a:off x="8100456" y="1916904"/>
              <a:ext cx="576000" cy="576000"/>
            </a:xfrm>
            <a:prstGeom prst="rect">
              <a:avLst/>
            </a:prstGeom>
            <a:solidFill>
              <a:schemeClr val="bg2">
                <a:lumMod val="40000"/>
                <a:lumOff val="6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正方形/長方形 15"/>
            <p:cNvSpPr/>
            <p:nvPr/>
          </p:nvSpPr>
          <p:spPr>
            <a:xfrm>
              <a:off x="6948328" y="2492896"/>
              <a:ext cx="576000" cy="576000"/>
            </a:xfrm>
            <a:prstGeom prst="rect">
              <a:avLst/>
            </a:prstGeom>
            <a:solidFill>
              <a:schemeClr val="bg2">
                <a:lumMod val="40000"/>
                <a:lumOff val="6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正方形/長方形 16"/>
            <p:cNvSpPr/>
            <p:nvPr/>
          </p:nvSpPr>
          <p:spPr>
            <a:xfrm>
              <a:off x="7524392" y="2492896"/>
              <a:ext cx="576000" cy="576000"/>
            </a:xfrm>
            <a:prstGeom prst="rect">
              <a:avLst/>
            </a:prstGeom>
            <a:solidFill>
              <a:schemeClr val="bg2">
                <a:lumMod val="40000"/>
                <a:lumOff val="6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正方形/長方形 17"/>
            <p:cNvSpPr/>
            <p:nvPr/>
          </p:nvSpPr>
          <p:spPr>
            <a:xfrm>
              <a:off x="8100456" y="2492968"/>
              <a:ext cx="576000" cy="576000"/>
            </a:xfrm>
            <a:prstGeom prst="rect">
              <a:avLst/>
            </a:prstGeom>
            <a:solidFill>
              <a:schemeClr val="bg2">
                <a:lumMod val="40000"/>
                <a:lumOff val="6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5" name="グループ化 38"/>
          <p:cNvGrpSpPr>
            <a:grpSpLocks noChangeAspect="1"/>
          </p:cNvGrpSpPr>
          <p:nvPr/>
        </p:nvGrpSpPr>
        <p:grpSpPr>
          <a:xfrm>
            <a:off x="7164288" y="2213575"/>
            <a:ext cx="1555375" cy="1555330"/>
            <a:chOff x="6948264" y="3789088"/>
            <a:chExt cx="1728192" cy="1728144"/>
          </a:xfrm>
        </p:grpSpPr>
        <p:sp>
          <p:nvSpPr>
            <p:cNvPr id="19" name="正方形/長方形 18"/>
            <p:cNvSpPr/>
            <p:nvPr/>
          </p:nvSpPr>
          <p:spPr>
            <a:xfrm>
              <a:off x="6948312" y="3789088"/>
              <a:ext cx="432000" cy="432000"/>
            </a:xfrm>
            <a:prstGeom prst="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正方形/長方形 19"/>
            <p:cNvSpPr/>
            <p:nvPr/>
          </p:nvSpPr>
          <p:spPr>
            <a:xfrm>
              <a:off x="7380360" y="3789088"/>
              <a:ext cx="432000" cy="432000"/>
            </a:xfrm>
            <a:prstGeom prst="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正方形/長方形 20"/>
            <p:cNvSpPr/>
            <p:nvPr/>
          </p:nvSpPr>
          <p:spPr>
            <a:xfrm>
              <a:off x="7812408" y="3789088"/>
              <a:ext cx="432000" cy="432000"/>
            </a:xfrm>
            <a:prstGeom prst="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正方形/長方形 21"/>
            <p:cNvSpPr/>
            <p:nvPr/>
          </p:nvSpPr>
          <p:spPr>
            <a:xfrm>
              <a:off x="8244456" y="3789088"/>
              <a:ext cx="432000" cy="432000"/>
            </a:xfrm>
            <a:prstGeom prst="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正方形/長方形 22"/>
            <p:cNvSpPr/>
            <p:nvPr/>
          </p:nvSpPr>
          <p:spPr>
            <a:xfrm>
              <a:off x="6948312" y="4221136"/>
              <a:ext cx="432000" cy="432000"/>
            </a:xfrm>
            <a:prstGeom prst="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正方形/長方形 23"/>
            <p:cNvSpPr/>
            <p:nvPr/>
          </p:nvSpPr>
          <p:spPr>
            <a:xfrm>
              <a:off x="7380360" y="4221136"/>
              <a:ext cx="432000" cy="432000"/>
            </a:xfrm>
            <a:prstGeom prst="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正方形/長方形 24"/>
            <p:cNvSpPr/>
            <p:nvPr/>
          </p:nvSpPr>
          <p:spPr>
            <a:xfrm>
              <a:off x="7812408" y="4221136"/>
              <a:ext cx="432000" cy="432000"/>
            </a:xfrm>
            <a:prstGeom prst="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正方形/長方形 25"/>
            <p:cNvSpPr/>
            <p:nvPr/>
          </p:nvSpPr>
          <p:spPr>
            <a:xfrm>
              <a:off x="8244456" y="4221136"/>
              <a:ext cx="432000" cy="432000"/>
            </a:xfrm>
            <a:prstGeom prst="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7" name="正方形/長方形 26"/>
            <p:cNvSpPr/>
            <p:nvPr/>
          </p:nvSpPr>
          <p:spPr>
            <a:xfrm>
              <a:off x="6948264" y="4653136"/>
              <a:ext cx="432000" cy="432000"/>
            </a:xfrm>
            <a:prstGeom prst="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8" name="正方形/長方形 27"/>
            <p:cNvSpPr/>
            <p:nvPr/>
          </p:nvSpPr>
          <p:spPr>
            <a:xfrm>
              <a:off x="7380312" y="4653136"/>
              <a:ext cx="432000" cy="432000"/>
            </a:xfrm>
            <a:prstGeom prst="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9" name="正方形/長方形 28"/>
            <p:cNvSpPr/>
            <p:nvPr/>
          </p:nvSpPr>
          <p:spPr>
            <a:xfrm>
              <a:off x="7812360" y="4653136"/>
              <a:ext cx="432000" cy="432000"/>
            </a:xfrm>
            <a:prstGeom prst="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0" name="正方形/長方形 29"/>
            <p:cNvSpPr/>
            <p:nvPr/>
          </p:nvSpPr>
          <p:spPr>
            <a:xfrm>
              <a:off x="8244408" y="4653136"/>
              <a:ext cx="432000" cy="432000"/>
            </a:xfrm>
            <a:prstGeom prst="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正方形/長方形 30"/>
            <p:cNvSpPr/>
            <p:nvPr/>
          </p:nvSpPr>
          <p:spPr>
            <a:xfrm>
              <a:off x="6948264" y="5085232"/>
              <a:ext cx="432000" cy="432000"/>
            </a:xfrm>
            <a:prstGeom prst="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2" name="正方形/長方形 31"/>
            <p:cNvSpPr/>
            <p:nvPr/>
          </p:nvSpPr>
          <p:spPr>
            <a:xfrm>
              <a:off x="7380312" y="5085232"/>
              <a:ext cx="432000" cy="432000"/>
            </a:xfrm>
            <a:prstGeom prst="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3" name="正方形/長方形 32"/>
            <p:cNvSpPr/>
            <p:nvPr/>
          </p:nvSpPr>
          <p:spPr>
            <a:xfrm>
              <a:off x="7812360" y="5085232"/>
              <a:ext cx="432000" cy="432000"/>
            </a:xfrm>
            <a:prstGeom prst="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正方形/長方形 33"/>
            <p:cNvSpPr/>
            <p:nvPr/>
          </p:nvSpPr>
          <p:spPr>
            <a:xfrm>
              <a:off x="8244408" y="5085232"/>
              <a:ext cx="432000" cy="432000"/>
            </a:xfrm>
            <a:prstGeom prst="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35" name="下矢印 34"/>
          <p:cNvSpPr/>
          <p:nvPr/>
        </p:nvSpPr>
        <p:spPr>
          <a:xfrm rot="16200000">
            <a:off x="6516216" y="2789639"/>
            <a:ext cx="576064" cy="432048"/>
          </a:xfrm>
          <a:prstGeom prst="downArrow">
            <a:avLst/>
          </a:prstGeom>
          <a:solidFill>
            <a:srgbClr val="19FF50"/>
          </a:solidFill>
          <a:ln>
            <a:solidFill>
              <a:srgbClr val="00D2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0" name="フッター プレースホルダ 39"/>
          <p:cNvSpPr>
            <a:spLocks noGrp="1"/>
          </p:cNvSpPr>
          <p:nvPr>
            <p:ph type="ftr" sz="quarter" idx="11"/>
          </p:nvPr>
        </p:nvSpPr>
        <p:spPr/>
        <p:txBody>
          <a:bodyPr/>
          <a:lstStyle/>
          <a:p>
            <a:r>
              <a:rPr kumimoji="1" lang="zh-CN" altLang="en-US" smtClean="0"/>
              <a:t>日本物理学会第</a:t>
            </a:r>
            <a:r>
              <a:rPr kumimoji="1" lang="en-US" altLang="zh-CN" smtClean="0"/>
              <a:t>67</a:t>
            </a:r>
            <a:r>
              <a:rPr kumimoji="1" lang="zh-CN" altLang="en-US" smtClean="0"/>
              <a:t>回年次大会</a:t>
            </a:r>
            <a:endParaRPr kumimoji="1" lang="ja-JP" altLang="en-US"/>
          </a:p>
        </p:txBody>
      </p:sp>
      <p:sp>
        <p:nvSpPr>
          <p:cNvPr id="41" name="テキスト ボックス 40"/>
          <p:cNvSpPr txBox="1"/>
          <p:nvPr/>
        </p:nvSpPr>
        <p:spPr>
          <a:xfrm>
            <a:off x="683568" y="4410978"/>
            <a:ext cx="5760640" cy="1754326"/>
          </a:xfrm>
          <a:prstGeom prst="rect">
            <a:avLst/>
          </a:prstGeom>
          <a:noFill/>
        </p:spPr>
        <p:txBody>
          <a:bodyPr wrap="square" rtlCol="0">
            <a:spAutoFit/>
          </a:bodyPr>
          <a:lstStyle/>
          <a:p>
            <a:r>
              <a:rPr lang="ja-JP" altLang="en-US" dirty="0" smtClean="0"/>
              <a:t>★改善が期待される項目</a:t>
            </a:r>
            <a:endParaRPr lang="en-US" altLang="ja-JP" dirty="0" smtClean="0"/>
          </a:p>
          <a:p>
            <a:endParaRPr kumimoji="1" lang="en-US" altLang="ja-JP" dirty="0" smtClean="0"/>
          </a:p>
          <a:p>
            <a:r>
              <a:rPr kumimoji="1" lang="en-US" altLang="ja-JP" dirty="0" smtClean="0"/>
              <a:t>1.</a:t>
            </a:r>
            <a:r>
              <a:rPr kumimoji="1" lang="ja-JP" altLang="en-US" dirty="0" smtClean="0"/>
              <a:t>アクセプタンス</a:t>
            </a:r>
            <a:r>
              <a:rPr kumimoji="1" lang="en-US" altLang="ja-JP" dirty="0" smtClean="0"/>
              <a:t>	</a:t>
            </a:r>
            <a:r>
              <a:rPr lang="ja-JP" altLang="en-US" dirty="0" smtClean="0"/>
              <a:t>→</a:t>
            </a:r>
            <a:r>
              <a:rPr kumimoji="1" lang="en-US" altLang="ja-JP" dirty="0" smtClean="0"/>
              <a:t>CEX</a:t>
            </a:r>
            <a:r>
              <a:rPr kumimoji="1" lang="ja-JP" altLang="en-US" dirty="0" smtClean="0"/>
              <a:t>期間を短縮可能</a:t>
            </a:r>
            <a:r>
              <a:rPr kumimoji="1" lang="en-US" altLang="ja-JP" dirty="0" smtClean="0"/>
              <a:t>	</a:t>
            </a:r>
          </a:p>
          <a:p>
            <a:r>
              <a:rPr lang="en-US" altLang="ja-JP" dirty="0" smtClean="0"/>
              <a:t>2.</a:t>
            </a:r>
            <a:r>
              <a:rPr lang="ja-JP" altLang="en-US" dirty="0" smtClean="0"/>
              <a:t>位置分解能</a:t>
            </a:r>
            <a:endParaRPr lang="en-US" altLang="ja-JP" dirty="0" smtClean="0"/>
          </a:p>
          <a:p>
            <a:r>
              <a:rPr kumimoji="1" lang="en-US" altLang="ja-JP" dirty="0" smtClean="0"/>
              <a:t>3.</a:t>
            </a:r>
            <a:r>
              <a:rPr kumimoji="1" lang="ja-JP" altLang="en-US" dirty="0" smtClean="0"/>
              <a:t>エネルギー分解能</a:t>
            </a:r>
            <a:endParaRPr lang="en-US" altLang="ja-JP" dirty="0" smtClean="0"/>
          </a:p>
          <a:p>
            <a:r>
              <a:rPr kumimoji="1" lang="en-US" altLang="ja-JP" dirty="0" smtClean="0"/>
              <a:t>	</a:t>
            </a:r>
            <a:r>
              <a:rPr kumimoji="1" lang="ja-JP" altLang="en-US" dirty="0" smtClean="0"/>
              <a:t>要求値は</a:t>
            </a:r>
            <a:r>
              <a:rPr kumimoji="1" lang="en-US" altLang="ja-JP" dirty="0" smtClean="0"/>
              <a:t>σ=7%(@55MeV)</a:t>
            </a:r>
            <a:r>
              <a:rPr lang="ja-JP" altLang="en-US" dirty="0" smtClean="0"/>
              <a:t>  </a:t>
            </a:r>
            <a:r>
              <a:rPr kumimoji="1" lang="en-US" altLang="ja-JP" dirty="0" err="1" smtClean="0"/>
              <a:t>NaI</a:t>
            </a:r>
            <a:r>
              <a:rPr kumimoji="1" lang="ja-JP" altLang="en-US" dirty="0" smtClean="0"/>
              <a:t>の実績</a:t>
            </a:r>
            <a:r>
              <a:rPr kumimoji="1" lang="en-US" altLang="ja-JP" dirty="0" smtClean="0"/>
              <a:t>3.9%</a:t>
            </a:r>
            <a:endParaRPr kumimoji="1" lang="ja-JP" altLang="en-US" dirty="0" smtClean="0"/>
          </a:p>
        </p:txBody>
      </p:sp>
      <p:sp>
        <p:nvSpPr>
          <p:cNvPr id="42" name="テキスト ボックス 41"/>
          <p:cNvSpPr txBox="1"/>
          <p:nvPr/>
        </p:nvSpPr>
        <p:spPr>
          <a:xfrm>
            <a:off x="4716016" y="3851756"/>
            <a:ext cx="1800200" cy="369332"/>
          </a:xfrm>
          <a:prstGeom prst="rect">
            <a:avLst/>
          </a:prstGeom>
          <a:noFill/>
        </p:spPr>
        <p:txBody>
          <a:bodyPr wrap="square" rtlCol="0">
            <a:spAutoFit/>
          </a:bodyPr>
          <a:lstStyle/>
          <a:p>
            <a:r>
              <a:rPr kumimoji="1" lang="en-US" altLang="ja-JP" dirty="0" smtClean="0"/>
              <a:t>APD</a:t>
            </a:r>
            <a:r>
              <a:rPr lang="ja-JP" altLang="en-US" dirty="0" smtClean="0"/>
              <a:t>で読み出し</a:t>
            </a:r>
            <a:endParaRPr kumimoji="1" lang="ja-JP" altLang="en-US" dirty="0" smtClean="0"/>
          </a:p>
        </p:txBody>
      </p:sp>
      <p:grpSp>
        <p:nvGrpSpPr>
          <p:cNvPr id="6" name="グループ化 48"/>
          <p:cNvGrpSpPr/>
          <p:nvPr/>
        </p:nvGrpSpPr>
        <p:grpSpPr>
          <a:xfrm>
            <a:off x="4716016" y="1792560"/>
            <a:ext cx="720080" cy="278587"/>
            <a:chOff x="4716016" y="1999873"/>
            <a:chExt cx="720080" cy="278587"/>
          </a:xfrm>
        </p:grpSpPr>
        <p:cxnSp>
          <p:nvCxnSpPr>
            <p:cNvPr id="45" name="直線矢印コネクタ 44"/>
            <p:cNvCxnSpPr/>
            <p:nvPr/>
          </p:nvCxnSpPr>
          <p:spPr>
            <a:xfrm rot="10800000" flipH="1">
              <a:off x="4816893" y="2276872"/>
              <a:ext cx="518397" cy="1588"/>
            </a:xfrm>
            <a:prstGeom prst="straightConnector1">
              <a:avLst/>
            </a:prstGeom>
            <a:ln>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4716016" y="1999873"/>
              <a:ext cx="720080" cy="276999"/>
            </a:xfrm>
            <a:prstGeom prst="rect">
              <a:avLst/>
            </a:prstGeom>
            <a:noFill/>
          </p:spPr>
          <p:txBody>
            <a:bodyPr wrap="square" rtlCol="0">
              <a:spAutoFit/>
            </a:bodyPr>
            <a:lstStyle/>
            <a:p>
              <a:pPr algn="ctr"/>
              <a:r>
                <a:rPr kumimoji="1" lang="en-US" altLang="ja-JP" sz="1200" dirty="0" smtClean="0"/>
                <a:t>6.25</a:t>
              </a:r>
              <a:endParaRPr kumimoji="1" lang="ja-JP" altLang="en-US" sz="1200" dirty="0" err="1" smtClean="0"/>
            </a:p>
          </p:txBody>
        </p:sp>
      </p:grpSp>
      <p:grpSp>
        <p:nvGrpSpPr>
          <p:cNvPr id="7" name="グループ化 49"/>
          <p:cNvGrpSpPr/>
          <p:nvPr/>
        </p:nvGrpSpPr>
        <p:grpSpPr>
          <a:xfrm rot="16200000">
            <a:off x="4147930" y="2353602"/>
            <a:ext cx="720080" cy="278587"/>
            <a:chOff x="4716016" y="1999873"/>
            <a:chExt cx="720080" cy="278587"/>
          </a:xfrm>
        </p:grpSpPr>
        <p:cxnSp>
          <p:nvCxnSpPr>
            <p:cNvPr id="51" name="直線矢印コネクタ 50"/>
            <p:cNvCxnSpPr/>
            <p:nvPr/>
          </p:nvCxnSpPr>
          <p:spPr>
            <a:xfrm rot="10800000" flipH="1">
              <a:off x="4816893" y="2276872"/>
              <a:ext cx="518397" cy="1588"/>
            </a:xfrm>
            <a:prstGeom prst="straightConnector1">
              <a:avLst/>
            </a:prstGeom>
            <a:ln>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4716016" y="1999873"/>
              <a:ext cx="720080" cy="276999"/>
            </a:xfrm>
            <a:prstGeom prst="rect">
              <a:avLst/>
            </a:prstGeom>
            <a:noFill/>
          </p:spPr>
          <p:txBody>
            <a:bodyPr wrap="square" rtlCol="0">
              <a:spAutoFit/>
            </a:bodyPr>
            <a:lstStyle/>
            <a:p>
              <a:pPr algn="ctr"/>
              <a:r>
                <a:rPr kumimoji="1" lang="en-US" altLang="ja-JP" sz="1200" dirty="0" smtClean="0"/>
                <a:t>6.25</a:t>
              </a:r>
              <a:endParaRPr kumimoji="1" lang="ja-JP" altLang="en-US" sz="1200" dirty="0" err="1" smtClean="0"/>
            </a:p>
          </p:txBody>
        </p:sp>
      </p:grpSp>
      <p:grpSp>
        <p:nvGrpSpPr>
          <p:cNvPr id="10" name="グループ化 57"/>
          <p:cNvGrpSpPr/>
          <p:nvPr/>
        </p:nvGrpSpPr>
        <p:grpSpPr>
          <a:xfrm>
            <a:off x="7000646" y="1781527"/>
            <a:ext cx="720080" cy="289620"/>
            <a:chOff x="7000646" y="1988840"/>
            <a:chExt cx="720080" cy="289620"/>
          </a:xfrm>
        </p:grpSpPr>
        <p:cxnSp>
          <p:nvCxnSpPr>
            <p:cNvPr id="54" name="直線矢印コネクタ 53"/>
            <p:cNvCxnSpPr/>
            <p:nvPr/>
          </p:nvCxnSpPr>
          <p:spPr>
            <a:xfrm rot="10800000" flipH="1">
              <a:off x="7164331" y="2276872"/>
              <a:ext cx="388844" cy="1588"/>
            </a:xfrm>
            <a:prstGeom prst="straightConnector1">
              <a:avLst/>
            </a:prstGeom>
            <a:ln>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7000646" y="1988840"/>
              <a:ext cx="720080" cy="276999"/>
            </a:xfrm>
            <a:prstGeom prst="rect">
              <a:avLst/>
            </a:prstGeom>
            <a:noFill/>
          </p:spPr>
          <p:txBody>
            <a:bodyPr wrap="square" rtlCol="0">
              <a:spAutoFit/>
            </a:bodyPr>
            <a:lstStyle/>
            <a:p>
              <a:pPr algn="ctr"/>
              <a:r>
                <a:rPr lang="en-US" altLang="ja-JP" sz="1200" dirty="0" smtClean="0"/>
                <a:t>4.6</a:t>
              </a:r>
              <a:endParaRPr kumimoji="1" lang="ja-JP" altLang="en-US" sz="1200" dirty="0" err="1" smtClean="0"/>
            </a:p>
          </p:txBody>
        </p:sp>
      </p:grpSp>
      <p:grpSp>
        <p:nvGrpSpPr>
          <p:cNvPr id="36" name="グループ化 58"/>
          <p:cNvGrpSpPr/>
          <p:nvPr/>
        </p:nvGrpSpPr>
        <p:grpSpPr>
          <a:xfrm rot="16200000">
            <a:off x="6489231" y="2268122"/>
            <a:ext cx="720080" cy="289620"/>
            <a:chOff x="7000646" y="1988840"/>
            <a:chExt cx="720080" cy="289620"/>
          </a:xfrm>
        </p:grpSpPr>
        <p:cxnSp>
          <p:nvCxnSpPr>
            <p:cNvPr id="60" name="直線矢印コネクタ 59"/>
            <p:cNvCxnSpPr/>
            <p:nvPr/>
          </p:nvCxnSpPr>
          <p:spPr>
            <a:xfrm rot="10800000" flipH="1">
              <a:off x="7164331" y="2276872"/>
              <a:ext cx="388844" cy="1588"/>
            </a:xfrm>
            <a:prstGeom prst="straightConnector1">
              <a:avLst/>
            </a:prstGeom>
            <a:ln>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7000646" y="1988840"/>
              <a:ext cx="720080" cy="276999"/>
            </a:xfrm>
            <a:prstGeom prst="rect">
              <a:avLst/>
            </a:prstGeom>
            <a:noFill/>
          </p:spPr>
          <p:txBody>
            <a:bodyPr wrap="square" rtlCol="0">
              <a:spAutoFit/>
            </a:bodyPr>
            <a:lstStyle/>
            <a:p>
              <a:pPr algn="ctr"/>
              <a:r>
                <a:rPr lang="en-US" altLang="ja-JP" sz="1200" dirty="0" smtClean="0"/>
                <a:t>4.6</a:t>
              </a:r>
              <a:endParaRPr kumimoji="1" lang="ja-JP" altLang="en-US" sz="1200" dirty="0" err="1" smtClean="0"/>
            </a:p>
          </p:txBody>
        </p:sp>
      </p:grpSp>
      <p:sp>
        <p:nvSpPr>
          <p:cNvPr id="62" name="テキスト ボックス 61"/>
          <p:cNvSpPr txBox="1"/>
          <p:nvPr/>
        </p:nvSpPr>
        <p:spPr>
          <a:xfrm>
            <a:off x="5508104" y="1637511"/>
            <a:ext cx="864096" cy="584775"/>
          </a:xfrm>
          <a:prstGeom prst="rect">
            <a:avLst/>
          </a:prstGeom>
          <a:noFill/>
        </p:spPr>
        <p:txBody>
          <a:bodyPr wrap="square" rtlCol="0">
            <a:spAutoFit/>
          </a:bodyPr>
          <a:lstStyle/>
          <a:p>
            <a:r>
              <a:rPr lang="ja-JP" altLang="en-US" sz="1600" dirty="0" smtClean="0"/>
              <a:t>奥行き</a:t>
            </a:r>
            <a:r>
              <a:rPr lang="en-US" altLang="ja-JP" sz="1600" dirty="0" smtClean="0"/>
              <a:t>30cm</a:t>
            </a:r>
            <a:endParaRPr kumimoji="1" lang="ja-JP" altLang="en-US" sz="1600" dirty="0" err="1" smtClean="0"/>
          </a:p>
        </p:txBody>
      </p:sp>
      <p:sp>
        <p:nvSpPr>
          <p:cNvPr id="63" name="テキスト ボックス 62"/>
          <p:cNvSpPr txBox="1"/>
          <p:nvPr/>
        </p:nvSpPr>
        <p:spPr>
          <a:xfrm>
            <a:off x="7812360" y="1628800"/>
            <a:ext cx="864096" cy="584775"/>
          </a:xfrm>
          <a:prstGeom prst="rect">
            <a:avLst/>
          </a:prstGeom>
          <a:noFill/>
        </p:spPr>
        <p:txBody>
          <a:bodyPr wrap="square" rtlCol="0">
            <a:spAutoFit/>
          </a:bodyPr>
          <a:lstStyle/>
          <a:p>
            <a:r>
              <a:rPr lang="ja-JP" altLang="en-US" sz="1600" dirty="0" smtClean="0"/>
              <a:t>奥行き</a:t>
            </a:r>
            <a:r>
              <a:rPr lang="en-US" altLang="ja-JP" sz="1600" dirty="0" smtClean="0"/>
              <a:t>20cm</a:t>
            </a:r>
            <a:endParaRPr kumimoji="1" lang="ja-JP" altLang="en-US" sz="1600" dirty="0" err="1" smtClean="0"/>
          </a:p>
        </p:txBody>
      </p:sp>
      <p:sp>
        <p:nvSpPr>
          <p:cNvPr id="64" name="テキスト ボックス 63"/>
          <p:cNvSpPr txBox="1"/>
          <p:nvPr/>
        </p:nvSpPr>
        <p:spPr>
          <a:xfrm>
            <a:off x="7092280" y="3851756"/>
            <a:ext cx="1800200" cy="646331"/>
          </a:xfrm>
          <a:prstGeom prst="rect">
            <a:avLst/>
          </a:prstGeom>
          <a:noFill/>
        </p:spPr>
        <p:txBody>
          <a:bodyPr wrap="square" rtlCol="0">
            <a:spAutoFit/>
          </a:bodyPr>
          <a:lstStyle/>
          <a:p>
            <a:r>
              <a:rPr kumimoji="1" lang="en-US" altLang="ja-JP" dirty="0" smtClean="0"/>
              <a:t>Fine-mesh PMT </a:t>
            </a:r>
            <a:r>
              <a:rPr kumimoji="1" lang="ja-JP" altLang="en-US" dirty="0" smtClean="0"/>
              <a:t>で読み出し</a:t>
            </a:r>
          </a:p>
        </p:txBody>
      </p:sp>
      <p:cxnSp>
        <p:nvCxnSpPr>
          <p:cNvPr id="57" name="直線矢印コネクタ 56"/>
          <p:cNvCxnSpPr/>
          <p:nvPr/>
        </p:nvCxnSpPr>
        <p:spPr>
          <a:xfrm rot="16200000" flipV="1">
            <a:off x="5112060" y="3609020"/>
            <a:ext cx="1656184" cy="576064"/>
          </a:xfrm>
          <a:prstGeom prst="straightConnector1">
            <a:avLst/>
          </a:prstGeom>
          <a:ln w="19050">
            <a:solidFill>
              <a:srgbClr val="00D23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rot="5400000" flipH="1" flipV="1">
            <a:off x="6372200" y="3356992"/>
            <a:ext cx="1584176" cy="1152128"/>
          </a:xfrm>
          <a:prstGeom prst="straightConnector1">
            <a:avLst/>
          </a:prstGeom>
          <a:ln w="19050">
            <a:solidFill>
              <a:srgbClr val="00D232"/>
            </a:solidFill>
            <a:tailEnd type="arrow" w="lg" len="lg"/>
          </a:ln>
        </p:spPr>
        <p:style>
          <a:lnRef idx="1">
            <a:schemeClr val="accent1"/>
          </a:lnRef>
          <a:fillRef idx="0">
            <a:schemeClr val="accent1"/>
          </a:fillRef>
          <a:effectRef idx="0">
            <a:schemeClr val="accent1"/>
          </a:effectRef>
          <a:fontRef idx="minor">
            <a:schemeClr val="tx1"/>
          </a:fontRef>
        </p:style>
      </p:cxnSp>
      <p:sp>
        <p:nvSpPr>
          <p:cNvPr id="68" name="テキスト ボックス 67"/>
          <p:cNvSpPr txBox="1"/>
          <p:nvPr/>
        </p:nvSpPr>
        <p:spPr>
          <a:xfrm>
            <a:off x="5724128" y="4715852"/>
            <a:ext cx="1512168" cy="369332"/>
          </a:xfrm>
          <a:prstGeom prst="rect">
            <a:avLst/>
          </a:prstGeom>
          <a:noFill/>
        </p:spPr>
        <p:txBody>
          <a:bodyPr wrap="square" rtlCol="0">
            <a:spAutoFit/>
          </a:bodyPr>
          <a:lstStyle/>
          <a:p>
            <a:r>
              <a:rPr lang="ja-JP" altLang="en-US" dirty="0" smtClean="0"/>
              <a:t>トリガー領域</a:t>
            </a:r>
            <a:endParaRPr kumimoji="1" lang="ja-JP" altLang="en-US" dirty="0" smtClean="0"/>
          </a:p>
        </p:txBody>
      </p:sp>
      <p:sp>
        <p:nvSpPr>
          <p:cNvPr id="65" name="日付プレースホルダ 64"/>
          <p:cNvSpPr>
            <a:spLocks noGrp="1"/>
          </p:cNvSpPr>
          <p:nvPr>
            <p:ph type="dt" sz="half" idx="10"/>
          </p:nvPr>
        </p:nvSpPr>
        <p:spPr>
          <a:xfrm>
            <a:off x="35496" y="6416675"/>
            <a:ext cx="2133600" cy="365125"/>
          </a:xfrm>
        </p:spPr>
        <p:txBody>
          <a:bodyPr/>
          <a:lstStyle/>
          <a:p>
            <a:r>
              <a:rPr kumimoji="1" lang="en-US" altLang="ja-JP" smtClean="0"/>
              <a:t>2012/3/25</a:t>
            </a:r>
            <a:endParaRPr kumimoji="1" lang="ja-JP"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74638"/>
            <a:ext cx="8229600" cy="562074"/>
          </a:xfrm>
        </p:spPr>
        <p:txBody>
          <a:bodyPr>
            <a:noAutofit/>
          </a:bodyPr>
          <a:lstStyle/>
          <a:p>
            <a:pPr algn="l"/>
            <a:r>
              <a:rPr kumimoji="1" lang="en-US" altLang="ja-JP" sz="3200" dirty="0" smtClean="0"/>
              <a:t>Event reconstruction &amp; analysis</a:t>
            </a:r>
            <a:endParaRPr kumimoji="1" lang="ja-JP" altLang="en-US" sz="3200" dirty="0"/>
          </a:p>
        </p:txBody>
      </p:sp>
      <p:sp>
        <p:nvSpPr>
          <p:cNvPr id="3" name="正方形/長方形 2"/>
          <p:cNvSpPr/>
          <p:nvPr/>
        </p:nvSpPr>
        <p:spPr>
          <a:xfrm>
            <a:off x="2195736" y="1268760"/>
            <a:ext cx="1656184" cy="360040"/>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smtClean="0"/>
              <a:t>XEC POSITION</a:t>
            </a:r>
            <a:endParaRPr kumimoji="1" lang="ja-JP" altLang="en-US" sz="1600" b="1" dirty="0"/>
          </a:p>
        </p:txBody>
      </p:sp>
      <p:sp>
        <p:nvSpPr>
          <p:cNvPr id="6" name="正方形/長方形 5"/>
          <p:cNvSpPr/>
          <p:nvPr/>
        </p:nvSpPr>
        <p:spPr>
          <a:xfrm>
            <a:off x="2195736" y="2132856"/>
            <a:ext cx="1656184" cy="360040"/>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smtClean="0"/>
              <a:t>BGO</a:t>
            </a:r>
            <a:r>
              <a:rPr kumimoji="1" lang="en-US" altLang="ja-JP" sz="1600" b="1" dirty="0" smtClean="0"/>
              <a:t> POSITION</a:t>
            </a:r>
            <a:endParaRPr kumimoji="1" lang="ja-JP" altLang="en-US" sz="1600" b="1" dirty="0"/>
          </a:p>
        </p:txBody>
      </p:sp>
      <p:sp>
        <p:nvSpPr>
          <p:cNvPr id="7" name="正方形/長方形 6"/>
          <p:cNvSpPr/>
          <p:nvPr/>
        </p:nvSpPr>
        <p:spPr>
          <a:xfrm>
            <a:off x="539552" y="1268760"/>
            <a:ext cx="1008112" cy="360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err="1" smtClean="0"/>
              <a:t>xechit</a:t>
            </a:r>
            <a:endParaRPr kumimoji="1" lang="ja-JP" altLang="en-US" sz="1600" b="1" dirty="0"/>
          </a:p>
        </p:txBody>
      </p:sp>
      <p:sp>
        <p:nvSpPr>
          <p:cNvPr id="8" name="正方形/長方形 7"/>
          <p:cNvSpPr/>
          <p:nvPr/>
        </p:nvSpPr>
        <p:spPr>
          <a:xfrm>
            <a:off x="539552" y="2132856"/>
            <a:ext cx="1008112" cy="360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err="1" smtClean="0"/>
              <a:t>bgohit</a:t>
            </a:r>
            <a:endParaRPr kumimoji="1" lang="ja-JP" altLang="en-US" sz="1600" b="1" dirty="0"/>
          </a:p>
        </p:txBody>
      </p:sp>
      <p:sp>
        <p:nvSpPr>
          <p:cNvPr id="15" name="正方形/長方形 14"/>
          <p:cNvSpPr/>
          <p:nvPr/>
        </p:nvSpPr>
        <p:spPr>
          <a:xfrm>
            <a:off x="4355976" y="1700808"/>
            <a:ext cx="1656184" cy="360040"/>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smtClean="0"/>
              <a:t>Opening angle</a:t>
            </a:r>
            <a:endParaRPr kumimoji="1" lang="ja-JP" altLang="en-US" sz="1600" b="1" dirty="0"/>
          </a:p>
        </p:txBody>
      </p:sp>
      <p:cxnSp>
        <p:nvCxnSpPr>
          <p:cNvPr id="16" name="直線矢印コネクタ 15"/>
          <p:cNvCxnSpPr>
            <a:stCxn id="7" idx="3"/>
            <a:endCxn id="3" idx="1"/>
          </p:cNvCxnSpPr>
          <p:nvPr/>
        </p:nvCxnSpPr>
        <p:spPr>
          <a:xfrm>
            <a:off x="1547664" y="1448780"/>
            <a:ext cx="64807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a:stCxn id="8" idx="3"/>
            <a:endCxn id="6" idx="1"/>
          </p:cNvCxnSpPr>
          <p:nvPr/>
        </p:nvCxnSpPr>
        <p:spPr>
          <a:xfrm>
            <a:off x="1547664" y="2312876"/>
            <a:ext cx="64807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a:stCxn id="3" idx="3"/>
            <a:endCxn id="15" idx="1"/>
          </p:cNvCxnSpPr>
          <p:nvPr/>
        </p:nvCxnSpPr>
        <p:spPr>
          <a:xfrm>
            <a:off x="3851920" y="1448780"/>
            <a:ext cx="504056"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a:stCxn id="6" idx="3"/>
            <a:endCxn id="15" idx="1"/>
          </p:cNvCxnSpPr>
          <p:nvPr/>
        </p:nvCxnSpPr>
        <p:spPr>
          <a:xfrm flipV="1">
            <a:off x="3851920" y="1880828"/>
            <a:ext cx="504056"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stCxn id="15" idx="2"/>
          </p:cNvCxnSpPr>
          <p:nvPr/>
        </p:nvCxnSpPr>
        <p:spPr>
          <a:xfrm flipH="1">
            <a:off x="5148064" y="2060848"/>
            <a:ext cx="0" cy="10081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正方形/長方形 33"/>
          <p:cNvSpPr/>
          <p:nvPr/>
        </p:nvSpPr>
        <p:spPr>
          <a:xfrm>
            <a:off x="539552" y="2924944"/>
            <a:ext cx="1080120" cy="360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t>γ</a:t>
            </a:r>
            <a:r>
              <a:rPr lang="en-US" altLang="ja-JP" sz="1600" b="1" dirty="0" smtClean="0"/>
              <a:t> energy</a:t>
            </a:r>
            <a:endParaRPr kumimoji="1" lang="ja-JP" altLang="en-US" sz="1600" b="1" dirty="0"/>
          </a:p>
        </p:txBody>
      </p:sp>
      <p:sp>
        <p:nvSpPr>
          <p:cNvPr id="35" name="正方形/長方形 34"/>
          <p:cNvSpPr/>
          <p:nvPr/>
        </p:nvSpPr>
        <p:spPr>
          <a:xfrm>
            <a:off x="5580112" y="2924944"/>
            <a:ext cx="1872208" cy="36004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smtClean="0"/>
              <a:t>corrected energy</a:t>
            </a:r>
            <a:endParaRPr kumimoji="1" lang="ja-JP" altLang="en-US" sz="1600" b="1" dirty="0"/>
          </a:p>
        </p:txBody>
      </p:sp>
      <p:cxnSp>
        <p:nvCxnSpPr>
          <p:cNvPr id="36" name="直線矢印コネクタ 35"/>
          <p:cNvCxnSpPr>
            <a:stCxn id="34" idx="3"/>
            <a:endCxn id="35" idx="1"/>
          </p:cNvCxnSpPr>
          <p:nvPr/>
        </p:nvCxnSpPr>
        <p:spPr>
          <a:xfrm>
            <a:off x="1619672" y="3104964"/>
            <a:ext cx="396044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5220072" y="2134597"/>
            <a:ext cx="3312368" cy="584775"/>
          </a:xfrm>
          <a:prstGeom prst="rect">
            <a:avLst/>
          </a:prstGeom>
          <a:noFill/>
        </p:spPr>
        <p:txBody>
          <a:bodyPr wrap="square" rtlCol="0">
            <a:spAutoFit/>
          </a:bodyPr>
          <a:lstStyle/>
          <a:p>
            <a:r>
              <a:rPr kumimoji="1" lang="en-US" altLang="ja-JP" sz="1600" dirty="0" smtClean="0"/>
              <a:t>(</a:t>
            </a:r>
            <a:r>
              <a:rPr kumimoji="1" lang="en-US" altLang="ja-JP" sz="1600" dirty="0" err="1" smtClean="0"/>
              <a:t>oangle</a:t>
            </a:r>
            <a:r>
              <a:rPr kumimoji="1" lang="en-US" altLang="ja-JP" sz="1600" dirty="0" smtClean="0"/>
              <a:t>) &gt; threshold (170°)</a:t>
            </a:r>
          </a:p>
          <a:p>
            <a:r>
              <a:rPr kumimoji="1" lang="en-US" altLang="ja-JP" sz="1600" dirty="0" smtClean="0"/>
              <a:t>Correct γ to be 55 &amp; 83 </a:t>
            </a:r>
            <a:r>
              <a:rPr kumimoji="1" lang="en-US" altLang="ja-JP" sz="1600" dirty="0" err="1" smtClean="0"/>
              <a:t>MeV</a:t>
            </a:r>
            <a:endParaRPr kumimoji="1" lang="ja-JP" altLang="en-US" sz="1600" dirty="0"/>
          </a:p>
        </p:txBody>
      </p:sp>
      <p:sp>
        <p:nvSpPr>
          <p:cNvPr id="42" name="テキスト ボックス 41"/>
          <p:cNvSpPr txBox="1"/>
          <p:nvPr/>
        </p:nvSpPr>
        <p:spPr>
          <a:xfrm>
            <a:off x="395536" y="3645024"/>
            <a:ext cx="6480720" cy="369332"/>
          </a:xfrm>
          <a:prstGeom prst="rect">
            <a:avLst/>
          </a:prstGeom>
          <a:noFill/>
        </p:spPr>
        <p:txBody>
          <a:bodyPr wrap="square" rtlCol="0">
            <a:spAutoFit/>
          </a:bodyPr>
          <a:lstStyle/>
          <a:p>
            <a:r>
              <a:rPr lang="en-US" altLang="ja-JP" dirty="0" smtClean="0"/>
              <a:t>Events are sorted to 3 types </a:t>
            </a:r>
            <a:r>
              <a:rPr lang="ja-JP" altLang="en-US" dirty="0" smtClean="0"/>
              <a:t>← </a:t>
            </a:r>
            <a:r>
              <a:rPr lang="en-US" altLang="ja-JP" dirty="0" smtClean="0"/>
              <a:t>One CEX patch lies on 3×3 PMTs</a:t>
            </a:r>
            <a:endParaRPr kumimoji="1" lang="ja-JP" altLang="en-US" dirty="0"/>
          </a:p>
        </p:txBody>
      </p:sp>
      <p:pic>
        <p:nvPicPr>
          <p:cNvPr id="2050" name="Picture 2" descr="C:\Users\Kaneko\Desktop\xec_scatter.png"/>
          <p:cNvPicPr>
            <a:picLocks noChangeAspect="1" noChangeArrowheads="1"/>
          </p:cNvPicPr>
          <p:nvPr/>
        </p:nvPicPr>
        <p:blipFill>
          <a:blip r:embed="rId2" cstate="print"/>
          <a:srcRect l="22287" t="24542" r="13001" b="18816"/>
          <a:stretch>
            <a:fillRect/>
          </a:stretch>
        </p:blipFill>
        <p:spPr bwMode="auto">
          <a:xfrm>
            <a:off x="479113" y="4174561"/>
            <a:ext cx="2148671" cy="2134759"/>
          </a:xfrm>
          <a:prstGeom prst="rect">
            <a:avLst/>
          </a:prstGeom>
          <a:noFill/>
        </p:spPr>
      </p:pic>
      <p:sp>
        <p:nvSpPr>
          <p:cNvPr id="43" name="テキスト ボックス 42"/>
          <p:cNvSpPr txBox="1"/>
          <p:nvPr/>
        </p:nvSpPr>
        <p:spPr>
          <a:xfrm>
            <a:off x="2843808" y="4221088"/>
            <a:ext cx="1647800" cy="923330"/>
          </a:xfrm>
          <a:prstGeom prst="rect">
            <a:avLst/>
          </a:prstGeom>
          <a:noFill/>
        </p:spPr>
        <p:txBody>
          <a:bodyPr wrap="square" rtlCol="0">
            <a:spAutoFit/>
          </a:bodyPr>
          <a:lstStyle/>
          <a:p>
            <a:r>
              <a:rPr lang="en-US" altLang="ja-JP" dirty="0" smtClean="0"/>
              <a:t>Black	ID=0</a:t>
            </a:r>
          </a:p>
          <a:p>
            <a:r>
              <a:rPr kumimoji="1" lang="en-US" altLang="ja-JP" dirty="0" smtClean="0">
                <a:solidFill>
                  <a:srgbClr val="FF0000"/>
                </a:solidFill>
              </a:rPr>
              <a:t>Red	ID=1</a:t>
            </a:r>
          </a:p>
          <a:p>
            <a:r>
              <a:rPr lang="en-US" altLang="ja-JP" dirty="0" smtClean="0">
                <a:solidFill>
                  <a:srgbClr val="00B050"/>
                </a:solidFill>
              </a:rPr>
              <a:t>Green	ID=2</a:t>
            </a:r>
            <a:endParaRPr kumimoji="1" lang="ja-JP" altLang="en-US" dirty="0">
              <a:solidFill>
                <a:srgbClr val="00B050"/>
              </a:solidFill>
            </a:endParaRPr>
          </a:p>
        </p:txBody>
      </p:sp>
      <p:sp>
        <p:nvSpPr>
          <p:cNvPr id="44" name="テキスト ボックス 43"/>
          <p:cNvSpPr txBox="1"/>
          <p:nvPr/>
        </p:nvSpPr>
        <p:spPr>
          <a:xfrm>
            <a:off x="2915816" y="5230941"/>
            <a:ext cx="3024336" cy="646331"/>
          </a:xfrm>
          <a:prstGeom prst="rect">
            <a:avLst/>
          </a:prstGeom>
          <a:noFill/>
        </p:spPr>
        <p:txBody>
          <a:bodyPr wrap="square" rtlCol="0">
            <a:spAutoFit/>
          </a:bodyPr>
          <a:lstStyle/>
          <a:p>
            <a:r>
              <a:rPr lang="en-US" altLang="ja-JP" dirty="0" smtClean="0"/>
              <a:t>Events are treated separately for each position ID</a:t>
            </a:r>
            <a:endParaRPr kumimoji="1" lang="ja-JP" altLang="en-US" dirty="0"/>
          </a:p>
        </p:txBody>
      </p:sp>
      <p:pic>
        <p:nvPicPr>
          <p:cNvPr id="2051" name="Picture 3" descr="C:\Users\Kaneko\Desktop\CEXMC_result.png"/>
          <p:cNvPicPr>
            <a:picLocks noChangeAspect="1" noChangeArrowheads="1"/>
          </p:cNvPicPr>
          <p:nvPr/>
        </p:nvPicPr>
        <p:blipFill>
          <a:blip r:embed="rId3" cstate="print"/>
          <a:srcRect/>
          <a:stretch>
            <a:fillRect/>
          </a:stretch>
        </p:blipFill>
        <p:spPr bwMode="auto">
          <a:xfrm>
            <a:off x="6584379" y="3429000"/>
            <a:ext cx="2524125" cy="3362325"/>
          </a:xfrm>
          <a:prstGeom prst="rect">
            <a:avLst/>
          </a:prstGeom>
          <a:noFill/>
        </p:spPr>
      </p:pic>
      <p:cxnSp>
        <p:nvCxnSpPr>
          <p:cNvPr id="47" name="図形 46"/>
          <p:cNvCxnSpPr>
            <a:stCxn id="35" idx="3"/>
            <a:endCxn id="2051" idx="0"/>
          </p:cNvCxnSpPr>
          <p:nvPr/>
        </p:nvCxnSpPr>
        <p:spPr>
          <a:xfrm>
            <a:off x="7452320" y="3104964"/>
            <a:ext cx="394122" cy="324036"/>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2931022"/>
            <a:ext cx="8026151" cy="1362075"/>
          </a:xfrm>
        </p:spPr>
        <p:txBody>
          <a:bodyPr>
            <a:normAutofit fontScale="90000"/>
          </a:bodyPr>
          <a:lstStyle/>
          <a:p>
            <a:r>
              <a:rPr lang="ja-JP" altLang="en-US" dirty="0" smtClean="0"/>
              <a:t>①　</a:t>
            </a:r>
            <a:r>
              <a:rPr lang="en-US" altLang="ja-JP" dirty="0" err="1" smtClean="0"/>
              <a:t>MEG2011run</a:t>
            </a:r>
            <a:r>
              <a:rPr lang="ja-JP" altLang="en-US" dirty="0" smtClean="0"/>
              <a:t>における液体キセノン検出器の性能</a:t>
            </a:r>
            <a:r>
              <a:rPr lang="en-US" altLang="ja-JP" dirty="0" smtClean="0"/>
              <a:t/>
            </a:r>
            <a:br>
              <a:rPr lang="en-US" altLang="ja-JP" dirty="0" smtClean="0"/>
            </a:br>
            <a:r>
              <a:rPr lang="en-US" altLang="ja-JP" dirty="0" smtClean="0"/>
              <a:t/>
            </a:r>
            <a:br>
              <a:rPr lang="en-US" altLang="ja-JP" dirty="0" smtClean="0"/>
            </a:br>
            <a:r>
              <a:rPr lang="ja-JP" altLang="en-US" dirty="0" smtClean="0"/>
              <a:t>②　</a:t>
            </a:r>
            <a:r>
              <a:rPr lang="en-US" altLang="ja-JP" dirty="0" smtClean="0"/>
              <a:t>MC</a:t>
            </a:r>
            <a:r>
              <a:rPr lang="ja-JP" altLang="en-US" dirty="0" smtClean="0"/>
              <a:t>シミュレーションによる性能の調査</a:t>
            </a:r>
            <a:br>
              <a:rPr lang="ja-JP" altLang="en-US" dirty="0" smtClean="0"/>
            </a:br>
            <a:endParaRPr kumimoji="1" lang="ja-JP" altLang="en-US" dirty="0"/>
          </a:p>
        </p:txBody>
      </p:sp>
      <p:sp>
        <p:nvSpPr>
          <p:cNvPr id="3" name="テキスト プレースホルダ 2"/>
          <p:cNvSpPr>
            <a:spLocks noGrp="1"/>
          </p:cNvSpPr>
          <p:nvPr>
            <p:ph type="body" idx="1"/>
          </p:nvPr>
        </p:nvSpPr>
        <p:spPr/>
        <p:txBody>
          <a:bodyPr/>
          <a:lstStyle/>
          <a:p>
            <a:r>
              <a:rPr lang="ja-JP" altLang="en-US" dirty="0" smtClean="0"/>
              <a:t>コンテンツ</a:t>
            </a:r>
            <a:endParaRPr lang="en-US" altLang="ja-JP" dirty="0" smtClean="0"/>
          </a:p>
        </p:txBody>
      </p:sp>
      <p:sp>
        <p:nvSpPr>
          <p:cNvPr id="4" name="日付プレースホルダ 3"/>
          <p:cNvSpPr>
            <a:spLocks noGrp="1"/>
          </p:cNvSpPr>
          <p:nvPr>
            <p:ph type="dt" sz="half" idx="10"/>
          </p:nvPr>
        </p:nvSpPr>
        <p:spPr/>
        <p:txBody>
          <a:bodyPr/>
          <a:lstStyle/>
          <a:p>
            <a:r>
              <a:rPr kumimoji="1" lang="en-US" altLang="ja-JP" smtClean="0"/>
              <a:t>2012/3/25</a:t>
            </a:r>
            <a:endParaRPr kumimoji="1" lang="ja-JP" altLang="en-US"/>
          </a:p>
        </p:txBody>
      </p:sp>
      <p:sp>
        <p:nvSpPr>
          <p:cNvPr id="6" name="フッター プレースホルダ 5"/>
          <p:cNvSpPr>
            <a:spLocks noGrp="1"/>
          </p:cNvSpPr>
          <p:nvPr>
            <p:ph type="ftr" sz="quarter" idx="11"/>
          </p:nvPr>
        </p:nvSpPr>
        <p:spPr/>
        <p:txBody>
          <a:bodyPr/>
          <a:lstStyle/>
          <a:p>
            <a:r>
              <a:rPr kumimoji="1" lang="zh-CN" altLang="en-US" smtClean="0"/>
              <a:t>日本物理学会第</a:t>
            </a:r>
            <a:r>
              <a:rPr kumimoji="1" lang="en-US" altLang="zh-CN" smtClean="0"/>
              <a:t>67</a:t>
            </a:r>
            <a:r>
              <a:rPr kumimoji="1" lang="zh-CN" altLang="en-US" smtClean="0"/>
              <a:t>回年次大会</a:t>
            </a:r>
            <a:endParaRPr kumimoji="1" lang="ja-JP"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74638"/>
            <a:ext cx="8229600" cy="562074"/>
          </a:xfrm>
        </p:spPr>
        <p:txBody>
          <a:bodyPr>
            <a:noAutofit/>
          </a:bodyPr>
          <a:lstStyle/>
          <a:p>
            <a:pPr algn="l"/>
            <a:r>
              <a:rPr kumimoji="1" lang="en-US" altLang="ja-JP" sz="3200" dirty="0" smtClean="0"/>
              <a:t>Results by reconstruction methods</a:t>
            </a:r>
            <a:endParaRPr kumimoji="1" lang="ja-JP" altLang="en-US" sz="3200" dirty="0"/>
          </a:p>
        </p:txBody>
      </p:sp>
      <p:sp>
        <p:nvSpPr>
          <p:cNvPr id="3" name="テキスト ボックス 2"/>
          <p:cNvSpPr txBox="1"/>
          <p:nvPr/>
        </p:nvSpPr>
        <p:spPr>
          <a:xfrm>
            <a:off x="539552" y="980728"/>
            <a:ext cx="5904656" cy="369332"/>
          </a:xfrm>
          <a:prstGeom prst="rect">
            <a:avLst/>
          </a:prstGeom>
          <a:noFill/>
        </p:spPr>
        <p:txBody>
          <a:bodyPr wrap="square" rtlCol="0">
            <a:spAutoFit/>
          </a:bodyPr>
          <a:lstStyle/>
          <a:p>
            <a:r>
              <a:rPr lang="en-US" altLang="ja-JP" dirty="0" smtClean="0"/>
              <a:t>Some reconstruction ways are prepared for this study</a:t>
            </a:r>
            <a:endParaRPr kumimoji="1" lang="ja-JP" altLang="en-US" dirty="0"/>
          </a:p>
        </p:txBody>
      </p:sp>
      <p:sp>
        <p:nvSpPr>
          <p:cNvPr id="5" name="テキスト ボックス 4"/>
          <p:cNvSpPr txBox="1"/>
          <p:nvPr/>
        </p:nvSpPr>
        <p:spPr>
          <a:xfrm>
            <a:off x="323528" y="1556792"/>
            <a:ext cx="1296144" cy="400110"/>
          </a:xfrm>
          <a:prstGeom prst="rect">
            <a:avLst/>
          </a:prstGeom>
          <a:noFill/>
        </p:spPr>
        <p:txBody>
          <a:bodyPr wrap="square" rtlCol="0">
            <a:spAutoFit/>
          </a:bodyPr>
          <a:lstStyle/>
          <a:p>
            <a:r>
              <a:rPr kumimoji="1" lang="en-US" altLang="ja-JP" sz="2000" dirty="0" smtClean="0"/>
              <a:t>For XEC</a:t>
            </a:r>
          </a:p>
        </p:txBody>
      </p:sp>
      <p:sp>
        <p:nvSpPr>
          <p:cNvPr id="6" name="テキスト ボックス 5"/>
          <p:cNvSpPr txBox="1"/>
          <p:nvPr/>
        </p:nvSpPr>
        <p:spPr>
          <a:xfrm>
            <a:off x="323528" y="2001614"/>
            <a:ext cx="3744416" cy="923330"/>
          </a:xfrm>
          <a:prstGeom prst="rect">
            <a:avLst/>
          </a:prstGeom>
          <a:noFill/>
        </p:spPr>
        <p:txBody>
          <a:bodyPr wrap="square" rtlCol="0">
            <a:spAutoFit/>
          </a:bodyPr>
          <a:lstStyle/>
          <a:p>
            <a:pPr marL="342900" indent="-342900">
              <a:buAutoNum type="alphaUcPeriod"/>
            </a:pPr>
            <a:r>
              <a:rPr lang="en-US" altLang="ja-JP" dirty="0" smtClean="0"/>
              <a:t>MC 1st conversion point + random</a:t>
            </a:r>
          </a:p>
          <a:p>
            <a:pPr marL="342900" indent="-342900">
              <a:buAutoNum type="alphaUcPeriod"/>
            </a:pPr>
            <a:r>
              <a:rPr lang="en-US" altLang="ja-JP" dirty="0" smtClean="0"/>
              <a:t>MC 1st conversion point</a:t>
            </a:r>
          </a:p>
          <a:p>
            <a:pPr marL="342900" indent="-342900">
              <a:buAutoNum type="alphaUcPeriod"/>
            </a:pPr>
            <a:r>
              <a:rPr lang="en-US" altLang="ja-JP" dirty="0" smtClean="0"/>
              <a:t>Reconstruction from generated γ</a:t>
            </a:r>
            <a:endParaRPr lang="ja-JP" altLang="en-US" dirty="0"/>
          </a:p>
        </p:txBody>
      </p:sp>
      <p:sp>
        <p:nvSpPr>
          <p:cNvPr id="7" name="テキスト ボックス 6"/>
          <p:cNvSpPr txBox="1"/>
          <p:nvPr/>
        </p:nvSpPr>
        <p:spPr>
          <a:xfrm>
            <a:off x="4788024" y="1988840"/>
            <a:ext cx="3744416" cy="1200329"/>
          </a:xfrm>
          <a:prstGeom prst="rect">
            <a:avLst/>
          </a:prstGeom>
          <a:noFill/>
        </p:spPr>
        <p:txBody>
          <a:bodyPr wrap="square" rtlCol="0">
            <a:spAutoFit/>
          </a:bodyPr>
          <a:lstStyle/>
          <a:p>
            <a:r>
              <a:rPr kumimoji="1" lang="ja-JP" altLang="en-US" dirty="0" smtClean="0"/>
              <a:t>ア</a:t>
            </a:r>
            <a:r>
              <a:rPr kumimoji="1" lang="en-US" altLang="ja-JP" dirty="0" smtClean="0"/>
              <a:t>. Use center coordinate</a:t>
            </a:r>
          </a:p>
          <a:p>
            <a:r>
              <a:rPr lang="ja-JP" altLang="en-US" dirty="0" smtClean="0"/>
              <a:t>イ</a:t>
            </a:r>
            <a:r>
              <a:rPr lang="en-US" altLang="ja-JP" dirty="0" smtClean="0"/>
              <a:t>. Mean of energy deposit</a:t>
            </a:r>
          </a:p>
          <a:p>
            <a:r>
              <a:rPr kumimoji="1" lang="ja-JP" altLang="en-US" dirty="0" smtClean="0"/>
              <a:t>ウ</a:t>
            </a:r>
            <a:r>
              <a:rPr kumimoji="1" lang="en-US" altLang="ja-JP" dirty="0" smtClean="0"/>
              <a:t>. Conversion point</a:t>
            </a:r>
          </a:p>
          <a:p>
            <a:r>
              <a:rPr lang="ja-JP" altLang="en-US" dirty="0" smtClean="0"/>
              <a:t>エ</a:t>
            </a:r>
            <a:r>
              <a:rPr lang="en-US" altLang="ja-JP" dirty="0" smtClean="0"/>
              <a:t>. Reconstruction from generated γ</a:t>
            </a:r>
            <a:endParaRPr lang="ja-JP" altLang="en-US" dirty="0" smtClean="0"/>
          </a:p>
        </p:txBody>
      </p:sp>
      <p:sp>
        <p:nvSpPr>
          <p:cNvPr id="8" name="テキスト ボックス 7"/>
          <p:cNvSpPr txBox="1"/>
          <p:nvPr/>
        </p:nvSpPr>
        <p:spPr>
          <a:xfrm>
            <a:off x="4788024" y="1556792"/>
            <a:ext cx="1296144" cy="400110"/>
          </a:xfrm>
          <a:prstGeom prst="rect">
            <a:avLst/>
          </a:prstGeom>
          <a:noFill/>
        </p:spPr>
        <p:txBody>
          <a:bodyPr wrap="square" rtlCol="0">
            <a:spAutoFit/>
          </a:bodyPr>
          <a:lstStyle/>
          <a:p>
            <a:r>
              <a:rPr kumimoji="1" lang="en-US" altLang="ja-JP" sz="2000" dirty="0" smtClean="0"/>
              <a:t>For </a:t>
            </a:r>
            <a:r>
              <a:rPr lang="en-US" altLang="ja-JP" sz="2000" dirty="0" smtClean="0"/>
              <a:t>BGO</a:t>
            </a:r>
            <a:endParaRPr kumimoji="1" lang="en-US" altLang="ja-JP" sz="2000" dirty="0" smtClean="0"/>
          </a:p>
        </p:txBody>
      </p:sp>
      <p:graphicFrame>
        <p:nvGraphicFramePr>
          <p:cNvPr id="9" name="表 8"/>
          <p:cNvGraphicFramePr>
            <a:graphicFrameLocks noGrp="1"/>
          </p:cNvGraphicFramePr>
          <p:nvPr/>
        </p:nvGraphicFramePr>
        <p:xfrm>
          <a:off x="611561" y="3429000"/>
          <a:ext cx="7704855" cy="2433320"/>
        </p:xfrm>
        <a:graphic>
          <a:graphicData uri="http://schemas.openxmlformats.org/drawingml/2006/table">
            <a:tbl>
              <a:tblPr firstRow="1" bandRow="1">
                <a:tableStyleId>{7E9639D4-E3E2-4D34-9284-5A2195B3D0D7}</a:tableStyleId>
              </a:tblPr>
              <a:tblGrid>
                <a:gridCol w="1481703"/>
                <a:gridCol w="1037192"/>
                <a:gridCol w="1037192"/>
                <a:gridCol w="1037192"/>
                <a:gridCol w="1037192"/>
                <a:gridCol w="1037192"/>
                <a:gridCol w="1037192"/>
              </a:tblGrid>
              <a:tr h="370840">
                <a:tc>
                  <a:txBody>
                    <a:bodyPr/>
                    <a:lstStyle/>
                    <a:p>
                      <a:r>
                        <a:rPr kumimoji="1" lang="en-US" altLang="ja-JP" sz="1600" dirty="0" smtClean="0"/>
                        <a:t>RMS of 55MeV peak</a:t>
                      </a:r>
                      <a:endParaRPr kumimoji="1" lang="ja-JP" altLang="en-US" sz="1600" dirty="0"/>
                    </a:p>
                  </a:txBody>
                  <a:tcPr>
                    <a:lnR w="9525" cap="flat" cmpd="sng" algn="ctr">
                      <a:solidFill>
                        <a:schemeClr val="tx1"/>
                      </a:solidFill>
                      <a:prstDash val="solid"/>
                      <a:round/>
                      <a:headEnd type="none" w="med" len="med"/>
                      <a:tailEnd type="none" w="med" len="med"/>
                    </a:lnR>
                  </a:tcPr>
                </a:tc>
                <a:tc>
                  <a:txBody>
                    <a:bodyPr/>
                    <a:lstStyle/>
                    <a:p>
                      <a:r>
                        <a:rPr kumimoji="1" lang="en-US" altLang="ja-JP" sz="1600" dirty="0" smtClean="0"/>
                        <a:t>Ultimate</a:t>
                      </a:r>
                      <a:r>
                        <a:rPr kumimoji="1" lang="en-US" altLang="ja-JP" sz="1600" baseline="0" dirty="0" smtClean="0"/>
                        <a:t> case</a:t>
                      </a:r>
                      <a:endParaRPr kumimoji="1" lang="ja-JP" altLang="en-US" sz="16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r>
                        <a:rPr kumimoji="1" lang="en-US" altLang="ja-JP" sz="1600" dirty="0" smtClean="0"/>
                        <a:t>If BGO is ideal</a:t>
                      </a:r>
                      <a:endParaRPr kumimoji="1" lang="ja-JP" altLang="en-US" sz="16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r>
                        <a:rPr kumimoji="1" lang="en-US" altLang="ja-JP" sz="1600" dirty="0" smtClean="0"/>
                        <a:t>BGO normal</a:t>
                      </a:r>
                      <a:endParaRPr kumimoji="1" lang="ja-JP" altLang="en-US" sz="16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r>
                        <a:rPr kumimoji="1" lang="en-US" altLang="ja-JP" sz="1600" dirty="0" smtClean="0"/>
                        <a:t>BGO center</a:t>
                      </a:r>
                      <a:endParaRPr kumimoji="1" lang="ja-JP" altLang="en-US" sz="16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r>
                        <a:rPr kumimoji="1" lang="en-US" altLang="ja-JP" sz="1600" dirty="0" smtClean="0"/>
                        <a:t>XEC no random</a:t>
                      </a:r>
                      <a:endParaRPr kumimoji="1" lang="ja-JP" altLang="en-US" sz="16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r>
                        <a:rPr kumimoji="1" lang="en-US" altLang="ja-JP" sz="1600" dirty="0" smtClean="0"/>
                        <a:t>Nearest to real</a:t>
                      </a:r>
                      <a:endParaRPr kumimoji="1" lang="ja-JP" altLang="en-US" sz="1600" dirty="0"/>
                    </a:p>
                  </a:txBody>
                  <a:tcPr>
                    <a:lnL w="9525" cap="flat" cmpd="sng" algn="ctr">
                      <a:solidFill>
                        <a:schemeClr val="tx1"/>
                      </a:solidFill>
                      <a:prstDash val="solid"/>
                      <a:round/>
                      <a:headEnd type="none" w="med" len="med"/>
                      <a:tailEnd type="none" w="med" len="med"/>
                    </a:lnL>
                  </a:tcPr>
                </a:tc>
              </a:tr>
              <a:tr h="370840">
                <a:tc>
                  <a:txBody>
                    <a:bodyPr/>
                    <a:lstStyle/>
                    <a:p>
                      <a:r>
                        <a:rPr kumimoji="1" lang="en-US" altLang="ja-JP" sz="1600" dirty="0" smtClean="0"/>
                        <a:t>XEC </a:t>
                      </a:r>
                      <a:endParaRPr kumimoji="1" lang="ja-JP" altLang="en-US" sz="1600" dirty="0"/>
                    </a:p>
                  </a:txBody>
                  <a:tcPr>
                    <a:lnR w="9525" cap="flat" cmpd="sng" algn="ctr">
                      <a:solidFill>
                        <a:schemeClr val="tx1"/>
                      </a:solidFill>
                      <a:prstDash val="solid"/>
                      <a:round/>
                      <a:headEnd type="none" w="med" len="med"/>
                      <a:tailEnd type="none" w="med" len="med"/>
                    </a:lnR>
                  </a:tcPr>
                </a:tc>
                <a:tc>
                  <a:txBody>
                    <a:bodyPr/>
                    <a:lstStyle/>
                    <a:p>
                      <a:pPr algn="ctr"/>
                      <a:r>
                        <a:rPr kumimoji="1" lang="en-US" altLang="ja-JP" sz="1600" dirty="0" smtClean="0"/>
                        <a:t>C</a:t>
                      </a:r>
                      <a:endParaRPr kumimoji="1" lang="ja-JP" altLang="en-US" sz="16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r>
                        <a:rPr kumimoji="1" lang="en-US" altLang="ja-JP" sz="1600" dirty="0" smtClean="0"/>
                        <a:t>C</a:t>
                      </a:r>
                      <a:endParaRPr kumimoji="1" lang="ja-JP" altLang="en-US" sz="16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r>
                        <a:rPr kumimoji="1" lang="en-US" altLang="ja-JP" sz="1600" dirty="0" smtClean="0"/>
                        <a:t>C</a:t>
                      </a:r>
                      <a:endParaRPr kumimoji="1" lang="ja-JP" altLang="en-US" sz="16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r>
                        <a:rPr kumimoji="1" lang="en-US" altLang="ja-JP" sz="1600" dirty="0" smtClean="0"/>
                        <a:t>C</a:t>
                      </a:r>
                      <a:endParaRPr kumimoji="1" lang="ja-JP" altLang="en-US" sz="16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r>
                        <a:rPr kumimoji="1" lang="en-US" altLang="ja-JP" sz="1600" dirty="0" smtClean="0"/>
                        <a:t>B</a:t>
                      </a:r>
                      <a:endParaRPr kumimoji="1" lang="ja-JP" altLang="en-US" sz="16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r>
                        <a:rPr kumimoji="1" lang="en-US" altLang="ja-JP" sz="1600" dirty="0" smtClean="0"/>
                        <a:t>A</a:t>
                      </a:r>
                      <a:endParaRPr kumimoji="1" lang="ja-JP" altLang="en-US" sz="1600" dirty="0"/>
                    </a:p>
                  </a:txBody>
                  <a:tcPr>
                    <a:lnL w="9525" cap="flat" cmpd="sng" algn="ctr">
                      <a:solidFill>
                        <a:schemeClr val="tx1"/>
                      </a:solidFill>
                      <a:prstDash val="solid"/>
                      <a:round/>
                      <a:headEnd type="none" w="med" len="med"/>
                      <a:tailEnd type="none" w="med" len="med"/>
                    </a:lnL>
                  </a:tcPr>
                </a:tc>
              </a:tr>
              <a:tr h="370840">
                <a:tc>
                  <a:txBody>
                    <a:bodyPr/>
                    <a:lstStyle/>
                    <a:p>
                      <a:r>
                        <a:rPr kumimoji="1" lang="en-US" altLang="ja-JP" sz="1600" dirty="0" smtClean="0"/>
                        <a:t>BGO</a:t>
                      </a:r>
                      <a:endParaRPr kumimoji="1" lang="ja-JP" altLang="en-US" sz="1600" dirty="0"/>
                    </a:p>
                  </a:txBody>
                  <a:tcPr>
                    <a:lnR w="9525"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a:r>
                        <a:rPr kumimoji="1" lang="ja-JP" altLang="en-US" sz="1600" dirty="0" smtClean="0"/>
                        <a:t>エ</a:t>
                      </a:r>
                      <a:endParaRPr kumimoji="1" lang="ja-JP" altLang="en-US" sz="16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a:r>
                        <a:rPr kumimoji="1" lang="ja-JP" altLang="en-US" sz="1600" dirty="0" smtClean="0"/>
                        <a:t>ウ</a:t>
                      </a:r>
                      <a:endParaRPr kumimoji="1" lang="ja-JP" altLang="en-US" sz="16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a:r>
                        <a:rPr kumimoji="1" lang="ja-JP" altLang="en-US" sz="1600" dirty="0" smtClean="0"/>
                        <a:t>イ</a:t>
                      </a:r>
                      <a:endParaRPr kumimoji="1" lang="ja-JP" altLang="en-US" sz="16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a:r>
                        <a:rPr kumimoji="1" lang="ja-JP" altLang="en-US" sz="1600" dirty="0" smtClean="0"/>
                        <a:t>ア</a:t>
                      </a:r>
                      <a:endParaRPr kumimoji="1" lang="ja-JP" altLang="en-US" sz="16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a:r>
                        <a:rPr kumimoji="1" lang="ja-JP" altLang="en-US" sz="1600" dirty="0" smtClean="0"/>
                        <a:t>イ</a:t>
                      </a:r>
                      <a:endParaRPr kumimoji="1" lang="ja-JP" altLang="en-US" sz="16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a:r>
                        <a:rPr kumimoji="1" lang="ja-JP" altLang="en-US" sz="1600" dirty="0" smtClean="0"/>
                        <a:t>イ</a:t>
                      </a:r>
                      <a:endParaRPr kumimoji="1" lang="ja-JP" altLang="en-US" sz="1600" dirty="0"/>
                    </a:p>
                  </a:txBody>
                  <a:tcPr>
                    <a:lnL w="9525"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r>
              <a:tr h="370840">
                <a:tc>
                  <a:txBody>
                    <a:bodyPr/>
                    <a:lstStyle/>
                    <a:p>
                      <a:r>
                        <a:rPr kumimoji="1" lang="en-US" altLang="ja-JP" sz="1600" dirty="0" smtClean="0"/>
                        <a:t>ID = 0</a:t>
                      </a:r>
                      <a:endParaRPr kumimoji="1" lang="ja-JP" altLang="en-US" sz="1600" dirty="0"/>
                    </a:p>
                  </a:txBody>
                  <a:tcPr>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r>
                        <a:rPr kumimoji="1" lang="en-US" altLang="ja-JP" sz="1600" dirty="0" smtClean="0"/>
                        <a:t>0.27 %</a:t>
                      </a:r>
                      <a:endParaRPr kumimoji="1" lang="ja-JP" altLang="en-US" sz="16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r>
                        <a:rPr kumimoji="1" lang="en-US" altLang="ja-JP" sz="1600" dirty="0" smtClean="0"/>
                        <a:t>0.30 %</a:t>
                      </a:r>
                      <a:endParaRPr kumimoji="1" lang="ja-JP" altLang="en-US" sz="16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r>
                        <a:rPr kumimoji="1" lang="en-US" altLang="ja-JP" sz="1600" dirty="0" smtClean="0"/>
                        <a:t>0.30 %</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r>
                        <a:rPr kumimoji="1" lang="en-US" altLang="ja-JP" sz="1600" dirty="0" smtClean="0"/>
                        <a:t>0.33 %</a:t>
                      </a:r>
                      <a:endParaRPr kumimoji="1" lang="ja-JP" altLang="en-US" sz="16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r>
                        <a:rPr kumimoji="1" lang="en-US" altLang="ja-JP" sz="1600" dirty="0" smtClean="0"/>
                        <a:t>0.39 %</a:t>
                      </a:r>
                      <a:endParaRPr kumimoji="1" lang="ja-JP" altLang="en-US" sz="16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r>
                        <a:rPr kumimoji="1" lang="en-US" altLang="ja-JP" sz="1600" dirty="0" smtClean="0"/>
                        <a:t>0.41 %</a:t>
                      </a:r>
                      <a:endParaRPr kumimoji="1" lang="ja-JP" altLang="en-US" sz="1600" dirty="0"/>
                    </a:p>
                  </a:txBody>
                  <a:tcPr>
                    <a:lnL w="9525"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ID</a:t>
                      </a:r>
                      <a:r>
                        <a:rPr kumimoji="1" lang="en-US" altLang="ja-JP" sz="1600" baseline="0" dirty="0" smtClean="0"/>
                        <a:t> = </a:t>
                      </a:r>
                      <a:r>
                        <a:rPr kumimoji="1" lang="en-US" altLang="ja-JP" sz="1600" dirty="0" smtClean="0"/>
                        <a:t>1</a:t>
                      </a:r>
                      <a:endParaRPr kumimoji="1" lang="ja-JP" altLang="en-US" sz="1600" dirty="0" smtClean="0"/>
                    </a:p>
                  </a:txBody>
                  <a:tcPr>
                    <a:lnR w="9525" cap="flat" cmpd="sng" algn="ctr">
                      <a:solidFill>
                        <a:schemeClr val="tx1"/>
                      </a:solidFill>
                      <a:prstDash val="solid"/>
                      <a:round/>
                      <a:headEnd type="none" w="med" len="med"/>
                      <a:tailEnd type="none" w="med" len="med"/>
                    </a:lnR>
                  </a:tcPr>
                </a:tc>
                <a:tc>
                  <a:txBody>
                    <a:bodyPr/>
                    <a:lstStyle/>
                    <a:p>
                      <a:r>
                        <a:rPr kumimoji="1" lang="en-US" altLang="ja-JP" sz="1600" dirty="0" smtClean="0"/>
                        <a:t>0.61 %</a:t>
                      </a:r>
                      <a:endParaRPr kumimoji="1" lang="ja-JP" altLang="en-US" sz="16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r>
                        <a:rPr kumimoji="1" lang="en-US" altLang="ja-JP" sz="1600" dirty="0" smtClean="0"/>
                        <a:t>0.64 %</a:t>
                      </a:r>
                      <a:endParaRPr kumimoji="1" lang="ja-JP" altLang="en-US" sz="16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r>
                        <a:rPr kumimoji="1" lang="en-US" altLang="ja-JP" sz="1600" dirty="0" smtClean="0"/>
                        <a:t>0.65 %</a:t>
                      </a:r>
                      <a:endParaRPr kumimoji="1" lang="ja-JP" altLang="en-US" sz="16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r>
                        <a:rPr kumimoji="1" lang="en-US" altLang="ja-JP" sz="1600" dirty="0" smtClean="0"/>
                        <a:t>0.71 %</a:t>
                      </a:r>
                      <a:endParaRPr kumimoji="1" lang="ja-JP" altLang="en-US" sz="16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r>
                        <a:rPr kumimoji="1" lang="en-US" altLang="ja-JP" sz="1600" dirty="0" smtClean="0"/>
                        <a:t>0.80 %</a:t>
                      </a:r>
                      <a:endParaRPr kumimoji="1" lang="ja-JP" altLang="en-US" sz="16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r>
                        <a:rPr kumimoji="1" lang="en-US" altLang="ja-JP" sz="1600" dirty="0" smtClean="0"/>
                        <a:t>0.81 %</a:t>
                      </a:r>
                      <a:endParaRPr kumimoji="1" lang="ja-JP" altLang="en-US" sz="1600" dirty="0"/>
                    </a:p>
                  </a:txBody>
                  <a:tcPr>
                    <a:lnL w="9525" cap="flat" cmpd="sng" algn="ctr">
                      <a:solidFill>
                        <a:schemeClr val="tx1"/>
                      </a:solidFill>
                      <a:prstDash val="solid"/>
                      <a:round/>
                      <a:headEnd type="none" w="med" len="med"/>
                      <a:tailEnd type="none" w="med" len="med"/>
                    </a:ln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ID = 2</a:t>
                      </a:r>
                      <a:endParaRPr kumimoji="1" lang="ja-JP" altLang="en-US" sz="1600" dirty="0" smtClean="0"/>
                    </a:p>
                  </a:txBody>
                  <a:tcPr>
                    <a:lnR w="9525" cap="flat" cmpd="sng" algn="ctr">
                      <a:solidFill>
                        <a:schemeClr val="tx1"/>
                      </a:solidFill>
                      <a:prstDash val="solid"/>
                      <a:round/>
                      <a:headEnd type="none" w="med" len="med"/>
                      <a:tailEnd type="none" w="med" len="med"/>
                    </a:lnR>
                  </a:tcPr>
                </a:tc>
                <a:tc>
                  <a:txBody>
                    <a:bodyPr/>
                    <a:lstStyle/>
                    <a:p>
                      <a:r>
                        <a:rPr kumimoji="1" lang="en-US" altLang="ja-JP" sz="1600" dirty="0" smtClean="0"/>
                        <a:t>0.78 %</a:t>
                      </a:r>
                      <a:endParaRPr kumimoji="1" lang="ja-JP" altLang="en-US" sz="16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r>
                        <a:rPr kumimoji="1" lang="en-US" altLang="ja-JP" sz="1600" dirty="0" smtClean="0"/>
                        <a:t>0.82 %</a:t>
                      </a:r>
                      <a:endParaRPr kumimoji="1" lang="ja-JP" altLang="en-US" sz="16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r>
                        <a:rPr kumimoji="1" lang="en-US" altLang="ja-JP" sz="1600" dirty="0" smtClean="0"/>
                        <a:t>0.83 %</a:t>
                      </a:r>
                      <a:endParaRPr kumimoji="1" lang="ja-JP" altLang="en-US" sz="16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r>
                        <a:rPr kumimoji="1" lang="en-US" altLang="ja-JP" sz="1600" dirty="0" smtClean="0"/>
                        <a:t>0.95 %</a:t>
                      </a:r>
                      <a:endParaRPr kumimoji="1" lang="ja-JP" altLang="en-US" sz="16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r>
                        <a:rPr kumimoji="1" lang="en-US" altLang="ja-JP" sz="1600" dirty="0" smtClean="0"/>
                        <a:t>0.97 %</a:t>
                      </a:r>
                      <a:endParaRPr kumimoji="1" lang="ja-JP" altLang="en-US" sz="16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r>
                        <a:rPr kumimoji="1" lang="en-US" altLang="ja-JP" sz="1600" dirty="0" smtClean="0"/>
                        <a:t>0.98 %</a:t>
                      </a:r>
                      <a:endParaRPr kumimoji="1" lang="ja-JP" altLang="en-US" sz="1600" dirty="0"/>
                    </a:p>
                  </a:txBody>
                  <a:tcPr>
                    <a:lnL w="9525" cap="flat" cmpd="sng" algn="ctr">
                      <a:solidFill>
                        <a:schemeClr val="tx1"/>
                      </a:solidFill>
                      <a:prstDash val="solid"/>
                      <a:round/>
                      <a:headEnd type="none" w="med" len="med"/>
                      <a:tailEnd type="none" w="med" len="med"/>
                    </a:lnL>
                  </a:tcPr>
                </a:tc>
              </a:tr>
            </a:tbl>
          </a:graphicData>
        </a:graphic>
      </p:graphicFrame>
      <p:sp>
        <p:nvSpPr>
          <p:cNvPr id="10" name="テキスト ボックス 9"/>
          <p:cNvSpPr txBox="1"/>
          <p:nvPr/>
        </p:nvSpPr>
        <p:spPr>
          <a:xfrm>
            <a:off x="4211960" y="6011996"/>
            <a:ext cx="4464496" cy="369332"/>
          </a:xfrm>
          <a:prstGeom prst="rect">
            <a:avLst/>
          </a:prstGeom>
          <a:noFill/>
        </p:spPr>
        <p:txBody>
          <a:bodyPr wrap="square" rtlCol="0">
            <a:spAutoFit/>
          </a:bodyPr>
          <a:lstStyle/>
          <a:p>
            <a:r>
              <a:rPr lang="en-US" altLang="ja-JP" dirty="0" smtClean="0"/>
              <a:t>Opening angle cut is 170°in all cases.</a:t>
            </a:r>
            <a:endParaRPr kumimoji="1" lang="ja-JP"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74638"/>
            <a:ext cx="8229600" cy="562074"/>
          </a:xfrm>
        </p:spPr>
        <p:txBody>
          <a:bodyPr>
            <a:noAutofit/>
          </a:bodyPr>
          <a:lstStyle/>
          <a:p>
            <a:pPr algn="l"/>
            <a:r>
              <a:rPr lang="en-US" altLang="ja-JP" sz="3200" dirty="0" smtClean="0"/>
              <a:t>Evaluation</a:t>
            </a:r>
            <a:r>
              <a:rPr kumimoji="1" lang="en-US" altLang="ja-JP" sz="3200" dirty="0" smtClean="0"/>
              <a:t> of XEC energy resolution</a:t>
            </a:r>
            <a:endParaRPr kumimoji="1" lang="ja-JP" altLang="en-US" sz="3200" dirty="0"/>
          </a:p>
        </p:txBody>
      </p:sp>
      <p:pic>
        <p:nvPicPr>
          <p:cNvPr id="1026" name="Picture 2" descr="C:\Users\Kaneko\Documents\MEG\贈り物\sample.png"/>
          <p:cNvPicPr>
            <a:picLocks noChangeAspect="1" noChangeArrowheads="1"/>
          </p:cNvPicPr>
          <p:nvPr/>
        </p:nvPicPr>
        <p:blipFill>
          <a:blip r:embed="rId2" cstate="print"/>
          <a:srcRect l="44661" t="12873" r="17177" b="9195"/>
          <a:stretch>
            <a:fillRect/>
          </a:stretch>
        </p:blipFill>
        <p:spPr bwMode="auto">
          <a:xfrm>
            <a:off x="323528" y="1089143"/>
            <a:ext cx="2160240" cy="5494705"/>
          </a:xfrm>
          <a:prstGeom prst="rect">
            <a:avLst/>
          </a:prstGeom>
          <a:noFill/>
        </p:spPr>
      </p:pic>
      <p:sp>
        <p:nvSpPr>
          <p:cNvPr id="6" name="テキスト ボックス 5"/>
          <p:cNvSpPr txBox="1"/>
          <p:nvPr/>
        </p:nvSpPr>
        <p:spPr>
          <a:xfrm>
            <a:off x="2987824" y="1268760"/>
            <a:ext cx="3384376" cy="369332"/>
          </a:xfrm>
          <a:prstGeom prst="rect">
            <a:avLst/>
          </a:prstGeom>
          <a:noFill/>
        </p:spPr>
        <p:txBody>
          <a:bodyPr wrap="square" rtlCol="0">
            <a:spAutoFit/>
          </a:bodyPr>
          <a:lstStyle/>
          <a:p>
            <a:r>
              <a:rPr kumimoji="1" lang="en-US" altLang="ja-JP" dirty="0" smtClean="0"/>
              <a:t>DATA = γ energy (corrected)</a:t>
            </a:r>
            <a:endParaRPr kumimoji="1" lang="ja-JP" altLang="en-US" dirty="0"/>
          </a:p>
        </p:txBody>
      </p:sp>
      <p:cxnSp>
        <p:nvCxnSpPr>
          <p:cNvPr id="8" name="直線矢印コネクタ 7"/>
          <p:cNvCxnSpPr>
            <a:stCxn id="6" idx="1"/>
          </p:cNvCxnSpPr>
          <p:nvPr/>
        </p:nvCxnSpPr>
        <p:spPr>
          <a:xfrm flipH="1">
            <a:off x="1763688" y="1453426"/>
            <a:ext cx="1224136" cy="1753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2411760" y="1988840"/>
            <a:ext cx="6480720" cy="1477328"/>
          </a:xfrm>
          <a:prstGeom prst="rect">
            <a:avLst/>
          </a:prstGeom>
          <a:noFill/>
        </p:spPr>
        <p:txBody>
          <a:bodyPr wrap="square" rtlCol="0">
            <a:spAutoFit/>
          </a:bodyPr>
          <a:lstStyle/>
          <a:p>
            <a:r>
              <a:rPr lang="en-US" altLang="ja-JP" dirty="0" smtClean="0"/>
              <a:t>Fit </a:t>
            </a:r>
            <a:r>
              <a:rPr lang="en-US" altLang="ja-JP" dirty="0" err="1" smtClean="0"/>
              <a:t>func</a:t>
            </a:r>
            <a:r>
              <a:rPr lang="en-US" altLang="ja-JP" dirty="0" smtClean="0"/>
              <a:t> =normal response (exponential-</a:t>
            </a:r>
            <a:r>
              <a:rPr lang="en-US" altLang="ja-JP" dirty="0" err="1" smtClean="0"/>
              <a:t>gaussian</a:t>
            </a:r>
            <a:r>
              <a:rPr lang="en-US" altLang="ja-JP" dirty="0" smtClean="0"/>
              <a:t>)</a:t>
            </a:r>
          </a:p>
          <a:p>
            <a:r>
              <a:rPr lang="en-US" altLang="ja-JP" dirty="0" smtClean="0"/>
              <a:t> 	</a:t>
            </a:r>
            <a:r>
              <a:rPr lang="ja-JP" altLang="en-US" dirty="0" smtClean="0"/>
              <a:t>＊</a:t>
            </a:r>
            <a:endParaRPr lang="en-US" altLang="ja-JP" dirty="0" smtClean="0"/>
          </a:p>
          <a:p>
            <a:r>
              <a:rPr kumimoji="1" lang="en-US" altLang="ja-JP" dirty="0"/>
              <a:t>	</a:t>
            </a:r>
            <a:r>
              <a:rPr lang="en-US" altLang="ja-JP" dirty="0" smtClean="0"/>
              <a:t>π</a:t>
            </a:r>
            <a:r>
              <a:rPr lang="en-US" altLang="ja-JP" baseline="30000" dirty="0" smtClean="0"/>
              <a:t>0</a:t>
            </a:r>
            <a:r>
              <a:rPr lang="en-US" altLang="ja-JP" dirty="0" smtClean="0"/>
              <a:t> γ</a:t>
            </a:r>
            <a:r>
              <a:rPr lang="ja-JP" altLang="en-US" dirty="0"/>
              <a:t> </a:t>
            </a:r>
            <a:r>
              <a:rPr lang="en-US" altLang="ja-JP" dirty="0" smtClean="0"/>
              <a:t>distribution</a:t>
            </a:r>
          </a:p>
          <a:p>
            <a:r>
              <a:rPr kumimoji="1" lang="en-US" altLang="ja-JP" dirty="0"/>
              <a:t>	</a:t>
            </a:r>
            <a:r>
              <a:rPr kumimoji="1" lang="ja-JP" altLang="en-US" dirty="0" smtClean="0"/>
              <a:t>＊</a:t>
            </a:r>
            <a:endParaRPr kumimoji="1" lang="en-US" altLang="ja-JP" dirty="0" smtClean="0"/>
          </a:p>
          <a:p>
            <a:r>
              <a:rPr lang="en-US" altLang="ja-JP" dirty="0" smtClean="0"/>
              <a:t>	pedestal (difference between π &amp; μ beam)</a:t>
            </a:r>
            <a:endParaRPr kumimoji="1" lang="ja-JP" altLang="en-US" dirty="0"/>
          </a:p>
        </p:txBody>
      </p:sp>
      <p:cxnSp>
        <p:nvCxnSpPr>
          <p:cNvPr id="12" name="直線矢印コネクタ 11"/>
          <p:cNvCxnSpPr/>
          <p:nvPr/>
        </p:nvCxnSpPr>
        <p:spPr>
          <a:xfrm flipH="1" flipV="1">
            <a:off x="1835696" y="2132860"/>
            <a:ext cx="648072" cy="720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右カーブ矢印 16"/>
          <p:cNvSpPr/>
          <p:nvPr/>
        </p:nvSpPr>
        <p:spPr>
          <a:xfrm flipV="1">
            <a:off x="2987824" y="2708920"/>
            <a:ext cx="360040" cy="1224136"/>
          </a:xfrm>
          <a:prstGeom prst="curvedRightArrow">
            <a:avLst>
              <a:gd name="adj1" fmla="val 27"/>
              <a:gd name="adj2" fmla="val 29712"/>
              <a:gd name="adj3" fmla="val 161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テキスト ボックス 17"/>
          <p:cNvSpPr txBox="1"/>
          <p:nvPr/>
        </p:nvSpPr>
        <p:spPr>
          <a:xfrm>
            <a:off x="3419872" y="3717032"/>
            <a:ext cx="2664296" cy="369332"/>
          </a:xfrm>
          <a:prstGeom prst="rect">
            <a:avLst/>
          </a:prstGeom>
          <a:noFill/>
        </p:spPr>
        <p:txBody>
          <a:bodyPr wrap="square" rtlCol="0">
            <a:spAutoFit/>
          </a:bodyPr>
          <a:lstStyle/>
          <a:p>
            <a:r>
              <a:rPr lang="en-US" altLang="ja-JP" dirty="0" smtClean="0"/>
              <a:t>from  MC simulation</a:t>
            </a:r>
            <a:endParaRPr kumimoji="1" lang="ja-JP" altLang="en-US" dirty="0"/>
          </a:p>
        </p:txBody>
      </p:sp>
      <p:sp>
        <p:nvSpPr>
          <p:cNvPr id="10" name="右カーブ矢印 9"/>
          <p:cNvSpPr/>
          <p:nvPr/>
        </p:nvSpPr>
        <p:spPr>
          <a:xfrm flipV="1">
            <a:off x="2987824" y="3284984"/>
            <a:ext cx="360040" cy="1224136"/>
          </a:xfrm>
          <a:prstGeom prst="curvedRightArrow">
            <a:avLst>
              <a:gd name="adj1" fmla="val 27"/>
              <a:gd name="adj2" fmla="val 29712"/>
              <a:gd name="adj3" fmla="val 161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テキスト ボックス 12"/>
          <p:cNvSpPr txBox="1"/>
          <p:nvPr/>
        </p:nvSpPr>
        <p:spPr>
          <a:xfrm>
            <a:off x="3419872" y="4293096"/>
            <a:ext cx="3096344" cy="369332"/>
          </a:xfrm>
          <a:prstGeom prst="rect">
            <a:avLst/>
          </a:prstGeom>
          <a:noFill/>
        </p:spPr>
        <p:txBody>
          <a:bodyPr wrap="square" rtlCol="0">
            <a:spAutoFit/>
          </a:bodyPr>
          <a:lstStyle/>
          <a:p>
            <a:r>
              <a:rPr lang="en-US" altLang="ja-JP" dirty="0" smtClean="0"/>
              <a:t>from  CEX data trigger 31</a:t>
            </a:r>
            <a:endParaRPr kumimoji="1" lang="ja-JP"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70384" y="260648"/>
            <a:ext cx="4721696" cy="528794"/>
          </a:xfrm>
        </p:spPr>
        <p:txBody>
          <a:bodyPr/>
          <a:lstStyle/>
          <a:p>
            <a:r>
              <a:rPr lang="en-US" altLang="ja-JP" dirty="0" smtClean="0"/>
              <a:t>XEC timing</a:t>
            </a:r>
            <a:endParaRPr kumimoji="1" lang="ja-JP" altLang="en-US" dirty="0"/>
          </a:p>
        </p:txBody>
      </p:sp>
      <p:sp>
        <p:nvSpPr>
          <p:cNvPr id="3" name="日付プレースホルダ 2"/>
          <p:cNvSpPr>
            <a:spLocks noGrp="1"/>
          </p:cNvSpPr>
          <p:nvPr>
            <p:ph type="dt" sz="half" idx="10"/>
          </p:nvPr>
        </p:nvSpPr>
        <p:spPr/>
        <p:txBody>
          <a:bodyPr/>
          <a:lstStyle/>
          <a:p>
            <a:r>
              <a:rPr lang="en-US" altLang="ja-JP" smtClean="0"/>
              <a:t>2012/3/25</a:t>
            </a:r>
            <a:endParaRPr lang="ja-JP" altLang="en-US"/>
          </a:p>
        </p:txBody>
      </p:sp>
      <p:sp>
        <p:nvSpPr>
          <p:cNvPr id="4" name="フッター プレースホルダ 3"/>
          <p:cNvSpPr>
            <a:spLocks noGrp="1"/>
          </p:cNvSpPr>
          <p:nvPr>
            <p:ph type="ftr" sz="quarter" idx="11"/>
          </p:nvPr>
        </p:nvSpPr>
        <p:spPr/>
        <p:txBody>
          <a:bodyPr/>
          <a:lstStyle/>
          <a:p>
            <a:r>
              <a:rPr lang="zh-CN" altLang="en-US" smtClean="0"/>
              <a:t>日本物理学会第</a:t>
            </a:r>
            <a:r>
              <a:rPr lang="en-US" altLang="zh-CN" smtClean="0"/>
              <a:t>67</a:t>
            </a:r>
            <a:r>
              <a:rPr lang="zh-CN" altLang="en-US" smtClean="0"/>
              <a:t>回年次大会</a:t>
            </a:r>
            <a:endParaRPr lang="ja-JP" altLang="en-US"/>
          </a:p>
        </p:txBody>
      </p:sp>
      <p:sp>
        <p:nvSpPr>
          <p:cNvPr id="5" name="スライド番号プレースホルダ 4"/>
          <p:cNvSpPr>
            <a:spLocks noGrp="1"/>
          </p:cNvSpPr>
          <p:nvPr>
            <p:ph type="sldNum" sz="quarter" idx="12"/>
          </p:nvPr>
        </p:nvSpPr>
        <p:spPr/>
        <p:txBody>
          <a:bodyPr/>
          <a:lstStyle/>
          <a:p>
            <a:fld id="{8B811CFD-BECF-4463-9DB2-C6817765D34E}" type="slidenum">
              <a:rPr lang="ja-JP" altLang="en-US" smtClean="0"/>
              <a:pPr/>
              <a:t>22</a:t>
            </a:fld>
            <a:endParaRPr lang="ja-JP" altLang="en-US" dirty="0"/>
          </a:p>
        </p:txBody>
      </p:sp>
      <p:pic>
        <p:nvPicPr>
          <p:cNvPr id="1029" name="Picture 5"/>
          <p:cNvPicPr>
            <a:picLocks noChangeAspect="1" noChangeArrowheads="1"/>
          </p:cNvPicPr>
          <p:nvPr/>
        </p:nvPicPr>
        <p:blipFill>
          <a:blip r:embed="rId2" cstate="print"/>
          <a:srcRect/>
          <a:stretch>
            <a:fillRect/>
          </a:stretch>
        </p:blipFill>
        <p:spPr bwMode="auto">
          <a:xfrm>
            <a:off x="251520" y="1340768"/>
            <a:ext cx="3980681" cy="4504168"/>
          </a:xfrm>
          <a:prstGeom prst="rect">
            <a:avLst/>
          </a:prstGeom>
          <a:noFill/>
          <a:ln w="9525">
            <a:noFill/>
            <a:miter lim="800000"/>
            <a:headEnd/>
            <a:tailEnd/>
          </a:ln>
        </p:spPr>
      </p:pic>
      <p:pic>
        <p:nvPicPr>
          <p:cNvPr id="1030" name="Picture 6"/>
          <p:cNvPicPr>
            <a:picLocks noChangeAspect="1" noChangeArrowheads="1"/>
          </p:cNvPicPr>
          <p:nvPr/>
        </p:nvPicPr>
        <p:blipFill>
          <a:blip r:embed="rId3" cstate="print"/>
          <a:srcRect/>
          <a:stretch>
            <a:fillRect/>
          </a:stretch>
        </p:blipFill>
        <p:spPr bwMode="auto">
          <a:xfrm>
            <a:off x="4788024" y="1340768"/>
            <a:ext cx="4131769" cy="2604811"/>
          </a:xfrm>
          <a:prstGeom prst="rect">
            <a:avLst/>
          </a:prstGeom>
          <a:noFill/>
          <a:ln w="9525">
            <a:noFill/>
            <a:miter lim="800000"/>
            <a:headEnd/>
            <a:tailEnd/>
          </a:ln>
        </p:spPr>
      </p:pic>
      <p:sp>
        <p:nvSpPr>
          <p:cNvPr id="12" name="テキスト ボックス 11"/>
          <p:cNvSpPr txBox="1"/>
          <p:nvPr/>
        </p:nvSpPr>
        <p:spPr>
          <a:xfrm>
            <a:off x="5436096" y="4077072"/>
            <a:ext cx="3024336" cy="369332"/>
          </a:xfrm>
          <a:prstGeom prst="rect">
            <a:avLst/>
          </a:prstGeom>
          <a:noFill/>
        </p:spPr>
        <p:txBody>
          <a:bodyPr wrap="square" rtlCol="0">
            <a:spAutoFit/>
          </a:bodyPr>
          <a:lstStyle/>
          <a:p>
            <a:r>
              <a:rPr lang="en-US" altLang="ja-JP" dirty="0" smtClean="0"/>
              <a:t>Calculated by  T</a:t>
            </a:r>
            <a:r>
              <a:rPr lang="en-US" altLang="ja-JP" baseline="-25000" dirty="0" smtClean="0"/>
              <a:t>odd</a:t>
            </a:r>
            <a:r>
              <a:rPr lang="en-US" altLang="ja-JP" dirty="0" smtClean="0"/>
              <a:t> -</a:t>
            </a:r>
            <a:r>
              <a:rPr lang="en-US" altLang="ja-JP" dirty="0" err="1" smtClean="0"/>
              <a:t>T</a:t>
            </a:r>
            <a:r>
              <a:rPr lang="en-US" altLang="ja-JP" baseline="-25000" dirty="0" err="1" smtClean="0"/>
              <a:t>even</a:t>
            </a:r>
            <a:endParaRPr kumimoji="1" lang="ja-JP" altLang="en-US" baseline="-25000" dirty="0"/>
          </a:p>
        </p:txBody>
      </p:sp>
      <p:sp>
        <p:nvSpPr>
          <p:cNvPr id="10" name="テキスト ボックス 9"/>
          <p:cNvSpPr txBox="1"/>
          <p:nvPr/>
        </p:nvSpPr>
        <p:spPr>
          <a:xfrm>
            <a:off x="5220072" y="1331476"/>
            <a:ext cx="3456384" cy="369332"/>
          </a:xfrm>
          <a:prstGeom prst="rect">
            <a:avLst/>
          </a:prstGeom>
          <a:noFill/>
        </p:spPr>
        <p:txBody>
          <a:bodyPr wrap="square" rtlCol="0">
            <a:spAutoFit/>
          </a:bodyPr>
          <a:lstStyle/>
          <a:p>
            <a:r>
              <a:rPr lang="en-US" altLang="ja-JP" dirty="0" smtClean="0"/>
              <a:t>intrinsic timing resolution</a:t>
            </a:r>
            <a:endParaRPr kumimoji="1" lang="ja-JP" altLang="en-US" dirty="0"/>
          </a:p>
        </p:txBody>
      </p:sp>
      <p:sp>
        <p:nvSpPr>
          <p:cNvPr id="13" name="テキスト ボックス 12"/>
          <p:cNvSpPr txBox="1"/>
          <p:nvPr/>
        </p:nvSpPr>
        <p:spPr>
          <a:xfrm>
            <a:off x="5724128" y="4653136"/>
            <a:ext cx="2232248" cy="646331"/>
          </a:xfrm>
          <a:prstGeom prst="rect">
            <a:avLst/>
          </a:prstGeom>
          <a:noFill/>
        </p:spPr>
        <p:txBody>
          <a:bodyPr wrap="square" rtlCol="0">
            <a:spAutoFit/>
          </a:bodyPr>
          <a:lstStyle/>
          <a:p>
            <a:r>
              <a:rPr lang="en-US" altLang="ja-JP" dirty="0" smtClean="0"/>
              <a:t>37.5 </a:t>
            </a:r>
            <a:r>
              <a:rPr lang="en-US" altLang="ja-JP" dirty="0" err="1" smtClean="0"/>
              <a:t>ps</a:t>
            </a:r>
            <a:r>
              <a:rPr lang="en-US" altLang="ja-JP" dirty="0" smtClean="0"/>
              <a:t> @</a:t>
            </a:r>
            <a:r>
              <a:rPr lang="en-US" altLang="ja-JP" dirty="0" err="1" smtClean="0"/>
              <a:t>55MeV</a:t>
            </a:r>
            <a:endParaRPr lang="en-US" altLang="ja-JP" dirty="0" smtClean="0"/>
          </a:p>
          <a:p>
            <a:r>
              <a:rPr kumimoji="1" lang="en-US" altLang="ja-JP" dirty="0" smtClean="0"/>
              <a:t>30.2 </a:t>
            </a:r>
            <a:r>
              <a:rPr kumimoji="1" lang="en-US" altLang="ja-JP" dirty="0" err="1" smtClean="0"/>
              <a:t>ps</a:t>
            </a:r>
            <a:r>
              <a:rPr kumimoji="1" lang="en-US" altLang="ja-JP" dirty="0" smtClean="0"/>
              <a:t> @</a:t>
            </a:r>
            <a:r>
              <a:rPr kumimoji="1" lang="en-US" altLang="ja-JP" dirty="0" err="1" smtClean="0"/>
              <a:t>83MeV</a:t>
            </a:r>
            <a:endParaRPr kumimoji="1" lang="ja-JP"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aneko\Documents\MEG\日々の発表\3月\PMTUniformity.png"/>
          <p:cNvPicPr>
            <a:picLocks noChangeAspect="1" noChangeArrowheads="1"/>
          </p:cNvPicPr>
          <p:nvPr/>
        </p:nvPicPr>
        <p:blipFill>
          <a:blip r:embed="rId2" cstate="print"/>
          <a:srcRect/>
          <a:stretch>
            <a:fillRect/>
          </a:stretch>
        </p:blipFill>
        <p:spPr bwMode="auto">
          <a:xfrm>
            <a:off x="512068" y="908720"/>
            <a:ext cx="3771900" cy="2590800"/>
          </a:xfrm>
          <a:prstGeom prst="rect">
            <a:avLst/>
          </a:prstGeom>
          <a:noFill/>
        </p:spPr>
      </p:pic>
      <p:sp>
        <p:nvSpPr>
          <p:cNvPr id="2" name="タイトル 1"/>
          <p:cNvSpPr>
            <a:spLocks noGrp="1"/>
          </p:cNvSpPr>
          <p:nvPr>
            <p:ph type="title"/>
          </p:nvPr>
        </p:nvSpPr>
        <p:spPr>
          <a:xfrm>
            <a:off x="457200" y="274638"/>
            <a:ext cx="8229600" cy="562074"/>
          </a:xfrm>
        </p:spPr>
        <p:txBody>
          <a:bodyPr>
            <a:noAutofit/>
          </a:bodyPr>
          <a:lstStyle/>
          <a:p>
            <a:pPr algn="l"/>
            <a:r>
              <a:rPr kumimoji="1" lang="en-US" altLang="ja-JP" sz="3200" dirty="0" smtClean="0"/>
              <a:t>Gain fluctuation of XEC PMT </a:t>
            </a:r>
            <a:endParaRPr kumimoji="1" lang="ja-JP" altLang="en-US" sz="3200" dirty="0"/>
          </a:p>
        </p:txBody>
      </p:sp>
      <p:sp>
        <p:nvSpPr>
          <p:cNvPr id="6" name="テキスト ボックス 5"/>
          <p:cNvSpPr txBox="1"/>
          <p:nvPr/>
        </p:nvSpPr>
        <p:spPr>
          <a:xfrm>
            <a:off x="4067944" y="1412776"/>
            <a:ext cx="4032448" cy="923330"/>
          </a:xfrm>
          <a:prstGeom prst="rect">
            <a:avLst/>
          </a:prstGeom>
          <a:noFill/>
        </p:spPr>
        <p:txBody>
          <a:bodyPr wrap="square" rtlCol="0">
            <a:spAutoFit/>
          </a:bodyPr>
          <a:lstStyle/>
          <a:p>
            <a:r>
              <a:rPr kumimoji="1" lang="ja-JP" altLang="en-US" dirty="0" smtClean="0"/>
              <a:t>← </a:t>
            </a:r>
            <a:r>
              <a:rPr kumimoji="1" lang="en-US" altLang="ja-JP" dirty="0" smtClean="0"/>
              <a:t>PMT Gain Distribution</a:t>
            </a:r>
          </a:p>
          <a:p>
            <a:endParaRPr lang="en-US" altLang="ja-JP" dirty="0" smtClean="0"/>
          </a:p>
          <a:p>
            <a:r>
              <a:rPr lang="en-US" altLang="ja-JP" dirty="0" smtClean="0"/>
              <a:t>     Gain factor =</a:t>
            </a:r>
            <a:r>
              <a:rPr kumimoji="1" lang="en-US" altLang="ja-JP" dirty="0" smtClean="0"/>
              <a:t> 0.6 </a:t>
            </a:r>
            <a:r>
              <a:rPr kumimoji="1" lang="ja-JP" altLang="en-US" dirty="0" smtClean="0"/>
              <a:t>～ </a:t>
            </a:r>
            <a:r>
              <a:rPr kumimoji="1" lang="en-US" altLang="ja-JP" dirty="0" smtClean="0"/>
              <a:t>1.5</a:t>
            </a:r>
            <a:endParaRPr kumimoji="1" lang="ja-JP" altLang="en-US" dirty="0"/>
          </a:p>
        </p:txBody>
      </p:sp>
      <p:pic>
        <p:nvPicPr>
          <p:cNvPr id="8" name="Picture 2"/>
          <p:cNvPicPr>
            <a:picLocks noChangeAspect="1" noChangeArrowheads="1"/>
          </p:cNvPicPr>
          <p:nvPr/>
        </p:nvPicPr>
        <p:blipFill>
          <a:blip r:embed="rId3" cstate="print"/>
          <a:srcRect l="47244" t="26575" r="17717" b="29528"/>
          <a:stretch>
            <a:fillRect/>
          </a:stretch>
        </p:blipFill>
        <p:spPr bwMode="auto">
          <a:xfrm>
            <a:off x="1331640" y="3372776"/>
            <a:ext cx="3332125" cy="3339615"/>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l="50197" t="23991" r="14764" b="31373"/>
          <a:stretch>
            <a:fillRect/>
          </a:stretch>
        </p:blipFill>
        <p:spPr bwMode="auto">
          <a:xfrm>
            <a:off x="4768267" y="3274110"/>
            <a:ext cx="3332125" cy="339583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62074"/>
          </a:xfrm>
        </p:spPr>
        <p:txBody>
          <a:bodyPr>
            <a:noAutofit/>
          </a:bodyPr>
          <a:lstStyle/>
          <a:p>
            <a:pPr algn="l"/>
            <a:r>
              <a:rPr kumimoji="1" lang="en-US" altLang="ja-JP" sz="3200" dirty="0" smtClean="0"/>
              <a:t>PMT Effective Coverage</a:t>
            </a:r>
            <a:endParaRPr kumimoji="1" lang="ja-JP" altLang="en-US" sz="3200" dirty="0"/>
          </a:p>
        </p:txBody>
      </p:sp>
      <p:pic>
        <p:nvPicPr>
          <p:cNvPr id="1028" name="Picture 4" descr="C:\Users\Kaneko\Desktop\coverage2.png"/>
          <p:cNvPicPr>
            <a:picLocks noChangeAspect="1" noChangeArrowheads="1"/>
          </p:cNvPicPr>
          <p:nvPr/>
        </p:nvPicPr>
        <p:blipFill>
          <a:blip r:embed="rId2" cstate="print"/>
          <a:srcRect/>
          <a:stretch>
            <a:fillRect/>
          </a:stretch>
        </p:blipFill>
        <p:spPr bwMode="auto">
          <a:xfrm>
            <a:off x="4824536" y="1510561"/>
            <a:ext cx="3995936" cy="3164567"/>
          </a:xfrm>
          <a:prstGeom prst="rect">
            <a:avLst/>
          </a:prstGeom>
          <a:noFill/>
        </p:spPr>
      </p:pic>
      <p:sp>
        <p:nvSpPr>
          <p:cNvPr id="6" name="テキスト ボックス 5"/>
          <p:cNvSpPr txBox="1"/>
          <p:nvPr/>
        </p:nvSpPr>
        <p:spPr>
          <a:xfrm>
            <a:off x="251520" y="2771636"/>
            <a:ext cx="1224136" cy="369332"/>
          </a:xfrm>
          <a:prstGeom prst="rect">
            <a:avLst/>
          </a:prstGeom>
          <a:noFill/>
        </p:spPr>
        <p:txBody>
          <a:bodyPr wrap="square" rtlCol="0">
            <a:spAutoFit/>
          </a:bodyPr>
          <a:lstStyle/>
          <a:p>
            <a:r>
              <a:rPr kumimoji="1" lang="en-US" altLang="ja-JP" dirty="0" smtClean="0"/>
              <a:t>Plot of </a:t>
            </a:r>
            <a:endParaRPr kumimoji="1" lang="ja-JP" altLang="en-US" dirty="0"/>
          </a:p>
        </p:txBody>
      </p:sp>
      <p:grpSp>
        <p:nvGrpSpPr>
          <p:cNvPr id="3" name="グループ化 14"/>
          <p:cNvGrpSpPr/>
          <p:nvPr/>
        </p:nvGrpSpPr>
        <p:grpSpPr>
          <a:xfrm>
            <a:off x="1403648" y="2627620"/>
            <a:ext cx="3456384" cy="648072"/>
            <a:chOff x="1403648" y="1412776"/>
            <a:chExt cx="3456384" cy="648072"/>
          </a:xfrm>
        </p:grpSpPr>
        <p:sp>
          <p:nvSpPr>
            <p:cNvPr id="8" name="テキスト ボックス 7"/>
            <p:cNvSpPr txBox="1"/>
            <p:nvPr/>
          </p:nvSpPr>
          <p:spPr>
            <a:xfrm>
              <a:off x="1547664" y="1412776"/>
              <a:ext cx="2952328" cy="338554"/>
            </a:xfrm>
            <a:prstGeom prst="rect">
              <a:avLst/>
            </a:prstGeom>
            <a:noFill/>
          </p:spPr>
          <p:txBody>
            <a:bodyPr wrap="square" rtlCol="0">
              <a:spAutoFit/>
            </a:bodyPr>
            <a:lstStyle/>
            <a:p>
              <a:r>
                <a:rPr kumimoji="1" lang="en-US" altLang="ja-JP" sz="1600" dirty="0" smtClean="0"/>
                <a:t>Directly reached photon</a:t>
              </a:r>
              <a:endParaRPr kumimoji="1" lang="ja-JP" altLang="en-US" sz="1600" dirty="0"/>
            </a:p>
          </p:txBody>
        </p:sp>
        <p:sp>
          <p:nvSpPr>
            <p:cNvPr id="9" name="テキスト ボックス 8"/>
            <p:cNvSpPr txBox="1"/>
            <p:nvPr/>
          </p:nvSpPr>
          <p:spPr>
            <a:xfrm>
              <a:off x="1403648" y="1700808"/>
              <a:ext cx="3456384" cy="338554"/>
            </a:xfrm>
            <a:prstGeom prst="rect">
              <a:avLst/>
            </a:prstGeom>
            <a:noFill/>
          </p:spPr>
          <p:txBody>
            <a:bodyPr wrap="square" rtlCol="0">
              <a:spAutoFit/>
            </a:bodyPr>
            <a:lstStyle/>
            <a:p>
              <a:r>
                <a:rPr lang="en-US" altLang="ja-JP" sz="1600" dirty="0" smtClean="0"/>
                <a:t>Generated</a:t>
              </a:r>
              <a:r>
                <a:rPr kumimoji="1" lang="en-US" altLang="ja-JP" sz="1600" dirty="0" smtClean="0"/>
                <a:t> scintillation photon</a:t>
              </a:r>
              <a:endParaRPr kumimoji="1" lang="ja-JP" altLang="en-US" sz="1600" dirty="0"/>
            </a:p>
          </p:txBody>
        </p:sp>
        <p:cxnSp>
          <p:nvCxnSpPr>
            <p:cNvPr id="11" name="直線コネクタ 10"/>
            <p:cNvCxnSpPr/>
            <p:nvPr/>
          </p:nvCxnSpPr>
          <p:spPr>
            <a:xfrm>
              <a:off x="1467148" y="1751608"/>
              <a:ext cx="2880320" cy="0"/>
            </a:xfrm>
            <a:prstGeom prst="line">
              <a:avLst/>
            </a:prstGeom>
            <a:ln w="12700"/>
          </p:spPr>
          <p:style>
            <a:lnRef idx="1">
              <a:schemeClr val="dk1"/>
            </a:lnRef>
            <a:fillRef idx="0">
              <a:schemeClr val="dk1"/>
            </a:fillRef>
            <a:effectRef idx="0">
              <a:schemeClr val="dk1"/>
            </a:effectRef>
            <a:fontRef idx="minor">
              <a:schemeClr val="tx1"/>
            </a:fontRef>
          </p:style>
        </p:cxnSp>
        <p:sp>
          <p:nvSpPr>
            <p:cNvPr id="13" name="大かっこ 12"/>
            <p:cNvSpPr/>
            <p:nvPr/>
          </p:nvSpPr>
          <p:spPr>
            <a:xfrm>
              <a:off x="1403648" y="1484784"/>
              <a:ext cx="3096344" cy="576064"/>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sp>
        <p:nvSpPr>
          <p:cNvPr id="14" name="テキスト ボックス 13"/>
          <p:cNvSpPr txBox="1"/>
          <p:nvPr/>
        </p:nvSpPr>
        <p:spPr>
          <a:xfrm>
            <a:off x="6732240" y="1455167"/>
            <a:ext cx="936104" cy="461665"/>
          </a:xfrm>
          <a:prstGeom prst="rect">
            <a:avLst/>
          </a:prstGeom>
          <a:noFill/>
        </p:spPr>
        <p:txBody>
          <a:bodyPr wrap="square" rtlCol="0">
            <a:spAutoFit/>
          </a:bodyPr>
          <a:lstStyle/>
          <a:p>
            <a:r>
              <a:rPr kumimoji="1" lang="en-US" altLang="ja-JP" sz="2400" dirty="0" smtClean="0"/>
              <a:t>22%</a:t>
            </a:r>
            <a:endParaRPr kumimoji="1" lang="ja-JP" altLang="en-US" sz="2400" dirty="0"/>
          </a:p>
        </p:txBody>
      </p:sp>
      <p:sp>
        <p:nvSpPr>
          <p:cNvPr id="16" name="テキスト ボックス 15"/>
          <p:cNvSpPr txBox="1"/>
          <p:nvPr/>
        </p:nvSpPr>
        <p:spPr>
          <a:xfrm>
            <a:off x="5148064" y="4459104"/>
            <a:ext cx="3816424" cy="369332"/>
          </a:xfrm>
          <a:prstGeom prst="rect">
            <a:avLst/>
          </a:prstGeom>
          <a:noFill/>
        </p:spPr>
        <p:txBody>
          <a:bodyPr wrap="square" rtlCol="0">
            <a:spAutoFit/>
          </a:bodyPr>
          <a:lstStyle/>
          <a:p>
            <a:r>
              <a:rPr lang="ja-JP" altLang="en-US" dirty="0" smtClean="0"/>
              <a:t>↑</a:t>
            </a:r>
            <a:r>
              <a:rPr lang="en-US" altLang="ja-JP" dirty="0" smtClean="0"/>
              <a:t> Red : w/o Rayleigh scattering</a:t>
            </a:r>
            <a:r>
              <a:rPr kumimoji="1" lang="en-US" altLang="ja-JP" dirty="0" smtClean="0"/>
              <a:t> </a:t>
            </a:r>
            <a:endParaRPr kumimoji="1" lang="ja-JP" altLang="en-US" dirty="0"/>
          </a:p>
        </p:txBody>
      </p:sp>
      <p:sp>
        <p:nvSpPr>
          <p:cNvPr id="17" name="テキスト ボックス 16"/>
          <p:cNvSpPr txBox="1"/>
          <p:nvPr/>
        </p:nvSpPr>
        <p:spPr>
          <a:xfrm>
            <a:off x="323528" y="3646765"/>
            <a:ext cx="4536504" cy="646331"/>
          </a:xfrm>
          <a:prstGeom prst="rect">
            <a:avLst/>
          </a:prstGeom>
          <a:noFill/>
        </p:spPr>
        <p:txBody>
          <a:bodyPr wrap="square" rtlCol="0">
            <a:spAutoFit/>
          </a:bodyPr>
          <a:lstStyle/>
          <a:p>
            <a:r>
              <a:rPr kumimoji="1" lang="en-US" altLang="ja-JP" dirty="0" smtClean="0"/>
              <a:t>Event is generated over all interesting region.</a:t>
            </a:r>
          </a:p>
          <a:p>
            <a:r>
              <a:rPr lang="en-US" altLang="ja-JP" dirty="0" smtClean="0"/>
              <a:t>Reflection ratio is 0.</a:t>
            </a:r>
            <a:endParaRPr kumimoji="1" lang="ja-JP" altLang="en-US" dirty="0"/>
          </a:p>
        </p:txBody>
      </p:sp>
      <p:sp>
        <p:nvSpPr>
          <p:cNvPr id="15" name="日付プレースホルダ 14"/>
          <p:cNvSpPr>
            <a:spLocks noGrp="1"/>
          </p:cNvSpPr>
          <p:nvPr>
            <p:ph type="dt" sz="half" idx="10"/>
          </p:nvPr>
        </p:nvSpPr>
        <p:spPr/>
        <p:txBody>
          <a:bodyPr/>
          <a:lstStyle/>
          <a:p>
            <a:r>
              <a:rPr lang="en-US" altLang="ja-JP" smtClean="0"/>
              <a:t>2012/3/25</a:t>
            </a:r>
            <a:endParaRPr lang="ja-JP" altLang="en-US"/>
          </a:p>
        </p:txBody>
      </p:sp>
      <p:sp>
        <p:nvSpPr>
          <p:cNvPr id="18" name="スライド番号プレースホルダ 17"/>
          <p:cNvSpPr>
            <a:spLocks noGrp="1"/>
          </p:cNvSpPr>
          <p:nvPr>
            <p:ph type="sldNum" sz="quarter" idx="12"/>
          </p:nvPr>
        </p:nvSpPr>
        <p:spPr/>
        <p:txBody>
          <a:bodyPr/>
          <a:lstStyle/>
          <a:p>
            <a:fld id="{8B811CFD-BECF-4463-9DB2-C6817765D34E}" type="slidenum">
              <a:rPr lang="ja-JP" altLang="en-US" smtClean="0"/>
              <a:pPr/>
              <a:t>24</a:t>
            </a:fld>
            <a:endParaRPr lang="ja-JP" altLang="en-US" dirty="0"/>
          </a:p>
        </p:txBody>
      </p:sp>
      <p:sp>
        <p:nvSpPr>
          <p:cNvPr id="19" name="フッター プレースホルダ 18"/>
          <p:cNvSpPr>
            <a:spLocks noGrp="1"/>
          </p:cNvSpPr>
          <p:nvPr>
            <p:ph type="ftr" sz="quarter" idx="11"/>
          </p:nvPr>
        </p:nvSpPr>
        <p:spPr/>
        <p:txBody>
          <a:bodyPr/>
          <a:lstStyle/>
          <a:p>
            <a:r>
              <a:rPr lang="zh-CN" altLang="en-US" smtClean="0"/>
              <a:t>日本物理学会第</a:t>
            </a:r>
            <a:r>
              <a:rPr lang="en-US" altLang="zh-CN" smtClean="0"/>
              <a:t>67</a:t>
            </a:r>
            <a:r>
              <a:rPr lang="zh-CN" altLang="en-US" smtClean="0"/>
              <a:t>回年次大会</a:t>
            </a:r>
            <a:endParaRPr lang="ja-JP"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Number of detected photons</a:t>
            </a:r>
            <a:endParaRPr kumimoji="1" lang="ja-JP" altLang="en-US" dirty="0"/>
          </a:p>
        </p:txBody>
      </p:sp>
      <p:sp>
        <p:nvSpPr>
          <p:cNvPr id="3" name="日付プレースホルダ 2"/>
          <p:cNvSpPr>
            <a:spLocks noGrp="1"/>
          </p:cNvSpPr>
          <p:nvPr>
            <p:ph type="dt" sz="half" idx="10"/>
          </p:nvPr>
        </p:nvSpPr>
        <p:spPr/>
        <p:txBody>
          <a:bodyPr/>
          <a:lstStyle/>
          <a:p>
            <a:r>
              <a:rPr lang="en-US" altLang="ja-JP" smtClean="0"/>
              <a:t>2012/3/25</a:t>
            </a:r>
            <a:endParaRPr lang="ja-JP" altLang="en-US"/>
          </a:p>
        </p:txBody>
      </p:sp>
      <p:sp>
        <p:nvSpPr>
          <p:cNvPr id="4" name="フッター プレースホルダ 3"/>
          <p:cNvSpPr>
            <a:spLocks noGrp="1"/>
          </p:cNvSpPr>
          <p:nvPr>
            <p:ph type="ftr" sz="quarter" idx="11"/>
          </p:nvPr>
        </p:nvSpPr>
        <p:spPr/>
        <p:txBody>
          <a:bodyPr/>
          <a:lstStyle/>
          <a:p>
            <a:r>
              <a:rPr lang="zh-CN" altLang="en-US" smtClean="0"/>
              <a:t>日本物理学会第</a:t>
            </a:r>
            <a:r>
              <a:rPr lang="en-US" altLang="zh-CN" smtClean="0"/>
              <a:t>67</a:t>
            </a:r>
            <a:r>
              <a:rPr lang="zh-CN" altLang="en-US" smtClean="0"/>
              <a:t>回年次大会</a:t>
            </a:r>
            <a:endParaRPr lang="ja-JP" altLang="en-US"/>
          </a:p>
        </p:txBody>
      </p:sp>
      <p:sp>
        <p:nvSpPr>
          <p:cNvPr id="5" name="スライド番号プレースホルダ 4"/>
          <p:cNvSpPr>
            <a:spLocks noGrp="1"/>
          </p:cNvSpPr>
          <p:nvPr>
            <p:ph type="sldNum" sz="quarter" idx="12"/>
          </p:nvPr>
        </p:nvSpPr>
        <p:spPr/>
        <p:txBody>
          <a:bodyPr/>
          <a:lstStyle/>
          <a:p>
            <a:fld id="{8B811CFD-BECF-4463-9DB2-C6817765D34E}" type="slidenum">
              <a:rPr lang="ja-JP" altLang="en-US" smtClean="0"/>
              <a:pPr/>
              <a:t>25</a:t>
            </a:fld>
            <a:endParaRPr lang="ja-JP" altLang="en-US" dirty="0"/>
          </a:p>
        </p:txBody>
      </p:sp>
      <p:pic>
        <p:nvPicPr>
          <p:cNvPr id="3074" name="Picture 2" descr="C:\Users\Kaneko\Documents\MEG\日々の発表\3月\Ref0.png"/>
          <p:cNvPicPr>
            <a:picLocks noChangeAspect="1" noChangeArrowheads="1"/>
          </p:cNvPicPr>
          <p:nvPr/>
        </p:nvPicPr>
        <p:blipFill>
          <a:blip r:embed="rId2" cstate="print"/>
          <a:srcRect l="7610" t="8007" r="1268" b="5605"/>
          <a:stretch>
            <a:fillRect/>
          </a:stretch>
        </p:blipFill>
        <p:spPr bwMode="auto">
          <a:xfrm>
            <a:off x="395540" y="836712"/>
            <a:ext cx="3776221" cy="2835197"/>
          </a:xfrm>
          <a:prstGeom prst="rect">
            <a:avLst/>
          </a:prstGeom>
          <a:noFill/>
        </p:spPr>
      </p:pic>
      <p:pic>
        <p:nvPicPr>
          <p:cNvPr id="3075" name="Picture 3" descr="C:\Users\Kaneko\Documents\MEG\日々の発表\3月\Ref1.png"/>
          <p:cNvPicPr>
            <a:picLocks noChangeAspect="1" noChangeArrowheads="1"/>
          </p:cNvPicPr>
          <p:nvPr/>
        </p:nvPicPr>
        <p:blipFill>
          <a:blip r:embed="rId3" cstate="print"/>
          <a:srcRect l="7610" t="8007" r="1268" b="5605"/>
          <a:stretch>
            <a:fillRect/>
          </a:stretch>
        </p:blipFill>
        <p:spPr bwMode="auto">
          <a:xfrm>
            <a:off x="395536" y="3717032"/>
            <a:ext cx="3776221" cy="2835197"/>
          </a:xfrm>
          <a:prstGeom prst="rect">
            <a:avLst/>
          </a:prstGeom>
          <a:noFill/>
        </p:spPr>
      </p:pic>
      <p:sp>
        <p:nvSpPr>
          <p:cNvPr id="8" name="テキスト ボックス 7"/>
          <p:cNvSpPr txBox="1"/>
          <p:nvPr/>
        </p:nvSpPr>
        <p:spPr>
          <a:xfrm>
            <a:off x="4499992" y="1412776"/>
            <a:ext cx="1728192" cy="400110"/>
          </a:xfrm>
          <a:prstGeom prst="rect">
            <a:avLst/>
          </a:prstGeom>
          <a:noFill/>
        </p:spPr>
        <p:txBody>
          <a:bodyPr wrap="square" rtlCol="0">
            <a:spAutoFit/>
          </a:bodyPr>
          <a:lstStyle/>
          <a:p>
            <a:r>
              <a:rPr kumimoji="1" lang="en-US" altLang="ja-JP" sz="2000" dirty="0" smtClean="0"/>
              <a:t>reflectivity 0</a:t>
            </a:r>
            <a:endParaRPr kumimoji="1" lang="ja-JP" altLang="en-US" sz="2000" dirty="0"/>
          </a:p>
        </p:txBody>
      </p:sp>
      <p:sp>
        <p:nvSpPr>
          <p:cNvPr id="9" name="テキスト ボックス 8"/>
          <p:cNvSpPr txBox="1"/>
          <p:nvPr/>
        </p:nvSpPr>
        <p:spPr>
          <a:xfrm>
            <a:off x="4499992" y="4253026"/>
            <a:ext cx="1728192" cy="400110"/>
          </a:xfrm>
          <a:prstGeom prst="rect">
            <a:avLst/>
          </a:prstGeom>
          <a:noFill/>
        </p:spPr>
        <p:txBody>
          <a:bodyPr wrap="square" rtlCol="0">
            <a:spAutoFit/>
          </a:bodyPr>
          <a:lstStyle/>
          <a:p>
            <a:r>
              <a:rPr kumimoji="1" lang="en-US" altLang="ja-JP" sz="2000" dirty="0" smtClean="0"/>
              <a:t>reflectivity 1</a:t>
            </a:r>
            <a:endParaRPr kumimoji="1" lang="ja-JP" altLang="en-US"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u,v</a:t>
            </a:r>
            <a:r>
              <a:rPr kumimoji="1" lang="en-US" altLang="ja-JP" dirty="0" smtClean="0"/>
              <a:t> slice</a:t>
            </a:r>
            <a:endParaRPr kumimoji="1" lang="ja-JP" altLang="en-US" dirty="0"/>
          </a:p>
        </p:txBody>
      </p:sp>
      <p:pic>
        <p:nvPicPr>
          <p:cNvPr id="1026" name="Picture 2" descr="C:\Users\Kaneko\Documents\MEG\学会\２０１２春\v-2d.png"/>
          <p:cNvPicPr>
            <a:picLocks noChangeAspect="1" noChangeArrowheads="1"/>
          </p:cNvPicPr>
          <p:nvPr/>
        </p:nvPicPr>
        <p:blipFill>
          <a:blip r:embed="rId2" cstate="print"/>
          <a:srcRect/>
          <a:stretch>
            <a:fillRect/>
          </a:stretch>
        </p:blipFill>
        <p:spPr bwMode="auto">
          <a:xfrm>
            <a:off x="4816164" y="3612216"/>
            <a:ext cx="3860292" cy="3057144"/>
          </a:xfrm>
          <a:prstGeom prst="rect">
            <a:avLst/>
          </a:prstGeom>
          <a:noFill/>
        </p:spPr>
      </p:pic>
      <p:pic>
        <p:nvPicPr>
          <p:cNvPr id="1029" name="Picture 5" descr="C:\Users\Kaneko\Documents\MEG\学会\２０１２春\u-2d.png"/>
          <p:cNvPicPr>
            <a:picLocks noChangeAspect="1" noChangeArrowheads="1"/>
          </p:cNvPicPr>
          <p:nvPr/>
        </p:nvPicPr>
        <p:blipFill>
          <a:blip r:embed="rId3" cstate="print"/>
          <a:srcRect/>
          <a:stretch>
            <a:fillRect/>
          </a:stretch>
        </p:blipFill>
        <p:spPr bwMode="auto">
          <a:xfrm>
            <a:off x="539552" y="3612216"/>
            <a:ext cx="3860292" cy="3057144"/>
          </a:xfrm>
          <a:prstGeom prst="rect">
            <a:avLst/>
          </a:prstGeom>
          <a:noFill/>
        </p:spPr>
      </p:pic>
      <p:pic>
        <p:nvPicPr>
          <p:cNvPr id="1032" name="Picture 8" descr="C:\Users\Kaneko\Documents\MEG\学会\２０１２春\u5.png"/>
          <p:cNvPicPr>
            <a:picLocks noChangeAspect="1" noChangeArrowheads="1"/>
          </p:cNvPicPr>
          <p:nvPr/>
        </p:nvPicPr>
        <p:blipFill>
          <a:blip r:embed="rId4" cstate="print"/>
          <a:srcRect l="6976" r="3171"/>
          <a:stretch>
            <a:fillRect/>
          </a:stretch>
        </p:blipFill>
        <p:spPr bwMode="auto">
          <a:xfrm>
            <a:off x="6660089" y="980728"/>
            <a:ext cx="2448415" cy="2157984"/>
          </a:xfrm>
          <a:prstGeom prst="rect">
            <a:avLst/>
          </a:prstGeom>
          <a:noFill/>
        </p:spPr>
      </p:pic>
      <p:pic>
        <p:nvPicPr>
          <p:cNvPr id="1031" name="Picture 7" descr="C:\Users\Kaneko\Documents\MEG\学会\２０１２春\u4.png"/>
          <p:cNvPicPr>
            <a:picLocks noChangeAspect="1" noChangeArrowheads="1"/>
          </p:cNvPicPr>
          <p:nvPr/>
        </p:nvPicPr>
        <p:blipFill>
          <a:blip r:embed="rId5" cstate="print"/>
          <a:srcRect l="6976" r="3171"/>
          <a:stretch>
            <a:fillRect/>
          </a:stretch>
        </p:blipFill>
        <p:spPr bwMode="auto">
          <a:xfrm>
            <a:off x="4996216" y="980728"/>
            <a:ext cx="2448415" cy="2157984"/>
          </a:xfrm>
          <a:prstGeom prst="rect">
            <a:avLst/>
          </a:prstGeom>
          <a:noFill/>
        </p:spPr>
      </p:pic>
      <p:pic>
        <p:nvPicPr>
          <p:cNvPr id="1030" name="Picture 6" descr="C:\Users\Kaneko\Documents\MEG\学会\２０１２春\u3.png"/>
          <p:cNvPicPr>
            <a:picLocks noChangeAspect="1" noChangeArrowheads="1"/>
          </p:cNvPicPr>
          <p:nvPr/>
        </p:nvPicPr>
        <p:blipFill>
          <a:blip r:embed="rId6" cstate="print"/>
          <a:srcRect l="6964" r="3165"/>
          <a:stretch>
            <a:fillRect/>
          </a:stretch>
        </p:blipFill>
        <p:spPr bwMode="auto">
          <a:xfrm>
            <a:off x="3327744" y="980728"/>
            <a:ext cx="2453015" cy="2157984"/>
          </a:xfrm>
          <a:prstGeom prst="rect">
            <a:avLst/>
          </a:prstGeom>
          <a:noFill/>
        </p:spPr>
      </p:pic>
      <p:pic>
        <p:nvPicPr>
          <p:cNvPr id="1028" name="Picture 4" descr="C:\Users\Kaneko\Documents\MEG\学会\２０１２春\u2.png"/>
          <p:cNvPicPr>
            <a:picLocks noChangeAspect="1" noChangeArrowheads="1"/>
          </p:cNvPicPr>
          <p:nvPr/>
        </p:nvPicPr>
        <p:blipFill>
          <a:blip r:embed="rId7" cstate="print"/>
          <a:srcRect l="6976" r="3171"/>
          <a:stretch>
            <a:fillRect/>
          </a:stretch>
        </p:blipFill>
        <p:spPr bwMode="auto">
          <a:xfrm>
            <a:off x="1663872" y="980728"/>
            <a:ext cx="2448415" cy="2157984"/>
          </a:xfrm>
          <a:prstGeom prst="rect">
            <a:avLst/>
          </a:prstGeom>
          <a:noFill/>
        </p:spPr>
      </p:pic>
      <p:pic>
        <p:nvPicPr>
          <p:cNvPr id="1027" name="Picture 3" descr="C:\Users\Kaneko\Documents\MEG\学会\２０１２春\u1.png"/>
          <p:cNvPicPr>
            <a:picLocks noChangeAspect="1" noChangeArrowheads="1"/>
          </p:cNvPicPr>
          <p:nvPr/>
        </p:nvPicPr>
        <p:blipFill>
          <a:blip r:embed="rId8" cstate="print"/>
          <a:srcRect l="6976" r="3171"/>
          <a:stretch>
            <a:fillRect/>
          </a:stretch>
        </p:blipFill>
        <p:spPr bwMode="auto">
          <a:xfrm>
            <a:off x="0" y="980728"/>
            <a:ext cx="2448415" cy="2157984"/>
          </a:xfrm>
          <a:prstGeom prst="rect">
            <a:avLst/>
          </a:prstGeom>
          <a:noFill/>
        </p:spPr>
      </p:pic>
      <p:sp>
        <p:nvSpPr>
          <p:cNvPr id="13" name="テキスト ボックス 12"/>
          <p:cNvSpPr txBox="1"/>
          <p:nvPr/>
        </p:nvSpPr>
        <p:spPr>
          <a:xfrm>
            <a:off x="251520" y="3068960"/>
            <a:ext cx="504056" cy="369332"/>
          </a:xfrm>
          <a:prstGeom prst="rect">
            <a:avLst/>
          </a:prstGeom>
          <a:noFill/>
        </p:spPr>
        <p:txBody>
          <a:bodyPr wrap="square" rtlCol="0">
            <a:spAutoFit/>
          </a:bodyPr>
          <a:lstStyle/>
          <a:p>
            <a:r>
              <a:rPr kumimoji="1" lang="en-US" altLang="ja-JP" dirty="0" smtClean="0"/>
              <a:t>0</a:t>
            </a:r>
            <a:endParaRPr kumimoji="1" lang="ja-JP" altLang="en-US" dirty="0"/>
          </a:p>
        </p:txBody>
      </p:sp>
      <p:sp>
        <p:nvSpPr>
          <p:cNvPr id="15" name="テキスト ボックス 14"/>
          <p:cNvSpPr txBox="1"/>
          <p:nvPr/>
        </p:nvSpPr>
        <p:spPr>
          <a:xfrm>
            <a:off x="3635896" y="3068960"/>
            <a:ext cx="504056" cy="369332"/>
          </a:xfrm>
          <a:prstGeom prst="rect">
            <a:avLst/>
          </a:prstGeom>
          <a:noFill/>
        </p:spPr>
        <p:txBody>
          <a:bodyPr wrap="square" rtlCol="0">
            <a:spAutoFit/>
          </a:bodyPr>
          <a:lstStyle/>
          <a:p>
            <a:r>
              <a:rPr kumimoji="1" lang="en-US" altLang="ja-JP" dirty="0" smtClean="0"/>
              <a:t>10</a:t>
            </a:r>
            <a:endParaRPr kumimoji="1" lang="ja-JP" altLang="en-US" dirty="0"/>
          </a:p>
        </p:txBody>
      </p:sp>
      <p:sp>
        <p:nvSpPr>
          <p:cNvPr id="16" name="テキスト ボックス 15"/>
          <p:cNvSpPr txBox="1"/>
          <p:nvPr/>
        </p:nvSpPr>
        <p:spPr>
          <a:xfrm>
            <a:off x="5436096" y="3068960"/>
            <a:ext cx="504056" cy="369332"/>
          </a:xfrm>
          <a:prstGeom prst="rect">
            <a:avLst/>
          </a:prstGeom>
          <a:noFill/>
        </p:spPr>
        <p:txBody>
          <a:bodyPr wrap="square" rtlCol="0">
            <a:spAutoFit/>
          </a:bodyPr>
          <a:lstStyle/>
          <a:p>
            <a:r>
              <a:rPr lang="en-US" altLang="ja-JP" dirty="0" smtClean="0"/>
              <a:t>15</a:t>
            </a:r>
            <a:endParaRPr kumimoji="1" lang="ja-JP" altLang="en-US" dirty="0"/>
          </a:p>
        </p:txBody>
      </p:sp>
      <p:sp>
        <p:nvSpPr>
          <p:cNvPr id="17" name="テキスト ボックス 16"/>
          <p:cNvSpPr txBox="1"/>
          <p:nvPr/>
        </p:nvSpPr>
        <p:spPr>
          <a:xfrm>
            <a:off x="7020272" y="3068960"/>
            <a:ext cx="504056" cy="369332"/>
          </a:xfrm>
          <a:prstGeom prst="rect">
            <a:avLst/>
          </a:prstGeom>
          <a:noFill/>
        </p:spPr>
        <p:txBody>
          <a:bodyPr wrap="square" rtlCol="0">
            <a:spAutoFit/>
          </a:bodyPr>
          <a:lstStyle/>
          <a:p>
            <a:r>
              <a:rPr kumimoji="1" lang="en-US" altLang="ja-JP" dirty="0" smtClean="0"/>
              <a:t>20</a:t>
            </a:r>
            <a:endParaRPr kumimoji="1" lang="ja-JP" altLang="en-US" dirty="0"/>
          </a:p>
        </p:txBody>
      </p:sp>
      <p:sp>
        <p:nvSpPr>
          <p:cNvPr id="18" name="テキスト ボックス 17"/>
          <p:cNvSpPr txBox="1"/>
          <p:nvPr/>
        </p:nvSpPr>
        <p:spPr>
          <a:xfrm>
            <a:off x="8639944" y="3068960"/>
            <a:ext cx="504056" cy="369332"/>
          </a:xfrm>
          <a:prstGeom prst="rect">
            <a:avLst/>
          </a:prstGeom>
          <a:noFill/>
        </p:spPr>
        <p:txBody>
          <a:bodyPr wrap="square" rtlCol="0">
            <a:spAutoFit/>
          </a:bodyPr>
          <a:lstStyle/>
          <a:p>
            <a:r>
              <a:rPr kumimoji="1" lang="en-US" altLang="ja-JP" dirty="0" smtClean="0"/>
              <a:t>25</a:t>
            </a:r>
            <a:endParaRPr kumimoji="1" lang="ja-JP" altLang="en-US" dirty="0"/>
          </a:p>
        </p:txBody>
      </p:sp>
      <p:sp>
        <p:nvSpPr>
          <p:cNvPr id="19" name="テキスト ボックス 18"/>
          <p:cNvSpPr txBox="1"/>
          <p:nvPr/>
        </p:nvSpPr>
        <p:spPr>
          <a:xfrm>
            <a:off x="1907704" y="3068960"/>
            <a:ext cx="504056" cy="369332"/>
          </a:xfrm>
          <a:prstGeom prst="rect">
            <a:avLst/>
          </a:prstGeom>
          <a:noFill/>
        </p:spPr>
        <p:txBody>
          <a:bodyPr wrap="square" rtlCol="0">
            <a:spAutoFit/>
          </a:bodyPr>
          <a:lstStyle/>
          <a:p>
            <a:r>
              <a:rPr lang="en-US" altLang="ja-JP" dirty="0" smtClean="0"/>
              <a:t>5</a:t>
            </a:r>
            <a:endParaRPr kumimoji="1" lang="ja-JP" altLang="en-US" dirty="0"/>
          </a:p>
        </p:txBody>
      </p:sp>
      <p:sp>
        <p:nvSpPr>
          <p:cNvPr id="20" name="テキスト ボックス 19"/>
          <p:cNvSpPr txBox="1"/>
          <p:nvPr/>
        </p:nvSpPr>
        <p:spPr>
          <a:xfrm rot="16200000">
            <a:off x="-247890" y="4864514"/>
            <a:ext cx="1944216" cy="369332"/>
          </a:xfrm>
          <a:prstGeom prst="rect">
            <a:avLst/>
          </a:prstGeom>
          <a:noFill/>
        </p:spPr>
        <p:txBody>
          <a:bodyPr wrap="square" rtlCol="0">
            <a:spAutoFit/>
          </a:bodyPr>
          <a:lstStyle/>
          <a:p>
            <a:r>
              <a:rPr lang="en-US" altLang="ja-JP" dirty="0" smtClean="0"/>
              <a:t>(MC u) - (</a:t>
            </a:r>
            <a:r>
              <a:rPr lang="en-US" altLang="ja-JP" dirty="0" err="1" smtClean="0"/>
              <a:t>rec</a:t>
            </a:r>
            <a:r>
              <a:rPr lang="en-US" altLang="ja-JP" dirty="0" smtClean="0"/>
              <a:t> u)</a:t>
            </a:r>
            <a:endParaRPr kumimoji="1" lang="ja-JP" altLang="en-US" dirty="0"/>
          </a:p>
        </p:txBody>
      </p:sp>
      <p:sp>
        <p:nvSpPr>
          <p:cNvPr id="21" name="テキスト ボックス 20"/>
          <p:cNvSpPr txBox="1"/>
          <p:nvPr/>
        </p:nvSpPr>
        <p:spPr>
          <a:xfrm rot="16200000">
            <a:off x="4000582" y="4720498"/>
            <a:ext cx="1944216" cy="369332"/>
          </a:xfrm>
          <a:prstGeom prst="rect">
            <a:avLst/>
          </a:prstGeom>
          <a:noFill/>
        </p:spPr>
        <p:txBody>
          <a:bodyPr wrap="square" rtlCol="0">
            <a:spAutoFit/>
          </a:bodyPr>
          <a:lstStyle/>
          <a:p>
            <a:r>
              <a:rPr lang="en-US" altLang="ja-JP" dirty="0" smtClean="0"/>
              <a:t>(MC v) - (</a:t>
            </a:r>
            <a:r>
              <a:rPr lang="en-US" altLang="ja-JP" dirty="0" err="1" smtClean="0"/>
              <a:t>rec</a:t>
            </a:r>
            <a:r>
              <a:rPr lang="en-US" altLang="ja-JP" dirty="0" smtClean="0"/>
              <a:t> v)</a:t>
            </a:r>
            <a:endParaRPr kumimoji="1" lang="ja-JP"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70384" y="260648"/>
            <a:ext cx="5873824" cy="528794"/>
          </a:xfrm>
        </p:spPr>
        <p:txBody>
          <a:bodyPr>
            <a:normAutofit/>
          </a:bodyPr>
          <a:lstStyle/>
          <a:p>
            <a:pPr algn="l"/>
            <a:r>
              <a:rPr lang="en-US" altLang="ja-JP" smtClean="0"/>
              <a:t>MEG</a:t>
            </a:r>
            <a:r>
              <a:rPr lang="ja-JP" altLang="en-US" smtClean="0"/>
              <a:t>の液体キセノンカロリメータ</a:t>
            </a:r>
            <a:endParaRPr kumimoji="1" lang="ja-JP" altLang="en-US"/>
          </a:p>
        </p:txBody>
      </p:sp>
      <p:sp>
        <p:nvSpPr>
          <p:cNvPr id="3" name="テキスト ボックス 2"/>
          <p:cNvSpPr txBox="1"/>
          <p:nvPr/>
        </p:nvSpPr>
        <p:spPr>
          <a:xfrm>
            <a:off x="3131840" y="1098024"/>
            <a:ext cx="2736304" cy="5355312"/>
          </a:xfrm>
          <a:prstGeom prst="rect">
            <a:avLst/>
          </a:prstGeom>
          <a:noFill/>
        </p:spPr>
        <p:txBody>
          <a:bodyPr wrap="square" rtlCol="0">
            <a:spAutoFit/>
          </a:bodyPr>
          <a:lstStyle/>
          <a:p>
            <a:r>
              <a:rPr lang="ja-JP" altLang="en-US" dirty="0" smtClean="0"/>
              <a:t>現時点で世界最大</a:t>
            </a:r>
            <a:endParaRPr lang="en-US" altLang="ja-JP" dirty="0" smtClean="0"/>
          </a:p>
          <a:p>
            <a:r>
              <a:rPr kumimoji="1" lang="en-US" altLang="ja-JP" dirty="0" smtClean="0"/>
              <a:t>2.7</a:t>
            </a:r>
            <a:r>
              <a:rPr kumimoji="1" lang="ja-JP" altLang="en-US" dirty="0" smtClean="0"/>
              <a:t>トンの</a:t>
            </a:r>
            <a:r>
              <a:rPr kumimoji="1" lang="en-US" altLang="ja-JP" dirty="0" smtClean="0"/>
              <a:t>Xe</a:t>
            </a:r>
            <a:r>
              <a:rPr kumimoji="1" lang="ja-JP" altLang="en-US" dirty="0" smtClean="0"/>
              <a:t>が使用されているガンマ線カロリメータ。</a:t>
            </a:r>
            <a:endParaRPr kumimoji="1" lang="en-US" altLang="ja-JP" dirty="0" smtClean="0"/>
          </a:p>
          <a:p>
            <a:endParaRPr lang="en-US" altLang="ja-JP" dirty="0" smtClean="0"/>
          </a:p>
          <a:p>
            <a:r>
              <a:rPr kumimoji="1" lang="ja-JP" altLang="en-US" dirty="0" smtClean="0"/>
              <a:t>内面に</a:t>
            </a:r>
            <a:r>
              <a:rPr kumimoji="1" lang="en-US" altLang="ja-JP" dirty="0" smtClean="0"/>
              <a:t>846</a:t>
            </a:r>
            <a:r>
              <a:rPr kumimoji="1" lang="ja-JP" altLang="en-US" dirty="0" smtClean="0"/>
              <a:t>本の光電子増倍管。</a:t>
            </a:r>
            <a:r>
              <a:rPr kumimoji="1" lang="en-US" altLang="ja-JP" dirty="0" err="1" smtClean="0"/>
              <a:t>run2007</a:t>
            </a:r>
            <a:r>
              <a:rPr kumimoji="1" lang="ja-JP" altLang="en-US" dirty="0" smtClean="0"/>
              <a:t>から運転し</a:t>
            </a:r>
            <a:r>
              <a:rPr lang="ja-JP" altLang="en-US" dirty="0" smtClean="0"/>
              <a:t>、</a:t>
            </a:r>
            <a:r>
              <a:rPr kumimoji="1" lang="en-US" altLang="ja-JP" dirty="0" smtClean="0"/>
              <a:t>2011</a:t>
            </a:r>
            <a:r>
              <a:rPr kumimoji="1" lang="ja-JP" altLang="en-US" dirty="0" smtClean="0"/>
              <a:t>年末時点で</a:t>
            </a:r>
            <a:r>
              <a:rPr kumimoji="1" lang="en-US" altLang="ja-JP" dirty="0" smtClean="0"/>
              <a:t>832</a:t>
            </a:r>
            <a:r>
              <a:rPr kumimoji="1" lang="ja-JP" altLang="en-US" dirty="0" smtClean="0"/>
              <a:t>本</a:t>
            </a:r>
            <a:r>
              <a:rPr lang="ja-JP" altLang="en-US" dirty="0" smtClean="0"/>
              <a:t>が生存。</a:t>
            </a:r>
            <a:endParaRPr lang="en-US" altLang="ja-JP" dirty="0" smtClean="0"/>
          </a:p>
          <a:p>
            <a:endParaRPr lang="en-US" altLang="ja-JP" dirty="0" smtClean="0"/>
          </a:p>
          <a:p>
            <a:r>
              <a:rPr lang="ja-JP" altLang="en-US" dirty="0" smtClean="0"/>
              <a:t>キセノンのシンチレーション光を測定し、入射したガンマ線の位置、時間、エネルギーを再構成する。</a:t>
            </a:r>
            <a:endParaRPr lang="en-US" altLang="ja-JP" dirty="0" smtClean="0"/>
          </a:p>
          <a:p>
            <a:endParaRPr lang="en-US" altLang="ja-JP" dirty="0" smtClean="0"/>
          </a:p>
          <a:p>
            <a:r>
              <a:rPr lang="en-US" altLang="ja-JP" dirty="0" smtClean="0"/>
              <a:t>Accidental Background</a:t>
            </a:r>
          </a:p>
          <a:p>
            <a:r>
              <a:rPr lang="ja-JP" altLang="en-US" dirty="0" smtClean="0"/>
              <a:t>が見える領域に入りつつあり、分解能の向上が求められている。</a:t>
            </a:r>
            <a:r>
              <a:rPr lang="en-US" altLang="ja-JP" dirty="0" smtClean="0"/>
              <a:t>(</a:t>
            </a:r>
            <a:r>
              <a:rPr lang="ja-JP" altLang="en-US" dirty="0" smtClean="0"/>
              <a:t>特に</a:t>
            </a:r>
            <a:r>
              <a:rPr lang="en-US" altLang="ja-JP" dirty="0" smtClean="0"/>
              <a:t>Energy)</a:t>
            </a:r>
            <a:endParaRPr lang="ja-JP" altLang="en-US" dirty="0" smtClean="0"/>
          </a:p>
          <a:p>
            <a:endParaRPr lang="en-US" altLang="ja-JP" dirty="0" smtClean="0"/>
          </a:p>
        </p:txBody>
      </p:sp>
      <p:pic>
        <p:nvPicPr>
          <p:cNvPr id="9218" name="Picture 2" descr="DSC_0675"/>
          <p:cNvPicPr>
            <a:picLocks noChangeAspect="1" noChangeArrowheads="1"/>
          </p:cNvPicPr>
          <p:nvPr/>
        </p:nvPicPr>
        <p:blipFill>
          <a:blip r:embed="rId2" cstate="print"/>
          <a:srcRect/>
          <a:stretch>
            <a:fillRect/>
          </a:stretch>
        </p:blipFill>
        <p:spPr bwMode="auto">
          <a:xfrm rot="16200000">
            <a:off x="-1208460" y="2257051"/>
            <a:ext cx="5400602" cy="2991968"/>
          </a:xfrm>
          <a:prstGeom prst="rect">
            <a:avLst/>
          </a:prstGeom>
          <a:noFill/>
        </p:spPr>
      </p:pic>
      <p:sp>
        <p:nvSpPr>
          <p:cNvPr id="5" name="テキスト ボックス 4"/>
          <p:cNvSpPr txBox="1"/>
          <p:nvPr/>
        </p:nvSpPr>
        <p:spPr>
          <a:xfrm>
            <a:off x="1043608" y="6453337"/>
            <a:ext cx="1512168" cy="369332"/>
          </a:xfrm>
          <a:prstGeom prst="rect">
            <a:avLst/>
          </a:prstGeom>
          <a:noFill/>
        </p:spPr>
        <p:txBody>
          <a:bodyPr wrap="square" rtlCol="0">
            <a:spAutoFit/>
          </a:bodyPr>
          <a:lstStyle/>
          <a:p>
            <a:r>
              <a:rPr kumimoji="1" lang="ja-JP" altLang="en-US" dirty="0" smtClean="0"/>
              <a:t>内部の様子</a:t>
            </a:r>
            <a:endParaRPr kumimoji="1" lang="ja-JP" altLang="en-US" dirty="0"/>
          </a:p>
        </p:txBody>
      </p:sp>
      <p:graphicFrame>
        <p:nvGraphicFramePr>
          <p:cNvPr id="6" name="表 5"/>
          <p:cNvGraphicFramePr>
            <a:graphicFrameLocks noGrp="1"/>
          </p:cNvGraphicFramePr>
          <p:nvPr/>
        </p:nvGraphicFramePr>
        <p:xfrm>
          <a:off x="6300192" y="4176017"/>
          <a:ext cx="2088232" cy="1701255"/>
        </p:xfrm>
        <a:graphic>
          <a:graphicData uri="http://schemas.openxmlformats.org/drawingml/2006/table">
            <a:tbl>
              <a:tblPr firstCol="1" bandRow="1">
                <a:tableStyleId>{21E4AEA4-8DFA-4A89-87EB-49C32662AFE0}</a:tableStyleId>
              </a:tblPr>
              <a:tblGrid>
                <a:gridCol w="1392155"/>
                <a:gridCol w="696077"/>
              </a:tblGrid>
              <a:tr h="340251">
                <a:tc>
                  <a:txBody>
                    <a:bodyPr/>
                    <a:lstStyle/>
                    <a:p>
                      <a:r>
                        <a:rPr kumimoji="1" lang="en-US" altLang="ja-JP" sz="1600" dirty="0" smtClean="0">
                          <a:solidFill>
                            <a:schemeClr val="tx1"/>
                          </a:solidFill>
                        </a:rPr>
                        <a:t>γ Energy</a:t>
                      </a:r>
                      <a:endParaRPr kumimoji="1" lang="ja-JP" altLang="en-US" sz="1600" dirty="0">
                        <a:solidFill>
                          <a:schemeClr val="tx1"/>
                        </a:solidFill>
                      </a:endParaRPr>
                    </a:p>
                  </a:txBody>
                  <a:tcPr/>
                </a:tc>
                <a:tc>
                  <a:txBody>
                    <a:bodyPr/>
                    <a:lstStyle/>
                    <a:p>
                      <a:r>
                        <a:rPr kumimoji="1" lang="en-US" altLang="ja-JP" sz="1600" smtClean="0"/>
                        <a:t>1.9%</a:t>
                      </a:r>
                      <a:endParaRPr kumimoji="1" lang="ja-JP" altLang="en-US" sz="1600"/>
                    </a:p>
                  </a:txBody>
                  <a:tcPr/>
                </a:tc>
              </a:tr>
              <a:tr h="340251">
                <a:tc>
                  <a:txBody>
                    <a:bodyPr/>
                    <a:lstStyle/>
                    <a:p>
                      <a:r>
                        <a:rPr kumimoji="1" lang="en-US" altLang="ja-JP" sz="1600" dirty="0" err="1" smtClean="0">
                          <a:solidFill>
                            <a:schemeClr val="tx1"/>
                          </a:solidFill>
                        </a:rPr>
                        <a:t>u,v</a:t>
                      </a:r>
                      <a:r>
                        <a:rPr kumimoji="1" lang="en-US" altLang="ja-JP" sz="1600" dirty="0" smtClean="0">
                          <a:solidFill>
                            <a:schemeClr val="tx1"/>
                          </a:solidFill>
                        </a:rPr>
                        <a:t> position</a:t>
                      </a:r>
                      <a:endParaRPr kumimoji="1" lang="ja-JP" altLang="en-US" sz="1600" dirty="0">
                        <a:solidFill>
                          <a:schemeClr val="tx1"/>
                        </a:solidFill>
                      </a:endParaRPr>
                    </a:p>
                  </a:txBody>
                  <a:tcPr/>
                </a:tc>
                <a:tc>
                  <a:txBody>
                    <a:bodyPr/>
                    <a:lstStyle/>
                    <a:p>
                      <a:r>
                        <a:rPr kumimoji="1" lang="en-US" altLang="ja-JP" sz="1600" dirty="0" err="1" smtClean="0"/>
                        <a:t>5mm</a:t>
                      </a:r>
                      <a:endParaRPr kumimoji="1" lang="ja-JP" altLang="en-US" sz="1600" dirty="0"/>
                    </a:p>
                  </a:txBody>
                  <a:tcPr/>
                </a:tc>
              </a:tr>
              <a:tr h="340251">
                <a:tc>
                  <a:txBody>
                    <a:bodyPr/>
                    <a:lstStyle/>
                    <a:p>
                      <a:r>
                        <a:rPr kumimoji="1" lang="en-US" altLang="ja-JP" sz="1600" dirty="0" smtClean="0">
                          <a:solidFill>
                            <a:schemeClr val="tx1"/>
                          </a:solidFill>
                        </a:rPr>
                        <a:t>w</a:t>
                      </a:r>
                      <a:r>
                        <a:rPr kumimoji="1" lang="ja-JP" altLang="en-US" sz="1600" baseline="0" dirty="0" smtClean="0">
                          <a:solidFill>
                            <a:schemeClr val="tx1"/>
                          </a:solidFill>
                        </a:rPr>
                        <a:t> </a:t>
                      </a:r>
                      <a:r>
                        <a:rPr kumimoji="1" lang="en-US" altLang="ja-JP" sz="1600" baseline="0" dirty="0" smtClean="0">
                          <a:solidFill>
                            <a:schemeClr val="tx1"/>
                          </a:solidFill>
                        </a:rPr>
                        <a:t>position</a:t>
                      </a:r>
                      <a:endParaRPr kumimoji="1" lang="ja-JP" altLang="en-US" sz="1600" dirty="0">
                        <a:solidFill>
                          <a:schemeClr val="tx1"/>
                        </a:solidFill>
                      </a:endParaRPr>
                    </a:p>
                  </a:txBody>
                  <a:tcPr/>
                </a:tc>
                <a:tc>
                  <a:txBody>
                    <a:bodyPr/>
                    <a:lstStyle/>
                    <a:p>
                      <a:r>
                        <a:rPr kumimoji="1" lang="en-US" altLang="ja-JP" sz="1600" dirty="0" err="1" smtClean="0"/>
                        <a:t>6mm</a:t>
                      </a:r>
                      <a:endParaRPr kumimoji="1" lang="ja-JP" altLang="en-US" sz="1600" dirty="0"/>
                    </a:p>
                  </a:txBody>
                  <a:tcPr/>
                </a:tc>
              </a:tr>
              <a:tr h="340251">
                <a:tc>
                  <a:txBody>
                    <a:bodyPr/>
                    <a:lstStyle/>
                    <a:p>
                      <a:r>
                        <a:rPr kumimoji="1" lang="el-GR" altLang="ja-JP" sz="1600" dirty="0" smtClean="0">
                          <a:solidFill>
                            <a:schemeClr val="tx1"/>
                          </a:solidFill>
                        </a:rPr>
                        <a:t>γ</a:t>
                      </a:r>
                      <a:r>
                        <a:rPr kumimoji="1" lang="en-US" altLang="ja-JP" sz="1600" dirty="0" smtClean="0">
                          <a:solidFill>
                            <a:schemeClr val="tx1"/>
                          </a:solidFill>
                        </a:rPr>
                        <a:t> timing</a:t>
                      </a:r>
                      <a:endParaRPr kumimoji="1" lang="ja-JP" altLang="en-US" sz="1600" dirty="0">
                        <a:solidFill>
                          <a:schemeClr val="tx1"/>
                        </a:solidFill>
                      </a:endParaRPr>
                    </a:p>
                  </a:txBody>
                  <a:tcPr/>
                </a:tc>
                <a:tc>
                  <a:txBody>
                    <a:bodyPr/>
                    <a:lstStyle/>
                    <a:p>
                      <a:r>
                        <a:rPr kumimoji="1" lang="en-US" altLang="ja-JP" sz="1600" dirty="0" err="1" smtClean="0"/>
                        <a:t>67ps</a:t>
                      </a:r>
                      <a:endParaRPr kumimoji="1" lang="ja-JP" altLang="en-US" sz="1600" dirty="0"/>
                    </a:p>
                  </a:txBody>
                  <a:tcPr/>
                </a:tc>
              </a:tr>
              <a:tr h="340251">
                <a:tc>
                  <a:txBody>
                    <a:bodyPr/>
                    <a:lstStyle/>
                    <a:p>
                      <a:r>
                        <a:rPr kumimoji="1" lang="el-GR" altLang="ja-JP" sz="1600" dirty="0" smtClean="0">
                          <a:solidFill>
                            <a:schemeClr val="tx1"/>
                          </a:solidFill>
                        </a:rPr>
                        <a:t>γ</a:t>
                      </a:r>
                      <a:r>
                        <a:rPr kumimoji="1" lang="en-US" altLang="ja-JP" sz="1600" dirty="0" smtClean="0">
                          <a:solidFill>
                            <a:schemeClr val="tx1"/>
                          </a:solidFill>
                        </a:rPr>
                        <a:t> Efficiency</a:t>
                      </a:r>
                      <a:endParaRPr kumimoji="1" lang="ja-JP" altLang="en-US" sz="1600" dirty="0">
                        <a:solidFill>
                          <a:schemeClr val="tx1"/>
                        </a:solidFill>
                      </a:endParaRPr>
                    </a:p>
                  </a:txBody>
                  <a:tcPr/>
                </a:tc>
                <a:tc>
                  <a:txBody>
                    <a:bodyPr/>
                    <a:lstStyle/>
                    <a:p>
                      <a:r>
                        <a:rPr kumimoji="1" lang="en-US" altLang="ja-JP" sz="1600" dirty="0" smtClean="0"/>
                        <a:t>59%</a:t>
                      </a:r>
                      <a:endParaRPr kumimoji="1" lang="ja-JP" altLang="en-US" sz="1600" dirty="0"/>
                    </a:p>
                  </a:txBody>
                  <a:tcPr/>
                </a:tc>
              </a:tr>
            </a:tbl>
          </a:graphicData>
        </a:graphic>
      </p:graphicFrame>
      <p:sp>
        <p:nvSpPr>
          <p:cNvPr id="7" name="テキスト ボックス 6"/>
          <p:cNvSpPr txBox="1"/>
          <p:nvPr/>
        </p:nvSpPr>
        <p:spPr>
          <a:xfrm>
            <a:off x="6336196" y="3806685"/>
            <a:ext cx="2016224" cy="369332"/>
          </a:xfrm>
          <a:prstGeom prst="rect">
            <a:avLst/>
          </a:prstGeom>
          <a:noFill/>
        </p:spPr>
        <p:txBody>
          <a:bodyPr wrap="square" rtlCol="0">
            <a:spAutoFit/>
          </a:bodyPr>
          <a:lstStyle/>
          <a:p>
            <a:r>
              <a:rPr kumimoji="1" lang="en-US" altLang="ja-JP" dirty="0" smtClean="0"/>
              <a:t>Run 2010 </a:t>
            </a:r>
            <a:r>
              <a:rPr kumimoji="1" lang="ja-JP" altLang="en-US" dirty="0" smtClean="0"/>
              <a:t>の性能</a:t>
            </a:r>
            <a:endParaRPr kumimoji="1" lang="en-US" altLang="ja-JP" dirty="0" smtClean="0"/>
          </a:p>
        </p:txBody>
      </p:sp>
      <p:grpSp>
        <p:nvGrpSpPr>
          <p:cNvPr id="36" name="グループ化 35"/>
          <p:cNvGrpSpPr/>
          <p:nvPr/>
        </p:nvGrpSpPr>
        <p:grpSpPr>
          <a:xfrm>
            <a:off x="6767477" y="900336"/>
            <a:ext cx="2629059" cy="2808312"/>
            <a:chOff x="6228184" y="692696"/>
            <a:chExt cx="3168352" cy="3384376"/>
          </a:xfrm>
        </p:grpSpPr>
        <p:sp>
          <p:nvSpPr>
            <p:cNvPr id="24" name="円弧 23"/>
            <p:cNvSpPr/>
            <p:nvPr/>
          </p:nvSpPr>
          <p:spPr>
            <a:xfrm>
              <a:off x="7659960" y="1260376"/>
              <a:ext cx="1736576" cy="1880592"/>
            </a:xfrm>
            <a:prstGeom prst="arc">
              <a:avLst>
                <a:gd name="adj1" fmla="val 6711606"/>
                <a:gd name="adj2" fmla="val 1483258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1" name="直線コネクタ 10"/>
            <p:cNvCxnSpPr/>
            <p:nvPr/>
          </p:nvCxnSpPr>
          <p:spPr>
            <a:xfrm>
              <a:off x="7020272" y="836712"/>
              <a:ext cx="432048"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V="1">
              <a:off x="7020272" y="764704"/>
              <a:ext cx="1008112"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8028384" y="764704"/>
              <a:ext cx="144016" cy="5760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V="1">
              <a:off x="7452320" y="1340768"/>
              <a:ext cx="720080"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円弧 20"/>
            <p:cNvSpPr/>
            <p:nvPr/>
          </p:nvSpPr>
          <p:spPr>
            <a:xfrm>
              <a:off x="6228184" y="692696"/>
              <a:ext cx="2736304" cy="3384376"/>
            </a:xfrm>
            <a:prstGeom prst="arc">
              <a:avLst>
                <a:gd name="adj1" fmla="val 6118159"/>
                <a:gd name="adj2" fmla="val 1500949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円弧 21"/>
            <p:cNvSpPr/>
            <p:nvPr/>
          </p:nvSpPr>
          <p:spPr>
            <a:xfrm>
              <a:off x="6948264" y="1404392"/>
              <a:ext cx="1656184" cy="2024608"/>
            </a:xfrm>
            <a:prstGeom prst="arc">
              <a:avLst>
                <a:gd name="adj1" fmla="val 6575165"/>
                <a:gd name="adj2" fmla="val 1500949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6" name="直線コネクタ 25"/>
            <p:cNvCxnSpPr/>
            <p:nvPr/>
          </p:nvCxnSpPr>
          <p:spPr>
            <a:xfrm flipV="1">
              <a:off x="7236296" y="3573016"/>
              <a:ext cx="792088" cy="4320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V="1">
              <a:off x="8028384" y="3068960"/>
              <a:ext cx="144016" cy="504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H="1">
              <a:off x="7452320" y="3068960"/>
              <a:ext cx="720080"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a:endCxn id="21" idx="0"/>
            </p:cNvCxnSpPr>
            <p:nvPr/>
          </p:nvCxnSpPr>
          <p:spPr>
            <a:xfrm flipH="1">
              <a:off x="7249328" y="3356992"/>
              <a:ext cx="202992" cy="6647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 name="グループ化 53"/>
          <p:cNvGrpSpPr/>
          <p:nvPr/>
        </p:nvGrpSpPr>
        <p:grpSpPr>
          <a:xfrm>
            <a:off x="6300192" y="951111"/>
            <a:ext cx="3312368" cy="2325489"/>
            <a:chOff x="6084168" y="1023119"/>
            <a:chExt cx="3312368" cy="2325489"/>
          </a:xfrm>
        </p:grpSpPr>
        <p:sp>
          <p:nvSpPr>
            <p:cNvPr id="37" name="円弧 36"/>
            <p:cNvSpPr/>
            <p:nvPr/>
          </p:nvSpPr>
          <p:spPr>
            <a:xfrm>
              <a:off x="7524328" y="1268760"/>
              <a:ext cx="1872208" cy="2079848"/>
            </a:xfrm>
            <a:prstGeom prst="arc">
              <a:avLst>
                <a:gd name="adj1" fmla="val 6878771"/>
                <a:gd name="adj2" fmla="val 14466275"/>
              </a:avLst>
            </a:prstGeom>
            <a:ln w="19050">
              <a:solidFill>
                <a:schemeClr val="accent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8" name="テキスト ボックス 37"/>
            <p:cNvSpPr txBox="1"/>
            <p:nvPr/>
          </p:nvSpPr>
          <p:spPr>
            <a:xfrm>
              <a:off x="7740352" y="1023119"/>
              <a:ext cx="576064" cy="461665"/>
            </a:xfrm>
            <a:prstGeom prst="rect">
              <a:avLst/>
            </a:prstGeom>
            <a:noFill/>
          </p:spPr>
          <p:txBody>
            <a:bodyPr wrap="square" rtlCol="0">
              <a:spAutoFit/>
            </a:bodyPr>
            <a:lstStyle/>
            <a:p>
              <a:r>
                <a:rPr kumimoji="1" lang="en-US" altLang="ja-JP" sz="2400" dirty="0" smtClean="0"/>
                <a:t>v</a:t>
              </a:r>
              <a:endParaRPr kumimoji="1" lang="ja-JP" altLang="en-US" sz="2400" dirty="0"/>
            </a:p>
          </p:txBody>
        </p:sp>
        <p:cxnSp>
          <p:nvCxnSpPr>
            <p:cNvPr id="40" name="直線コネクタ 39"/>
            <p:cNvCxnSpPr/>
            <p:nvPr/>
          </p:nvCxnSpPr>
          <p:spPr>
            <a:xfrm flipV="1">
              <a:off x="6977980" y="2293764"/>
              <a:ext cx="1152127" cy="230426"/>
            </a:xfrm>
            <a:prstGeom prst="line">
              <a:avLst/>
            </a:prstGeom>
            <a:ln w="19050">
              <a:solidFill>
                <a:schemeClr val="accent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8172400" y="1959223"/>
              <a:ext cx="576064" cy="461665"/>
            </a:xfrm>
            <a:prstGeom prst="rect">
              <a:avLst/>
            </a:prstGeom>
            <a:noFill/>
          </p:spPr>
          <p:txBody>
            <a:bodyPr wrap="square" rtlCol="0">
              <a:spAutoFit/>
            </a:bodyPr>
            <a:lstStyle/>
            <a:p>
              <a:r>
                <a:rPr lang="en-US" altLang="ja-JP" sz="2400" dirty="0" smtClean="0"/>
                <a:t>u</a:t>
              </a:r>
              <a:endParaRPr kumimoji="1" lang="ja-JP" altLang="en-US" sz="2400" dirty="0"/>
            </a:p>
          </p:txBody>
        </p:sp>
        <p:sp>
          <p:nvSpPr>
            <p:cNvPr id="49" name="テキスト ボックス 48"/>
            <p:cNvSpPr txBox="1"/>
            <p:nvPr/>
          </p:nvSpPr>
          <p:spPr>
            <a:xfrm>
              <a:off x="6084168" y="1383159"/>
              <a:ext cx="576064" cy="461665"/>
            </a:xfrm>
            <a:prstGeom prst="rect">
              <a:avLst/>
            </a:prstGeom>
            <a:noFill/>
          </p:spPr>
          <p:txBody>
            <a:bodyPr wrap="square" rtlCol="0">
              <a:spAutoFit/>
            </a:bodyPr>
            <a:lstStyle/>
            <a:p>
              <a:r>
                <a:rPr lang="en-US" altLang="ja-JP" sz="2400" dirty="0" smtClean="0"/>
                <a:t>w</a:t>
              </a:r>
              <a:endParaRPr kumimoji="1" lang="ja-JP" altLang="en-US" sz="2400" dirty="0"/>
            </a:p>
          </p:txBody>
        </p:sp>
        <p:cxnSp>
          <p:nvCxnSpPr>
            <p:cNvPr id="51" name="直線矢印コネクタ 50"/>
            <p:cNvCxnSpPr/>
            <p:nvPr/>
          </p:nvCxnSpPr>
          <p:spPr>
            <a:xfrm flipH="1" flipV="1">
              <a:off x="6469608" y="1836316"/>
              <a:ext cx="732780" cy="360040"/>
            </a:xfrm>
            <a:prstGeom prst="straightConnector1">
              <a:avLst/>
            </a:prstGeom>
            <a:ln w="19050">
              <a:solidFill>
                <a:schemeClr val="accent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grpSp>
      <p:sp>
        <p:nvSpPr>
          <p:cNvPr id="55" name="テキスト ボックス 54"/>
          <p:cNvSpPr txBox="1"/>
          <p:nvPr/>
        </p:nvSpPr>
        <p:spPr>
          <a:xfrm>
            <a:off x="7164288" y="260648"/>
            <a:ext cx="1512168" cy="646331"/>
          </a:xfrm>
          <a:prstGeom prst="rect">
            <a:avLst/>
          </a:prstGeom>
          <a:noFill/>
        </p:spPr>
        <p:txBody>
          <a:bodyPr wrap="square" rtlCol="0">
            <a:spAutoFit/>
          </a:bodyPr>
          <a:lstStyle/>
          <a:p>
            <a:r>
              <a:rPr kumimoji="1" lang="en-US" altLang="ja-JP" dirty="0" smtClean="0"/>
              <a:t>Coordinates for XEC</a:t>
            </a:r>
            <a:endParaRPr kumimoji="1" lang="ja-JP" altLang="en-US" dirty="0"/>
          </a:p>
        </p:txBody>
      </p:sp>
      <p:sp>
        <p:nvSpPr>
          <p:cNvPr id="56" name="日付プレースホルダ 55"/>
          <p:cNvSpPr>
            <a:spLocks noGrp="1"/>
          </p:cNvSpPr>
          <p:nvPr>
            <p:ph type="dt" sz="half" idx="10"/>
          </p:nvPr>
        </p:nvSpPr>
        <p:spPr/>
        <p:txBody>
          <a:bodyPr/>
          <a:lstStyle/>
          <a:p>
            <a:r>
              <a:rPr kumimoji="1" lang="en-US" altLang="ja-JP" dirty="0" smtClean="0"/>
              <a:t>2012/3/25</a:t>
            </a:r>
            <a:endParaRPr kumimoji="1" lang="ja-JP" altLang="en-US" dirty="0"/>
          </a:p>
        </p:txBody>
      </p:sp>
      <p:sp>
        <p:nvSpPr>
          <p:cNvPr id="57" name="スライド番号プレースホルダ 56"/>
          <p:cNvSpPr>
            <a:spLocks noGrp="1"/>
          </p:cNvSpPr>
          <p:nvPr>
            <p:ph type="sldNum" sz="quarter" idx="12"/>
          </p:nvPr>
        </p:nvSpPr>
        <p:spPr/>
        <p:txBody>
          <a:bodyPr/>
          <a:lstStyle/>
          <a:p>
            <a:fld id="{8B811CFD-BECF-4463-9DB2-C6817765D34E}" type="slidenum">
              <a:rPr kumimoji="1" lang="ja-JP" altLang="en-US" smtClean="0"/>
              <a:pPr/>
              <a:t>3</a:t>
            </a:fld>
            <a:endParaRPr kumimoji="1" lang="ja-JP" altLang="en-US"/>
          </a:p>
        </p:txBody>
      </p:sp>
      <p:sp>
        <p:nvSpPr>
          <p:cNvPr id="58" name="フッター プレースホルダ 57"/>
          <p:cNvSpPr>
            <a:spLocks noGrp="1"/>
          </p:cNvSpPr>
          <p:nvPr>
            <p:ph type="ftr" sz="quarter" idx="11"/>
          </p:nvPr>
        </p:nvSpPr>
        <p:spPr/>
        <p:txBody>
          <a:bodyPr/>
          <a:lstStyle/>
          <a:p>
            <a:r>
              <a:rPr kumimoji="1" lang="zh-CN" altLang="en-US" smtClean="0"/>
              <a:t>日本物理学会第</a:t>
            </a:r>
            <a:r>
              <a:rPr kumimoji="1" lang="en-US" altLang="zh-CN" smtClean="0"/>
              <a:t>67</a:t>
            </a:r>
            <a:r>
              <a:rPr kumimoji="1" lang="zh-CN" altLang="en-US" smtClean="0"/>
              <a:t>回年次大会</a:t>
            </a:r>
            <a:endParaRPr kumimoji="1" lang="ja-JP" altLang="en-US"/>
          </a:p>
        </p:txBody>
      </p:sp>
      <p:sp>
        <p:nvSpPr>
          <p:cNvPr id="31" name="正方形/長方形 30"/>
          <p:cNvSpPr/>
          <p:nvPr/>
        </p:nvSpPr>
        <p:spPr>
          <a:xfrm>
            <a:off x="5940152" y="5877272"/>
            <a:ext cx="3024336" cy="646331"/>
          </a:xfrm>
          <a:prstGeom prst="rect">
            <a:avLst/>
          </a:prstGeom>
        </p:spPr>
        <p:txBody>
          <a:bodyPr wrap="square">
            <a:spAutoFit/>
          </a:bodyPr>
          <a:lstStyle/>
          <a:p>
            <a:r>
              <a:rPr lang="en-US" altLang="ja-JP" dirty="0" smtClean="0"/>
              <a:t>(</a:t>
            </a:r>
            <a:r>
              <a:rPr lang="ja-JP" altLang="en-US" dirty="0" smtClean="0"/>
              <a:t>ターゲットから入射する</a:t>
            </a:r>
            <a:r>
              <a:rPr lang="en-US" altLang="ja-JP" dirty="0" err="1" smtClean="0"/>
              <a:t>52.8MeV</a:t>
            </a:r>
            <a:r>
              <a:rPr lang="ja-JP" altLang="en-US" dirty="0" smtClean="0"/>
              <a:t>ガンマ線について</a:t>
            </a:r>
            <a:r>
              <a:rPr lang="en-US" altLang="ja-JP" dirty="0" smtClean="0"/>
              <a:t>)</a:t>
            </a:r>
            <a:endParaRPr lang="ja-JP"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2931022"/>
            <a:ext cx="8026151" cy="1362075"/>
          </a:xfrm>
        </p:spPr>
        <p:txBody>
          <a:bodyPr>
            <a:normAutofit fontScale="90000"/>
          </a:bodyPr>
          <a:lstStyle/>
          <a:p>
            <a:r>
              <a:rPr lang="ja-JP" altLang="en-US" dirty="0" smtClean="0">
                <a:solidFill>
                  <a:schemeClr val="accent1"/>
                </a:solidFill>
              </a:rPr>
              <a:t>①　</a:t>
            </a:r>
            <a:r>
              <a:rPr lang="en-US" altLang="ja-JP" dirty="0" err="1" smtClean="0">
                <a:solidFill>
                  <a:schemeClr val="accent1"/>
                </a:solidFill>
              </a:rPr>
              <a:t>MEG2011run</a:t>
            </a:r>
            <a:r>
              <a:rPr lang="ja-JP" altLang="en-US" dirty="0" smtClean="0">
                <a:solidFill>
                  <a:schemeClr val="accent1"/>
                </a:solidFill>
              </a:rPr>
              <a:t>における液体キセノン検出器の性能</a:t>
            </a:r>
            <a:r>
              <a:rPr lang="en-US" altLang="ja-JP" dirty="0" smtClean="0">
                <a:solidFill>
                  <a:schemeClr val="accent1"/>
                </a:solidFill>
              </a:rPr>
              <a:t/>
            </a:r>
            <a:br>
              <a:rPr lang="en-US" altLang="ja-JP" dirty="0" smtClean="0">
                <a:solidFill>
                  <a:schemeClr val="accent1"/>
                </a:solidFill>
              </a:rPr>
            </a:br>
            <a:r>
              <a:rPr lang="en-US" altLang="ja-JP" dirty="0" smtClean="0"/>
              <a:t/>
            </a:r>
            <a:br>
              <a:rPr lang="en-US" altLang="ja-JP" dirty="0" smtClean="0"/>
            </a:br>
            <a:r>
              <a:rPr lang="ja-JP" altLang="en-US" dirty="0" smtClean="0">
                <a:solidFill>
                  <a:schemeClr val="bg1">
                    <a:lumMod val="65000"/>
                  </a:schemeClr>
                </a:solidFill>
              </a:rPr>
              <a:t>②　</a:t>
            </a:r>
            <a:r>
              <a:rPr lang="en-US" altLang="ja-JP" dirty="0" smtClean="0">
                <a:solidFill>
                  <a:schemeClr val="bg1">
                    <a:lumMod val="65000"/>
                  </a:schemeClr>
                </a:solidFill>
              </a:rPr>
              <a:t>MC</a:t>
            </a:r>
            <a:r>
              <a:rPr lang="ja-JP" altLang="en-US" dirty="0" smtClean="0">
                <a:solidFill>
                  <a:schemeClr val="bg1">
                    <a:lumMod val="65000"/>
                  </a:schemeClr>
                </a:solidFill>
              </a:rPr>
              <a:t>シミュレーションによる性能の調査</a:t>
            </a:r>
            <a:r>
              <a:rPr lang="ja-JP" altLang="en-US" dirty="0" smtClean="0"/>
              <a:t/>
            </a:r>
            <a:br>
              <a:rPr lang="ja-JP" altLang="en-US" dirty="0" smtClean="0"/>
            </a:br>
            <a:endParaRPr kumimoji="1" lang="ja-JP" altLang="en-US" dirty="0"/>
          </a:p>
        </p:txBody>
      </p:sp>
      <p:sp>
        <p:nvSpPr>
          <p:cNvPr id="3" name="テキスト プレースホルダ 2"/>
          <p:cNvSpPr>
            <a:spLocks noGrp="1"/>
          </p:cNvSpPr>
          <p:nvPr>
            <p:ph type="body" idx="1"/>
          </p:nvPr>
        </p:nvSpPr>
        <p:spPr/>
        <p:txBody>
          <a:bodyPr/>
          <a:lstStyle/>
          <a:p>
            <a:r>
              <a:rPr lang="ja-JP" altLang="en-US" dirty="0" smtClean="0">
                <a:solidFill>
                  <a:schemeClr val="bg1">
                    <a:lumMod val="65000"/>
                  </a:schemeClr>
                </a:solidFill>
              </a:rPr>
              <a:t>コンテンツ</a:t>
            </a:r>
            <a:endParaRPr lang="en-US" altLang="ja-JP" dirty="0" smtClean="0">
              <a:solidFill>
                <a:schemeClr val="bg1">
                  <a:lumMod val="65000"/>
                </a:schemeClr>
              </a:solidFill>
            </a:endParaRPr>
          </a:p>
        </p:txBody>
      </p:sp>
      <p:sp>
        <p:nvSpPr>
          <p:cNvPr id="4" name="日付プレースホルダ 3"/>
          <p:cNvSpPr>
            <a:spLocks noGrp="1"/>
          </p:cNvSpPr>
          <p:nvPr>
            <p:ph type="dt" sz="half" idx="10"/>
          </p:nvPr>
        </p:nvSpPr>
        <p:spPr/>
        <p:txBody>
          <a:bodyPr/>
          <a:lstStyle/>
          <a:p>
            <a:r>
              <a:rPr kumimoji="1" lang="en-US" altLang="ja-JP" smtClean="0"/>
              <a:t>2012/3/25</a:t>
            </a:r>
            <a:endParaRPr kumimoji="1" lang="ja-JP" altLang="en-US"/>
          </a:p>
        </p:txBody>
      </p:sp>
      <p:sp>
        <p:nvSpPr>
          <p:cNvPr id="6" name="フッター プレースホルダ 5"/>
          <p:cNvSpPr>
            <a:spLocks noGrp="1"/>
          </p:cNvSpPr>
          <p:nvPr>
            <p:ph type="ftr" sz="quarter" idx="11"/>
          </p:nvPr>
        </p:nvSpPr>
        <p:spPr/>
        <p:txBody>
          <a:bodyPr/>
          <a:lstStyle/>
          <a:p>
            <a:r>
              <a:rPr kumimoji="1" lang="zh-CN" altLang="en-US" smtClean="0"/>
              <a:t>日本物理学会第</a:t>
            </a:r>
            <a:r>
              <a:rPr kumimoji="1" lang="en-US" altLang="zh-CN" smtClean="0"/>
              <a:t>67</a:t>
            </a:r>
            <a:r>
              <a:rPr kumimoji="1" lang="zh-CN" altLang="en-US" smtClean="0"/>
              <a:t>回年次大会</a:t>
            </a:r>
            <a:endParaRPr kumimoji="1" lang="ja-JP"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27281"/>
            <a:ext cx="2890664" cy="528794"/>
          </a:xfrm>
        </p:spPr>
        <p:txBody>
          <a:bodyPr/>
          <a:lstStyle/>
          <a:p>
            <a:r>
              <a:rPr kumimoji="1" lang="en-US" altLang="ja-JP" dirty="0" smtClean="0"/>
              <a:t>CEX</a:t>
            </a:r>
            <a:r>
              <a:rPr kumimoji="1" lang="ja-JP" altLang="en-US" dirty="0" smtClean="0"/>
              <a:t>による較正</a:t>
            </a:r>
            <a:endParaRPr kumimoji="1" lang="ja-JP" altLang="en-US" dirty="0"/>
          </a:p>
        </p:txBody>
      </p:sp>
      <p:sp>
        <p:nvSpPr>
          <p:cNvPr id="35" name="テキスト ボックス 34"/>
          <p:cNvSpPr txBox="1"/>
          <p:nvPr/>
        </p:nvSpPr>
        <p:spPr>
          <a:xfrm>
            <a:off x="395536" y="1052737"/>
            <a:ext cx="5328592" cy="2616101"/>
          </a:xfrm>
          <a:prstGeom prst="rect">
            <a:avLst/>
          </a:prstGeom>
          <a:noFill/>
        </p:spPr>
        <p:txBody>
          <a:bodyPr wrap="square" rtlCol="0">
            <a:spAutoFit/>
          </a:bodyPr>
          <a:lstStyle/>
          <a:p>
            <a:r>
              <a:rPr lang="en-US" altLang="ja-JP" sz="2000" dirty="0" smtClean="0">
                <a:solidFill>
                  <a:prstClr val="black"/>
                </a:solidFill>
              </a:rPr>
              <a:t>π</a:t>
            </a:r>
            <a:r>
              <a:rPr lang="en-US" altLang="ja-JP" sz="2000" baseline="30000" dirty="0" smtClean="0">
                <a:solidFill>
                  <a:prstClr val="black"/>
                </a:solidFill>
              </a:rPr>
              <a:t>- </a:t>
            </a:r>
            <a:r>
              <a:rPr lang="en-US" altLang="ja-JP" sz="2000" dirty="0" smtClean="0">
                <a:solidFill>
                  <a:prstClr val="black"/>
                </a:solidFill>
              </a:rPr>
              <a:t>+ p</a:t>
            </a:r>
            <a:r>
              <a:rPr lang="ja-JP" altLang="en-US" sz="2000" dirty="0" smtClean="0">
                <a:solidFill>
                  <a:prstClr val="black"/>
                </a:solidFill>
              </a:rPr>
              <a:t>→</a:t>
            </a:r>
            <a:r>
              <a:rPr lang="en-US" altLang="ja-JP" sz="2000" dirty="0" err="1" smtClean="0">
                <a:solidFill>
                  <a:prstClr val="black"/>
                </a:solidFill>
              </a:rPr>
              <a:t>π</a:t>
            </a:r>
            <a:r>
              <a:rPr lang="en-US" altLang="ja-JP" sz="2000" baseline="30000" dirty="0" err="1" smtClean="0">
                <a:solidFill>
                  <a:prstClr val="black"/>
                </a:solidFill>
              </a:rPr>
              <a:t>0</a:t>
            </a:r>
            <a:r>
              <a:rPr lang="en-US" altLang="ja-JP" sz="2000" baseline="30000" dirty="0" smtClean="0">
                <a:solidFill>
                  <a:prstClr val="black"/>
                </a:solidFill>
              </a:rPr>
              <a:t> </a:t>
            </a:r>
            <a:r>
              <a:rPr lang="en-US" altLang="ja-JP" sz="2000" dirty="0" smtClean="0">
                <a:solidFill>
                  <a:prstClr val="black"/>
                </a:solidFill>
              </a:rPr>
              <a:t>+ n, </a:t>
            </a:r>
            <a:r>
              <a:rPr lang="en-US" altLang="ja-JP" sz="2000" dirty="0" err="1" smtClean="0">
                <a:solidFill>
                  <a:prstClr val="black"/>
                </a:solidFill>
              </a:rPr>
              <a:t>π</a:t>
            </a:r>
            <a:r>
              <a:rPr lang="en-US" altLang="ja-JP" sz="2000" baseline="30000" dirty="0" err="1" smtClean="0">
                <a:solidFill>
                  <a:prstClr val="black"/>
                </a:solidFill>
              </a:rPr>
              <a:t>0</a:t>
            </a:r>
            <a:r>
              <a:rPr lang="ja-JP" altLang="en-US" sz="2000" dirty="0" smtClean="0">
                <a:solidFill>
                  <a:prstClr val="black"/>
                </a:solidFill>
              </a:rPr>
              <a:t> →</a:t>
            </a:r>
            <a:r>
              <a:rPr lang="en-US" altLang="ja-JP" sz="2000" dirty="0" smtClean="0">
                <a:solidFill>
                  <a:prstClr val="black"/>
                </a:solidFill>
              </a:rPr>
              <a:t>γ+ γ</a:t>
            </a:r>
            <a:r>
              <a:rPr lang="ja-JP" altLang="en-US" dirty="0" smtClean="0">
                <a:solidFill>
                  <a:prstClr val="black"/>
                </a:solidFill>
                <a:latin typeface="+mn-ea"/>
              </a:rPr>
              <a:t>　</a:t>
            </a:r>
            <a:endParaRPr lang="en-US" altLang="ja-JP" dirty="0" smtClean="0">
              <a:solidFill>
                <a:prstClr val="black"/>
              </a:solidFill>
              <a:latin typeface="+mn-ea"/>
            </a:endParaRPr>
          </a:p>
          <a:p>
            <a:r>
              <a:rPr lang="en-US" altLang="ja-JP" dirty="0" smtClean="0">
                <a:solidFill>
                  <a:prstClr val="black"/>
                </a:solidFill>
                <a:latin typeface="+mn-ea"/>
              </a:rPr>
              <a:t>Charge </a:t>
            </a:r>
            <a:r>
              <a:rPr lang="en-US" altLang="ja-JP" dirty="0" err="1" smtClean="0">
                <a:solidFill>
                  <a:prstClr val="black"/>
                </a:solidFill>
                <a:latin typeface="+mn-ea"/>
              </a:rPr>
              <a:t>EXchange</a:t>
            </a:r>
            <a:r>
              <a:rPr lang="en-US" altLang="ja-JP" dirty="0" smtClean="0">
                <a:solidFill>
                  <a:prstClr val="black"/>
                </a:solidFill>
                <a:latin typeface="+mn-ea"/>
              </a:rPr>
              <a:t> </a:t>
            </a:r>
            <a:r>
              <a:rPr lang="ja-JP" altLang="en-US" dirty="0" smtClean="0">
                <a:solidFill>
                  <a:prstClr val="black"/>
                </a:solidFill>
                <a:latin typeface="+mn-ea"/>
              </a:rPr>
              <a:t>反応で得られるガンマ線で</a:t>
            </a:r>
            <a:endParaRPr lang="en-US" altLang="ja-JP" dirty="0" smtClean="0">
              <a:solidFill>
                <a:prstClr val="black"/>
              </a:solidFill>
              <a:latin typeface="+mn-ea"/>
            </a:endParaRPr>
          </a:p>
          <a:p>
            <a:r>
              <a:rPr lang="ja-JP" altLang="en-US" dirty="0" smtClean="0">
                <a:solidFill>
                  <a:prstClr val="black"/>
                </a:solidFill>
                <a:latin typeface="+mn-ea"/>
              </a:rPr>
              <a:t>液体キセノン検出器の較正を行う。</a:t>
            </a:r>
            <a:endParaRPr lang="en-US" altLang="ja-JP" dirty="0" smtClean="0">
              <a:solidFill>
                <a:prstClr val="black"/>
              </a:solidFill>
              <a:latin typeface="+mn-ea"/>
            </a:endParaRPr>
          </a:p>
          <a:p>
            <a:endParaRPr kumimoji="1" lang="en-US" altLang="ja-JP" dirty="0" smtClean="0">
              <a:solidFill>
                <a:prstClr val="black"/>
              </a:solidFill>
              <a:latin typeface="+mn-ea"/>
            </a:endParaRPr>
          </a:p>
          <a:p>
            <a:r>
              <a:rPr lang="en-US" altLang="ja-JP" dirty="0" smtClean="0">
                <a:latin typeface="+mn-ea"/>
              </a:rPr>
              <a:t>2</a:t>
            </a:r>
            <a:r>
              <a:rPr lang="ja-JP" altLang="en-US" dirty="0" err="1" smtClean="0">
                <a:latin typeface="+mn-ea"/>
              </a:rPr>
              <a:t>つの</a:t>
            </a:r>
            <a:r>
              <a:rPr lang="en-US" altLang="ja-JP" dirty="0" smtClean="0">
                <a:latin typeface="+mn-ea"/>
              </a:rPr>
              <a:t>γ</a:t>
            </a:r>
            <a:r>
              <a:rPr lang="ja-JP" altLang="en-US" dirty="0" smtClean="0">
                <a:latin typeface="+mn-ea"/>
              </a:rPr>
              <a:t>線の角度を判別するために、反対側に別の検出器が必要。</a:t>
            </a:r>
          </a:p>
          <a:p>
            <a:endParaRPr kumimoji="1" lang="en-US" altLang="ja-JP" dirty="0" smtClean="0">
              <a:latin typeface="+mn-ea"/>
            </a:endParaRPr>
          </a:p>
          <a:p>
            <a:r>
              <a:rPr lang="en-US" altLang="ja-JP" dirty="0" smtClean="0"/>
              <a:t>Run 2010 </a:t>
            </a:r>
            <a:r>
              <a:rPr lang="ja-JP" altLang="en-US" dirty="0" smtClean="0"/>
              <a:t>まで、</a:t>
            </a:r>
            <a:r>
              <a:rPr lang="en-US" altLang="ja-JP" dirty="0" err="1" smtClean="0"/>
              <a:t>NaI</a:t>
            </a:r>
            <a:r>
              <a:rPr lang="en-US" altLang="ja-JP" dirty="0" smtClean="0"/>
              <a:t> </a:t>
            </a:r>
            <a:r>
              <a:rPr lang="ja-JP" altLang="en-US" dirty="0" smtClean="0"/>
              <a:t>検出器。 </a:t>
            </a:r>
            <a:r>
              <a:rPr lang="en-US" altLang="ja-JP" dirty="0" smtClean="0"/>
              <a:t>2011</a:t>
            </a:r>
            <a:r>
              <a:rPr lang="ja-JP" altLang="en-US" dirty="0" smtClean="0"/>
              <a:t>に</a:t>
            </a:r>
            <a:r>
              <a:rPr lang="en-US" altLang="ja-JP" dirty="0" smtClean="0"/>
              <a:t>BGO</a:t>
            </a:r>
            <a:r>
              <a:rPr lang="ja-JP" altLang="en-US" dirty="0" smtClean="0"/>
              <a:t>に更新。</a:t>
            </a:r>
          </a:p>
          <a:p>
            <a:endParaRPr kumimoji="1" lang="ja-JP" altLang="en-US" dirty="0">
              <a:latin typeface="+mn-ea"/>
            </a:endParaRPr>
          </a:p>
        </p:txBody>
      </p:sp>
      <p:sp>
        <p:nvSpPr>
          <p:cNvPr id="39" name="テキスト ボックス 38"/>
          <p:cNvSpPr txBox="1"/>
          <p:nvPr/>
        </p:nvSpPr>
        <p:spPr>
          <a:xfrm>
            <a:off x="5868144" y="836712"/>
            <a:ext cx="2880320" cy="1477328"/>
          </a:xfrm>
          <a:prstGeom prst="rect">
            <a:avLst/>
          </a:prstGeom>
          <a:noFill/>
        </p:spPr>
        <p:txBody>
          <a:bodyPr wrap="square" rtlCol="0">
            <a:spAutoFit/>
          </a:bodyPr>
          <a:lstStyle/>
          <a:p>
            <a:r>
              <a:rPr kumimoji="1" lang="ja-JP" altLang="en-US" b="1" dirty="0" smtClean="0">
                <a:solidFill>
                  <a:schemeClr val="accent2">
                    <a:lumMod val="50000"/>
                  </a:schemeClr>
                </a:solidFill>
              </a:rPr>
              <a:t>エネルギースケールの決定</a:t>
            </a:r>
            <a:endParaRPr kumimoji="1" lang="en-US" altLang="ja-JP" b="1" dirty="0" smtClean="0">
              <a:solidFill>
                <a:schemeClr val="accent2">
                  <a:lumMod val="50000"/>
                </a:schemeClr>
              </a:solidFill>
            </a:endParaRPr>
          </a:p>
          <a:p>
            <a:endParaRPr lang="en-US" altLang="ja-JP" b="1" dirty="0" smtClean="0"/>
          </a:p>
          <a:p>
            <a:r>
              <a:rPr kumimoji="1" lang="ja-JP" altLang="en-US" b="1" dirty="0" smtClean="0">
                <a:solidFill>
                  <a:schemeClr val="accent1"/>
                </a:solidFill>
              </a:rPr>
              <a:t>エネルギー分解能の評価</a:t>
            </a:r>
            <a:endParaRPr kumimoji="1" lang="en-US" altLang="ja-JP" b="1" dirty="0" smtClean="0">
              <a:solidFill>
                <a:schemeClr val="accent1"/>
              </a:solidFill>
            </a:endParaRPr>
          </a:p>
          <a:p>
            <a:endParaRPr lang="en-US" altLang="ja-JP" b="1" dirty="0" smtClean="0"/>
          </a:p>
          <a:p>
            <a:r>
              <a:rPr kumimoji="1" lang="ja-JP" altLang="en-US" b="1" dirty="0" smtClean="0">
                <a:solidFill>
                  <a:schemeClr val="accent3"/>
                </a:solidFill>
              </a:rPr>
              <a:t>時間分解能の評価</a:t>
            </a:r>
            <a:endParaRPr kumimoji="1" lang="ja-JP" altLang="en-US" b="1" dirty="0">
              <a:solidFill>
                <a:schemeClr val="accent3"/>
              </a:solidFill>
            </a:endParaRPr>
          </a:p>
        </p:txBody>
      </p:sp>
      <p:grpSp>
        <p:nvGrpSpPr>
          <p:cNvPr id="37" name="グループ化 36"/>
          <p:cNvGrpSpPr/>
          <p:nvPr/>
        </p:nvGrpSpPr>
        <p:grpSpPr>
          <a:xfrm>
            <a:off x="323528" y="3482425"/>
            <a:ext cx="2592288" cy="2826895"/>
            <a:chOff x="539552" y="3501008"/>
            <a:chExt cx="2592288" cy="2826895"/>
          </a:xfrm>
        </p:grpSpPr>
        <p:sp>
          <p:nvSpPr>
            <p:cNvPr id="19" name="正方形/長方形 18"/>
            <p:cNvSpPr/>
            <p:nvPr/>
          </p:nvSpPr>
          <p:spPr>
            <a:xfrm>
              <a:off x="1403648" y="5085182"/>
              <a:ext cx="288033" cy="144016"/>
            </a:xfrm>
            <a:prstGeom prst="rect">
              <a:avLst/>
            </a:prstGeom>
            <a:solidFill>
              <a:sysClr val="window" lastClr="FFFFFF">
                <a:lumMod val="75000"/>
              </a:sys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Takao Pゴシック"/>
                <a:ea typeface="Takao Pゴシック"/>
                <a:cs typeface="+mn-cs"/>
              </a:endParaRPr>
            </a:p>
          </p:txBody>
        </p:sp>
        <p:sp>
          <p:nvSpPr>
            <p:cNvPr id="20" name="テキスト ボックス 19"/>
            <p:cNvSpPr txBox="1"/>
            <p:nvPr/>
          </p:nvSpPr>
          <p:spPr>
            <a:xfrm>
              <a:off x="611560" y="4797150"/>
              <a:ext cx="1080120"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smtClean="0">
                  <a:ln>
                    <a:noFill/>
                  </a:ln>
                  <a:solidFill>
                    <a:sysClr val="windowText" lastClr="000000"/>
                  </a:solidFill>
                  <a:effectLst/>
                  <a:uLnTx/>
                  <a:uFillTx/>
                </a:rPr>
                <a:t>LH2 target</a:t>
              </a:r>
              <a:endParaRPr kumimoji="1" lang="ja-JP" altLang="en-US" sz="1800" b="0" i="0" u="none" strike="noStrike" kern="0" cap="none" spc="0" normalizeH="0" baseline="0" noProof="0" err="1" smtClean="0">
                <a:ln>
                  <a:noFill/>
                </a:ln>
                <a:solidFill>
                  <a:sysClr val="windowText" lastClr="000000"/>
                </a:solidFill>
                <a:effectLst/>
                <a:uLnTx/>
                <a:uFillTx/>
              </a:endParaRPr>
            </a:p>
          </p:txBody>
        </p:sp>
        <p:sp>
          <p:nvSpPr>
            <p:cNvPr id="21" name="正方形/長方形 20"/>
            <p:cNvSpPr/>
            <p:nvPr/>
          </p:nvSpPr>
          <p:spPr>
            <a:xfrm>
              <a:off x="1259632" y="5805263"/>
              <a:ext cx="535560" cy="504056"/>
            </a:xfrm>
            <a:prstGeom prst="rect">
              <a:avLst/>
            </a:prstGeom>
            <a:solidFill>
              <a:sysClr val="windowText" lastClr="000000"/>
            </a:solidFill>
            <a:ln w="25400" cap="flat" cmpd="sng" algn="ctr">
              <a:solidFill>
                <a:schemeClr val="accent3"/>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smtClean="0">
                  <a:ln>
                    <a:noFill/>
                  </a:ln>
                  <a:solidFill>
                    <a:sysClr val="window" lastClr="FFFFFF"/>
                  </a:solidFill>
                  <a:effectLst/>
                  <a:uLnTx/>
                  <a:uFillTx/>
                  <a:latin typeface="Takao Pゴシック"/>
                  <a:ea typeface="Takao Pゴシック"/>
                  <a:cs typeface="+mn-cs"/>
                </a:rPr>
                <a:t>BGO</a:t>
              </a:r>
              <a:endParaRPr kumimoji="1" lang="ja-JP" altLang="en-US" sz="1800" b="0" i="0" u="none" strike="noStrike" kern="0" cap="none" spc="0" normalizeH="0" baseline="0" noProof="0" dirty="0">
                <a:ln>
                  <a:noFill/>
                </a:ln>
                <a:solidFill>
                  <a:sysClr val="window" lastClr="FFFFFF"/>
                </a:solidFill>
                <a:effectLst/>
                <a:uLnTx/>
                <a:uFillTx/>
                <a:latin typeface="Takao Pゴシック"/>
                <a:ea typeface="Takao Pゴシック"/>
                <a:cs typeface="+mn-cs"/>
              </a:endParaRPr>
            </a:p>
          </p:txBody>
        </p:sp>
        <p:sp>
          <p:nvSpPr>
            <p:cNvPr id="22" name="正方形/長方形 21"/>
            <p:cNvSpPr/>
            <p:nvPr/>
          </p:nvSpPr>
          <p:spPr>
            <a:xfrm flipV="1">
              <a:off x="1383396" y="5661246"/>
              <a:ext cx="288032" cy="45719"/>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Takao Pゴシック"/>
                <a:ea typeface="Takao Pゴシック"/>
                <a:cs typeface="+mn-cs"/>
              </a:endParaRPr>
            </a:p>
          </p:txBody>
        </p:sp>
        <p:grpSp>
          <p:nvGrpSpPr>
            <p:cNvPr id="23" name="グループ化 22"/>
            <p:cNvGrpSpPr/>
            <p:nvPr/>
          </p:nvGrpSpPr>
          <p:grpSpPr>
            <a:xfrm>
              <a:off x="683568" y="3501008"/>
              <a:ext cx="1656184" cy="792086"/>
              <a:chOff x="539552" y="1628800"/>
              <a:chExt cx="1656184" cy="792086"/>
            </a:xfrm>
          </p:grpSpPr>
          <p:sp>
            <p:nvSpPr>
              <p:cNvPr id="24" name="台形 23"/>
              <p:cNvSpPr/>
              <p:nvPr/>
            </p:nvSpPr>
            <p:spPr>
              <a:xfrm rot="10800000">
                <a:off x="539552" y="1628800"/>
                <a:ext cx="1656184" cy="792086"/>
              </a:xfrm>
              <a:prstGeom prst="trapezoid">
                <a:avLst>
                  <a:gd name="adj" fmla="val 22795"/>
                </a:avLst>
              </a:prstGeom>
              <a:solidFill>
                <a:srgbClr val="88CEDC"/>
              </a:solidFill>
              <a:ln w="25400" cap="flat" cmpd="sng" algn="ctr">
                <a:solidFill>
                  <a:srgbClr val="4F81BD">
                    <a:shade val="50000"/>
                  </a:srgbClr>
                </a:solidFill>
                <a:prstDash val="solid"/>
              </a:ln>
              <a:effectLst/>
            </p:spPr>
            <p:txBody>
              <a:bodyPr vert="horz"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smtClean="0">
                  <a:ln>
                    <a:noFill/>
                  </a:ln>
                  <a:solidFill>
                    <a:sysClr val="window" lastClr="FFFFFF"/>
                  </a:solidFill>
                  <a:effectLst/>
                  <a:uLnTx/>
                  <a:uFillTx/>
                  <a:latin typeface="Takao Pゴシック"/>
                  <a:ea typeface="Takao Pゴシック"/>
                  <a:cs typeface="+mn-cs"/>
                </a:endParaRPr>
              </a:p>
            </p:txBody>
          </p:sp>
          <p:sp>
            <p:nvSpPr>
              <p:cNvPr id="25" name="テキスト ボックス 24"/>
              <p:cNvSpPr txBox="1"/>
              <p:nvPr/>
            </p:nvSpPr>
            <p:spPr>
              <a:xfrm>
                <a:off x="611560" y="1702549"/>
                <a:ext cx="1512168"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smtClean="0">
                    <a:ln>
                      <a:noFill/>
                    </a:ln>
                    <a:solidFill>
                      <a:sysClr val="windowText" lastClr="000000"/>
                    </a:solidFill>
                    <a:effectLst/>
                    <a:uLnTx/>
                    <a:uFillTx/>
                  </a:rPr>
                  <a:t>LXe</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smtClean="0">
                    <a:ln>
                      <a:noFill/>
                    </a:ln>
                    <a:solidFill>
                      <a:sysClr val="windowText" lastClr="000000"/>
                    </a:solidFill>
                    <a:effectLst/>
                    <a:uLnTx/>
                    <a:uFillTx/>
                  </a:rPr>
                  <a:t>Calorimeter</a:t>
                </a:r>
                <a:endParaRPr kumimoji="1" lang="ja-JP" altLang="en-US" sz="1800" b="0" i="0" u="none" strike="noStrike" kern="0" cap="none" spc="0" normalizeH="0" baseline="0" noProof="0" err="1" smtClean="0">
                  <a:ln>
                    <a:noFill/>
                  </a:ln>
                  <a:solidFill>
                    <a:sysClr val="windowText" lastClr="000000"/>
                  </a:solidFill>
                  <a:effectLst/>
                  <a:uLnTx/>
                  <a:uFillTx/>
                </a:endParaRPr>
              </a:p>
            </p:txBody>
          </p:sp>
        </p:grpSp>
        <p:cxnSp>
          <p:nvCxnSpPr>
            <p:cNvPr id="26" name="直線矢印コネクタ 25"/>
            <p:cNvCxnSpPr>
              <a:stCxn id="27" idx="1"/>
              <a:endCxn id="22" idx="3"/>
            </p:cNvCxnSpPr>
            <p:nvPr/>
          </p:nvCxnSpPr>
          <p:spPr>
            <a:xfrm flipH="1" flipV="1">
              <a:off x="1671428" y="5684105"/>
              <a:ext cx="380292" cy="300307"/>
            </a:xfrm>
            <a:prstGeom prst="straightConnector1">
              <a:avLst/>
            </a:prstGeom>
            <a:noFill/>
            <a:ln w="9525" cap="flat" cmpd="sng" algn="ctr">
              <a:solidFill>
                <a:srgbClr val="4F81BD">
                  <a:shade val="48000"/>
                  <a:satMod val="110000"/>
                </a:srgbClr>
              </a:solidFill>
              <a:prstDash val="solid"/>
              <a:tailEnd type="arrow"/>
            </a:ln>
            <a:effectLst/>
          </p:spPr>
        </p:cxnSp>
        <p:sp>
          <p:nvSpPr>
            <p:cNvPr id="27" name="テキスト ボックス 26"/>
            <p:cNvSpPr txBox="1"/>
            <p:nvPr/>
          </p:nvSpPr>
          <p:spPr>
            <a:xfrm>
              <a:off x="2051720" y="5661246"/>
              <a:ext cx="1080120"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ja-JP" kern="0" dirty="0" smtClean="0">
                  <a:solidFill>
                    <a:sysClr val="windowText" lastClr="000000"/>
                  </a:solidFill>
                </a:rPr>
                <a:t>Timing</a:t>
              </a: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counter</a:t>
              </a:r>
              <a:endParaRPr kumimoji="1" lang="ja-JP" altLang="en-US" sz="1800" b="0" i="0" u="none" strike="noStrike" kern="0" cap="none" spc="0" normalizeH="0" baseline="0" noProof="0" dirty="0" smtClean="0">
                <a:ln>
                  <a:noFill/>
                </a:ln>
                <a:solidFill>
                  <a:sysClr val="windowText" lastClr="000000"/>
                </a:solidFill>
                <a:effectLst/>
                <a:uLnTx/>
                <a:uFillTx/>
              </a:endParaRPr>
            </a:p>
          </p:txBody>
        </p:sp>
        <p:cxnSp>
          <p:nvCxnSpPr>
            <p:cNvPr id="28" name="直線矢印コネクタ 27"/>
            <p:cNvCxnSpPr/>
            <p:nvPr/>
          </p:nvCxnSpPr>
          <p:spPr>
            <a:xfrm flipH="1">
              <a:off x="1331640" y="5157191"/>
              <a:ext cx="216024" cy="738664"/>
            </a:xfrm>
            <a:prstGeom prst="straightConnector1">
              <a:avLst/>
            </a:prstGeom>
            <a:noFill/>
            <a:ln w="31750" cap="flat" cmpd="sng" algn="ctr">
              <a:solidFill>
                <a:srgbClr val="FFFF00"/>
              </a:solidFill>
              <a:prstDash val="solid"/>
              <a:tailEnd type="arrow"/>
            </a:ln>
            <a:effectLst>
              <a:outerShdw blurRad="63500" sx="102000" sy="102000" algn="ctr" rotWithShape="0">
                <a:prstClr val="black">
                  <a:alpha val="40000"/>
                </a:prstClr>
              </a:outerShdw>
            </a:effectLst>
          </p:spPr>
        </p:cxnSp>
        <p:cxnSp>
          <p:nvCxnSpPr>
            <p:cNvPr id="29" name="直線矢印コネクタ 28"/>
            <p:cNvCxnSpPr/>
            <p:nvPr/>
          </p:nvCxnSpPr>
          <p:spPr>
            <a:xfrm flipV="1">
              <a:off x="1547666" y="4167663"/>
              <a:ext cx="144014" cy="989528"/>
            </a:xfrm>
            <a:prstGeom prst="straightConnector1">
              <a:avLst/>
            </a:prstGeom>
            <a:noFill/>
            <a:ln w="31750" cap="flat" cmpd="sng" algn="ctr">
              <a:solidFill>
                <a:srgbClr val="FFFF00"/>
              </a:solidFill>
              <a:prstDash val="solid"/>
              <a:tailEnd type="arrow"/>
            </a:ln>
            <a:effectLst>
              <a:outerShdw blurRad="63500" sx="102000" sy="102000" algn="ctr" rotWithShape="0">
                <a:prstClr val="black">
                  <a:alpha val="40000"/>
                </a:prstClr>
              </a:outerShdw>
            </a:effectLst>
          </p:spPr>
        </p:cxnSp>
        <p:sp>
          <p:nvSpPr>
            <p:cNvPr id="30" name="テキスト ボックス 29"/>
            <p:cNvSpPr txBox="1"/>
            <p:nvPr/>
          </p:nvSpPr>
          <p:spPr>
            <a:xfrm>
              <a:off x="1331640" y="4437110"/>
              <a:ext cx="28803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smtClean="0">
                  <a:ln>
                    <a:noFill/>
                  </a:ln>
                  <a:solidFill>
                    <a:sysClr val="windowText" lastClr="000000"/>
                  </a:solidFill>
                  <a:effectLst/>
                  <a:uLnTx/>
                  <a:uFillTx/>
                </a:rPr>
                <a:t>γ</a:t>
              </a:r>
              <a:endParaRPr kumimoji="1" lang="ja-JP" altLang="en-US" sz="1800" b="0" i="0" u="none" strike="noStrike" kern="0" cap="none" spc="0" normalizeH="0" baseline="0" noProof="0" dirty="0" smtClean="0">
                <a:ln>
                  <a:noFill/>
                </a:ln>
                <a:solidFill>
                  <a:sysClr val="windowText" lastClr="000000"/>
                </a:solidFill>
                <a:effectLst/>
                <a:uLnTx/>
                <a:uFillTx/>
              </a:endParaRPr>
            </a:p>
          </p:txBody>
        </p:sp>
        <p:sp>
          <p:nvSpPr>
            <p:cNvPr id="31" name="テキスト ボックス 30"/>
            <p:cNvSpPr txBox="1"/>
            <p:nvPr/>
          </p:nvSpPr>
          <p:spPr>
            <a:xfrm>
              <a:off x="1272332" y="5232606"/>
              <a:ext cx="28803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smtClean="0">
                  <a:ln>
                    <a:noFill/>
                  </a:ln>
                  <a:solidFill>
                    <a:sysClr val="windowText" lastClr="000000"/>
                  </a:solidFill>
                  <a:effectLst/>
                  <a:uLnTx/>
                  <a:uFillTx/>
                </a:rPr>
                <a:t>γ</a:t>
              </a:r>
              <a:endParaRPr kumimoji="1" lang="ja-JP" altLang="en-US" sz="1800" b="0" i="0" u="none" strike="noStrike" kern="0" cap="none" spc="0" normalizeH="0" baseline="0" noProof="0" err="1" smtClean="0">
                <a:ln>
                  <a:noFill/>
                </a:ln>
                <a:solidFill>
                  <a:sysClr val="windowText" lastClr="000000"/>
                </a:solidFill>
                <a:effectLst/>
                <a:uLnTx/>
                <a:uFillTx/>
              </a:endParaRPr>
            </a:p>
          </p:txBody>
        </p:sp>
        <p:cxnSp>
          <p:nvCxnSpPr>
            <p:cNvPr id="32" name="直線矢印コネクタ 31"/>
            <p:cNvCxnSpPr/>
            <p:nvPr/>
          </p:nvCxnSpPr>
          <p:spPr>
            <a:xfrm rot="10800000">
              <a:off x="1691681" y="5155601"/>
              <a:ext cx="1080120" cy="1588"/>
            </a:xfrm>
            <a:prstGeom prst="straightConnector1">
              <a:avLst/>
            </a:prstGeom>
            <a:noFill/>
            <a:ln w="25400" cap="flat" cmpd="sng" algn="ctr">
              <a:solidFill>
                <a:schemeClr val="accent3"/>
              </a:solidFill>
              <a:prstDash val="sysDot"/>
              <a:tailEnd type="arrow"/>
            </a:ln>
            <a:effectLst/>
          </p:spPr>
        </p:cxnSp>
        <p:sp>
          <p:nvSpPr>
            <p:cNvPr id="33" name="テキスト ボックス 32"/>
            <p:cNvSpPr txBox="1"/>
            <p:nvPr/>
          </p:nvSpPr>
          <p:spPr>
            <a:xfrm>
              <a:off x="1835696" y="4734435"/>
              <a:ext cx="108012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π</a:t>
              </a:r>
              <a:r>
                <a:rPr kumimoji="1" lang="en-US" altLang="ja-JP" sz="1800" b="0" i="0" u="none" strike="noStrike" kern="0" cap="none" spc="0" normalizeH="0" baseline="30000" noProof="0" dirty="0" smtClean="0">
                  <a:ln>
                    <a:noFill/>
                  </a:ln>
                  <a:solidFill>
                    <a:sysClr val="windowText" lastClr="000000"/>
                  </a:solidFill>
                  <a:effectLst/>
                  <a:uLnTx/>
                  <a:uFillTx/>
                </a:rPr>
                <a:t>-</a:t>
              </a:r>
              <a:r>
                <a:rPr kumimoji="1" lang="en-US" altLang="ja-JP" sz="1800" b="0" i="0" u="none" strike="noStrike" kern="0" cap="none" spc="0" normalizeH="0" baseline="0" noProof="0" dirty="0" smtClean="0">
                  <a:ln>
                    <a:noFill/>
                  </a:ln>
                  <a:solidFill>
                    <a:sysClr val="windowText" lastClr="000000"/>
                  </a:solidFill>
                  <a:effectLst/>
                  <a:uLnTx/>
                  <a:uFillTx/>
                </a:rPr>
                <a:t>beam</a:t>
              </a:r>
              <a:endParaRPr kumimoji="1" lang="ja-JP" altLang="en-US" sz="1800" b="0" i="0" u="none" strike="noStrike" kern="0" cap="none" spc="0" normalizeH="0" baseline="0" noProof="0" dirty="0" smtClean="0">
                <a:ln>
                  <a:noFill/>
                </a:ln>
                <a:solidFill>
                  <a:sysClr val="windowText" lastClr="000000"/>
                </a:solidFill>
                <a:effectLst/>
                <a:uLnTx/>
                <a:uFillTx/>
              </a:endParaRPr>
            </a:p>
          </p:txBody>
        </p:sp>
        <p:sp>
          <p:nvSpPr>
            <p:cNvPr id="34" name="テキスト ボックス 33"/>
            <p:cNvSpPr txBox="1"/>
            <p:nvPr/>
          </p:nvSpPr>
          <p:spPr>
            <a:xfrm>
              <a:off x="539552" y="5958571"/>
              <a:ext cx="720080" cy="369332"/>
            </a:xfrm>
            <a:prstGeom prst="rect">
              <a:avLst/>
            </a:prstGeom>
            <a:noFill/>
          </p:spPr>
          <p:txBody>
            <a:bodyPr wrap="square" rtlCol="0">
              <a:spAutoFit/>
            </a:bodyPr>
            <a:lstStyle/>
            <a:p>
              <a:r>
                <a:rPr kumimoji="1" lang="en-US" altLang="ja-JP" dirty="0" smtClean="0"/>
                <a:t>NEW</a:t>
              </a:r>
              <a:endParaRPr kumimoji="1" lang="ja-JP" altLang="en-US" dirty="0"/>
            </a:p>
          </p:txBody>
        </p:sp>
      </p:grpSp>
      <p:pic>
        <p:nvPicPr>
          <p:cNvPr id="2050" name="Picture 2" descr="C:\Users\Kaneko\Desktop\IMG_0458.JPG"/>
          <p:cNvPicPr>
            <a:picLocks noChangeAspect="1" noChangeArrowheads="1"/>
          </p:cNvPicPr>
          <p:nvPr/>
        </p:nvPicPr>
        <p:blipFill>
          <a:blip r:embed="rId2" cstate="print"/>
          <a:srcRect/>
          <a:stretch>
            <a:fillRect/>
          </a:stretch>
        </p:blipFill>
        <p:spPr bwMode="auto">
          <a:xfrm>
            <a:off x="6228184" y="3356992"/>
            <a:ext cx="2611685" cy="2288317"/>
          </a:xfrm>
          <a:prstGeom prst="rect">
            <a:avLst/>
          </a:prstGeom>
          <a:noFill/>
        </p:spPr>
      </p:pic>
      <p:sp>
        <p:nvSpPr>
          <p:cNvPr id="36" name="テキスト ボックス 35"/>
          <p:cNvSpPr txBox="1"/>
          <p:nvPr/>
        </p:nvSpPr>
        <p:spPr>
          <a:xfrm>
            <a:off x="6084168" y="5733256"/>
            <a:ext cx="2880320" cy="369332"/>
          </a:xfrm>
          <a:prstGeom prst="rect">
            <a:avLst/>
          </a:prstGeom>
          <a:noFill/>
        </p:spPr>
        <p:txBody>
          <a:bodyPr wrap="square" rtlCol="0">
            <a:spAutoFit/>
          </a:bodyPr>
          <a:lstStyle/>
          <a:p>
            <a:r>
              <a:rPr kumimoji="1" lang="ja-JP" altLang="en-US" dirty="0" smtClean="0"/>
              <a:t>組み立て中の</a:t>
            </a:r>
            <a:r>
              <a:rPr kumimoji="1" lang="en-US" altLang="ja-JP" dirty="0" smtClean="0"/>
              <a:t>BGO</a:t>
            </a:r>
            <a:r>
              <a:rPr kumimoji="1" lang="ja-JP" altLang="en-US" dirty="0" smtClean="0"/>
              <a:t>検出器</a:t>
            </a:r>
            <a:endParaRPr kumimoji="1" lang="ja-JP" altLang="en-US" dirty="0"/>
          </a:p>
        </p:txBody>
      </p:sp>
      <p:grpSp>
        <p:nvGrpSpPr>
          <p:cNvPr id="55" name="グループ化 54"/>
          <p:cNvGrpSpPr/>
          <p:nvPr/>
        </p:nvGrpSpPr>
        <p:grpSpPr>
          <a:xfrm>
            <a:off x="2843808" y="3356992"/>
            <a:ext cx="3133725" cy="3096346"/>
            <a:chOff x="2878435" y="3573014"/>
            <a:chExt cx="3133725" cy="3096346"/>
          </a:xfrm>
        </p:grpSpPr>
        <p:pic>
          <p:nvPicPr>
            <p:cNvPr id="2051" name="Picture 3" descr="C:\Users\Kaneko\Desktop\CEX.png"/>
            <p:cNvPicPr>
              <a:picLocks noChangeAspect="1" noChangeArrowheads="1"/>
            </p:cNvPicPr>
            <p:nvPr/>
          </p:nvPicPr>
          <p:blipFill>
            <a:blip r:embed="rId3" cstate="print"/>
            <a:srcRect/>
            <a:stretch>
              <a:fillRect/>
            </a:stretch>
          </p:blipFill>
          <p:spPr bwMode="auto">
            <a:xfrm>
              <a:off x="2878435" y="3573016"/>
              <a:ext cx="3133725" cy="3086100"/>
            </a:xfrm>
            <a:prstGeom prst="rect">
              <a:avLst/>
            </a:prstGeom>
            <a:noFill/>
          </p:spPr>
        </p:pic>
        <p:sp>
          <p:nvSpPr>
            <p:cNvPr id="45" name="テキスト ボックス 44"/>
            <p:cNvSpPr txBox="1"/>
            <p:nvPr/>
          </p:nvSpPr>
          <p:spPr>
            <a:xfrm>
              <a:off x="3454499" y="6300028"/>
              <a:ext cx="2376264" cy="369332"/>
            </a:xfrm>
            <a:prstGeom prst="rect">
              <a:avLst/>
            </a:prstGeom>
            <a:noFill/>
          </p:spPr>
          <p:txBody>
            <a:bodyPr wrap="square" rtlCol="0">
              <a:spAutoFit/>
            </a:bodyPr>
            <a:lstStyle/>
            <a:p>
              <a:r>
                <a:rPr kumimoji="1" lang="en-US" altLang="ja-JP" dirty="0" smtClean="0"/>
                <a:t>opening angle [</a:t>
              </a:r>
              <a:r>
                <a:rPr lang="ja-JP" altLang="en-US" dirty="0" smtClean="0"/>
                <a:t> </a:t>
              </a:r>
              <a:r>
                <a:rPr kumimoji="1" lang="en-US" altLang="ja-JP" dirty="0" smtClean="0"/>
                <a:t>° ]</a:t>
              </a:r>
              <a:endParaRPr kumimoji="1" lang="ja-JP" altLang="en-US" dirty="0"/>
            </a:p>
          </p:txBody>
        </p:sp>
        <p:sp>
          <p:nvSpPr>
            <p:cNvPr id="46" name="テキスト ボックス 45"/>
            <p:cNvSpPr txBox="1"/>
            <p:nvPr/>
          </p:nvSpPr>
          <p:spPr>
            <a:xfrm rot="16200000">
              <a:off x="2272389" y="4216441"/>
              <a:ext cx="1656185" cy="369332"/>
            </a:xfrm>
            <a:prstGeom prst="rect">
              <a:avLst/>
            </a:prstGeom>
            <a:noFill/>
          </p:spPr>
          <p:txBody>
            <a:bodyPr wrap="square" rtlCol="0">
              <a:spAutoFit/>
            </a:bodyPr>
            <a:lstStyle/>
            <a:p>
              <a:r>
                <a:rPr lang="en-US" altLang="ja-JP" dirty="0" smtClean="0"/>
                <a:t>Energy</a:t>
              </a:r>
              <a:r>
                <a:rPr kumimoji="1" lang="en-US" altLang="ja-JP" dirty="0" smtClean="0"/>
                <a:t> [</a:t>
              </a:r>
              <a:r>
                <a:rPr lang="en-US" altLang="ja-JP" dirty="0" err="1" smtClean="0"/>
                <a:t>MeV</a:t>
              </a:r>
              <a:r>
                <a:rPr kumimoji="1" lang="en-US" altLang="ja-JP" dirty="0" smtClean="0"/>
                <a:t>]</a:t>
              </a:r>
              <a:endParaRPr kumimoji="1" lang="ja-JP" altLang="en-US" dirty="0"/>
            </a:p>
          </p:txBody>
        </p:sp>
        <p:sp>
          <p:nvSpPr>
            <p:cNvPr id="47" name="テキスト ボックス 46"/>
            <p:cNvSpPr txBox="1"/>
            <p:nvPr/>
          </p:nvSpPr>
          <p:spPr>
            <a:xfrm>
              <a:off x="3347864" y="3933056"/>
              <a:ext cx="216024" cy="184666"/>
            </a:xfrm>
            <a:prstGeom prst="rect">
              <a:avLst/>
            </a:prstGeom>
            <a:noFill/>
          </p:spPr>
          <p:txBody>
            <a:bodyPr wrap="square" lIns="0" tIns="0" rIns="0" bIns="0" rtlCol="0">
              <a:spAutoFit/>
            </a:bodyPr>
            <a:lstStyle/>
            <a:p>
              <a:r>
                <a:rPr lang="en-US" altLang="ja-JP" sz="1200" b="1" dirty="0" smtClean="0">
                  <a:latin typeface="Brussels Condensed" pitchFamily="18" charset="0"/>
                </a:rPr>
                <a:t>80</a:t>
              </a:r>
              <a:endParaRPr kumimoji="1" lang="ja-JP" altLang="en-US" sz="1200" b="1" dirty="0">
                <a:latin typeface="Brussels Condensed" pitchFamily="18" charset="0"/>
              </a:endParaRPr>
            </a:p>
          </p:txBody>
        </p:sp>
        <p:sp>
          <p:nvSpPr>
            <p:cNvPr id="48" name="テキスト ボックス 47"/>
            <p:cNvSpPr txBox="1"/>
            <p:nvPr/>
          </p:nvSpPr>
          <p:spPr>
            <a:xfrm>
              <a:off x="3347864" y="4590653"/>
              <a:ext cx="216024" cy="184666"/>
            </a:xfrm>
            <a:prstGeom prst="rect">
              <a:avLst/>
            </a:prstGeom>
            <a:noFill/>
          </p:spPr>
          <p:txBody>
            <a:bodyPr wrap="square" lIns="0" tIns="0" rIns="0" bIns="0" rtlCol="0">
              <a:spAutoFit/>
            </a:bodyPr>
            <a:lstStyle/>
            <a:p>
              <a:r>
                <a:rPr lang="en-US" altLang="ja-JP" sz="1200" b="1" dirty="0" smtClean="0">
                  <a:latin typeface="Brussels Condensed" pitchFamily="18" charset="0"/>
                </a:rPr>
                <a:t>70</a:t>
              </a:r>
              <a:endParaRPr kumimoji="1" lang="ja-JP" altLang="en-US" sz="1200" b="1" dirty="0">
                <a:latin typeface="Brussels Condensed" pitchFamily="18" charset="0"/>
              </a:endParaRPr>
            </a:p>
          </p:txBody>
        </p:sp>
        <p:sp>
          <p:nvSpPr>
            <p:cNvPr id="49" name="テキスト ボックス 48"/>
            <p:cNvSpPr txBox="1"/>
            <p:nvPr/>
          </p:nvSpPr>
          <p:spPr>
            <a:xfrm>
              <a:off x="3347864" y="5238725"/>
              <a:ext cx="216024" cy="184666"/>
            </a:xfrm>
            <a:prstGeom prst="rect">
              <a:avLst/>
            </a:prstGeom>
            <a:noFill/>
          </p:spPr>
          <p:txBody>
            <a:bodyPr wrap="square" lIns="0" tIns="0" rIns="0" bIns="0" rtlCol="0">
              <a:spAutoFit/>
            </a:bodyPr>
            <a:lstStyle/>
            <a:p>
              <a:r>
                <a:rPr lang="en-US" altLang="ja-JP" sz="1200" b="1" dirty="0" smtClean="0">
                  <a:latin typeface="Brussels Condensed" pitchFamily="18" charset="0"/>
                </a:rPr>
                <a:t>60</a:t>
              </a:r>
              <a:endParaRPr kumimoji="1" lang="ja-JP" altLang="en-US" sz="1200" b="1" dirty="0">
                <a:latin typeface="Brussels Condensed" pitchFamily="18" charset="0"/>
              </a:endParaRPr>
            </a:p>
          </p:txBody>
        </p:sp>
        <p:sp>
          <p:nvSpPr>
            <p:cNvPr id="50" name="テキスト ボックス 49"/>
            <p:cNvSpPr txBox="1"/>
            <p:nvPr/>
          </p:nvSpPr>
          <p:spPr>
            <a:xfrm>
              <a:off x="3347864" y="5897879"/>
              <a:ext cx="216024" cy="184666"/>
            </a:xfrm>
            <a:prstGeom prst="rect">
              <a:avLst/>
            </a:prstGeom>
            <a:noFill/>
          </p:spPr>
          <p:txBody>
            <a:bodyPr wrap="square" lIns="0" tIns="0" rIns="0" bIns="0" rtlCol="0">
              <a:spAutoFit/>
            </a:bodyPr>
            <a:lstStyle/>
            <a:p>
              <a:r>
                <a:rPr lang="en-US" altLang="ja-JP" sz="1200" b="1" dirty="0" smtClean="0">
                  <a:latin typeface="Brussels Condensed" pitchFamily="18" charset="0"/>
                </a:rPr>
                <a:t>50</a:t>
              </a:r>
              <a:endParaRPr kumimoji="1" lang="ja-JP" altLang="en-US" sz="1200" b="1" dirty="0">
                <a:latin typeface="Brussels Condensed" pitchFamily="18" charset="0"/>
              </a:endParaRPr>
            </a:p>
          </p:txBody>
        </p:sp>
        <p:sp>
          <p:nvSpPr>
            <p:cNvPr id="51" name="テキスト ボックス 50"/>
            <p:cNvSpPr txBox="1"/>
            <p:nvPr/>
          </p:nvSpPr>
          <p:spPr>
            <a:xfrm>
              <a:off x="5709839" y="6102821"/>
              <a:ext cx="216024" cy="184666"/>
            </a:xfrm>
            <a:prstGeom prst="rect">
              <a:avLst/>
            </a:prstGeom>
            <a:noFill/>
          </p:spPr>
          <p:txBody>
            <a:bodyPr wrap="square" lIns="0" tIns="0" rIns="0" bIns="0" rtlCol="0">
              <a:spAutoFit/>
            </a:bodyPr>
            <a:lstStyle/>
            <a:p>
              <a:r>
                <a:rPr lang="en-US" altLang="ja-JP" sz="1200" b="1" dirty="0" smtClean="0">
                  <a:latin typeface="Brussels Condensed" pitchFamily="18" charset="0"/>
                </a:rPr>
                <a:t>180</a:t>
              </a:r>
              <a:endParaRPr kumimoji="1" lang="ja-JP" altLang="en-US" sz="1200" b="1" dirty="0">
                <a:latin typeface="Brussels Condensed" pitchFamily="18" charset="0"/>
              </a:endParaRPr>
            </a:p>
          </p:txBody>
        </p:sp>
        <p:sp>
          <p:nvSpPr>
            <p:cNvPr id="52" name="テキスト ボックス 51"/>
            <p:cNvSpPr txBox="1"/>
            <p:nvPr/>
          </p:nvSpPr>
          <p:spPr>
            <a:xfrm>
              <a:off x="4936803" y="6102821"/>
              <a:ext cx="216024" cy="184666"/>
            </a:xfrm>
            <a:prstGeom prst="rect">
              <a:avLst/>
            </a:prstGeom>
            <a:noFill/>
          </p:spPr>
          <p:txBody>
            <a:bodyPr wrap="square" lIns="0" tIns="0" rIns="0" bIns="0" rtlCol="0">
              <a:spAutoFit/>
            </a:bodyPr>
            <a:lstStyle/>
            <a:p>
              <a:r>
                <a:rPr lang="en-US" altLang="ja-JP" sz="1200" b="1" dirty="0" smtClean="0">
                  <a:latin typeface="Brussels Condensed" pitchFamily="18" charset="0"/>
                </a:rPr>
                <a:t>170</a:t>
              </a:r>
              <a:endParaRPr kumimoji="1" lang="ja-JP" altLang="en-US" sz="1200" b="1" dirty="0">
                <a:latin typeface="Brussels Condensed" pitchFamily="18" charset="0"/>
              </a:endParaRPr>
            </a:p>
          </p:txBody>
        </p:sp>
        <p:sp>
          <p:nvSpPr>
            <p:cNvPr id="53" name="テキスト ボックス 52"/>
            <p:cNvSpPr txBox="1"/>
            <p:nvPr/>
          </p:nvSpPr>
          <p:spPr>
            <a:xfrm>
              <a:off x="4168529" y="6102821"/>
              <a:ext cx="216024" cy="184666"/>
            </a:xfrm>
            <a:prstGeom prst="rect">
              <a:avLst/>
            </a:prstGeom>
            <a:noFill/>
          </p:spPr>
          <p:txBody>
            <a:bodyPr wrap="square" lIns="0" tIns="0" rIns="0" bIns="0" rtlCol="0">
              <a:spAutoFit/>
            </a:bodyPr>
            <a:lstStyle/>
            <a:p>
              <a:r>
                <a:rPr lang="en-US" altLang="ja-JP" sz="1200" b="1" dirty="0" smtClean="0">
                  <a:latin typeface="Brussels Condensed" pitchFamily="18" charset="0"/>
                </a:rPr>
                <a:t>160</a:t>
              </a:r>
              <a:endParaRPr kumimoji="1" lang="ja-JP" altLang="en-US" sz="1200" b="1" dirty="0">
                <a:latin typeface="Brussels Condensed" pitchFamily="18" charset="0"/>
              </a:endParaRPr>
            </a:p>
          </p:txBody>
        </p:sp>
        <p:sp>
          <p:nvSpPr>
            <p:cNvPr id="54" name="テキスト ボックス 53"/>
            <p:cNvSpPr txBox="1"/>
            <p:nvPr/>
          </p:nvSpPr>
          <p:spPr>
            <a:xfrm>
              <a:off x="3395493" y="6102821"/>
              <a:ext cx="216024" cy="184666"/>
            </a:xfrm>
            <a:prstGeom prst="rect">
              <a:avLst/>
            </a:prstGeom>
            <a:noFill/>
          </p:spPr>
          <p:txBody>
            <a:bodyPr wrap="square" lIns="0" tIns="0" rIns="0" bIns="0" rtlCol="0">
              <a:spAutoFit/>
            </a:bodyPr>
            <a:lstStyle/>
            <a:p>
              <a:r>
                <a:rPr lang="en-US" altLang="ja-JP" sz="1200" b="1" dirty="0" smtClean="0">
                  <a:latin typeface="Brussels Condensed" pitchFamily="18" charset="0"/>
                </a:rPr>
                <a:t>150</a:t>
              </a:r>
              <a:endParaRPr kumimoji="1" lang="ja-JP" altLang="en-US" sz="1200" b="1" dirty="0">
                <a:latin typeface="Brussels Condensed" pitchFamily="18" charset="0"/>
              </a:endParaRPr>
            </a:p>
          </p:txBody>
        </p:sp>
      </p:grpSp>
      <p:grpSp>
        <p:nvGrpSpPr>
          <p:cNvPr id="38" name="グループ化 37"/>
          <p:cNvGrpSpPr/>
          <p:nvPr/>
        </p:nvGrpSpPr>
        <p:grpSpPr>
          <a:xfrm>
            <a:off x="4856765" y="3573016"/>
            <a:ext cx="1155396" cy="2048971"/>
            <a:chOff x="7380392" y="2011568"/>
            <a:chExt cx="1337736" cy="2372332"/>
          </a:xfrm>
        </p:grpSpPr>
        <p:sp>
          <p:nvSpPr>
            <p:cNvPr id="41" name="円/楕円 40"/>
            <p:cNvSpPr/>
            <p:nvPr/>
          </p:nvSpPr>
          <p:spPr>
            <a:xfrm>
              <a:off x="7747931" y="2011568"/>
              <a:ext cx="720081" cy="288032"/>
            </a:xfrm>
            <a:prstGeom prst="ellipse">
              <a:avLst/>
            </a:prstGeom>
            <a:noFill/>
            <a:ln>
              <a:solidFill>
                <a:srgbClr val="19F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2" name="円/楕円 41"/>
            <p:cNvSpPr/>
            <p:nvPr/>
          </p:nvSpPr>
          <p:spPr>
            <a:xfrm>
              <a:off x="7704837" y="4095868"/>
              <a:ext cx="720081" cy="288032"/>
            </a:xfrm>
            <a:prstGeom prst="ellipse">
              <a:avLst/>
            </a:prstGeom>
            <a:noFill/>
            <a:ln>
              <a:solidFill>
                <a:srgbClr val="19F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3" name="テキスト ボックス 42"/>
            <p:cNvSpPr txBox="1"/>
            <p:nvPr/>
          </p:nvSpPr>
          <p:spPr>
            <a:xfrm>
              <a:off x="7380392" y="2382972"/>
              <a:ext cx="1254364" cy="427619"/>
            </a:xfrm>
            <a:prstGeom prst="rect">
              <a:avLst/>
            </a:prstGeom>
            <a:noFill/>
          </p:spPr>
          <p:txBody>
            <a:bodyPr wrap="square" rtlCol="0">
              <a:spAutoFit/>
            </a:bodyPr>
            <a:lstStyle/>
            <a:p>
              <a:r>
                <a:rPr kumimoji="1" lang="en-US" altLang="ja-JP" dirty="0" smtClean="0"/>
                <a:t>83MeV</a:t>
              </a:r>
              <a:endParaRPr kumimoji="1" lang="ja-JP" altLang="en-US" dirty="0"/>
            </a:p>
          </p:txBody>
        </p:sp>
        <p:sp>
          <p:nvSpPr>
            <p:cNvPr id="44" name="テキスト ボックス 43"/>
            <p:cNvSpPr txBox="1"/>
            <p:nvPr/>
          </p:nvSpPr>
          <p:spPr>
            <a:xfrm>
              <a:off x="7463764" y="3456050"/>
              <a:ext cx="1254364" cy="427619"/>
            </a:xfrm>
            <a:prstGeom prst="rect">
              <a:avLst/>
            </a:prstGeom>
            <a:noFill/>
          </p:spPr>
          <p:txBody>
            <a:bodyPr wrap="square" rtlCol="0">
              <a:spAutoFit/>
            </a:bodyPr>
            <a:lstStyle/>
            <a:p>
              <a:r>
                <a:rPr lang="en-US" altLang="ja-JP" dirty="0" smtClean="0"/>
                <a:t>55</a:t>
              </a:r>
              <a:r>
                <a:rPr kumimoji="1" lang="en-US" altLang="ja-JP" dirty="0" smtClean="0"/>
                <a:t>MeV</a:t>
              </a:r>
              <a:endParaRPr kumimoji="1" lang="ja-JP" altLang="en-US" dirty="0"/>
            </a:p>
          </p:txBody>
        </p:sp>
      </p:grpSp>
      <p:sp>
        <p:nvSpPr>
          <p:cNvPr id="56" name="日付プレースホルダ 55"/>
          <p:cNvSpPr>
            <a:spLocks noGrp="1"/>
          </p:cNvSpPr>
          <p:nvPr>
            <p:ph type="dt" sz="half" idx="10"/>
          </p:nvPr>
        </p:nvSpPr>
        <p:spPr/>
        <p:txBody>
          <a:bodyPr/>
          <a:lstStyle/>
          <a:p>
            <a:r>
              <a:rPr kumimoji="1" lang="en-US" altLang="ja-JP" smtClean="0"/>
              <a:t>2012/3/25</a:t>
            </a:r>
            <a:endParaRPr kumimoji="1" lang="ja-JP" altLang="en-US"/>
          </a:p>
        </p:txBody>
      </p:sp>
      <p:sp>
        <p:nvSpPr>
          <p:cNvPr id="57" name="スライド番号プレースホルダ 56"/>
          <p:cNvSpPr>
            <a:spLocks noGrp="1"/>
          </p:cNvSpPr>
          <p:nvPr>
            <p:ph type="sldNum" sz="quarter" idx="12"/>
          </p:nvPr>
        </p:nvSpPr>
        <p:spPr/>
        <p:txBody>
          <a:bodyPr/>
          <a:lstStyle/>
          <a:p>
            <a:fld id="{8B811CFD-BECF-4463-9DB2-C6817765D34E}" type="slidenum">
              <a:rPr kumimoji="1" lang="ja-JP" altLang="en-US" smtClean="0"/>
              <a:pPr/>
              <a:t>5</a:t>
            </a:fld>
            <a:endParaRPr kumimoji="1" lang="ja-JP" altLang="en-US"/>
          </a:p>
        </p:txBody>
      </p:sp>
      <p:sp>
        <p:nvSpPr>
          <p:cNvPr id="58" name="フッター プレースホルダ 57"/>
          <p:cNvSpPr>
            <a:spLocks noGrp="1"/>
          </p:cNvSpPr>
          <p:nvPr>
            <p:ph type="ftr" sz="quarter" idx="11"/>
          </p:nvPr>
        </p:nvSpPr>
        <p:spPr/>
        <p:txBody>
          <a:bodyPr/>
          <a:lstStyle/>
          <a:p>
            <a:r>
              <a:rPr kumimoji="1" lang="zh-CN" altLang="en-US" smtClean="0"/>
              <a:t>日本物理学会第</a:t>
            </a:r>
            <a:r>
              <a:rPr kumimoji="1" lang="en-US" altLang="zh-CN" smtClean="0"/>
              <a:t>67</a:t>
            </a:r>
            <a:r>
              <a:rPr kumimoji="1" lang="zh-CN" altLang="en-US" smtClean="0"/>
              <a:t>回年次大会</a:t>
            </a:r>
            <a:endParaRPr kumimoji="1" lang="ja-JP"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aneko\Desktop\BGO-reso.png"/>
          <p:cNvPicPr>
            <a:picLocks noChangeAspect="1" noChangeArrowheads="1"/>
          </p:cNvPicPr>
          <p:nvPr/>
        </p:nvPicPr>
        <p:blipFill>
          <a:blip r:embed="rId2" cstate="print"/>
          <a:srcRect l="4748" t="7268" r="4748"/>
          <a:stretch>
            <a:fillRect/>
          </a:stretch>
        </p:blipFill>
        <p:spPr bwMode="auto">
          <a:xfrm>
            <a:off x="395537" y="1473250"/>
            <a:ext cx="3731947" cy="2747838"/>
          </a:xfrm>
          <a:prstGeom prst="rect">
            <a:avLst/>
          </a:prstGeom>
          <a:noFill/>
        </p:spPr>
      </p:pic>
      <p:sp>
        <p:nvSpPr>
          <p:cNvPr id="2" name="タイトル 1"/>
          <p:cNvSpPr>
            <a:spLocks noGrp="1"/>
          </p:cNvSpPr>
          <p:nvPr>
            <p:ph type="title"/>
          </p:nvPr>
        </p:nvSpPr>
        <p:spPr>
          <a:xfrm>
            <a:off x="457200" y="327281"/>
            <a:ext cx="3538736" cy="528794"/>
          </a:xfrm>
        </p:spPr>
        <p:txBody>
          <a:bodyPr/>
          <a:lstStyle/>
          <a:p>
            <a:r>
              <a:rPr kumimoji="1" lang="en-US" altLang="ja-JP" dirty="0" smtClean="0"/>
              <a:t>BGO</a:t>
            </a:r>
            <a:r>
              <a:rPr kumimoji="1" lang="ja-JP" altLang="en-US" dirty="0" smtClean="0"/>
              <a:t>検出器の性能</a:t>
            </a:r>
            <a:endParaRPr kumimoji="1" lang="ja-JP" altLang="en-US" dirty="0"/>
          </a:p>
        </p:txBody>
      </p:sp>
      <p:sp>
        <p:nvSpPr>
          <p:cNvPr id="4" name="テキスト ボックス 3"/>
          <p:cNvSpPr txBox="1"/>
          <p:nvPr/>
        </p:nvSpPr>
        <p:spPr>
          <a:xfrm>
            <a:off x="1181390" y="1034152"/>
            <a:ext cx="2160240" cy="369332"/>
          </a:xfrm>
          <a:prstGeom prst="rect">
            <a:avLst/>
          </a:prstGeom>
          <a:noFill/>
        </p:spPr>
        <p:txBody>
          <a:bodyPr wrap="square" rtlCol="0">
            <a:spAutoFit/>
          </a:bodyPr>
          <a:lstStyle/>
          <a:p>
            <a:r>
              <a:rPr lang="en-US" altLang="ja-JP" dirty="0" smtClean="0"/>
              <a:t>Energy Spectrum</a:t>
            </a:r>
            <a:endParaRPr kumimoji="1" lang="ja-JP" altLang="en-US" dirty="0"/>
          </a:p>
        </p:txBody>
      </p:sp>
      <p:sp>
        <p:nvSpPr>
          <p:cNvPr id="5" name="テキスト ボックス 4"/>
          <p:cNvSpPr txBox="1"/>
          <p:nvPr/>
        </p:nvSpPr>
        <p:spPr>
          <a:xfrm>
            <a:off x="3491880" y="4005064"/>
            <a:ext cx="648072" cy="369332"/>
          </a:xfrm>
          <a:prstGeom prst="rect">
            <a:avLst/>
          </a:prstGeom>
          <a:noFill/>
        </p:spPr>
        <p:txBody>
          <a:bodyPr wrap="square" rtlCol="0">
            <a:spAutoFit/>
          </a:bodyPr>
          <a:lstStyle/>
          <a:p>
            <a:r>
              <a:rPr kumimoji="1" lang="en-US" altLang="ja-JP" dirty="0" err="1" smtClean="0"/>
              <a:t>GeV</a:t>
            </a:r>
            <a:endParaRPr kumimoji="1" lang="ja-JP" altLang="en-US" dirty="0"/>
          </a:p>
        </p:txBody>
      </p:sp>
      <p:sp>
        <p:nvSpPr>
          <p:cNvPr id="6" name="テキスト ボックス 5"/>
          <p:cNvSpPr txBox="1"/>
          <p:nvPr/>
        </p:nvSpPr>
        <p:spPr>
          <a:xfrm>
            <a:off x="395536" y="4149080"/>
            <a:ext cx="3528392" cy="2031325"/>
          </a:xfrm>
          <a:prstGeom prst="rect">
            <a:avLst/>
          </a:prstGeom>
          <a:noFill/>
        </p:spPr>
        <p:txBody>
          <a:bodyPr wrap="square" rtlCol="0">
            <a:spAutoFit/>
          </a:bodyPr>
          <a:lstStyle/>
          <a:p>
            <a:r>
              <a:rPr lang="ja-JP" altLang="en-US" dirty="0" smtClean="0"/>
              <a:t>・</a:t>
            </a:r>
            <a:r>
              <a:rPr lang="en-US" altLang="ja-JP" dirty="0" smtClean="0"/>
              <a:t>PMT Gain scale</a:t>
            </a:r>
            <a:r>
              <a:rPr lang="ja-JP" altLang="en-US" dirty="0" smtClean="0"/>
              <a:t> </a:t>
            </a:r>
            <a:r>
              <a:rPr lang="en-US" altLang="ja-JP" dirty="0" smtClean="0"/>
              <a:t>adjust</a:t>
            </a:r>
          </a:p>
          <a:p>
            <a:r>
              <a:rPr lang="ja-JP" altLang="en-US" dirty="0" smtClean="0"/>
              <a:t>・</a:t>
            </a:r>
            <a:r>
              <a:rPr lang="en-US" altLang="ja-JP" dirty="0" smtClean="0"/>
              <a:t>Waveform noise reduction</a:t>
            </a:r>
          </a:p>
          <a:p>
            <a:r>
              <a:rPr lang="ja-JP" altLang="en-US" dirty="0" smtClean="0"/>
              <a:t>         ↓</a:t>
            </a:r>
            <a:r>
              <a:rPr lang="en-US" altLang="ja-JP" dirty="0" smtClean="0"/>
              <a:t>4.7% (</a:t>
            </a:r>
            <a:r>
              <a:rPr lang="en-US" altLang="ja-JP" dirty="0" err="1" smtClean="0"/>
              <a:t>2011Sep</a:t>
            </a:r>
            <a:r>
              <a:rPr lang="en-US" altLang="ja-JP" dirty="0" smtClean="0"/>
              <a:t>)</a:t>
            </a:r>
          </a:p>
          <a:p>
            <a:r>
              <a:rPr lang="el-GR" altLang="ja-JP" dirty="0" smtClean="0"/>
              <a:t>σ</a:t>
            </a:r>
            <a:r>
              <a:rPr lang="en-US" altLang="ja-JP" dirty="0" smtClean="0"/>
              <a:t> = </a:t>
            </a:r>
            <a:r>
              <a:rPr kumimoji="1" lang="en-US" altLang="ja-JP" dirty="0" smtClean="0"/>
              <a:t>2.4% @</a:t>
            </a:r>
            <a:r>
              <a:rPr kumimoji="1" lang="en-US" altLang="ja-JP" dirty="0" err="1" smtClean="0"/>
              <a:t>55MeV</a:t>
            </a:r>
            <a:endParaRPr lang="en-US" altLang="ja-JP" dirty="0" smtClean="0"/>
          </a:p>
          <a:p>
            <a:r>
              <a:rPr lang="en-US" altLang="ja-JP" dirty="0" smtClean="0"/>
              <a:t>        2.3% @</a:t>
            </a:r>
            <a:r>
              <a:rPr lang="en-US" altLang="ja-JP" dirty="0" err="1" smtClean="0"/>
              <a:t>83MeV</a:t>
            </a:r>
            <a:endParaRPr lang="en-US" altLang="ja-JP" dirty="0" smtClean="0"/>
          </a:p>
          <a:p>
            <a:endParaRPr lang="en-US" altLang="ja-JP" dirty="0" smtClean="0"/>
          </a:p>
          <a:p>
            <a:r>
              <a:rPr lang="en-US" altLang="ja-JP" dirty="0" err="1" smtClean="0"/>
              <a:t>NaI</a:t>
            </a:r>
            <a:r>
              <a:rPr lang="en-US" altLang="ja-JP" dirty="0" smtClean="0"/>
              <a:t>  2010 </a:t>
            </a:r>
            <a:r>
              <a:rPr lang="ja-JP" altLang="en-US" dirty="0" smtClean="0"/>
              <a:t>実績 </a:t>
            </a:r>
            <a:r>
              <a:rPr lang="en-US" altLang="ja-JP" dirty="0" smtClean="0"/>
              <a:t>3.9% @</a:t>
            </a:r>
            <a:r>
              <a:rPr lang="en-US" altLang="ja-JP" dirty="0" err="1" smtClean="0"/>
              <a:t>55MeV</a:t>
            </a:r>
            <a:endParaRPr lang="en-US" altLang="ja-JP" dirty="0" smtClean="0"/>
          </a:p>
        </p:txBody>
      </p:sp>
      <p:pic>
        <p:nvPicPr>
          <p:cNvPr id="7" name="Picture 2" descr="C:\Users\Kaneko\Desktop\errors.png"/>
          <p:cNvPicPr>
            <a:picLocks noChangeAspect="1" noChangeArrowheads="1"/>
          </p:cNvPicPr>
          <p:nvPr/>
        </p:nvPicPr>
        <p:blipFill>
          <a:blip r:embed="rId3" cstate="print"/>
          <a:srcRect l="8493" t="8157" r="7078" b="6345"/>
          <a:stretch>
            <a:fillRect/>
          </a:stretch>
        </p:blipFill>
        <p:spPr bwMode="auto">
          <a:xfrm>
            <a:off x="4956840" y="1465542"/>
            <a:ext cx="3575600" cy="2827554"/>
          </a:xfrm>
          <a:prstGeom prst="rect">
            <a:avLst/>
          </a:prstGeom>
          <a:noFill/>
        </p:spPr>
      </p:pic>
      <p:sp>
        <p:nvSpPr>
          <p:cNvPr id="8" name="テキスト ボックス 7"/>
          <p:cNvSpPr txBox="1"/>
          <p:nvPr/>
        </p:nvSpPr>
        <p:spPr>
          <a:xfrm>
            <a:off x="5880544" y="1034152"/>
            <a:ext cx="1728192" cy="369332"/>
          </a:xfrm>
          <a:prstGeom prst="rect">
            <a:avLst/>
          </a:prstGeom>
          <a:noFill/>
        </p:spPr>
        <p:txBody>
          <a:bodyPr wrap="square" rtlCol="0">
            <a:spAutoFit/>
          </a:bodyPr>
          <a:lstStyle/>
          <a:p>
            <a:r>
              <a:rPr lang="en-US" altLang="ja-JP" dirty="0" smtClean="0"/>
              <a:t>Position Error</a:t>
            </a:r>
            <a:endParaRPr kumimoji="1" lang="ja-JP" altLang="en-US" dirty="0"/>
          </a:p>
        </p:txBody>
      </p:sp>
      <p:sp>
        <p:nvSpPr>
          <p:cNvPr id="9" name="テキスト ボックス 8"/>
          <p:cNvSpPr txBox="1"/>
          <p:nvPr/>
        </p:nvSpPr>
        <p:spPr>
          <a:xfrm>
            <a:off x="5051256" y="4355812"/>
            <a:ext cx="3769216" cy="369332"/>
          </a:xfrm>
          <a:prstGeom prst="rect">
            <a:avLst/>
          </a:prstGeom>
          <a:noFill/>
        </p:spPr>
        <p:txBody>
          <a:bodyPr wrap="square" rtlCol="0">
            <a:spAutoFit/>
          </a:bodyPr>
          <a:lstStyle/>
          <a:p>
            <a:r>
              <a:rPr kumimoji="1" lang="en-US" altLang="ja-JP" dirty="0" smtClean="0"/>
              <a:t>(</a:t>
            </a:r>
            <a:r>
              <a:rPr kumimoji="1" lang="en-US" altLang="ja-JP" dirty="0" err="1" smtClean="0"/>
              <a:t>MC</a:t>
            </a:r>
            <a:r>
              <a:rPr lang="en-US" altLang="ja-JP" dirty="0" err="1" smtClean="0"/>
              <a:t>hit</a:t>
            </a:r>
            <a:r>
              <a:rPr lang="ja-JP" altLang="en-US" dirty="0" smtClean="0"/>
              <a:t>位置</a:t>
            </a:r>
            <a:r>
              <a:rPr lang="en-US" altLang="ja-JP" dirty="0" smtClean="0"/>
              <a:t>) -</a:t>
            </a:r>
            <a:r>
              <a:rPr lang="ja-JP" altLang="en-US" dirty="0" smtClean="0"/>
              <a:t> </a:t>
            </a:r>
            <a:r>
              <a:rPr lang="en-US" altLang="ja-JP" dirty="0" smtClean="0"/>
              <a:t>(</a:t>
            </a:r>
            <a:r>
              <a:rPr lang="ja-JP" altLang="en-US" dirty="0" smtClean="0"/>
              <a:t>再構成位置</a:t>
            </a:r>
            <a:r>
              <a:rPr lang="en-US" altLang="ja-JP" dirty="0" smtClean="0"/>
              <a:t>)   [cm]</a:t>
            </a:r>
            <a:endParaRPr kumimoji="1" lang="ja-JP" altLang="en-US" dirty="0"/>
          </a:p>
        </p:txBody>
      </p:sp>
      <p:sp>
        <p:nvSpPr>
          <p:cNvPr id="10" name="テキスト ボックス 9"/>
          <p:cNvSpPr txBox="1"/>
          <p:nvPr/>
        </p:nvSpPr>
        <p:spPr>
          <a:xfrm>
            <a:off x="5148064" y="4797152"/>
            <a:ext cx="3456384" cy="1477328"/>
          </a:xfrm>
          <a:prstGeom prst="rect">
            <a:avLst/>
          </a:prstGeom>
          <a:noFill/>
        </p:spPr>
        <p:txBody>
          <a:bodyPr wrap="square" rtlCol="0">
            <a:spAutoFit/>
          </a:bodyPr>
          <a:lstStyle/>
          <a:p>
            <a:r>
              <a:rPr lang="en-US" altLang="ja-JP" dirty="0" smtClean="0"/>
              <a:t>black  : weighted mean of E</a:t>
            </a:r>
          </a:p>
          <a:p>
            <a:r>
              <a:rPr lang="en-US" altLang="ja-JP" dirty="0" smtClean="0">
                <a:solidFill>
                  <a:srgbClr val="0070C0"/>
                </a:solidFill>
              </a:rPr>
              <a:t>blue : weighted mean of </a:t>
            </a:r>
            <a:r>
              <a:rPr lang="ja-JP" altLang="en-US" dirty="0" smtClean="0">
                <a:solidFill>
                  <a:srgbClr val="0070C0"/>
                </a:solidFill>
              </a:rPr>
              <a:t>√</a:t>
            </a:r>
            <a:r>
              <a:rPr lang="en-US" altLang="ja-JP" dirty="0" smtClean="0">
                <a:solidFill>
                  <a:srgbClr val="0070C0"/>
                </a:solidFill>
              </a:rPr>
              <a:t>E</a:t>
            </a:r>
          </a:p>
          <a:p>
            <a:r>
              <a:rPr lang="en-US" altLang="ja-JP" dirty="0" smtClean="0">
                <a:solidFill>
                  <a:srgbClr val="00B050"/>
                </a:solidFill>
              </a:rPr>
              <a:t>green : Fitting of E map</a:t>
            </a:r>
          </a:p>
          <a:p>
            <a:endParaRPr lang="en-US" altLang="ja-JP" dirty="0" smtClean="0"/>
          </a:p>
          <a:p>
            <a:r>
              <a:rPr lang="en-US" altLang="ja-JP" dirty="0" smtClean="0"/>
              <a:t>RMS </a:t>
            </a:r>
            <a:r>
              <a:rPr lang="en-US" altLang="ja-JP" dirty="0" smtClean="0"/>
              <a:t>: 1.0 cm  </a:t>
            </a:r>
            <a:r>
              <a:rPr lang="ja-JP" altLang="en-US" dirty="0" smtClean="0"/>
              <a:t>←→</a:t>
            </a:r>
            <a:r>
              <a:rPr lang="en-US" altLang="ja-JP" dirty="0" err="1" smtClean="0"/>
              <a:t>NaI</a:t>
            </a:r>
            <a:r>
              <a:rPr lang="en-US" altLang="ja-JP" dirty="0" smtClean="0"/>
              <a:t> 1.8 cm </a:t>
            </a:r>
          </a:p>
        </p:txBody>
      </p:sp>
      <p:sp>
        <p:nvSpPr>
          <p:cNvPr id="11" name="テキスト ボックス 10"/>
          <p:cNvSpPr txBox="1"/>
          <p:nvPr/>
        </p:nvSpPr>
        <p:spPr>
          <a:xfrm rot="20283756">
            <a:off x="288960" y="1750924"/>
            <a:ext cx="1590073" cy="461665"/>
          </a:xfrm>
          <a:prstGeom prst="rect">
            <a:avLst/>
          </a:prstGeom>
          <a:solidFill>
            <a:schemeClr val="bg1"/>
          </a:solidFill>
          <a:ln>
            <a:solidFill>
              <a:schemeClr val="tx1"/>
            </a:solidFill>
          </a:ln>
        </p:spPr>
        <p:txBody>
          <a:bodyPr wrap="square" rtlCol="0">
            <a:spAutoFit/>
          </a:bodyPr>
          <a:lstStyle/>
          <a:p>
            <a:pPr algn="ctr"/>
            <a:r>
              <a:rPr kumimoji="1" lang="en-US" altLang="ja-JP" sz="2400" dirty="0" smtClean="0">
                <a:solidFill>
                  <a:schemeClr val="accent1"/>
                </a:solidFill>
                <a:latin typeface="HGP創英角ﾎﾟｯﾌﾟ体" pitchFamily="50" charset="-128"/>
                <a:ea typeface="HGP創英角ﾎﾟｯﾌﾟ体" pitchFamily="50" charset="-128"/>
              </a:rPr>
              <a:t>UP DATE</a:t>
            </a:r>
            <a:endParaRPr kumimoji="1" lang="ja-JP" altLang="en-US" sz="2400" dirty="0">
              <a:solidFill>
                <a:schemeClr val="accent1"/>
              </a:solidFill>
              <a:latin typeface="HGP創英角ﾎﾟｯﾌﾟ体" pitchFamily="50" charset="-128"/>
              <a:ea typeface="HGP創英角ﾎﾟｯﾌﾟ体" pitchFamily="50" charset="-128"/>
            </a:endParaRPr>
          </a:p>
        </p:txBody>
      </p:sp>
      <p:sp>
        <p:nvSpPr>
          <p:cNvPr id="12" name="日付プレースホルダ 11"/>
          <p:cNvSpPr>
            <a:spLocks noGrp="1"/>
          </p:cNvSpPr>
          <p:nvPr>
            <p:ph type="dt" sz="half" idx="10"/>
          </p:nvPr>
        </p:nvSpPr>
        <p:spPr/>
        <p:txBody>
          <a:bodyPr/>
          <a:lstStyle/>
          <a:p>
            <a:r>
              <a:rPr kumimoji="1" lang="en-US" altLang="ja-JP" smtClean="0"/>
              <a:t>2012/3/25</a:t>
            </a:r>
            <a:endParaRPr kumimoji="1" lang="ja-JP" altLang="en-US"/>
          </a:p>
        </p:txBody>
      </p:sp>
      <p:sp>
        <p:nvSpPr>
          <p:cNvPr id="13" name="スライド番号プレースホルダ 12"/>
          <p:cNvSpPr>
            <a:spLocks noGrp="1"/>
          </p:cNvSpPr>
          <p:nvPr>
            <p:ph type="sldNum" sz="quarter" idx="12"/>
          </p:nvPr>
        </p:nvSpPr>
        <p:spPr/>
        <p:txBody>
          <a:bodyPr/>
          <a:lstStyle/>
          <a:p>
            <a:fld id="{8B811CFD-BECF-4463-9DB2-C6817765D34E}" type="slidenum">
              <a:rPr kumimoji="1" lang="ja-JP" altLang="en-US" smtClean="0"/>
              <a:pPr/>
              <a:t>6</a:t>
            </a:fld>
            <a:endParaRPr kumimoji="1" lang="ja-JP" altLang="en-US"/>
          </a:p>
        </p:txBody>
      </p:sp>
      <p:sp>
        <p:nvSpPr>
          <p:cNvPr id="14" name="フッター プレースホルダ 13"/>
          <p:cNvSpPr>
            <a:spLocks noGrp="1"/>
          </p:cNvSpPr>
          <p:nvPr>
            <p:ph type="ftr" sz="quarter" idx="11"/>
          </p:nvPr>
        </p:nvSpPr>
        <p:spPr/>
        <p:txBody>
          <a:bodyPr/>
          <a:lstStyle/>
          <a:p>
            <a:r>
              <a:rPr kumimoji="1" lang="zh-CN" altLang="en-US" smtClean="0"/>
              <a:t>日本物理学会第</a:t>
            </a:r>
            <a:r>
              <a:rPr kumimoji="1" lang="en-US" altLang="zh-CN" smtClean="0"/>
              <a:t>67</a:t>
            </a:r>
            <a:r>
              <a:rPr kumimoji="1" lang="zh-CN" altLang="en-US" smtClean="0"/>
              <a:t>回年次大会</a:t>
            </a:r>
            <a:endParaRPr kumimoji="1" lang="ja-JP" altLang="en-US" dirty="0"/>
          </a:p>
        </p:txBody>
      </p:sp>
      <p:sp>
        <p:nvSpPr>
          <p:cNvPr id="15" name="テキスト ボックス 14"/>
          <p:cNvSpPr txBox="1"/>
          <p:nvPr/>
        </p:nvSpPr>
        <p:spPr>
          <a:xfrm>
            <a:off x="1043608" y="2710661"/>
            <a:ext cx="864096" cy="646331"/>
          </a:xfrm>
          <a:prstGeom prst="rect">
            <a:avLst/>
          </a:prstGeom>
          <a:noFill/>
        </p:spPr>
        <p:txBody>
          <a:bodyPr wrap="square" rtlCol="0">
            <a:spAutoFit/>
          </a:bodyPr>
          <a:lstStyle/>
          <a:p>
            <a:r>
              <a:rPr kumimoji="1" lang="en-US" altLang="ja-JP" b="1" dirty="0" smtClean="0"/>
              <a:t>DATA</a:t>
            </a:r>
          </a:p>
          <a:p>
            <a:r>
              <a:rPr lang="en-US" altLang="ja-JP" b="1" dirty="0" smtClean="0"/>
              <a:t>2011</a:t>
            </a:r>
            <a:endParaRPr kumimoji="1" lang="ja-JP" altLang="en-US" b="1" dirty="0"/>
          </a:p>
        </p:txBody>
      </p:sp>
      <p:sp>
        <p:nvSpPr>
          <p:cNvPr id="16" name="テキスト ボックス 15"/>
          <p:cNvSpPr txBox="1"/>
          <p:nvPr/>
        </p:nvSpPr>
        <p:spPr>
          <a:xfrm>
            <a:off x="5364088" y="2708920"/>
            <a:ext cx="648072" cy="369332"/>
          </a:xfrm>
          <a:prstGeom prst="rect">
            <a:avLst/>
          </a:prstGeom>
          <a:noFill/>
        </p:spPr>
        <p:txBody>
          <a:bodyPr wrap="square" rtlCol="0">
            <a:spAutoFit/>
          </a:bodyPr>
          <a:lstStyle/>
          <a:p>
            <a:r>
              <a:rPr lang="en-US" altLang="ja-JP" b="1" dirty="0" smtClean="0"/>
              <a:t>MC</a:t>
            </a:r>
            <a:endParaRPr kumimoji="1" lang="en-US" altLang="ja-JP" b="1"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27600"/>
            <a:ext cx="5153744" cy="528794"/>
          </a:xfrm>
        </p:spPr>
        <p:txBody>
          <a:bodyPr/>
          <a:lstStyle/>
          <a:p>
            <a:r>
              <a:rPr kumimoji="1" lang="en-US" altLang="ja-JP" dirty="0" smtClean="0"/>
              <a:t>2011</a:t>
            </a:r>
            <a:r>
              <a:rPr kumimoji="1" lang="ja-JP" altLang="en-US" dirty="0" smtClean="0"/>
              <a:t>年の</a:t>
            </a:r>
            <a:r>
              <a:rPr kumimoji="1" lang="en-US" altLang="ja-JP" dirty="0" smtClean="0"/>
              <a:t>XEC</a:t>
            </a:r>
            <a:r>
              <a:rPr kumimoji="1" lang="ja-JP" altLang="en-US" dirty="0" smtClean="0"/>
              <a:t>性能</a:t>
            </a:r>
            <a:r>
              <a:rPr kumimoji="1" lang="en-US" altLang="ja-JP" dirty="0" smtClean="0"/>
              <a:t>(</a:t>
            </a:r>
            <a:r>
              <a:rPr lang="ja-JP" altLang="en-US" dirty="0" smtClean="0"/>
              <a:t>暫定版</a:t>
            </a:r>
            <a:r>
              <a:rPr kumimoji="1" lang="en-US" altLang="ja-JP" dirty="0" smtClean="0"/>
              <a:t>)</a:t>
            </a:r>
            <a:endParaRPr kumimoji="1" lang="ja-JP" altLang="en-US" dirty="0"/>
          </a:p>
        </p:txBody>
      </p:sp>
      <p:sp>
        <p:nvSpPr>
          <p:cNvPr id="3" name="テキスト ボックス 2"/>
          <p:cNvSpPr txBox="1"/>
          <p:nvPr/>
        </p:nvSpPr>
        <p:spPr>
          <a:xfrm>
            <a:off x="467544" y="980728"/>
            <a:ext cx="4032448" cy="369332"/>
          </a:xfrm>
          <a:prstGeom prst="rect">
            <a:avLst/>
          </a:prstGeom>
          <a:noFill/>
        </p:spPr>
        <p:txBody>
          <a:bodyPr wrap="square" rtlCol="0">
            <a:spAutoFit/>
          </a:bodyPr>
          <a:lstStyle/>
          <a:p>
            <a:r>
              <a:rPr lang="ja-JP" altLang="en-US" dirty="0" smtClean="0"/>
              <a:t>☆ エネルギー分解能に若干改善</a:t>
            </a:r>
            <a:endParaRPr kumimoji="1" lang="ja-JP" altLang="en-US" dirty="0"/>
          </a:p>
        </p:txBody>
      </p:sp>
      <p:pic>
        <p:nvPicPr>
          <p:cNvPr id="1026" name="Picture 2"/>
          <p:cNvPicPr>
            <a:picLocks noChangeArrowheads="1"/>
          </p:cNvPicPr>
          <p:nvPr/>
        </p:nvPicPr>
        <p:blipFill>
          <a:blip r:embed="rId2" cstate="print"/>
          <a:srcRect l="5316" t="8302"/>
          <a:stretch>
            <a:fillRect/>
          </a:stretch>
        </p:blipFill>
        <p:spPr bwMode="auto">
          <a:xfrm>
            <a:off x="480196" y="2153181"/>
            <a:ext cx="1859556" cy="3324250"/>
          </a:xfrm>
          <a:prstGeom prst="rect">
            <a:avLst/>
          </a:prstGeom>
          <a:noFill/>
          <a:ln w="9525">
            <a:noFill/>
            <a:miter lim="800000"/>
            <a:headEnd/>
            <a:tailEnd/>
          </a:ln>
        </p:spPr>
      </p:pic>
      <p:pic>
        <p:nvPicPr>
          <p:cNvPr id="1027" name="Picture 3"/>
          <p:cNvPicPr>
            <a:picLocks noChangeArrowheads="1"/>
          </p:cNvPicPr>
          <p:nvPr/>
        </p:nvPicPr>
        <p:blipFill>
          <a:blip r:embed="rId3" cstate="print"/>
          <a:srcRect l="5361" t="8170"/>
          <a:stretch>
            <a:fillRect/>
          </a:stretch>
        </p:blipFill>
        <p:spPr bwMode="auto">
          <a:xfrm>
            <a:off x="2466352" y="2154642"/>
            <a:ext cx="1842987" cy="3382915"/>
          </a:xfrm>
          <a:prstGeom prst="rect">
            <a:avLst/>
          </a:prstGeom>
          <a:noFill/>
          <a:ln w="9525">
            <a:noFill/>
            <a:miter lim="800000"/>
            <a:headEnd/>
            <a:tailEnd/>
          </a:ln>
        </p:spPr>
      </p:pic>
      <p:pic>
        <p:nvPicPr>
          <p:cNvPr id="1028" name="Picture 4"/>
          <p:cNvPicPr>
            <a:picLocks noChangeArrowheads="1"/>
          </p:cNvPicPr>
          <p:nvPr/>
        </p:nvPicPr>
        <p:blipFill>
          <a:blip r:embed="rId4" cstate="print"/>
          <a:srcRect l="5717" t="8205"/>
          <a:stretch>
            <a:fillRect/>
          </a:stretch>
        </p:blipFill>
        <p:spPr bwMode="auto">
          <a:xfrm>
            <a:off x="4880634" y="2122269"/>
            <a:ext cx="1923614" cy="3415288"/>
          </a:xfrm>
          <a:prstGeom prst="rect">
            <a:avLst/>
          </a:prstGeom>
          <a:noFill/>
          <a:ln w="9525">
            <a:noFill/>
            <a:miter lim="800000"/>
            <a:headEnd/>
            <a:tailEnd/>
          </a:ln>
        </p:spPr>
      </p:pic>
      <p:pic>
        <p:nvPicPr>
          <p:cNvPr id="1029" name="Picture 5"/>
          <p:cNvPicPr>
            <a:picLocks noChangeArrowheads="1"/>
          </p:cNvPicPr>
          <p:nvPr/>
        </p:nvPicPr>
        <p:blipFill>
          <a:blip r:embed="rId5" cstate="print"/>
          <a:srcRect l="5727" t="8172"/>
          <a:stretch>
            <a:fillRect/>
          </a:stretch>
        </p:blipFill>
        <p:spPr bwMode="auto">
          <a:xfrm>
            <a:off x="6900295" y="2107134"/>
            <a:ext cx="1920177" cy="3430423"/>
          </a:xfrm>
          <a:prstGeom prst="rect">
            <a:avLst/>
          </a:prstGeom>
          <a:noFill/>
          <a:ln w="9525">
            <a:noFill/>
            <a:miter lim="800000"/>
            <a:headEnd/>
            <a:tailEnd/>
          </a:ln>
        </p:spPr>
      </p:pic>
      <p:sp>
        <p:nvSpPr>
          <p:cNvPr id="8" name="テキスト ボックス 7"/>
          <p:cNvSpPr txBox="1"/>
          <p:nvPr/>
        </p:nvSpPr>
        <p:spPr>
          <a:xfrm>
            <a:off x="1043608" y="1927865"/>
            <a:ext cx="648072" cy="369332"/>
          </a:xfrm>
          <a:prstGeom prst="rect">
            <a:avLst/>
          </a:prstGeom>
          <a:noFill/>
        </p:spPr>
        <p:txBody>
          <a:bodyPr wrap="square" rtlCol="0">
            <a:spAutoFit/>
          </a:bodyPr>
          <a:lstStyle/>
          <a:p>
            <a:r>
              <a:rPr lang="en-US" altLang="ja-JP" dirty="0" err="1" smtClean="0"/>
              <a:t>σ</a:t>
            </a:r>
            <a:r>
              <a:rPr lang="en-US" altLang="ja-JP" baseline="-25000" dirty="0" err="1" smtClean="0"/>
              <a:t>up</a:t>
            </a:r>
            <a:endParaRPr kumimoji="1" lang="ja-JP" altLang="en-US" baseline="-25000" dirty="0"/>
          </a:p>
        </p:txBody>
      </p:sp>
      <p:sp>
        <p:nvSpPr>
          <p:cNvPr id="10" name="テキスト ボックス 9"/>
          <p:cNvSpPr txBox="1"/>
          <p:nvPr/>
        </p:nvSpPr>
        <p:spPr>
          <a:xfrm>
            <a:off x="2915816" y="1918574"/>
            <a:ext cx="1008112" cy="369332"/>
          </a:xfrm>
          <a:prstGeom prst="rect">
            <a:avLst/>
          </a:prstGeom>
          <a:noFill/>
        </p:spPr>
        <p:txBody>
          <a:bodyPr wrap="square" rtlCol="0">
            <a:spAutoFit/>
          </a:bodyPr>
          <a:lstStyle/>
          <a:p>
            <a:r>
              <a:rPr kumimoji="1" lang="en-US" altLang="ja-JP" smtClean="0"/>
              <a:t>FWHM</a:t>
            </a:r>
            <a:endParaRPr kumimoji="1" lang="ja-JP" altLang="en-US"/>
          </a:p>
        </p:txBody>
      </p:sp>
      <p:sp>
        <p:nvSpPr>
          <p:cNvPr id="13" name="テキスト ボックス 12"/>
          <p:cNvSpPr txBox="1"/>
          <p:nvPr/>
        </p:nvSpPr>
        <p:spPr>
          <a:xfrm>
            <a:off x="1691680" y="5909210"/>
            <a:ext cx="1080120" cy="400110"/>
          </a:xfrm>
          <a:prstGeom prst="rect">
            <a:avLst/>
          </a:prstGeom>
          <a:noFill/>
        </p:spPr>
        <p:txBody>
          <a:bodyPr wrap="square" rtlCol="0">
            <a:spAutoFit/>
          </a:bodyPr>
          <a:lstStyle/>
          <a:p>
            <a:r>
              <a:rPr lang="ja-JP" altLang="en-US" sz="2000" dirty="0" smtClean="0"/>
              <a:t>約</a:t>
            </a:r>
            <a:r>
              <a:rPr lang="en-US" altLang="ja-JP" sz="2000" dirty="0" smtClean="0"/>
              <a:t>1.9%</a:t>
            </a:r>
            <a:endParaRPr kumimoji="1" lang="ja-JP" altLang="en-US" sz="2000" dirty="0"/>
          </a:p>
        </p:txBody>
      </p:sp>
      <p:sp>
        <p:nvSpPr>
          <p:cNvPr id="14" name="テキスト ボックス 13"/>
          <p:cNvSpPr txBox="1"/>
          <p:nvPr/>
        </p:nvSpPr>
        <p:spPr>
          <a:xfrm>
            <a:off x="6372200" y="5877272"/>
            <a:ext cx="1152128" cy="461665"/>
          </a:xfrm>
          <a:prstGeom prst="rect">
            <a:avLst/>
          </a:prstGeom>
          <a:noFill/>
        </p:spPr>
        <p:txBody>
          <a:bodyPr wrap="square" rtlCol="0">
            <a:spAutoFit/>
          </a:bodyPr>
          <a:lstStyle/>
          <a:p>
            <a:r>
              <a:rPr lang="ja-JP" altLang="en-US" sz="2000" dirty="0" smtClean="0"/>
              <a:t>約</a:t>
            </a:r>
            <a:r>
              <a:rPr lang="en-US" altLang="ja-JP" sz="2400" dirty="0" smtClean="0">
                <a:solidFill>
                  <a:schemeClr val="tx2"/>
                </a:solidFill>
              </a:rPr>
              <a:t>1.7</a:t>
            </a:r>
            <a:r>
              <a:rPr lang="en-US" altLang="ja-JP" sz="2000" dirty="0" smtClean="0"/>
              <a:t>%</a:t>
            </a:r>
            <a:endParaRPr kumimoji="1" lang="ja-JP" altLang="en-US" sz="2000" dirty="0"/>
          </a:p>
        </p:txBody>
      </p:sp>
      <p:sp>
        <p:nvSpPr>
          <p:cNvPr id="15" name="日付プレースホルダ 14"/>
          <p:cNvSpPr>
            <a:spLocks noGrp="1"/>
          </p:cNvSpPr>
          <p:nvPr>
            <p:ph type="dt" sz="half" idx="10"/>
          </p:nvPr>
        </p:nvSpPr>
        <p:spPr/>
        <p:txBody>
          <a:bodyPr/>
          <a:lstStyle/>
          <a:p>
            <a:r>
              <a:rPr kumimoji="1" lang="en-US" altLang="ja-JP" smtClean="0"/>
              <a:t>2012/3/25</a:t>
            </a:r>
            <a:endParaRPr kumimoji="1" lang="ja-JP" altLang="en-US"/>
          </a:p>
        </p:txBody>
      </p:sp>
      <p:sp>
        <p:nvSpPr>
          <p:cNvPr id="16" name="スライド番号プレースホルダ 15"/>
          <p:cNvSpPr>
            <a:spLocks noGrp="1"/>
          </p:cNvSpPr>
          <p:nvPr>
            <p:ph type="sldNum" sz="quarter" idx="12"/>
          </p:nvPr>
        </p:nvSpPr>
        <p:spPr/>
        <p:txBody>
          <a:bodyPr/>
          <a:lstStyle/>
          <a:p>
            <a:fld id="{8B811CFD-BECF-4463-9DB2-C6817765D34E}" type="slidenum">
              <a:rPr kumimoji="1" lang="ja-JP" altLang="en-US" smtClean="0"/>
              <a:pPr/>
              <a:t>7</a:t>
            </a:fld>
            <a:endParaRPr kumimoji="1" lang="ja-JP" altLang="en-US"/>
          </a:p>
        </p:txBody>
      </p:sp>
      <p:sp>
        <p:nvSpPr>
          <p:cNvPr id="17" name="フッター プレースホルダ 16"/>
          <p:cNvSpPr>
            <a:spLocks noGrp="1"/>
          </p:cNvSpPr>
          <p:nvPr>
            <p:ph type="ftr" sz="quarter" idx="11"/>
          </p:nvPr>
        </p:nvSpPr>
        <p:spPr/>
        <p:txBody>
          <a:bodyPr/>
          <a:lstStyle/>
          <a:p>
            <a:r>
              <a:rPr kumimoji="1" lang="zh-CN" altLang="en-US" smtClean="0"/>
              <a:t>日本物理学会第</a:t>
            </a:r>
            <a:r>
              <a:rPr kumimoji="1" lang="en-US" altLang="zh-CN" smtClean="0"/>
              <a:t>67</a:t>
            </a:r>
            <a:r>
              <a:rPr kumimoji="1" lang="zh-CN" altLang="en-US" smtClean="0"/>
              <a:t>回年次大会</a:t>
            </a:r>
            <a:endParaRPr kumimoji="1" lang="ja-JP" altLang="en-US"/>
          </a:p>
        </p:txBody>
      </p:sp>
      <p:sp>
        <p:nvSpPr>
          <p:cNvPr id="18" name="テキスト ボックス 17"/>
          <p:cNvSpPr txBox="1"/>
          <p:nvPr/>
        </p:nvSpPr>
        <p:spPr>
          <a:xfrm>
            <a:off x="1835696" y="1412776"/>
            <a:ext cx="1008112" cy="461665"/>
          </a:xfrm>
          <a:prstGeom prst="rect">
            <a:avLst/>
          </a:prstGeom>
          <a:noFill/>
        </p:spPr>
        <p:txBody>
          <a:bodyPr wrap="square" rtlCol="0">
            <a:spAutoFit/>
          </a:bodyPr>
          <a:lstStyle/>
          <a:p>
            <a:r>
              <a:rPr lang="en-US" altLang="ja-JP" sz="2400" b="1" dirty="0" smtClean="0">
                <a:latin typeface="AXIS Condensed Joyo R" pitchFamily="34" charset="-128"/>
                <a:ea typeface="AXIS Condensed Joyo R" pitchFamily="34" charset="-128"/>
              </a:rPr>
              <a:t>2010</a:t>
            </a:r>
            <a:endParaRPr kumimoji="1" lang="ja-JP" altLang="en-US" sz="2400" b="1" dirty="0">
              <a:latin typeface="AXIS Condensed Joyo R" pitchFamily="34" charset="-128"/>
              <a:ea typeface="AXIS Condensed Joyo R" pitchFamily="34" charset="-128"/>
            </a:endParaRPr>
          </a:p>
        </p:txBody>
      </p:sp>
      <p:sp>
        <p:nvSpPr>
          <p:cNvPr id="19" name="テキスト ボックス 18"/>
          <p:cNvSpPr txBox="1"/>
          <p:nvPr/>
        </p:nvSpPr>
        <p:spPr>
          <a:xfrm>
            <a:off x="6372200" y="1412776"/>
            <a:ext cx="1008112" cy="461665"/>
          </a:xfrm>
          <a:prstGeom prst="rect">
            <a:avLst/>
          </a:prstGeom>
          <a:noFill/>
        </p:spPr>
        <p:txBody>
          <a:bodyPr wrap="square" rtlCol="0">
            <a:spAutoFit/>
          </a:bodyPr>
          <a:lstStyle/>
          <a:p>
            <a:r>
              <a:rPr lang="en-US" altLang="ja-JP" sz="2400" b="1" dirty="0" smtClean="0">
                <a:latin typeface="AXIS Condensed Joyo R" pitchFamily="34" charset="-128"/>
                <a:ea typeface="AXIS Condensed Joyo R" pitchFamily="34" charset="-128"/>
              </a:rPr>
              <a:t>2011</a:t>
            </a:r>
            <a:endParaRPr kumimoji="1" lang="ja-JP" altLang="en-US" sz="2400" b="1" dirty="0">
              <a:latin typeface="AXIS Condensed Joyo R" pitchFamily="34" charset="-128"/>
              <a:ea typeface="AXIS Condensed Joyo R" pitchFamily="34" charset="-128"/>
            </a:endParaRPr>
          </a:p>
        </p:txBody>
      </p:sp>
      <p:cxnSp>
        <p:nvCxnSpPr>
          <p:cNvPr id="21" name="直線矢印コネクタ 20"/>
          <p:cNvCxnSpPr/>
          <p:nvPr/>
        </p:nvCxnSpPr>
        <p:spPr>
          <a:xfrm>
            <a:off x="2843808" y="1628800"/>
            <a:ext cx="3528392" cy="0"/>
          </a:xfrm>
          <a:prstGeom prst="straightConnector1">
            <a:avLst/>
          </a:prstGeom>
          <a:ln w="25400">
            <a:gradFill flip="none" rotWithShape="1">
              <a:gsLst>
                <a:gs pos="0">
                  <a:schemeClr val="accent2"/>
                </a:gs>
                <a:gs pos="50000">
                  <a:schemeClr val="accent1"/>
                </a:gs>
                <a:gs pos="100000">
                  <a:schemeClr val="accent3"/>
                </a:gs>
              </a:gsLst>
              <a:lin ang="0" scaled="1"/>
              <a:tileRect/>
            </a:gradFill>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1187624" y="5507940"/>
            <a:ext cx="1224136" cy="369332"/>
          </a:xfrm>
          <a:prstGeom prst="rect">
            <a:avLst/>
          </a:prstGeom>
          <a:noFill/>
        </p:spPr>
        <p:txBody>
          <a:bodyPr wrap="square" rtlCol="0">
            <a:spAutoFit/>
          </a:bodyPr>
          <a:lstStyle/>
          <a:p>
            <a:r>
              <a:rPr kumimoji="1" lang="ja-JP" altLang="en-US" dirty="0" smtClean="0"/>
              <a:t>→ </a:t>
            </a:r>
            <a:r>
              <a:rPr kumimoji="1" lang="en-US" altLang="ja-JP" dirty="0" smtClean="0"/>
              <a:t>u [cm]</a:t>
            </a:r>
            <a:endParaRPr kumimoji="1" lang="ja-JP" altLang="en-US" dirty="0"/>
          </a:p>
        </p:txBody>
      </p:sp>
      <p:sp>
        <p:nvSpPr>
          <p:cNvPr id="22" name="テキスト ボックス 21"/>
          <p:cNvSpPr txBox="1"/>
          <p:nvPr/>
        </p:nvSpPr>
        <p:spPr>
          <a:xfrm rot="16200000">
            <a:off x="-319898" y="2694982"/>
            <a:ext cx="1224136" cy="369332"/>
          </a:xfrm>
          <a:prstGeom prst="rect">
            <a:avLst/>
          </a:prstGeom>
          <a:noFill/>
        </p:spPr>
        <p:txBody>
          <a:bodyPr wrap="square" rtlCol="0">
            <a:spAutoFit/>
          </a:bodyPr>
          <a:lstStyle/>
          <a:p>
            <a:r>
              <a:rPr kumimoji="1" lang="ja-JP" altLang="en-US" dirty="0" smtClean="0"/>
              <a:t>→ </a:t>
            </a:r>
            <a:r>
              <a:rPr lang="en-US" altLang="ja-JP" dirty="0" smtClean="0"/>
              <a:t>v</a:t>
            </a:r>
            <a:r>
              <a:rPr kumimoji="1" lang="en-US" altLang="ja-JP" dirty="0" smtClean="0"/>
              <a:t> [cm]</a:t>
            </a:r>
            <a:endParaRPr kumimoji="1" lang="ja-JP" altLang="en-US" dirty="0"/>
          </a:p>
        </p:txBody>
      </p:sp>
      <p:cxnSp>
        <p:nvCxnSpPr>
          <p:cNvPr id="23" name="直線矢印コネクタ 22"/>
          <p:cNvCxnSpPr/>
          <p:nvPr/>
        </p:nvCxnSpPr>
        <p:spPr>
          <a:xfrm>
            <a:off x="2771800" y="6093296"/>
            <a:ext cx="3528392" cy="0"/>
          </a:xfrm>
          <a:prstGeom prst="straightConnector1">
            <a:avLst/>
          </a:prstGeom>
          <a:ln w="25400">
            <a:gradFill flip="none" rotWithShape="1">
              <a:gsLst>
                <a:gs pos="0">
                  <a:schemeClr val="accent2"/>
                </a:gs>
                <a:gs pos="50000">
                  <a:schemeClr val="accent1"/>
                </a:gs>
                <a:gs pos="100000">
                  <a:schemeClr val="accent3"/>
                </a:gs>
              </a:gsLst>
              <a:lin ang="0" scaled="1"/>
              <a:tileRect/>
            </a:gradFill>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5508104" y="1839306"/>
            <a:ext cx="648072" cy="369332"/>
          </a:xfrm>
          <a:prstGeom prst="rect">
            <a:avLst/>
          </a:prstGeom>
          <a:noFill/>
        </p:spPr>
        <p:txBody>
          <a:bodyPr wrap="square" rtlCol="0">
            <a:spAutoFit/>
          </a:bodyPr>
          <a:lstStyle/>
          <a:p>
            <a:r>
              <a:rPr lang="en-US" altLang="ja-JP" dirty="0" err="1" smtClean="0"/>
              <a:t>σ</a:t>
            </a:r>
            <a:r>
              <a:rPr lang="en-US" altLang="ja-JP" baseline="-25000" dirty="0" err="1" smtClean="0"/>
              <a:t>up</a:t>
            </a:r>
            <a:endParaRPr kumimoji="1" lang="ja-JP" altLang="en-US" baseline="-25000" dirty="0"/>
          </a:p>
        </p:txBody>
      </p:sp>
      <p:sp>
        <p:nvSpPr>
          <p:cNvPr id="12" name="テキスト ボックス 11"/>
          <p:cNvSpPr txBox="1"/>
          <p:nvPr/>
        </p:nvSpPr>
        <p:spPr>
          <a:xfrm>
            <a:off x="7380312" y="1830014"/>
            <a:ext cx="1008112" cy="369332"/>
          </a:xfrm>
          <a:prstGeom prst="rect">
            <a:avLst/>
          </a:prstGeom>
          <a:noFill/>
        </p:spPr>
        <p:txBody>
          <a:bodyPr wrap="square" rtlCol="0">
            <a:spAutoFit/>
          </a:bodyPr>
          <a:lstStyle/>
          <a:p>
            <a:r>
              <a:rPr kumimoji="1" lang="en-US" altLang="ja-JP" dirty="0" smtClean="0"/>
              <a:t>FWHM</a:t>
            </a:r>
            <a:endParaRPr kumimoji="1" lang="ja-JP" altLang="en-US" dirty="0"/>
          </a:p>
        </p:txBody>
      </p:sp>
      <p:grpSp>
        <p:nvGrpSpPr>
          <p:cNvPr id="39" name="グループ化 38"/>
          <p:cNvGrpSpPr/>
          <p:nvPr/>
        </p:nvGrpSpPr>
        <p:grpSpPr>
          <a:xfrm>
            <a:off x="5220072" y="980728"/>
            <a:ext cx="3672408" cy="3960440"/>
            <a:chOff x="5940152" y="188640"/>
            <a:chExt cx="3024336" cy="3544561"/>
          </a:xfrm>
        </p:grpSpPr>
        <p:pic>
          <p:nvPicPr>
            <p:cNvPr id="4" name="Picture 2"/>
            <p:cNvPicPr>
              <a:picLocks noChangeAspect="1" noChangeArrowheads="1"/>
            </p:cNvPicPr>
            <p:nvPr/>
          </p:nvPicPr>
          <p:blipFill>
            <a:blip r:embed="rId6" cstate="print"/>
            <a:srcRect/>
            <a:stretch>
              <a:fillRect/>
            </a:stretch>
          </p:blipFill>
          <p:spPr bwMode="auto">
            <a:xfrm>
              <a:off x="5940152" y="188640"/>
              <a:ext cx="2987824" cy="3544561"/>
            </a:xfrm>
            <a:prstGeom prst="rect">
              <a:avLst/>
            </a:prstGeom>
            <a:noFill/>
            <a:ln w="9525">
              <a:noFill/>
              <a:miter lim="800000"/>
              <a:headEnd/>
              <a:tailEnd/>
            </a:ln>
          </p:spPr>
        </p:pic>
        <p:sp>
          <p:nvSpPr>
            <p:cNvPr id="24" name="テキスト ボックス 23"/>
            <p:cNvSpPr txBox="1"/>
            <p:nvPr/>
          </p:nvSpPr>
          <p:spPr>
            <a:xfrm>
              <a:off x="8316416" y="1547500"/>
              <a:ext cx="648072" cy="369332"/>
            </a:xfrm>
            <a:prstGeom prst="rect">
              <a:avLst/>
            </a:prstGeom>
            <a:solidFill>
              <a:schemeClr val="accent3">
                <a:lumMod val="20000"/>
                <a:lumOff val="80000"/>
              </a:schemeClr>
            </a:solidFill>
            <a:ln>
              <a:solidFill>
                <a:schemeClr val="bg2"/>
              </a:solidFill>
            </a:ln>
          </p:spPr>
          <p:txBody>
            <a:bodyPr wrap="square" rtlCol="0">
              <a:spAutoFit/>
            </a:bodyPr>
            <a:lstStyle/>
            <a:p>
              <a:r>
                <a:rPr lang="en-US" altLang="ja-JP" dirty="0" err="1" smtClean="0"/>
                <a:t>σ</a:t>
              </a:r>
              <a:r>
                <a:rPr lang="en-US" altLang="ja-JP" baseline="-25000" dirty="0" err="1" smtClean="0"/>
                <a:t>UP</a:t>
              </a:r>
              <a:endParaRPr kumimoji="1" lang="ja-JP" altLang="en-US" baseline="-25000" dirty="0"/>
            </a:p>
          </p:txBody>
        </p:sp>
        <p:cxnSp>
          <p:nvCxnSpPr>
            <p:cNvPr id="26" name="直線コネクタ 25"/>
            <p:cNvCxnSpPr/>
            <p:nvPr/>
          </p:nvCxnSpPr>
          <p:spPr>
            <a:xfrm>
              <a:off x="8100392" y="548680"/>
              <a:ext cx="0" cy="28083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6948264" y="1979548"/>
              <a:ext cx="864096" cy="369332"/>
            </a:xfrm>
            <a:prstGeom prst="rect">
              <a:avLst/>
            </a:prstGeom>
            <a:solidFill>
              <a:schemeClr val="accent2">
                <a:lumMod val="20000"/>
                <a:lumOff val="80000"/>
              </a:schemeClr>
            </a:solidFill>
            <a:ln>
              <a:solidFill>
                <a:schemeClr val="bg2"/>
              </a:solidFill>
            </a:ln>
          </p:spPr>
          <p:txBody>
            <a:bodyPr wrap="square" lIns="36000" rIns="36000" rtlCol="0">
              <a:spAutoFit/>
            </a:bodyPr>
            <a:lstStyle/>
            <a:p>
              <a:pPr algn="ctr"/>
              <a:r>
                <a:rPr lang="en-US" altLang="ja-JP" dirty="0" smtClean="0"/>
                <a:t>FWHM</a:t>
              </a:r>
              <a:endParaRPr kumimoji="1" lang="ja-JP" altLang="en-US" baseline="-25000" dirty="0"/>
            </a:p>
          </p:txBody>
        </p:sp>
        <p:sp>
          <p:nvSpPr>
            <p:cNvPr id="37" name="曲折矢印 36"/>
            <p:cNvSpPr/>
            <p:nvPr/>
          </p:nvSpPr>
          <p:spPr>
            <a:xfrm flipH="1">
              <a:off x="8244408" y="1196752"/>
              <a:ext cx="288032" cy="288032"/>
            </a:xfrm>
            <a:prstGeom prst="ben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 name="左右矢印 37"/>
            <p:cNvSpPr/>
            <p:nvPr/>
          </p:nvSpPr>
          <p:spPr>
            <a:xfrm>
              <a:off x="7928818" y="2107456"/>
              <a:ext cx="288032" cy="7200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47732"/>
            <a:ext cx="5155200" cy="528794"/>
          </a:xfrm>
        </p:spPr>
        <p:txBody>
          <a:bodyPr/>
          <a:lstStyle/>
          <a:p>
            <a:r>
              <a:rPr lang="en-US" altLang="ja-JP" dirty="0" smtClean="0"/>
              <a:t>2011</a:t>
            </a:r>
            <a:r>
              <a:rPr lang="ja-JP" altLang="en-US" dirty="0" smtClean="0"/>
              <a:t>年の</a:t>
            </a:r>
            <a:r>
              <a:rPr lang="en-US" altLang="ja-JP" dirty="0" smtClean="0"/>
              <a:t>XEC</a:t>
            </a:r>
            <a:r>
              <a:rPr lang="ja-JP" altLang="en-US" dirty="0" smtClean="0"/>
              <a:t>性能</a:t>
            </a:r>
            <a:r>
              <a:rPr lang="en-US" altLang="ja-JP" dirty="0" smtClean="0"/>
              <a:t>(</a:t>
            </a:r>
            <a:r>
              <a:rPr lang="ja-JP" altLang="en-US" dirty="0" smtClean="0"/>
              <a:t>暫定版</a:t>
            </a:r>
            <a:r>
              <a:rPr lang="en-US" altLang="ja-JP" dirty="0" smtClean="0"/>
              <a:t>)</a:t>
            </a:r>
            <a:endParaRPr kumimoji="1" lang="ja-JP" altLang="en-US" dirty="0"/>
          </a:p>
        </p:txBody>
      </p:sp>
      <p:sp>
        <p:nvSpPr>
          <p:cNvPr id="3" name="テキスト ボックス 2"/>
          <p:cNvSpPr txBox="1"/>
          <p:nvPr/>
        </p:nvSpPr>
        <p:spPr>
          <a:xfrm>
            <a:off x="395536" y="1052736"/>
            <a:ext cx="3240360" cy="369332"/>
          </a:xfrm>
          <a:prstGeom prst="rect">
            <a:avLst/>
          </a:prstGeom>
          <a:noFill/>
        </p:spPr>
        <p:txBody>
          <a:bodyPr wrap="square" rtlCol="0">
            <a:spAutoFit/>
          </a:bodyPr>
          <a:lstStyle/>
          <a:p>
            <a:r>
              <a:rPr lang="ja-JP" altLang="en-US" dirty="0" smtClean="0"/>
              <a:t>☆ 時間分解能は</a:t>
            </a:r>
            <a:r>
              <a:rPr lang="en-US" altLang="ja-JP" dirty="0" smtClean="0"/>
              <a:t>2010</a:t>
            </a:r>
            <a:r>
              <a:rPr lang="ja-JP" altLang="en-US" dirty="0" smtClean="0"/>
              <a:t>と同等</a:t>
            </a:r>
            <a:endParaRPr kumimoji="1" lang="ja-JP" altLang="en-US" dirty="0"/>
          </a:p>
        </p:txBody>
      </p:sp>
      <p:sp>
        <p:nvSpPr>
          <p:cNvPr id="5" name="テキスト ボックス 4"/>
          <p:cNvSpPr txBox="1"/>
          <p:nvPr/>
        </p:nvSpPr>
        <p:spPr>
          <a:xfrm>
            <a:off x="4211960" y="1052736"/>
            <a:ext cx="2952328" cy="646331"/>
          </a:xfrm>
          <a:prstGeom prst="rect">
            <a:avLst/>
          </a:prstGeom>
          <a:noFill/>
        </p:spPr>
        <p:txBody>
          <a:bodyPr wrap="square" rtlCol="0">
            <a:spAutoFit/>
          </a:bodyPr>
          <a:lstStyle/>
          <a:p>
            <a:r>
              <a:rPr lang="ja-JP" altLang="en-US" dirty="0" smtClean="0"/>
              <a:t>☆ エネルギースケール</a:t>
            </a:r>
            <a:endParaRPr lang="en-US" altLang="ja-JP" dirty="0" smtClean="0"/>
          </a:p>
          <a:p>
            <a:r>
              <a:rPr lang="ja-JP" altLang="en-US" dirty="0" smtClean="0"/>
              <a:t>　の調節は終了</a:t>
            </a:r>
            <a:endParaRPr lang="en-US" altLang="ja-JP" dirty="0" smtClean="0"/>
          </a:p>
        </p:txBody>
      </p:sp>
      <p:sp>
        <p:nvSpPr>
          <p:cNvPr id="7" name="テキスト ボックス 6"/>
          <p:cNvSpPr txBox="1"/>
          <p:nvPr/>
        </p:nvSpPr>
        <p:spPr>
          <a:xfrm>
            <a:off x="251520" y="4418529"/>
            <a:ext cx="3816424" cy="369332"/>
          </a:xfrm>
          <a:prstGeom prst="rect">
            <a:avLst/>
          </a:prstGeom>
          <a:noFill/>
        </p:spPr>
        <p:txBody>
          <a:bodyPr wrap="square" rtlCol="0">
            <a:spAutoFit/>
          </a:bodyPr>
          <a:lstStyle/>
          <a:p>
            <a:r>
              <a:rPr kumimoji="1" lang="el-GR" altLang="ja-JP" dirty="0" smtClean="0"/>
              <a:t>σ</a:t>
            </a:r>
            <a:r>
              <a:rPr lang="en-US" altLang="ja-JP" baseline="-25000" dirty="0" smtClean="0"/>
              <a:t>XEC55 </a:t>
            </a:r>
            <a:r>
              <a:rPr kumimoji="1" lang="en-US" altLang="ja-JP" dirty="0" smtClean="0"/>
              <a:t>= 117 </a:t>
            </a:r>
            <a:r>
              <a:rPr lang="ja-JP" altLang="en-US" dirty="0" smtClean="0"/>
              <a:t>⊖ </a:t>
            </a:r>
            <a:r>
              <a:rPr kumimoji="1" lang="en-US" altLang="ja-JP" dirty="0" smtClean="0"/>
              <a:t>58 </a:t>
            </a:r>
            <a:r>
              <a:rPr lang="ja-JP" altLang="en-US" dirty="0" smtClean="0"/>
              <a:t>⊖</a:t>
            </a:r>
            <a:r>
              <a:rPr kumimoji="1" lang="en-US" altLang="ja-JP" dirty="0" smtClean="0"/>
              <a:t>78 </a:t>
            </a:r>
            <a:r>
              <a:rPr lang="ja-JP" altLang="en-US" dirty="0" smtClean="0"/>
              <a:t> </a:t>
            </a:r>
            <a:r>
              <a:rPr lang="en-US" altLang="ja-JP" dirty="0" smtClean="0"/>
              <a:t>= 65 </a:t>
            </a:r>
            <a:r>
              <a:rPr kumimoji="1" lang="en-US" altLang="ja-JP" dirty="0" err="1" smtClean="0"/>
              <a:t>ps</a:t>
            </a:r>
            <a:endParaRPr kumimoji="1" lang="ja-JP" altLang="en-US" dirty="0"/>
          </a:p>
        </p:txBody>
      </p:sp>
      <p:pic>
        <p:nvPicPr>
          <p:cNvPr id="1026" name="Picture 2"/>
          <p:cNvPicPr>
            <a:picLocks noChangeAspect="1" noChangeArrowheads="1"/>
          </p:cNvPicPr>
          <p:nvPr/>
        </p:nvPicPr>
        <p:blipFill>
          <a:blip r:embed="rId2" cstate="print"/>
          <a:srcRect r="6078"/>
          <a:stretch>
            <a:fillRect/>
          </a:stretch>
        </p:blipFill>
        <p:spPr bwMode="auto">
          <a:xfrm>
            <a:off x="539552" y="2059108"/>
            <a:ext cx="2705211" cy="2066659"/>
          </a:xfrm>
          <a:prstGeom prst="rect">
            <a:avLst/>
          </a:prstGeom>
          <a:noFill/>
          <a:ln w="9525">
            <a:noFill/>
            <a:miter lim="800000"/>
            <a:headEnd/>
            <a:tailEnd/>
          </a:ln>
        </p:spPr>
      </p:pic>
      <p:sp>
        <p:nvSpPr>
          <p:cNvPr id="8" name="テキスト ボックス 7"/>
          <p:cNvSpPr txBox="1"/>
          <p:nvPr/>
        </p:nvSpPr>
        <p:spPr>
          <a:xfrm>
            <a:off x="611560" y="1555051"/>
            <a:ext cx="2880320" cy="369332"/>
          </a:xfrm>
          <a:prstGeom prst="rect">
            <a:avLst/>
          </a:prstGeom>
          <a:noFill/>
        </p:spPr>
        <p:txBody>
          <a:bodyPr wrap="square" rtlCol="0">
            <a:spAutoFit/>
          </a:bodyPr>
          <a:lstStyle/>
          <a:p>
            <a:r>
              <a:rPr kumimoji="1" lang="en-US" altLang="ja-JP" dirty="0" err="1" smtClean="0"/>
              <a:t>55MeV</a:t>
            </a:r>
            <a:r>
              <a:rPr kumimoji="1" lang="en-US" altLang="ja-JP" dirty="0" smtClean="0"/>
              <a:t> γ</a:t>
            </a:r>
            <a:r>
              <a:rPr lang="ja-JP" altLang="en-US" dirty="0" err="1" smtClean="0"/>
              <a:t>での</a:t>
            </a:r>
            <a:r>
              <a:rPr lang="ja-JP" altLang="en-US" dirty="0" smtClean="0"/>
              <a:t> </a:t>
            </a:r>
            <a:r>
              <a:rPr kumimoji="1" lang="en-US" altLang="ja-JP" dirty="0" smtClean="0"/>
              <a:t> </a:t>
            </a:r>
            <a:r>
              <a:rPr kumimoji="1" lang="en-US" altLang="ja-JP" dirty="0" err="1" smtClean="0"/>
              <a:t>t</a:t>
            </a:r>
            <a:r>
              <a:rPr kumimoji="1" lang="en-US" altLang="ja-JP" baseline="-25000" dirty="0" err="1" smtClean="0"/>
              <a:t>XEC</a:t>
            </a:r>
            <a:r>
              <a:rPr kumimoji="1" lang="en-US" altLang="ja-JP" dirty="0" smtClean="0"/>
              <a:t> – </a:t>
            </a:r>
            <a:r>
              <a:rPr kumimoji="1" lang="en-US" altLang="ja-JP" dirty="0" err="1" smtClean="0"/>
              <a:t>t</a:t>
            </a:r>
            <a:r>
              <a:rPr kumimoji="1" lang="en-US" altLang="ja-JP" baseline="-25000" dirty="0" err="1" smtClean="0"/>
              <a:t>REF</a:t>
            </a:r>
            <a:r>
              <a:rPr kumimoji="1" lang="en-US" altLang="ja-JP" dirty="0" smtClean="0"/>
              <a:t> </a:t>
            </a:r>
            <a:endParaRPr kumimoji="1" lang="ja-JP" altLang="en-US" dirty="0"/>
          </a:p>
        </p:txBody>
      </p:sp>
      <p:sp>
        <p:nvSpPr>
          <p:cNvPr id="9" name="テキスト ボックス 8"/>
          <p:cNvSpPr txBox="1"/>
          <p:nvPr/>
        </p:nvSpPr>
        <p:spPr>
          <a:xfrm>
            <a:off x="899592" y="2275132"/>
            <a:ext cx="1008112" cy="646331"/>
          </a:xfrm>
          <a:prstGeom prst="rect">
            <a:avLst/>
          </a:prstGeom>
          <a:noFill/>
        </p:spPr>
        <p:txBody>
          <a:bodyPr wrap="square" rtlCol="0">
            <a:spAutoFit/>
          </a:bodyPr>
          <a:lstStyle/>
          <a:p>
            <a:r>
              <a:rPr kumimoji="1" lang="el-GR" altLang="ja-JP" dirty="0" smtClean="0"/>
              <a:t>σ</a:t>
            </a:r>
            <a:r>
              <a:rPr kumimoji="1" lang="en-US" altLang="ja-JP" dirty="0" smtClean="0"/>
              <a:t> =  117 </a:t>
            </a:r>
            <a:r>
              <a:rPr kumimoji="1" lang="en-US" altLang="ja-JP" dirty="0" err="1" smtClean="0"/>
              <a:t>ps</a:t>
            </a:r>
            <a:endParaRPr kumimoji="1" lang="ja-JP" altLang="en-US" dirty="0"/>
          </a:p>
        </p:txBody>
      </p:sp>
      <p:sp>
        <p:nvSpPr>
          <p:cNvPr id="11" name="テキスト ボックス 10"/>
          <p:cNvSpPr txBox="1"/>
          <p:nvPr/>
        </p:nvSpPr>
        <p:spPr>
          <a:xfrm>
            <a:off x="539552" y="5651956"/>
            <a:ext cx="2376264" cy="369332"/>
          </a:xfrm>
          <a:prstGeom prst="rect">
            <a:avLst/>
          </a:prstGeom>
          <a:noFill/>
        </p:spPr>
        <p:txBody>
          <a:bodyPr wrap="square" rtlCol="0">
            <a:spAutoFit/>
          </a:bodyPr>
          <a:lstStyle/>
          <a:p>
            <a:r>
              <a:rPr kumimoji="1" lang="el-GR" altLang="ja-JP" dirty="0" smtClean="0"/>
              <a:t>σ</a:t>
            </a:r>
            <a:r>
              <a:rPr lang="en-US" altLang="ja-JP" baseline="-25000" dirty="0" smtClean="0"/>
              <a:t>XEC </a:t>
            </a:r>
            <a:r>
              <a:rPr kumimoji="1" lang="en-US" altLang="ja-JP" dirty="0" smtClean="0"/>
              <a:t>=  67 ±3 </a:t>
            </a:r>
            <a:r>
              <a:rPr kumimoji="1" lang="en-US" altLang="ja-JP" dirty="0" err="1" smtClean="0"/>
              <a:t>ps</a:t>
            </a:r>
            <a:endParaRPr kumimoji="1" lang="ja-JP" altLang="en-US" dirty="0"/>
          </a:p>
        </p:txBody>
      </p:sp>
      <p:sp>
        <p:nvSpPr>
          <p:cNvPr id="12" name="テキスト ボックス 11"/>
          <p:cNvSpPr txBox="1"/>
          <p:nvPr/>
        </p:nvSpPr>
        <p:spPr>
          <a:xfrm>
            <a:off x="1043608" y="5066601"/>
            <a:ext cx="2016224" cy="369332"/>
          </a:xfrm>
          <a:prstGeom prst="rect">
            <a:avLst/>
          </a:prstGeom>
          <a:noFill/>
        </p:spPr>
        <p:txBody>
          <a:bodyPr wrap="square" rtlCol="0">
            <a:spAutoFit/>
          </a:bodyPr>
          <a:lstStyle/>
          <a:p>
            <a:r>
              <a:rPr lang="en-US" altLang="ja-JP" dirty="0" err="1" smtClean="0"/>
              <a:t>52.8MeV</a:t>
            </a:r>
            <a:r>
              <a:rPr lang="ja-JP" altLang="en-US" dirty="0" err="1" smtClean="0"/>
              <a:t>に外挿</a:t>
            </a:r>
            <a:endParaRPr kumimoji="1" lang="ja-JP" altLang="en-US" dirty="0"/>
          </a:p>
        </p:txBody>
      </p:sp>
      <p:cxnSp>
        <p:nvCxnSpPr>
          <p:cNvPr id="14" name="直線矢印コネクタ 13"/>
          <p:cNvCxnSpPr/>
          <p:nvPr/>
        </p:nvCxnSpPr>
        <p:spPr>
          <a:xfrm>
            <a:off x="827584" y="4859868"/>
            <a:ext cx="0" cy="7920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1027" name="Picture 3" descr="C:\Users\Kaneko\Desktop\HISTORYuchi.png"/>
          <p:cNvPicPr>
            <a:picLocks noChangeAspect="1" noChangeArrowheads="1"/>
          </p:cNvPicPr>
          <p:nvPr/>
        </p:nvPicPr>
        <p:blipFill>
          <a:blip r:embed="rId3" cstate="print"/>
          <a:srcRect l="3662"/>
          <a:stretch>
            <a:fillRect/>
          </a:stretch>
        </p:blipFill>
        <p:spPr bwMode="auto">
          <a:xfrm>
            <a:off x="4388633" y="1790959"/>
            <a:ext cx="4647906" cy="4581439"/>
          </a:xfrm>
          <a:prstGeom prst="rect">
            <a:avLst/>
          </a:prstGeom>
          <a:noFill/>
        </p:spPr>
      </p:pic>
      <p:sp>
        <p:nvSpPr>
          <p:cNvPr id="17" name="テキスト ボックス 16"/>
          <p:cNvSpPr txBox="1"/>
          <p:nvPr/>
        </p:nvSpPr>
        <p:spPr>
          <a:xfrm>
            <a:off x="4860032" y="2996952"/>
            <a:ext cx="1008112" cy="369332"/>
          </a:xfrm>
          <a:prstGeom prst="rect">
            <a:avLst/>
          </a:prstGeom>
          <a:solidFill>
            <a:schemeClr val="bg1"/>
          </a:solidFill>
          <a:ln>
            <a:solidFill>
              <a:schemeClr val="tx1"/>
            </a:solidFill>
          </a:ln>
        </p:spPr>
        <p:txBody>
          <a:bodyPr wrap="square" rtlCol="0">
            <a:spAutoFit/>
          </a:bodyPr>
          <a:lstStyle/>
          <a:p>
            <a:pPr algn="ctr"/>
            <a:r>
              <a:rPr lang="ja-JP" altLang="en-US" dirty="0" smtClean="0"/>
              <a:t>補正前</a:t>
            </a:r>
            <a:endParaRPr kumimoji="1" lang="ja-JP" altLang="en-US" dirty="0"/>
          </a:p>
        </p:txBody>
      </p:sp>
      <p:sp>
        <p:nvSpPr>
          <p:cNvPr id="18" name="テキスト ボックス 17"/>
          <p:cNvSpPr txBox="1"/>
          <p:nvPr/>
        </p:nvSpPr>
        <p:spPr>
          <a:xfrm>
            <a:off x="4860032" y="5589240"/>
            <a:ext cx="1008112" cy="369332"/>
          </a:xfrm>
          <a:prstGeom prst="rect">
            <a:avLst/>
          </a:prstGeom>
          <a:solidFill>
            <a:schemeClr val="bg1"/>
          </a:solidFill>
          <a:ln>
            <a:solidFill>
              <a:schemeClr val="tx1"/>
            </a:solidFill>
          </a:ln>
        </p:spPr>
        <p:txBody>
          <a:bodyPr wrap="square" rtlCol="0">
            <a:spAutoFit/>
          </a:bodyPr>
          <a:lstStyle/>
          <a:p>
            <a:pPr algn="ctr"/>
            <a:r>
              <a:rPr lang="ja-JP" altLang="en-US" dirty="0" smtClean="0"/>
              <a:t>補正後</a:t>
            </a:r>
            <a:endParaRPr kumimoji="1" lang="ja-JP" altLang="en-US" dirty="0"/>
          </a:p>
        </p:txBody>
      </p:sp>
      <p:sp>
        <p:nvSpPr>
          <p:cNvPr id="15" name="日付プレースホルダ 14"/>
          <p:cNvSpPr>
            <a:spLocks noGrp="1"/>
          </p:cNvSpPr>
          <p:nvPr>
            <p:ph type="dt" sz="half" idx="10"/>
          </p:nvPr>
        </p:nvSpPr>
        <p:spPr/>
        <p:txBody>
          <a:bodyPr/>
          <a:lstStyle/>
          <a:p>
            <a:r>
              <a:rPr kumimoji="1" lang="en-US" altLang="ja-JP" smtClean="0"/>
              <a:t>2012/3/25</a:t>
            </a:r>
            <a:endParaRPr kumimoji="1" lang="ja-JP" altLang="en-US"/>
          </a:p>
        </p:txBody>
      </p:sp>
      <p:sp>
        <p:nvSpPr>
          <p:cNvPr id="16" name="スライド番号プレースホルダ 15"/>
          <p:cNvSpPr>
            <a:spLocks noGrp="1"/>
          </p:cNvSpPr>
          <p:nvPr>
            <p:ph type="sldNum" sz="quarter" idx="12"/>
          </p:nvPr>
        </p:nvSpPr>
        <p:spPr/>
        <p:txBody>
          <a:bodyPr/>
          <a:lstStyle/>
          <a:p>
            <a:fld id="{8B811CFD-BECF-4463-9DB2-C6817765D34E}" type="slidenum">
              <a:rPr kumimoji="1" lang="ja-JP" altLang="en-US" smtClean="0"/>
              <a:pPr/>
              <a:t>8</a:t>
            </a:fld>
            <a:endParaRPr kumimoji="1" lang="ja-JP" altLang="en-US"/>
          </a:p>
        </p:txBody>
      </p:sp>
      <p:sp>
        <p:nvSpPr>
          <p:cNvPr id="19" name="フッター プレースホルダ 18"/>
          <p:cNvSpPr>
            <a:spLocks noGrp="1"/>
          </p:cNvSpPr>
          <p:nvPr>
            <p:ph type="ftr" sz="quarter" idx="11"/>
          </p:nvPr>
        </p:nvSpPr>
        <p:spPr/>
        <p:txBody>
          <a:bodyPr/>
          <a:lstStyle/>
          <a:p>
            <a:r>
              <a:rPr kumimoji="1" lang="zh-CN" altLang="en-US" smtClean="0"/>
              <a:t>日本物理学会第</a:t>
            </a:r>
            <a:r>
              <a:rPr kumimoji="1" lang="en-US" altLang="zh-CN" smtClean="0"/>
              <a:t>67</a:t>
            </a:r>
            <a:r>
              <a:rPr kumimoji="1" lang="zh-CN" altLang="en-US" smtClean="0"/>
              <a:t>回年次大会</a:t>
            </a:r>
            <a:endParaRPr kumimoji="1" lang="ja-JP" altLang="en-US"/>
          </a:p>
        </p:txBody>
      </p:sp>
      <p:pic>
        <p:nvPicPr>
          <p:cNvPr id="4" name="Picture 2" descr="C:\Users\Kaneko\Desktop\LEGEND-HISTORY.png"/>
          <p:cNvPicPr>
            <a:picLocks noChangeAspect="1" noChangeArrowheads="1"/>
          </p:cNvPicPr>
          <p:nvPr/>
        </p:nvPicPr>
        <p:blipFill>
          <a:blip r:embed="rId4" cstate="print"/>
          <a:srcRect l="1978" r="5934"/>
          <a:stretch>
            <a:fillRect/>
          </a:stretch>
        </p:blipFill>
        <p:spPr bwMode="auto">
          <a:xfrm>
            <a:off x="6716479" y="908720"/>
            <a:ext cx="2321978" cy="1584176"/>
          </a:xfrm>
          <a:prstGeom prst="rect">
            <a:avLst/>
          </a:prstGeom>
          <a:noFill/>
        </p:spPr>
      </p:pic>
      <p:sp>
        <p:nvSpPr>
          <p:cNvPr id="20" name="右矢印 19"/>
          <p:cNvSpPr/>
          <p:nvPr/>
        </p:nvSpPr>
        <p:spPr>
          <a:xfrm>
            <a:off x="4572000" y="4149080"/>
            <a:ext cx="4392488" cy="216024"/>
          </a:xfrm>
          <a:prstGeom prst="rightArrow">
            <a:avLst/>
          </a:prstGeom>
          <a:gradFill>
            <a:gsLst>
              <a:gs pos="0">
                <a:schemeClr val="accent2"/>
              </a:gs>
              <a:gs pos="5000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4211960" y="3861048"/>
            <a:ext cx="648072" cy="369332"/>
          </a:xfrm>
          <a:prstGeom prst="rect">
            <a:avLst/>
          </a:prstGeom>
          <a:noFill/>
        </p:spPr>
        <p:txBody>
          <a:bodyPr wrap="square" rtlCol="0">
            <a:spAutoFit/>
          </a:bodyPr>
          <a:lstStyle/>
          <a:p>
            <a:r>
              <a:rPr lang="en-US" altLang="ja-JP" dirty="0" smtClean="0"/>
              <a:t>6</a:t>
            </a:r>
            <a:r>
              <a:rPr lang="ja-JP" altLang="en-US" dirty="0" smtClean="0"/>
              <a:t>月</a:t>
            </a:r>
            <a:endParaRPr kumimoji="1" lang="ja-JP" altLang="en-US" dirty="0"/>
          </a:p>
        </p:txBody>
      </p:sp>
      <p:sp>
        <p:nvSpPr>
          <p:cNvPr id="22" name="テキスト ボックス 21"/>
          <p:cNvSpPr txBox="1"/>
          <p:nvPr/>
        </p:nvSpPr>
        <p:spPr>
          <a:xfrm>
            <a:off x="8388424" y="3861048"/>
            <a:ext cx="720080" cy="369332"/>
          </a:xfrm>
          <a:prstGeom prst="rect">
            <a:avLst/>
          </a:prstGeom>
          <a:noFill/>
        </p:spPr>
        <p:txBody>
          <a:bodyPr wrap="square" rtlCol="0">
            <a:spAutoFit/>
          </a:bodyPr>
          <a:lstStyle/>
          <a:p>
            <a:r>
              <a:rPr lang="en-US" altLang="ja-JP" dirty="0" smtClean="0"/>
              <a:t>12</a:t>
            </a:r>
            <a:r>
              <a:rPr lang="ja-JP" altLang="en-US" dirty="0" smtClean="0"/>
              <a:t>月</a:t>
            </a:r>
            <a:endParaRPr kumimoji="1" lang="ja-JP" altLang="en-US" dirty="0"/>
          </a:p>
        </p:txBody>
      </p:sp>
      <p:sp>
        <p:nvSpPr>
          <p:cNvPr id="23" name="テキスト ボックス 22"/>
          <p:cNvSpPr txBox="1"/>
          <p:nvPr/>
        </p:nvSpPr>
        <p:spPr>
          <a:xfrm>
            <a:off x="5796136" y="3789040"/>
            <a:ext cx="2304256" cy="400110"/>
          </a:xfrm>
          <a:prstGeom prst="rect">
            <a:avLst/>
          </a:prstGeom>
          <a:noFill/>
        </p:spPr>
        <p:txBody>
          <a:bodyPr wrap="square" rtlCol="0">
            <a:spAutoFit/>
          </a:bodyPr>
          <a:lstStyle/>
          <a:p>
            <a:r>
              <a:rPr lang="en-US" altLang="ja-JP" sz="2000" dirty="0" smtClean="0"/>
              <a:t>MEG run 2011</a:t>
            </a:r>
            <a:endParaRPr kumimoji="1" lang="ja-JP" altLang="en-US" sz="2000" dirty="0"/>
          </a:p>
        </p:txBody>
      </p:sp>
      <p:sp>
        <p:nvSpPr>
          <p:cNvPr id="24" name="テキスト ボックス 23"/>
          <p:cNvSpPr txBox="1"/>
          <p:nvPr/>
        </p:nvSpPr>
        <p:spPr>
          <a:xfrm rot="16200000">
            <a:off x="3188169" y="2467925"/>
            <a:ext cx="1984866" cy="369332"/>
          </a:xfrm>
          <a:prstGeom prst="rect">
            <a:avLst/>
          </a:prstGeom>
          <a:noFill/>
        </p:spPr>
        <p:txBody>
          <a:bodyPr wrap="square" rtlCol="0">
            <a:spAutoFit/>
          </a:bodyPr>
          <a:lstStyle/>
          <a:p>
            <a:r>
              <a:rPr lang="en-US" altLang="ja-JP" dirty="0" smtClean="0"/>
              <a:t>energy (relative)</a:t>
            </a:r>
            <a:endParaRPr kumimoji="1" lang="ja-JP" altLang="en-US" dirty="0"/>
          </a:p>
        </p:txBody>
      </p:sp>
      <p:sp>
        <p:nvSpPr>
          <p:cNvPr id="25" name="テキスト ボックス 24"/>
          <p:cNvSpPr txBox="1"/>
          <p:nvPr/>
        </p:nvSpPr>
        <p:spPr>
          <a:xfrm>
            <a:off x="2843808" y="3995772"/>
            <a:ext cx="576064" cy="369332"/>
          </a:xfrm>
          <a:prstGeom prst="rect">
            <a:avLst/>
          </a:prstGeom>
          <a:noFill/>
        </p:spPr>
        <p:txBody>
          <a:bodyPr wrap="square" rtlCol="0">
            <a:spAutoFit/>
          </a:bodyPr>
          <a:lstStyle/>
          <a:p>
            <a:r>
              <a:rPr lang="en-US" altLang="ja-JP" dirty="0" smtClean="0"/>
              <a:t>ns</a:t>
            </a:r>
            <a:endParaRPr kumimoji="1" lang="ja-JP"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2931022"/>
            <a:ext cx="8026151" cy="1362075"/>
          </a:xfrm>
        </p:spPr>
        <p:txBody>
          <a:bodyPr>
            <a:normAutofit fontScale="90000"/>
          </a:bodyPr>
          <a:lstStyle/>
          <a:p>
            <a:r>
              <a:rPr lang="ja-JP" altLang="en-US" dirty="0" smtClean="0">
                <a:solidFill>
                  <a:schemeClr val="bg1">
                    <a:lumMod val="65000"/>
                  </a:schemeClr>
                </a:solidFill>
              </a:rPr>
              <a:t>①　</a:t>
            </a:r>
            <a:r>
              <a:rPr lang="en-US" altLang="ja-JP" dirty="0" err="1" smtClean="0">
                <a:solidFill>
                  <a:schemeClr val="bg1">
                    <a:lumMod val="65000"/>
                  </a:schemeClr>
                </a:solidFill>
              </a:rPr>
              <a:t>MEG2011run</a:t>
            </a:r>
            <a:r>
              <a:rPr lang="ja-JP" altLang="en-US" dirty="0" smtClean="0">
                <a:solidFill>
                  <a:schemeClr val="bg1">
                    <a:lumMod val="65000"/>
                  </a:schemeClr>
                </a:solidFill>
              </a:rPr>
              <a:t>における液体キセノン検出器の性能</a:t>
            </a:r>
            <a:r>
              <a:rPr lang="en-US" altLang="ja-JP" dirty="0" smtClean="0">
                <a:solidFill>
                  <a:schemeClr val="bg1">
                    <a:lumMod val="65000"/>
                  </a:schemeClr>
                </a:solidFill>
              </a:rPr>
              <a:t/>
            </a:r>
            <a:br>
              <a:rPr lang="en-US" altLang="ja-JP" dirty="0" smtClean="0">
                <a:solidFill>
                  <a:schemeClr val="bg1">
                    <a:lumMod val="65000"/>
                  </a:schemeClr>
                </a:solidFill>
              </a:rPr>
            </a:br>
            <a:r>
              <a:rPr lang="en-US" altLang="ja-JP" dirty="0" smtClean="0"/>
              <a:t/>
            </a:r>
            <a:br>
              <a:rPr lang="en-US" altLang="ja-JP" dirty="0" smtClean="0"/>
            </a:br>
            <a:r>
              <a:rPr lang="ja-JP" altLang="en-US" dirty="0" smtClean="0">
                <a:solidFill>
                  <a:schemeClr val="accent1"/>
                </a:solidFill>
              </a:rPr>
              <a:t>②　</a:t>
            </a:r>
            <a:r>
              <a:rPr lang="en-US" altLang="ja-JP" dirty="0" smtClean="0">
                <a:solidFill>
                  <a:schemeClr val="accent1"/>
                </a:solidFill>
              </a:rPr>
              <a:t>MC</a:t>
            </a:r>
            <a:r>
              <a:rPr lang="ja-JP" altLang="en-US" dirty="0" smtClean="0">
                <a:solidFill>
                  <a:schemeClr val="accent1"/>
                </a:solidFill>
              </a:rPr>
              <a:t>シミュレーションによる性能の調査</a:t>
            </a:r>
            <a:br>
              <a:rPr lang="ja-JP" altLang="en-US" dirty="0" smtClean="0">
                <a:solidFill>
                  <a:schemeClr val="accent1"/>
                </a:solidFill>
              </a:rPr>
            </a:br>
            <a:endParaRPr kumimoji="1" lang="ja-JP" altLang="en-US" dirty="0">
              <a:solidFill>
                <a:schemeClr val="accent1"/>
              </a:solidFill>
            </a:endParaRPr>
          </a:p>
        </p:txBody>
      </p:sp>
      <p:sp>
        <p:nvSpPr>
          <p:cNvPr id="3" name="テキスト プレースホルダ 2"/>
          <p:cNvSpPr>
            <a:spLocks noGrp="1"/>
          </p:cNvSpPr>
          <p:nvPr>
            <p:ph type="body" idx="1"/>
          </p:nvPr>
        </p:nvSpPr>
        <p:spPr/>
        <p:txBody>
          <a:bodyPr/>
          <a:lstStyle/>
          <a:p>
            <a:r>
              <a:rPr lang="ja-JP" altLang="en-US" dirty="0" smtClean="0">
                <a:solidFill>
                  <a:schemeClr val="bg1">
                    <a:lumMod val="65000"/>
                  </a:schemeClr>
                </a:solidFill>
              </a:rPr>
              <a:t>コンテンツ</a:t>
            </a:r>
            <a:endParaRPr lang="en-US" altLang="ja-JP" dirty="0" smtClean="0">
              <a:solidFill>
                <a:schemeClr val="bg1">
                  <a:lumMod val="65000"/>
                </a:schemeClr>
              </a:solidFill>
            </a:endParaRPr>
          </a:p>
        </p:txBody>
      </p:sp>
      <p:sp>
        <p:nvSpPr>
          <p:cNvPr id="4" name="日付プレースホルダ 3"/>
          <p:cNvSpPr>
            <a:spLocks noGrp="1"/>
          </p:cNvSpPr>
          <p:nvPr>
            <p:ph type="dt" sz="half" idx="10"/>
          </p:nvPr>
        </p:nvSpPr>
        <p:spPr/>
        <p:txBody>
          <a:bodyPr/>
          <a:lstStyle/>
          <a:p>
            <a:r>
              <a:rPr kumimoji="1" lang="en-US" altLang="ja-JP" smtClean="0"/>
              <a:t>2012/3/25</a:t>
            </a:r>
            <a:endParaRPr kumimoji="1" lang="ja-JP" altLang="en-US"/>
          </a:p>
        </p:txBody>
      </p:sp>
      <p:sp>
        <p:nvSpPr>
          <p:cNvPr id="6" name="フッター プレースホルダ 5"/>
          <p:cNvSpPr>
            <a:spLocks noGrp="1"/>
          </p:cNvSpPr>
          <p:nvPr>
            <p:ph type="ftr" sz="quarter" idx="11"/>
          </p:nvPr>
        </p:nvSpPr>
        <p:spPr/>
        <p:txBody>
          <a:bodyPr/>
          <a:lstStyle/>
          <a:p>
            <a:r>
              <a:rPr kumimoji="1" lang="zh-CN" altLang="en-US" smtClean="0"/>
              <a:t>日本物理学会第</a:t>
            </a:r>
            <a:r>
              <a:rPr kumimoji="1" lang="en-US" altLang="zh-CN" smtClean="0"/>
              <a:t>67</a:t>
            </a:r>
            <a:r>
              <a:rPr kumimoji="1" lang="zh-CN" altLang="en-US" smtClean="0"/>
              <a:t>回年次大会</a:t>
            </a:r>
            <a:endParaRPr kumimoji="1" lang="ja-JP" altLang="en-US"/>
          </a:p>
        </p:txBody>
      </p:sp>
      <p:sp>
        <p:nvSpPr>
          <p:cNvPr id="8" name="テキスト ボックス 7"/>
          <p:cNvSpPr txBox="1"/>
          <p:nvPr/>
        </p:nvSpPr>
        <p:spPr>
          <a:xfrm>
            <a:off x="3059832" y="4357553"/>
            <a:ext cx="5112568" cy="1015663"/>
          </a:xfrm>
          <a:prstGeom prst="rect">
            <a:avLst/>
          </a:prstGeom>
          <a:noFill/>
        </p:spPr>
        <p:txBody>
          <a:bodyPr wrap="square" rtlCol="0">
            <a:spAutoFit/>
          </a:bodyPr>
          <a:lstStyle/>
          <a:p>
            <a:r>
              <a:rPr kumimoji="1" lang="en-US" altLang="ja-JP" sz="2000" dirty="0" smtClean="0">
                <a:solidFill>
                  <a:schemeClr val="accent1"/>
                </a:solidFill>
              </a:rPr>
              <a:t>A, </a:t>
            </a:r>
            <a:r>
              <a:rPr kumimoji="1" lang="ja-JP" altLang="en-US" sz="2000" dirty="0" smtClean="0">
                <a:solidFill>
                  <a:schemeClr val="accent1"/>
                </a:solidFill>
              </a:rPr>
              <a:t>実機の</a:t>
            </a:r>
            <a:r>
              <a:rPr lang="ja-JP" altLang="en-US" sz="2000" dirty="0" smtClean="0">
                <a:solidFill>
                  <a:schemeClr val="accent1"/>
                </a:solidFill>
              </a:rPr>
              <a:t>エネルギー分解能の悪い原因</a:t>
            </a:r>
            <a:endParaRPr lang="en-US" altLang="ja-JP" sz="2000" dirty="0" smtClean="0">
              <a:solidFill>
                <a:schemeClr val="accent1"/>
              </a:solidFill>
            </a:endParaRPr>
          </a:p>
          <a:p>
            <a:endParaRPr kumimoji="1" lang="en-US" altLang="ja-JP" sz="2000" dirty="0" smtClean="0">
              <a:solidFill>
                <a:schemeClr val="accent1"/>
              </a:solidFill>
            </a:endParaRPr>
          </a:p>
          <a:p>
            <a:r>
              <a:rPr kumimoji="1" lang="en-US" altLang="ja-JP" sz="2000" dirty="0" smtClean="0">
                <a:solidFill>
                  <a:schemeClr val="accent1"/>
                </a:solidFill>
              </a:rPr>
              <a:t>B</a:t>
            </a:r>
            <a:r>
              <a:rPr lang="en-US" altLang="ja-JP" sz="2000" dirty="0" smtClean="0">
                <a:solidFill>
                  <a:schemeClr val="accent1"/>
                </a:solidFill>
              </a:rPr>
              <a:t>, </a:t>
            </a:r>
            <a:r>
              <a:rPr kumimoji="1" lang="ja-JP" altLang="en-US" sz="2000" dirty="0" smtClean="0">
                <a:solidFill>
                  <a:schemeClr val="accent1"/>
                </a:solidFill>
              </a:rPr>
              <a:t>反射を増加させる改良</a:t>
            </a:r>
            <a:endParaRPr kumimoji="1" lang="ja-JP" altLang="en-US" sz="2000" dirty="0">
              <a:solidFill>
                <a:schemeClr val="accent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ユーザー定義 1">
      <a:dk1>
        <a:sysClr val="windowText" lastClr="000000"/>
      </a:dk1>
      <a:lt1>
        <a:srgbClr val="FFFFFF"/>
      </a:lt1>
      <a:dk2>
        <a:srgbClr val="1F497D"/>
      </a:dk2>
      <a:lt2>
        <a:srgbClr val="EEECE1"/>
      </a:lt2>
      <a:accent1>
        <a:srgbClr val="635BFF"/>
      </a:accent1>
      <a:accent2>
        <a:srgbClr val="6AFE9B"/>
      </a:accent2>
      <a:accent3>
        <a:srgbClr val="F29000"/>
      </a:accent3>
      <a:accent4>
        <a:srgbClr val="8064A2"/>
      </a:accent4>
      <a:accent5>
        <a:srgbClr val="4BACC6"/>
      </a:accent5>
      <a:accent6>
        <a:srgbClr val="F79646"/>
      </a:accent6>
      <a:hlink>
        <a:srgbClr val="0000FF"/>
      </a:hlink>
      <a:folHlink>
        <a:srgbClr val="800080"/>
      </a:folHlink>
    </a:clrScheme>
    <a:fontScheme name="ユーザー定義 2">
      <a:majorFont>
        <a:latin typeface="Takao Pゴシック"/>
        <a:ea typeface="Takao Pゴシック"/>
        <a:cs typeface=""/>
      </a:majorFont>
      <a:minorFont>
        <a:latin typeface="Takao Pゴシック"/>
        <a:ea typeface="Takao P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2475</TotalTime>
  <Words>1475</Words>
  <Application>Microsoft Office PowerPoint</Application>
  <PresentationFormat>画面に合わせる (4:3)</PresentationFormat>
  <Paragraphs>448</Paragraphs>
  <Slides>26</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26</vt:i4>
      </vt:variant>
    </vt:vector>
  </HeadingPairs>
  <TitlesOfParts>
    <vt:vector size="34" baseType="lpstr">
      <vt:lpstr>Arial</vt:lpstr>
      <vt:lpstr>ＭＳ Ｐゴシック</vt:lpstr>
      <vt:lpstr>Takao Pゴシック</vt:lpstr>
      <vt:lpstr>AXIS Condensed Joyo R</vt:lpstr>
      <vt:lpstr>Brussels Condensed</vt:lpstr>
      <vt:lpstr>HGP創英角ﾎﾟｯﾌﾟ体</vt:lpstr>
      <vt:lpstr>Calibri</vt:lpstr>
      <vt:lpstr>Office テーマ</vt:lpstr>
      <vt:lpstr>MEG実験 run2011 液体キセノン検出器の 性能評価</vt:lpstr>
      <vt:lpstr>①　MEG2011runにおける液体キセノン検出器の性能  ②　MCシミュレーションによる性能の調査 </vt:lpstr>
      <vt:lpstr>MEGの液体キセノンカロリメータ</vt:lpstr>
      <vt:lpstr>①　MEG2011runにおける液体キセノン検出器の性能  ②　MCシミュレーションによる性能の調査 </vt:lpstr>
      <vt:lpstr>CEXによる較正</vt:lpstr>
      <vt:lpstr>BGO検出器の性能</vt:lpstr>
      <vt:lpstr>2011年のXEC性能(暫定版)</vt:lpstr>
      <vt:lpstr>2011年のXEC性能(暫定版)</vt:lpstr>
      <vt:lpstr>①　MEG2011runにおける液体キセノン検出器の性能  ②　MCシミュレーションによる性能の調査 </vt:lpstr>
      <vt:lpstr>MCでのXEC性能</vt:lpstr>
      <vt:lpstr>MCスタディの結果 A-1</vt:lpstr>
      <vt:lpstr>MCスタディの結果 A-2</vt:lpstr>
      <vt:lpstr>MCスタディの結果 B-1</vt:lpstr>
      <vt:lpstr>MCスタディの結果 B-2</vt:lpstr>
      <vt:lpstr>まとめ</vt:lpstr>
      <vt:lpstr>スライド 16</vt:lpstr>
      <vt:lpstr>スライド 17</vt:lpstr>
      <vt:lpstr>2011年の変更点　Ａ</vt:lpstr>
      <vt:lpstr>Event reconstruction &amp; analysis</vt:lpstr>
      <vt:lpstr>Results by reconstruction methods</vt:lpstr>
      <vt:lpstr>Evaluation of XEC energy resolution</vt:lpstr>
      <vt:lpstr>XEC timing</vt:lpstr>
      <vt:lpstr>Gain fluctuation of XEC PMT </vt:lpstr>
      <vt:lpstr>PMT Effective Coverage</vt:lpstr>
      <vt:lpstr>Number of detected photons</vt:lpstr>
      <vt:lpstr>u,v slice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MEG実験 run2011 液体キセノン検出器の性能評価</dc:title>
  <dc:creator>Kaneko</dc:creator>
  <cp:lastModifiedBy>Kaneko</cp:lastModifiedBy>
  <cp:revision>40</cp:revision>
  <dcterms:created xsi:type="dcterms:W3CDTF">2012-03-15T20:44:14Z</dcterms:created>
  <dcterms:modified xsi:type="dcterms:W3CDTF">2012-03-25T04:49:23Z</dcterms:modified>
</cp:coreProperties>
</file>