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28" r:id="rId1"/>
  </p:sldMasterIdLst>
  <p:notesMasterIdLst>
    <p:notesMasterId r:id="rId38"/>
  </p:notesMasterIdLst>
  <p:sldIdLst>
    <p:sldId id="256" r:id="rId2"/>
    <p:sldId id="272" r:id="rId3"/>
    <p:sldId id="278" r:id="rId4"/>
    <p:sldId id="262" r:id="rId5"/>
    <p:sldId id="257" r:id="rId6"/>
    <p:sldId id="276" r:id="rId7"/>
    <p:sldId id="273" r:id="rId8"/>
    <p:sldId id="277" r:id="rId9"/>
    <p:sldId id="264" r:id="rId10"/>
    <p:sldId id="260" r:id="rId11"/>
    <p:sldId id="263" r:id="rId12"/>
    <p:sldId id="266" r:id="rId13"/>
    <p:sldId id="265" r:id="rId14"/>
    <p:sldId id="280" r:id="rId15"/>
    <p:sldId id="268" r:id="rId16"/>
    <p:sldId id="270" r:id="rId17"/>
    <p:sldId id="281" r:id="rId18"/>
    <p:sldId id="271" r:id="rId19"/>
    <p:sldId id="297" r:id="rId20"/>
    <p:sldId id="275" r:id="rId21"/>
    <p:sldId id="298" r:id="rId22"/>
    <p:sldId id="299" r:id="rId23"/>
    <p:sldId id="284" r:id="rId24"/>
    <p:sldId id="279" r:id="rId25"/>
    <p:sldId id="274" r:id="rId26"/>
    <p:sldId id="282" r:id="rId27"/>
    <p:sldId id="283" r:id="rId28"/>
    <p:sldId id="285" r:id="rId29"/>
    <p:sldId id="294" r:id="rId30"/>
    <p:sldId id="296" r:id="rId31"/>
    <p:sldId id="267" r:id="rId32"/>
    <p:sldId id="286" r:id="rId33"/>
    <p:sldId id="288" r:id="rId34"/>
    <p:sldId id="293" r:id="rId35"/>
    <p:sldId id="290" r:id="rId36"/>
    <p:sldId id="291" r:id="rId3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2D1ED45-4ECF-46FF-A5B0-B395625233E3}">
          <p14:sldIdLst>
            <p14:sldId id="256"/>
            <p14:sldId id="272"/>
            <p14:sldId id="278"/>
            <p14:sldId id="262"/>
            <p14:sldId id="257"/>
            <p14:sldId id="276"/>
            <p14:sldId id="273"/>
            <p14:sldId id="277"/>
          </p14:sldIdLst>
        </p14:section>
        <p14:section name="single counter" id="{765086AF-2FD6-4030-8C99-7D8C44083DD6}">
          <p14:sldIdLst>
            <p14:sldId id="264"/>
            <p14:sldId id="260"/>
            <p14:sldId id="263"/>
            <p14:sldId id="266"/>
            <p14:sldId id="265"/>
            <p14:sldId id="280"/>
            <p14:sldId id="268"/>
            <p14:sldId id="270"/>
            <p14:sldId id="281"/>
            <p14:sldId id="271"/>
            <p14:sldId id="297"/>
          </p14:sldIdLst>
        </p14:section>
        <p14:section name="タイトルなしのセクション" id="{EF71D883-4D28-4AF7-9815-8F14AAEEDB3C}">
          <p14:sldIdLst>
            <p14:sldId id="275"/>
            <p14:sldId id="298"/>
            <p14:sldId id="299"/>
            <p14:sldId id="284"/>
            <p14:sldId id="279"/>
            <p14:sldId id="274"/>
            <p14:sldId id="282"/>
            <p14:sldId id="283"/>
            <p14:sldId id="285"/>
            <p14:sldId id="294"/>
            <p14:sldId id="296"/>
            <p14:sldId id="267"/>
            <p14:sldId id="286"/>
            <p14:sldId id="288"/>
            <p14:sldId id="293"/>
            <p14:sldId id="290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0F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761" autoAdjust="0"/>
  </p:normalViewPr>
  <p:slideViewPr>
    <p:cSldViewPr>
      <p:cViewPr>
        <p:scale>
          <a:sx n="89" d="100"/>
          <a:sy n="89" d="100"/>
        </p:scale>
        <p:origin x="-74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12F21-9FA5-46A2-803D-B2C55FB4F595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36139-3AE9-4651-ACC1-719680DA00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07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299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71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532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76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083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788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710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531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プロット</a:t>
            </a:r>
            <a:r>
              <a:rPr kumimoji="1" lang="en-US" altLang="ja-JP" dirty="0" smtClean="0"/>
              <a:t>-&gt;</a:t>
            </a:r>
            <a:r>
              <a:rPr kumimoji="1" lang="ja-JP" altLang="en-US" dirty="0" smtClean="0"/>
              <a:t>どのくらい？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05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1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969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797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357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167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549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665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99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0165-91DB-49C2-874A-224ACF465529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20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0165-91DB-49C2-874A-224ACF465529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07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0165-91DB-49C2-874A-224ACF465529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14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0165-91DB-49C2-874A-224ACF465529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3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0165-91DB-49C2-874A-224ACF465529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67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0165-91DB-49C2-874A-224ACF465529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79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0165-91DB-49C2-874A-224ACF465529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0165-91DB-49C2-874A-224ACF465529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30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0165-91DB-49C2-874A-224ACF465529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6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0165-91DB-49C2-874A-224ACF465529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76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0165-91DB-49C2-874A-224ACF465529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98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67544" y="132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0165-91DB-49C2-874A-224ACF465529}" type="datetimeFigureOut">
              <a:rPr kumimoji="1" lang="ja-JP" altLang="en-US" smtClean="0"/>
              <a:t>2012/9/26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2" descr="C:\Users\Miki Nishimura\Desktop\logo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7792"/>
            <a:ext cx="2250318" cy="54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7545"/>
            <a:ext cx="1656184" cy="67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32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microsoft.com/office/2007/relationships/hdphoto" Target="../media/hdphoto1.wdp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hyperlink" Target="http://mpc1222.psi.ch/pixTC+Test/120823_144339/Sc.eps?lb=pixTC+Test" TargetMode="Externa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62.gif"/><Relationship Id="rId7" Type="http://schemas.openxmlformats.org/officeDocument/2006/relationships/image" Target="../media/image32.png"/><Relationship Id="rId12" Type="http://schemas.openxmlformats.org/officeDocument/2006/relationships/image" Target="../media/image6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11" Type="http://schemas.openxmlformats.org/officeDocument/2006/relationships/image" Target="../media/image64.gif"/><Relationship Id="rId10" Type="http://schemas.openxmlformats.org/officeDocument/2006/relationships/image" Target="../media/image63.gif"/><Relationship Id="rId4" Type="http://schemas.openxmlformats.org/officeDocument/2006/relationships/image" Target="../media/image43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localhost:8080/pixTC+Test/120908_011718/posCorrectionBC422.gif?lb=pixTC+Tes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134672" cy="1470025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MEG</a:t>
            </a:r>
            <a:r>
              <a:rPr kumimoji="1" lang="ja-JP" altLang="en-US" sz="2800" dirty="0" smtClean="0"/>
              <a:t>実験アップグレードに向けた</a:t>
            </a:r>
            <a:r>
              <a:rPr kumimoji="1" lang="en-US" altLang="ja-JP" sz="2800" dirty="0" smtClean="0"/>
              <a:t>MPPC</a:t>
            </a:r>
            <a:r>
              <a:rPr kumimoji="1" lang="ja-JP" altLang="en-US" sz="2800" dirty="0" smtClean="0"/>
              <a:t>読み出しによる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ja-JP" altLang="en-US" sz="2800" dirty="0" smtClean="0"/>
              <a:t>新しいタイミングカウンターの研究開発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sz="2400" dirty="0" smtClean="0"/>
              <a:t>西村</a:t>
            </a:r>
            <a:r>
              <a:rPr lang="ja-JP" altLang="en-US" sz="2400" dirty="0"/>
              <a:t>美紀 </a:t>
            </a:r>
            <a:r>
              <a:rPr lang="en-US" altLang="ja-JP" sz="2400" dirty="0"/>
              <a:t>(</a:t>
            </a:r>
            <a:r>
              <a:rPr lang="ja-JP" altLang="en-US" sz="2400" dirty="0"/>
              <a:t>東大</a:t>
            </a:r>
            <a:r>
              <a:rPr lang="en-US" altLang="ja-JP" sz="2400" dirty="0"/>
              <a:t>ICEPP</a:t>
            </a:r>
            <a:r>
              <a:rPr lang="en-US" altLang="ja-JP" sz="2400" dirty="0" smtClean="0"/>
              <a:t>)</a:t>
            </a:r>
            <a:endParaRPr lang="en-US" altLang="ja-JP" sz="2400" dirty="0"/>
          </a:p>
          <a:p>
            <a:r>
              <a:rPr lang="ja-JP" altLang="en-US" sz="2400" dirty="0" smtClean="0"/>
              <a:t>松本</a:t>
            </a:r>
            <a:r>
              <a:rPr lang="ja-JP" altLang="en-US" sz="2400" dirty="0"/>
              <a:t>悟、宮崎陽平</a:t>
            </a:r>
            <a:r>
              <a:rPr lang="en-US" altLang="ja-JP" sz="2400" dirty="0"/>
              <a:t>(</a:t>
            </a:r>
            <a:r>
              <a:rPr lang="ja-JP" altLang="en-US" sz="2400" dirty="0"/>
              <a:t>九大</a:t>
            </a:r>
            <a:r>
              <a:rPr lang="en-US" altLang="ja-JP" sz="2400" dirty="0" smtClean="0"/>
              <a:t>)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他　</a:t>
            </a:r>
            <a:r>
              <a:rPr lang="en-US" altLang="ja-JP" sz="2400" dirty="0" smtClean="0"/>
              <a:t>MEG</a:t>
            </a:r>
            <a:r>
              <a:rPr lang="ja-JP" altLang="en-US" sz="2400" dirty="0" smtClean="0"/>
              <a:t>コラボレーション</a:t>
            </a:r>
            <a:endParaRPr lang="en-US" altLang="ja-JP" sz="2400" dirty="0" smtClean="0"/>
          </a:p>
          <a:p>
            <a:r>
              <a:rPr kumimoji="1" lang="ja-JP" altLang="en-US" sz="2400" dirty="0"/>
              <a:t>日本物理</a:t>
            </a:r>
            <a:r>
              <a:rPr kumimoji="1" lang="ja-JP" altLang="en-US" sz="2400" dirty="0" smtClean="0"/>
              <a:t>学会　</a:t>
            </a:r>
            <a:r>
              <a:rPr kumimoji="1" lang="en-US" altLang="ja-JP" sz="2400" dirty="0" smtClean="0"/>
              <a:t>2012</a:t>
            </a:r>
            <a:r>
              <a:rPr kumimoji="1" lang="ja-JP" altLang="en-US" sz="2400" dirty="0" smtClean="0"/>
              <a:t>年秋季大会</a:t>
            </a:r>
            <a:endParaRPr kumimoji="1" lang="en-US" altLang="ja-JP" sz="2400" dirty="0" smtClean="0"/>
          </a:p>
          <a:p>
            <a:r>
              <a:rPr lang="ja-JP" altLang="en-US" sz="2400" dirty="0"/>
              <a:t>京都</a:t>
            </a:r>
            <a:r>
              <a:rPr lang="ja-JP" altLang="en-US" sz="2400" dirty="0" smtClean="0"/>
              <a:t>産業大学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154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6"/>
    </mc:Choice>
    <mc:Fallback xmlns="">
      <p:transition spd="slow" advTm="1029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/>
        </p:nvGrpSpPr>
        <p:grpSpPr>
          <a:xfrm>
            <a:off x="4521552" y="1052327"/>
            <a:ext cx="4579758" cy="1667249"/>
            <a:chOff x="5073454" y="1073387"/>
            <a:chExt cx="4579758" cy="166724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454" y="1073387"/>
              <a:ext cx="3530994" cy="1667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8172400" y="1086669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>
                  <a:solidFill>
                    <a:schemeClr val="tx2"/>
                  </a:solidFill>
                </a:rPr>
                <a:t>(</a:t>
              </a:r>
              <a:r>
                <a:rPr lang="ja-JP" altLang="en-US" sz="1200" dirty="0" smtClean="0">
                  <a:solidFill>
                    <a:schemeClr val="tx2"/>
                  </a:solidFill>
                </a:rPr>
                <a:t>≒</a:t>
              </a:r>
              <a:r>
                <a:rPr lang="en-US" altLang="ja-JP" sz="1200" dirty="0" smtClean="0">
                  <a:solidFill>
                    <a:schemeClr val="tx2"/>
                  </a:solidFill>
                </a:rPr>
                <a:t>B</a:t>
              </a:r>
              <a:r>
                <a:rPr kumimoji="1" lang="en-US" altLang="ja-JP" sz="1200" dirty="0" smtClean="0">
                  <a:solidFill>
                    <a:schemeClr val="tx2"/>
                  </a:solidFill>
                </a:rPr>
                <a:t>C422)</a:t>
              </a:r>
              <a:endParaRPr kumimoji="1" lang="ja-JP" alt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7180943" y="2249714"/>
              <a:ext cx="181428" cy="110385"/>
            </a:xfrm>
            <a:custGeom>
              <a:avLst/>
              <a:gdLst>
                <a:gd name="connsiteX0" fmla="*/ 181428 w 181428"/>
                <a:gd name="connsiteY0" fmla="*/ 0 h 110385"/>
                <a:gd name="connsiteX1" fmla="*/ 174171 w 181428"/>
                <a:gd name="connsiteY1" fmla="*/ 47172 h 110385"/>
                <a:gd name="connsiteX2" fmla="*/ 166914 w 181428"/>
                <a:gd name="connsiteY2" fmla="*/ 58057 h 110385"/>
                <a:gd name="connsiteX3" fmla="*/ 163286 w 181428"/>
                <a:gd name="connsiteY3" fmla="*/ 68943 h 110385"/>
                <a:gd name="connsiteX4" fmla="*/ 141514 w 181428"/>
                <a:gd name="connsiteY4" fmla="*/ 83457 h 110385"/>
                <a:gd name="connsiteX5" fmla="*/ 119743 w 181428"/>
                <a:gd name="connsiteY5" fmla="*/ 94343 h 110385"/>
                <a:gd name="connsiteX6" fmla="*/ 108857 w 181428"/>
                <a:gd name="connsiteY6" fmla="*/ 101600 h 110385"/>
                <a:gd name="connsiteX7" fmla="*/ 97971 w 181428"/>
                <a:gd name="connsiteY7" fmla="*/ 105229 h 110385"/>
                <a:gd name="connsiteX8" fmla="*/ 0 w 181428"/>
                <a:gd name="connsiteY8" fmla="*/ 108857 h 1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428" h="110385">
                  <a:moveTo>
                    <a:pt x="181428" y="0"/>
                  </a:moveTo>
                  <a:cubicBezTo>
                    <a:pt x="180387" y="10412"/>
                    <a:pt x="180710" y="34094"/>
                    <a:pt x="174171" y="47172"/>
                  </a:cubicBezTo>
                  <a:cubicBezTo>
                    <a:pt x="172221" y="51072"/>
                    <a:pt x="169333" y="54429"/>
                    <a:pt x="166914" y="58057"/>
                  </a:cubicBezTo>
                  <a:cubicBezTo>
                    <a:pt x="165705" y="61686"/>
                    <a:pt x="165991" y="66238"/>
                    <a:pt x="163286" y="68943"/>
                  </a:cubicBezTo>
                  <a:cubicBezTo>
                    <a:pt x="157119" y="75110"/>
                    <a:pt x="148771" y="78619"/>
                    <a:pt x="141514" y="83457"/>
                  </a:cubicBezTo>
                  <a:cubicBezTo>
                    <a:pt x="127443" y="92837"/>
                    <a:pt x="134768" y="89335"/>
                    <a:pt x="119743" y="94343"/>
                  </a:cubicBezTo>
                  <a:cubicBezTo>
                    <a:pt x="116114" y="96762"/>
                    <a:pt x="112758" y="99650"/>
                    <a:pt x="108857" y="101600"/>
                  </a:cubicBezTo>
                  <a:cubicBezTo>
                    <a:pt x="105436" y="103311"/>
                    <a:pt x="101682" y="104301"/>
                    <a:pt x="97971" y="105229"/>
                  </a:cubicBezTo>
                  <a:cubicBezTo>
                    <a:pt x="62587" y="114075"/>
                    <a:pt x="47804" y="108857"/>
                    <a:pt x="0" y="108857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 rot="10800000">
              <a:off x="5444961" y="1228117"/>
              <a:ext cx="181428" cy="110385"/>
            </a:xfrm>
            <a:custGeom>
              <a:avLst/>
              <a:gdLst>
                <a:gd name="connsiteX0" fmla="*/ 181428 w 181428"/>
                <a:gd name="connsiteY0" fmla="*/ 0 h 110385"/>
                <a:gd name="connsiteX1" fmla="*/ 174171 w 181428"/>
                <a:gd name="connsiteY1" fmla="*/ 47172 h 110385"/>
                <a:gd name="connsiteX2" fmla="*/ 166914 w 181428"/>
                <a:gd name="connsiteY2" fmla="*/ 58057 h 110385"/>
                <a:gd name="connsiteX3" fmla="*/ 163286 w 181428"/>
                <a:gd name="connsiteY3" fmla="*/ 68943 h 110385"/>
                <a:gd name="connsiteX4" fmla="*/ 141514 w 181428"/>
                <a:gd name="connsiteY4" fmla="*/ 83457 h 110385"/>
                <a:gd name="connsiteX5" fmla="*/ 119743 w 181428"/>
                <a:gd name="connsiteY5" fmla="*/ 94343 h 110385"/>
                <a:gd name="connsiteX6" fmla="*/ 108857 w 181428"/>
                <a:gd name="connsiteY6" fmla="*/ 101600 h 110385"/>
                <a:gd name="connsiteX7" fmla="*/ 97971 w 181428"/>
                <a:gd name="connsiteY7" fmla="*/ 105229 h 110385"/>
                <a:gd name="connsiteX8" fmla="*/ 0 w 181428"/>
                <a:gd name="connsiteY8" fmla="*/ 108857 h 1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428" h="110385">
                  <a:moveTo>
                    <a:pt x="181428" y="0"/>
                  </a:moveTo>
                  <a:cubicBezTo>
                    <a:pt x="180387" y="10412"/>
                    <a:pt x="180710" y="34094"/>
                    <a:pt x="174171" y="47172"/>
                  </a:cubicBezTo>
                  <a:cubicBezTo>
                    <a:pt x="172221" y="51072"/>
                    <a:pt x="169333" y="54429"/>
                    <a:pt x="166914" y="58057"/>
                  </a:cubicBezTo>
                  <a:cubicBezTo>
                    <a:pt x="165705" y="61686"/>
                    <a:pt x="165991" y="66238"/>
                    <a:pt x="163286" y="68943"/>
                  </a:cubicBezTo>
                  <a:cubicBezTo>
                    <a:pt x="157119" y="75110"/>
                    <a:pt x="148771" y="78619"/>
                    <a:pt x="141514" y="83457"/>
                  </a:cubicBezTo>
                  <a:cubicBezTo>
                    <a:pt x="127443" y="92837"/>
                    <a:pt x="134768" y="89335"/>
                    <a:pt x="119743" y="94343"/>
                  </a:cubicBezTo>
                  <a:cubicBezTo>
                    <a:pt x="116114" y="96762"/>
                    <a:pt x="112758" y="99650"/>
                    <a:pt x="108857" y="101600"/>
                  </a:cubicBezTo>
                  <a:cubicBezTo>
                    <a:pt x="105436" y="103311"/>
                    <a:pt x="101682" y="104301"/>
                    <a:pt x="97971" y="105229"/>
                  </a:cubicBezTo>
                  <a:cubicBezTo>
                    <a:pt x="62587" y="114075"/>
                    <a:pt x="47804" y="108857"/>
                    <a:pt x="0" y="1088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角丸四角形吹き出し 16"/>
            <p:cNvSpPr/>
            <p:nvPr/>
          </p:nvSpPr>
          <p:spPr>
            <a:xfrm>
              <a:off x="7668343" y="1988840"/>
              <a:ext cx="1984869" cy="576064"/>
            </a:xfrm>
            <a:prstGeom prst="wedgeRoundRectCallout">
              <a:avLst>
                <a:gd name="adj1" fmla="val -60960"/>
                <a:gd name="adj2" fmla="val 23060"/>
                <a:gd name="adj3" fmla="val 16667"/>
              </a:avLst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 smtClean="0"/>
                <a:t>2 MPPCs </a:t>
              </a:r>
            </a:p>
            <a:p>
              <a:pPr algn="ctr"/>
              <a:r>
                <a:rPr lang="en-US" altLang="ja-JP" b="1" dirty="0" smtClean="0"/>
                <a:t>Series connection</a:t>
              </a:r>
              <a:endParaRPr kumimoji="1" lang="ja-JP" altLang="en-US" b="1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Set 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7976" y="1138210"/>
            <a:ext cx="4516579" cy="3442918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/>
              <a:t>Test </a:t>
            </a:r>
            <a:r>
              <a:rPr lang="en-US" altLang="ja-JP" dirty="0" smtClean="0"/>
              <a:t>counter from μSR group </a:t>
            </a:r>
          </a:p>
          <a:p>
            <a:r>
              <a:rPr lang="en-US" altLang="ja-JP" dirty="0" smtClean="0"/>
              <a:t>Reference counter</a:t>
            </a:r>
          </a:p>
          <a:p>
            <a:pPr lvl="1"/>
            <a:r>
              <a:rPr lang="en-US" altLang="ja-JP" dirty="0" smtClean="0"/>
              <a:t>5×5×5 mm</a:t>
            </a:r>
          </a:p>
          <a:p>
            <a:pPr lvl="1"/>
            <a:r>
              <a:rPr lang="en-US" altLang="ja-JP" dirty="0" smtClean="0"/>
              <a:t>Readout by a MPPC</a:t>
            </a:r>
          </a:p>
          <a:p>
            <a:pPr marL="457200" lvl="1" indent="0">
              <a:buNone/>
            </a:pPr>
            <a:r>
              <a:rPr lang="en-US" altLang="ja-JP" dirty="0" smtClean="0"/>
              <a:t>	-&gt; </a:t>
            </a:r>
            <a:r>
              <a:rPr lang="en-US" altLang="ja-JP" dirty="0"/>
              <a:t>collimate β-ray, scan </a:t>
            </a:r>
            <a:r>
              <a:rPr lang="en-US" altLang="ja-JP" dirty="0" smtClean="0"/>
              <a:t>position</a:t>
            </a:r>
            <a:endParaRPr lang="en-US" altLang="ja-JP" dirty="0"/>
          </a:p>
          <a:p>
            <a:pPr lvl="1"/>
            <a:r>
              <a:rPr lang="en-US" altLang="ja-JP" dirty="0" smtClean="0"/>
              <a:t>trigger</a:t>
            </a:r>
          </a:p>
          <a:p>
            <a:r>
              <a:rPr lang="en-US" altLang="ja-JP" dirty="0" smtClean="0"/>
              <a:t>Source Sr90 (~2MeV,β-ray)</a:t>
            </a:r>
          </a:p>
          <a:p>
            <a:r>
              <a:rPr lang="en-US" altLang="ja-JP" dirty="0" smtClean="0"/>
              <a:t>Bias 140V~144V (~5.0</a:t>
            </a:r>
            <a:r>
              <a:rPr lang="el-GR" altLang="ja-JP" dirty="0" smtClean="0"/>
              <a:t>μ</a:t>
            </a:r>
            <a:r>
              <a:rPr lang="en-US" altLang="ja-JP" dirty="0" smtClean="0"/>
              <a:t>A)</a:t>
            </a:r>
          </a:p>
          <a:p>
            <a:r>
              <a:rPr lang="en-US" altLang="ja-JP" dirty="0" smtClean="0"/>
              <a:t>Voltage preamp developed by PSI</a:t>
            </a:r>
          </a:p>
          <a:p>
            <a:r>
              <a:rPr lang="en-US" altLang="ja-JP" dirty="0"/>
              <a:t>Waveform </a:t>
            </a:r>
            <a:r>
              <a:rPr lang="en-US" altLang="ja-JP" dirty="0" smtClean="0"/>
              <a:t>digitizer sampling (DRS developed at PSI)</a:t>
            </a:r>
          </a:p>
          <a:p>
            <a:pPr marL="0" indent="0">
              <a:buNone/>
            </a:pPr>
            <a:r>
              <a:rPr lang="en-US" altLang="ja-JP" dirty="0" smtClean="0"/>
              <a:t>	sampling rate</a:t>
            </a:r>
            <a:r>
              <a:rPr lang="en-US" altLang="ja-JP" dirty="0"/>
              <a:t> </a:t>
            </a:r>
            <a:r>
              <a:rPr lang="en-US" altLang="ja-JP" dirty="0" smtClean="0"/>
              <a:t>  -&gt;   5GHz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6" name="Picture 2" descr="R00119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05" y="2968212"/>
            <a:ext cx="1774776" cy="133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docs.google.com/?attid=0.1&amp;pid=gmail&amp;thid=1397268d03ea3e38&amp;url=https%3A%2F%2Fmail.google.com%2Fmail%2Fu%2F0%2F%3Fui%3D2%26ik%3Dfa7dc550a2%26view%3Datt%26th%3D1397268d03ea3e38%26attid%3D0.1%26disp%3Dsafe%26realattid%3Df_h6gf1q4x0%26zw&amp;docid=6a041c55fd0099635ddea7844dd8bcc3%7C2b1c8c297e53d5ab968491469e2cee11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AutoShape 4" descr="https://docs.google.com/?attid=0.1&amp;pid=gmail&amp;thid=1397268d03ea3e38&amp;url=https%3A%2F%2Fmail.google.com%2Fmail%2Fu%2F0%2F%3Fui%3D2%26ik%3Dfa7dc550a2%26view%3Datt%26th%3D1397268d03ea3e38%26attid%3D0.1%26disp%3Dsafe%26realattid%3Df_h6gf1q4x0%26zw&amp;docid=6a041c55fd0099635ddea7844dd8bcc3%7C2b1c8c297e53d5ab968491469e2cee11&amp;a=bi&amp;pagenumber=1&amp;w=8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AutoShape 6" descr="https://docs.google.com/?attid=0.1&amp;pid=gmail&amp;thid=1397268d03ea3e38&amp;url=https%3A%2F%2Fmail.google.com%2Fmail%2Fu%2F0%2F%3Fui%3D2%26ik%3Dfa7dc550a2%26view%3Datt%26th%3D1397268d03ea3e38%26attid%3D0.1%26disp%3Dsafe%26realattid%3Df_h6gf1q4x0%26zw&amp;docid=6a041c55fd0099635ddea7844dd8bcc3%7C2b1c8c297e53d5ab968491469e2cee11&amp;a=bi&amp;pagenumber=1&amp;w=13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052" y="4413519"/>
            <a:ext cx="3796948" cy="242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398274" y="2668976"/>
            <a:ext cx="2994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A. </a:t>
            </a:r>
            <a:r>
              <a:rPr kumimoji="1" lang="en-US" altLang="ja-JP" sz="1200" dirty="0" err="1" smtClean="0"/>
              <a:t>Stoykov</a:t>
            </a:r>
            <a:r>
              <a:rPr kumimoji="1" lang="en-US" altLang="ja-JP" sz="1200" dirty="0" smtClean="0"/>
              <a:t> et al. NDIP 2011</a:t>
            </a:r>
            <a:endParaRPr kumimoji="1" lang="ja-JP" altLang="en-US" sz="1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19" y="2968211"/>
            <a:ext cx="1868645" cy="1372286"/>
          </a:xfrm>
          <a:prstGeom prst="rect">
            <a:avLst/>
          </a:prstGeom>
        </p:spPr>
      </p:pic>
      <p:sp>
        <p:nvSpPr>
          <p:cNvPr id="23" name="フローチャート: 処理 22"/>
          <p:cNvSpPr/>
          <p:nvPr/>
        </p:nvSpPr>
        <p:spPr>
          <a:xfrm>
            <a:off x="7663187" y="5013176"/>
            <a:ext cx="1315741" cy="216024"/>
          </a:xfrm>
          <a:prstGeom prst="flowChartProcess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HV source</a:t>
            </a:r>
            <a:endParaRPr kumimoji="1" lang="ja-JP" altLang="en-US" sz="1400" dirty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0" y="4197166"/>
            <a:ext cx="4600645" cy="247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572743" y="6515976"/>
            <a:ext cx="3619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Hamamatsu Photonics MPPC </a:t>
            </a:r>
            <a:r>
              <a:rPr lang="en-US" altLang="ja-JP" sz="1400" dirty="0" smtClean="0"/>
              <a:t>S10362-33-050C</a:t>
            </a:r>
            <a:endParaRPr lang="ja-JP" altLang="en-US" sz="1400" dirty="0"/>
          </a:p>
        </p:txBody>
      </p:sp>
      <p:sp>
        <p:nvSpPr>
          <p:cNvPr id="10" name="正方形/長方形 9"/>
          <p:cNvSpPr/>
          <p:nvPr/>
        </p:nvSpPr>
        <p:spPr>
          <a:xfrm>
            <a:off x="7088364" y="5461853"/>
            <a:ext cx="2284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/>
              <a:t>KEITHLEY</a:t>
            </a:r>
          </a:p>
          <a:p>
            <a:r>
              <a:rPr lang="en-US" altLang="ja-JP" sz="900" dirty="0"/>
              <a:t>6487 PICOAMMETER/VOLTAGE SOURCE</a:t>
            </a:r>
          </a:p>
        </p:txBody>
      </p:sp>
      <p:sp>
        <p:nvSpPr>
          <p:cNvPr id="28" name="フローチャート: 処理 27"/>
          <p:cNvSpPr/>
          <p:nvPr/>
        </p:nvSpPr>
        <p:spPr>
          <a:xfrm>
            <a:off x="7663187" y="5353841"/>
            <a:ext cx="1315741" cy="216024"/>
          </a:xfrm>
          <a:prstGeom prst="flowChartProcess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HV source</a:t>
            </a:r>
            <a:endParaRPr kumimoji="1" lang="ja-JP" altLang="en-US" sz="1400" dirty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58863" y="4275019"/>
            <a:ext cx="1023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T</a:t>
            </a:r>
            <a:r>
              <a:rPr kumimoji="1" lang="en-US" altLang="ja-JP" sz="1200" dirty="0" smtClean="0"/>
              <a:t>est counter</a:t>
            </a:r>
            <a:endParaRPr kumimoji="1" lang="ja-JP" altLang="en-US" sz="12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417012" y="4268494"/>
            <a:ext cx="1627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Reference</a:t>
            </a:r>
            <a:r>
              <a:rPr kumimoji="1" lang="en-US" altLang="ja-JP" sz="1200" dirty="0" smtClean="0"/>
              <a:t> counter</a:t>
            </a:r>
            <a:endParaRPr kumimoji="1" lang="ja-JP" altLang="en-US" sz="1200" dirty="0"/>
          </a:p>
        </p:txBody>
      </p:sp>
      <p:sp>
        <p:nvSpPr>
          <p:cNvPr id="13" name="正方形/長方形 12"/>
          <p:cNvSpPr/>
          <p:nvPr/>
        </p:nvSpPr>
        <p:spPr>
          <a:xfrm>
            <a:off x="7663186" y="4941168"/>
            <a:ext cx="1381420" cy="41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処理 26"/>
          <p:cNvSpPr/>
          <p:nvPr/>
        </p:nvSpPr>
        <p:spPr>
          <a:xfrm>
            <a:off x="7663187" y="5039492"/>
            <a:ext cx="1315741" cy="216024"/>
          </a:xfrm>
          <a:prstGeom prst="flowChartProcess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HV source</a:t>
            </a:r>
            <a:endParaRPr kumimoji="1" lang="ja-JP" altLang="en-US" sz="1400" dirty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0" name="フローチャート: 処理 19"/>
          <p:cNvSpPr/>
          <p:nvPr/>
        </p:nvSpPr>
        <p:spPr>
          <a:xfrm>
            <a:off x="7663187" y="4725144"/>
            <a:ext cx="1315741" cy="216024"/>
          </a:xfrm>
          <a:prstGeom prst="flowChartProcess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HV source</a:t>
            </a:r>
            <a:endParaRPr kumimoji="1" lang="ja-JP" altLang="en-US" sz="1400" dirty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641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69"/>
    </mc:Choice>
    <mc:Fallback xmlns="">
      <p:transition spd="slow" advTm="4776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analysis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4968552" cy="470912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ja-JP" sz="2800" b="1" dirty="0" smtClean="0"/>
                  <a:t>Timing measurement: </a:t>
                </a:r>
              </a:p>
              <a:p>
                <a:pPr marL="0" indent="0">
                  <a:buNone/>
                </a:pPr>
                <a:r>
                  <a:rPr lang="en-US" altLang="ja-JP" sz="2800" b="1" dirty="0"/>
                  <a:t>	</a:t>
                </a:r>
                <a:r>
                  <a:rPr lang="en-US" altLang="ja-JP" sz="2800" b="1" dirty="0" smtClean="0"/>
                  <a:t>average from both sides</a:t>
                </a:r>
                <a:endParaRPr lang="en-US" altLang="ja-JP" sz="2800" b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2800" dirty="0"/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 dirty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800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2800" i="1" dirty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 dirty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8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ja-JP" sz="2800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ja-JP" sz="2800" i="1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ja-JP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2800" i="1" dirty="0">
                            <a:latin typeface="Cambria Math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US" altLang="ja-JP" sz="2800" dirty="0"/>
                  <a:t> </a:t>
                </a:r>
              </a:p>
              <a:p>
                <a:endParaRPr kumimoji="1" lang="en-US" altLang="ja-JP" sz="2800" dirty="0" smtClean="0"/>
              </a:p>
              <a:p>
                <a:r>
                  <a:rPr kumimoji="1" lang="en-US" altLang="ja-JP" sz="2800" dirty="0" smtClean="0"/>
                  <a:t>Digital Constant Fraction</a:t>
                </a:r>
              </a:p>
              <a:p>
                <a:pPr marL="0" indent="0">
                  <a:buNone/>
                </a:pPr>
                <a:r>
                  <a:rPr lang="en-US" altLang="ja-JP" sz="2800" dirty="0"/>
                  <a:t>	</a:t>
                </a:r>
                <a:r>
                  <a:rPr kumimoji="1" lang="en-US" altLang="ja-JP" sz="2800" dirty="0" smtClean="0"/>
                  <a:t> -&gt; </a:t>
                </a:r>
                <a:r>
                  <a:rPr lang="en-US" altLang="ja-JP" sz="2800" dirty="0" smtClean="0"/>
                  <a:t>8%, </a:t>
                </a:r>
                <a:r>
                  <a:rPr kumimoji="1" lang="en-US" altLang="ja-JP" sz="2800" dirty="0" smtClean="0"/>
                  <a:t>delay 2ns</a:t>
                </a:r>
              </a:p>
              <a:p>
                <a:r>
                  <a:rPr lang="en-US" altLang="ja-JP" sz="2800" dirty="0" smtClean="0"/>
                  <a:t>Correction by the ratio each side charge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800" b="0" i="0" smtClean="0">
                        <a:latin typeface="Cambria Math"/>
                      </a:rPr>
                      <m:t>log</m:t>
                    </m:r>
                    <m:r>
                      <m:rPr>
                        <m:nor/>
                      </m:rPr>
                      <a:rPr lang="en-US" altLang="ja-JP" sz="2800" b="0" i="0" smtClean="0"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en-US" altLang="ja-JP" sz="2800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and the reference charge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/>
                      </a:rPr>
                      <m:t>1/</m:t>
                    </m:r>
                    <m:sSub>
                      <m:sSub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𝑟𝑒𝑓</m:t>
                        </m:r>
                      </m:sub>
                    </m:sSub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4968552" cy="4709120"/>
              </a:xfrm>
              <a:blipFill rotWithShape="1">
                <a:blip r:embed="rId3"/>
                <a:stretch>
                  <a:fillRect l="-2086" t="-1943" b="-3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1848"/>
            <a:ext cx="3851920" cy="26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42" y="764703"/>
            <a:ext cx="3217955" cy="3167145"/>
          </a:xfrm>
          <a:prstGeom prst="rect">
            <a:avLst/>
          </a:prstGeom>
        </p:spPr>
      </p:pic>
      <p:grpSp>
        <p:nvGrpSpPr>
          <p:cNvPr id="21" name="グループ化 20"/>
          <p:cNvGrpSpPr/>
          <p:nvPr/>
        </p:nvGrpSpPr>
        <p:grpSpPr>
          <a:xfrm>
            <a:off x="3204153" y="2202438"/>
            <a:ext cx="2508279" cy="1634294"/>
            <a:chOff x="3021798" y="2065528"/>
            <a:chExt cx="2736304" cy="1781467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3021798" y="2065528"/>
              <a:ext cx="2736304" cy="1781467"/>
              <a:chOff x="4499992" y="2636912"/>
              <a:chExt cx="1296144" cy="1061387"/>
            </a:xfrm>
          </p:grpSpPr>
          <p:sp>
            <p:nvSpPr>
              <p:cNvPr id="5" name="フローチャート: 処理 4"/>
              <p:cNvSpPr/>
              <p:nvPr/>
            </p:nvSpPr>
            <p:spPr>
              <a:xfrm>
                <a:off x="4499992" y="3256198"/>
                <a:ext cx="1296144" cy="432048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" name="直線コネクタ 6"/>
              <p:cNvCxnSpPr/>
              <p:nvPr/>
            </p:nvCxnSpPr>
            <p:spPr>
              <a:xfrm>
                <a:off x="4716016" y="3256198"/>
                <a:ext cx="0" cy="4320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>
              <a:xfrm>
                <a:off x="5575389" y="3266251"/>
                <a:ext cx="0" cy="4320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テキスト ボックス 7"/>
                  <p:cNvSpPr txBox="1"/>
                  <p:nvPr/>
                </p:nvSpPr>
                <p:spPr>
                  <a:xfrm>
                    <a:off x="4499992" y="3301199"/>
                    <a:ext cx="216024" cy="3850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kumimoji="1" lang="en-US" altLang="ja-JP" dirty="0" smtClean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8" name="テキスト ボックス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9992" y="3301199"/>
                    <a:ext cx="216024" cy="38508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2941" b="-144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直線矢印コネクタ 10"/>
              <p:cNvCxnSpPr/>
              <p:nvPr/>
            </p:nvCxnSpPr>
            <p:spPr>
              <a:xfrm flipH="1">
                <a:off x="5250980" y="2636912"/>
                <a:ext cx="144016" cy="84895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テキスト ボックス 16"/>
                  <p:cNvSpPr txBox="1"/>
                  <p:nvPr/>
                </p:nvSpPr>
                <p:spPr>
                  <a:xfrm>
                    <a:off x="5575389" y="3297609"/>
                    <a:ext cx="216024" cy="3850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en-US" altLang="ja-JP" dirty="0" smtClean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17" name="テキスト ボックス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5389" y="3297609"/>
                    <a:ext cx="216024" cy="38508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1449" b="-144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右矢印 18"/>
            <p:cNvSpPr/>
            <p:nvPr/>
          </p:nvSpPr>
          <p:spPr>
            <a:xfrm>
              <a:off x="4759232" y="3356992"/>
              <a:ext cx="676863" cy="216024"/>
            </a:xfrm>
            <a:prstGeom prst="rightArrow">
              <a:avLst/>
            </a:prstGeom>
            <a:gradFill flip="none" rotWithShape="1">
              <a:gsLst>
                <a:gs pos="0">
                  <a:schemeClr val="accent6"/>
                </a:gs>
                <a:gs pos="8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左矢印 19"/>
            <p:cNvSpPr/>
            <p:nvPr/>
          </p:nvSpPr>
          <p:spPr>
            <a:xfrm>
              <a:off x="3477849" y="3356992"/>
              <a:ext cx="912101" cy="216024"/>
            </a:xfrm>
            <a:prstGeom prst="leftArrow">
              <a:avLst/>
            </a:prstGeom>
            <a:gradFill flip="none" rotWithShape="1">
              <a:gsLst>
                <a:gs pos="0">
                  <a:schemeClr val="accent6"/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7921562" y="267136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CF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759853" y="157519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raw</a:t>
            </a:r>
            <a:endParaRPr kumimoji="1" lang="ja-JP" altLang="en-US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6927312" y="3180059"/>
            <a:ext cx="349715" cy="365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51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18"/>
    </mc:Choice>
    <mc:Fallback xmlns="">
      <p:transition spd="slow" advTm="3711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Intrinsic Resolution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399342" y="4797152"/>
                <a:ext cx="4966402" cy="157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/>
                  <a:t>μSR group (TDC)</a:t>
                </a:r>
              </a:p>
              <a:p>
                <a:r>
                  <a:rPr lang="en-US" altLang="ja-JP" sz="2000" dirty="0" smtClean="0"/>
                  <a:t>→ 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/>
                      </a:rPr>
                      <m:t>𝜎</m:t>
                    </m:r>
                    <m:sSup>
                      <m:s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(</m:t>
                        </m:r>
                        <m:r>
                          <a:rPr lang="en-US" altLang="ja-JP" sz="2000" i="1">
                            <a:latin typeface="Cambria Math"/>
                          </a:rPr>
                          <m:t>𝑘</m:t>
                        </m:r>
                        <m:r>
                          <a:rPr lang="en-US" altLang="ja-JP" sz="20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ja-JP" sz="2000" i="1">
                            <a:latin typeface="Cambria Math"/>
                          </a:rPr>
                          <m:t>𝐸</m:t>
                        </m:r>
                        <m:r>
                          <a:rPr lang="en-US" altLang="ja-JP" sz="20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0.5</m:t>
                        </m:r>
                      </m:sup>
                    </m:sSup>
                    <m:r>
                      <a:rPr lang="en-US" altLang="ja-JP" sz="2000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/>
                      </a:rPr>
                      <m:t>23 </m:t>
                    </m:r>
                    <m:r>
                      <m:rPr>
                        <m:nor/>
                      </m:rPr>
                      <a:rPr lang="en-US" altLang="ja-JP" sz="2000">
                        <a:latin typeface="Cambria Math"/>
                      </a:rPr>
                      <m:t>ps</m:t>
                    </m:r>
                    <m:r>
                      <m:rPr>
                        <m:nor/>
                      </m:rPr>
                      <a:rPr lang="en-US" altLang="ja-JP" sz="200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altLang="ja-JP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ja-JP" sz="2000">
                            <a:latin typeface="Cambria Math"/>
                          </a:rPr>
                          <m:t>MeV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0.5</m:t>
                        </m:r>
                      </m:sup>
                    </m:sSup>
                  </m:oMath>
                </a14:m>
                <a:endParaRPr kumimoji="1" lang="en-US" altLang="ja-JP" sz="2000" dirty="0" smtClean="0"/>
              </a:p>
              <a:p>
                <a:r>
                  <a:rPr kumimoji="1" lang="en-US" altLang="ja-JP" dirty="0" smtClean="0"/>
                  <a:t>	(</a:t>
                </a:r>
                <a:r>
                  <a:rPr lang="en-US" altLang="ja-JP" dirty="0"/>
                  <a:t>12x25x5mm EJ232 </a:t>
                </a:r>
                <a:r>
                  <a:rPr lang="en-US" altLang="ja-JP" dirty="0" smtClean="0"/>
                  <a:t>uniform irradiated</a:t>
                </a:r>
                <a:r>
                  <a:rPr kumimoji="1" lang="en-US" altLang="ja-JP" dirty="0" smtClean="0"/>
                  <a:t>)</a:t>
                </a:r>
              </a:p>
              <a:p>
                <a:r>
                  <a:rPr lang="en-US" altLang="ja-JP" sz="2000" b="0" dirty="0" smtClean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   </m:t>
                    </m:r>
                    <m:r>
                      <a:rPr lang="ja-JP" altLang="en-US" sz="2000" i="1">
                        <a:solidFill>
                          <a:prstClr val="black"/>
                        </a:solidFill>
                        <a:latin typeface="Cambria Math"/>
                      </a:rPr>
                      <m:t>𝜎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0.5</m:t>
                        </m:r>
                      </m:sup>
                    </m:sSup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altLang="ja-JP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17</m:t>
                    </m:r>
                    <m:r>
                      <m:rPr>
                        <m:nor/>
                      </m:rPr>
                      <a:rPr lang="en-US" altLang="ja-JP" sz="20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2000">
                        <a:solidFill>
                          <a:prstClr val="black"/>
                        </a:solidFill>
                        <a:latin typeface="Cambria Math"/>
                      </a:rPr>
                      <m:t>ps</m:t>
                    </m:r>
                    <m:r>
                      <m:rPr>
                        <m:nor/>
                      </m:rPr>
                      <a:rPr lang="en-US" altLang="ja-JP" sz="2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ja-JP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MeV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0.5</m:t>
                        </m:r>
                      </m:sup>
                    </m:sSup>
                  </m:oMath>
                </a14:m>
                <a:endParaRPr lang="en-US" altLang="ja-JP" sz="2000" dirty="0" smtClean="0">
                  <a:solidFill>
                    <a:prstClr val="black"/>
                  </a:solidFill>
                </a:endParaRPr>
              </a:p>
              <a:p>
                <a:r>
                  <a:rPr kumimoji="1" lang="en-US" altLang="ja-JP" dirty="0" smtClean="0"/>
                  <a:t>	(smaller counter </a:t>
                </a:r>
                <a:r>
                  <a:rPr lang="el-GR" altLang="ja-JP" dirty="0"/>
                  <a:t>φ6</a:t>
                </a:r>
                <a:r>
                  <a:rPr lang="en-US" altLang="ja-JP" dirty="0"/>
                  <a:t>x0.3mm EJ232</a:t>
                </a:r>
                <a:r>
                  <a:rPr kumimoji="1" lang="en-US" altLang="ja-JP" dirty="0" smtClean="0"/>
                  <a:t>)</a:t>
                </a: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342" y="4797152"/>
                <a:ext cx="4966402" cy="1576714"/>
              </a:xfrm>
              <a:prstGeom prst="rect">
                <a:avLst/>
              </a:prstGeom>
              <a:blipFill rotWithShape="1">
                <a:blip r:embed="rId3"/>
                <a:stretch>
                  <a:fillRect l="-1351" t="-1931" b="-50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5730"/>
            <a:ext cx="5148064" cy="34053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372200" y="3040412"/>
                <a:ext cx="2194211" cy="72885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140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4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kumimoji="1" lang="en-US" altLang="ja-JP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𝐸</m:t>
                              </m:r>
                            </m:den>
                          </m:f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4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/>
                                    </a:rPr>
                                    <m:t>𝑜𝑓𝑓𝑠𝑒𝑡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040412"/>
                <a:ext cx="2194211" cy="7288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27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700808"/>
                <a:ext cx="4472225" cy="4581281"/>
              </a:xfrm>
            </p:spPr>
            <p:txBody>
              <a:bodyPr>
                <a:normAutofit fontScale="77500" lnSpcReduction="20000"/>
              </a:bodyPr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53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𝜎</m:t>
                      </m:r>
                      <m:sSup>
                        <m:sSupPr>
                          <m:ctrlPr>
                            <a:rPr lang="en-US" altLang="ja-JP" sz="53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53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ja-JP" sz="53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altLang="ja-JP" sz="53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ja-JP" sz="53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altLang="ja-JP" sz="53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ja-JP" sz="53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0.5</m:t>
                          </m:r>
                        </m:sup>
                      </m:sSup>
                      <m:r>
                        <a:rPr lang="en-US" altLang="ja-JP" sz="53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53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15</m:t>
                      </m:r>
                      <m:r>
                        <a:rPr lang="en-US" altLang="ja-JP" sz="53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5300">
                          <a:solidFill>
                            <a:prstClr val="black"/>
                          </a:solidFill>
                          <a:latin typeface="Cambria Math"/>
                        </a:rPr>
                        <m:t>ps</m:t>
                      </m:r>
                      <m:r>
                        <m:rPr>
                          <m:nor/>
                        </m:rPr>
                        <a:rPr lang="en-US" altLang="ja-JP" sz="53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ja-JP" sz="53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ja-JP" sz="53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MeV</m:t>
                          </m:r>
                        </m:e>
                        <m:sup>
                          <m:r>
                            <a:rPr lang="en-US" altLang="ja-JP" sz="53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0.5</m:t>
                          </m:r>
                        </m:sup>
                      </m:sSup>
                    </m:oMath>
                  </m:oMathPara>
                </a14:m>
                <a:endParaRPr lang="en-US" altLang="ja-JP" sz="53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8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ja-JP" sz="3800" i="1">
                          <a:solidFill>
                            <a:prstClr val="black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altLang="ja-JP" sz="3800" i="1">
                          <a:solidFill>
                            <a:prstClr val="black"/>
                          </a:solidFill>
                          <a:latin typeface="Cambria Math"/>
                        </a:rPr>
                        <m:t>=0.3)</m:t>
                      </m:r>
                    </m:oMath>
                  </m:oMathPara>
                </a14:m>
                <a:endParaRPr lang="en-US" altLang="ja-JP" sz="38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>
                  <a:buFontTx/>
                  <a:buChar char="-"/>
                </a:pPr>
                <a:endParaRPr lang="en-US" altLang="ja-JP" dirty="0" smtClean="0"/>
              </a:p>
              <a:p>
                <a:pPr>
                  <a:buFontTx/>
                  <a:buChar char="-"/>
                </a:pPr>
                <a:r>
                  <a:rPr lang="en-US" altLang="ja-JP" dirty="0" smtClean="0"/>
                  <a:t>With </a:t>
                </a:r>
                <a:r>
                  <a:rPr lang="en-US" altLang="ja-JP" dirty="0"/>
                  <a:t>waveform </a:t>
                </a:r>
                <a:r>
                  <a:rPr lang="en-US" altLang="ja-JP" dirty="0" smtClean="0"/>
                  <a:t>digitizer, the good </a:t>
                </a:r>
                <a:r>
                  <a:rPr lang="en-US" altLang="ja-JP" dirty="0"/>
                  <a:t>timing </a:t>
                </a:r>
                <a:r>
                  <a:rPr lang="en-US" altLang="ja-JP" dirty="0" smtClean="0"/>
                  <a:t>resolution is obtained.</a:t>
                </a:r>
              </a:p>
              <a:p>
                <a:pPr>
                  <a:buFontTx/>
                  <a:buChar char="-"/>
                </a:pPr>
                <a:r>
                  <a:rPr lang="en-US" altLang="ja-JP" dirty="0" smtClean="0"/>
                  <a:t> </a:t>
                </a:r>
                <a:r>
                  <a:rPr lang="en-US" altLang="ja-JP" dirty="0"/>
                  <a:t>Timing resolution scales as square root of </a:t>
                </a:r>
                <a:r>
                  <a:rPr lang="en-US" altLang="ja-JP" dirty="0" err="1" smtClean="0"/>
                  <a:t>Npe</a:t>
                </a:r>
                <a:endParaRPr lang="en-US" altLang="ja-JP" dirty="0"/>
              </a:p>
              <a:p>
                <a:pPr marL="0" indent="0">
                  <a:buNone/>
                </a:pPr>
                <a:endParaRPr kumimoji="1" lang="en-US" altLang="ja-JP" sz="3600" dirty="0" smtClean="0"/>
              </a:p>
              <a:p>
                <a:pPr marL="0" indent="0">
                  <a:buNone/>
                </a:pPr>
                <a:endParaRPr kumimoji="1" lang="ja-JP" altLang="en-US" sz="6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700808"/>
                <a:ext cx="4472225" cy="4581281"/>
              </a:xfrm>
              <a:blipFill rotWithShape="1">
                <a:blip r:embed="rId6"/>
                <a:stretch>
                  <a:fillRect l="-2316" r="-12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6882543" y="3751840"/>
                <a:ext cx="2153953" cy="325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1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ja-JP" sz="1400" i="1">
                            <a:latin typeface="Cambria Math"/>
                          </a:rPr>
                          <m:t>𝑜𝑓𝑓𝑠𝑒𝑡</m:t>
                        </m:r>
                      </m:sub>
                    </m:sSub>
                    <m:r>
                      <m:rPr>
                        <m:nor/>
                      </m:rPr>
                      <a:rPr lang="en-US" altLang="ja-JP" sz="1400">
                        <a:solidFill>
                          <a:prstClr val="black"/>
                        </a:solidFill>
                        <a:latin typeface="Cambria Math"/>
                      </a:rPr>
                      <m:t>=11</m:t>
                    </m:r>
                    <m:r>
                      <m:rPr>
                        <m:nor/>
                      </m:rPr>
                      <a:rPr lang="en-US" altLang="ja-JP" sz="1400">
                        <a:solidFill>
                          <a:prstClr val="black"/>
                        </a:solidFill>
                        <a:latin typeface="Cambria Math"/>
                      </a:rPr>
                      <m:t>ps</m:t>
                    </m:r>
                  </m:oMath>
                </a14:m>
                <a:r>
                  <a:rPr lang="ja-JP" altLang="en-US" sz="1400" dirty="0" smtClean="0"/>
                  <a:t> </a:t>
                </a:r>
                <a:r>
                  <a:rPr lang="en-US" altLang="ja-JP" sz="1400" dirty="0" smtClean="0"/>
                  <a:t>(measured)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543" y="3751840"/>
                <a:ext cx="2153953" cy="325025"/>
              </a:xfrm>
              <a:prstGeom prst="rect">
                <a:avLst/>
              </a:prstGeom>
              <a:blipFill rotWithShape="1">
                <a:blip r:embed="rId7"/>
                <a:stretch>
                  <a:fillRect b="-1071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77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61"/>
    </mc:Choice>
    <mc:Fallback xmlns="">
      <p:transition spd="slow" advTm="4276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MPPC bias dependence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6597" y="5085184"/>
            <a:ext cx="8352928" cy="1626517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en-US" altLang="ja-JP" dirty="0" smtClean="0"/>
              <a:t>Good resolution can be obtained stably over certain voltage.</a:t>
            </a:r>
          </a:p>
          <a:p>
            <a:pPr>
              <a:buFontTx/>
              <a:buChar char="-"/>
            </a:pPr>
            <a:r>
              <a:rPr lang="en-US" altLang="ja-JP" dirty="0" smtClean="0"/>
              <a:t>Shift </a:t>
            </a:r>
            <a:r>
              <a:rPr lang="en-US" altLang="ja-JP" dirty="0"/>
              <a:t>of the timing depending on bias voltage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sz="2900" dirty="0" smtClean="0"/>
              <a:t>(-&gt; </a:t>
            </a:r>
            <a:r>
              <a:rPr lang="en-US" altLang="ja-JP" sz="2900" dirty="0"/>
              <a:t>temperature variation could affect the </a:t>
            </a:r>
            <a:r>
              <a:rPr lang="en-US" altLang="ja-JP" sz="2900" dirty="0" smtClean="0"/>
              <a:t>timing</a:t>
            </a:r>
            <a:r>
              <a:rPr lang="ja-JP" altLang="en-US" sz="2900" dirty="0" smtClean="0"/>
              <a:t>　</a:t>
            </a:r>
            <a:r>
              <a:rPr lang="en-US" altLang="ja-JP" sz="2900" dirty="0" smtClean="0"/>
              <a:t>	performance</a:t>
            </a:r>
            <a:r>
              <a:rPr lang="en-US" altLang="ja-JP" sz="2900" dirty="0"/>
              <a:t>) </a:t>
            </a:r>
            <a:endParaRPr kumimoji="1" lang="ja-JP" altLang="en-US" sz="29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4636961" y="1340426"/>
            <a:ext cx="4471659" cy="3168693"/>
            <a:chOff x="4427866" y="1340427"/>
            <a:chExt cx="4471659" cy="3168693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866" y="1340427"/>
              <a:ext cx="4471659" cy="3168693"/>
            </a:xfrm>
            <a:prstGeom prst="rect">
              <a:avLst/>
            </a:prstGeom>
          </p:spPr>
        </p:pic>
        <p:sp>
          <p:nvSpPr>
            <p:cNvPr id="4" name="角丸四角形吹き出し 3"/>
            <p:cNvSpPr/>
            <p:nvPr/>
          </p:nvSpPr>
          <p:spPr>
            <a:xfrm>
              <a:off x="7092280" y="2173408"/>
              <a:ext cx="1256684" cy="534693"/>
            </a:xfrm>
            <a:prstGeom prst="wedgeRoundRectCallout">
              <a:avLst>
                <a:gd name="adj1" fmla="val -53349"/>
                <a:gd name="adj2" fmla="val 13079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~</a:t>
              </a:r>
              <a:r>
                <a:rPr lang="en-US" altLang="ja-JP" dirty="0" smtClean="0"/>
                <a:t>100</a:t>
              </a:r>
              <a:r>
                <a:rPr kumimoji="1" lang="en-US" altLang="ja-JP" dirty="0" smtClean="0"/>
                <a:t>ps/V</a:t>
              </a:r>
              <a:endParaRPr kumimoji="1" lang="ja-JP" altLang="en-US" dirty="0"/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242131"/>
            <a:ext cx="4571412" cy="3266989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>
            <a:off x="2411760" y="2204864"/>
            <a:ext cx="0" cy="631173"/>
          </a:xfrm>
          <a:prstGeom prst="straightConnector1">
            <a:avLst/>
          </a:prstGeom>
          <a:ln w="38100">
            <a:solidFill>
              <a:schemeClr val="accent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角丸四角形吹き出し 9"/>
          <p:cNvSpPr/>
          <p:nvPr/>
        </p:nvSpPr>
        <p:spPr>
          <a:xfrm>
            <a:off x="1403648" y="2353428"/>
            <a:ext cx="792088" cy="283484"/>
          </a:xfrm>
          <a:prstGeom prst="wedgeRoundRectCallout">
            <a:avLst>
              <a:gd name="adj1" fmla="val 70162"/>
              <a:gd name="adj2" fmla="val 32621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44ps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 rot="16200000">
                <a:off x="4080421" y="2595715"/>
                <a:ext cx="1341008" cy="480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b="1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b="1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 dirty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ja-JP" b="1" i="1" dirty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altLang="ja-JP" b="1" i="1" dirty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b="1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 dirty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ja-JP" b="1" i="1" dirty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ja-JP" b="1" i="1" dirty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ja-JP" b="1" i="1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ja-JP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 dirty="0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ja-JP" b="1" i="1" dirty="0">
                            <a:latin typeface="Cambria Math"/>
                          </a:rPr>
                          <m:t>𝒓𝒆𝒇</m:t>
                        </m:r>
                      </m:sub>
                    </m:sSub>
                  </m:oMath>
                </a14:m>
                <a:r>
                  <a:rPr lang="en-US" altLang="ja-JP" b="1" dirty="0"/>
                  <a:t> </a:t>
                </a: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080421" y="2595715"/>
                <a:ext cx="1341008" cy="480644"/>
              </a:xfrm>
              <a:prstGeom prst="rect">
                <a:avLst/>
              </a:prstGeom>
              <a:blipFill rotWithShape="1">
                <a:blip r:embed="rId5"/>
                <a:stretch>
                  <a:fillRect r="-12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971600" y="3170022"/>
                <a:ext cx="1800200" cy="868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dirty="0" smtClean="0"/>
                  <a:t>　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ja-JP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ja-JP" i="1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ja-JP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i="1" dirty="0">
                            <a:latin typeface="Cambria Math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US" altLang="ja-JP" dirty="0"/>
                  <a:t> </a:t>
                </a:r>
                <a:endParaRPr lang="en-US" altLang="ja-JP" dirty="0" smtClean="0"/>
              </a:p>
              <a:p>
                <a:r>
                  <a:rPr lang="ja-JP" altLang="en-US" dirty="0" smtClean="0"/>
                  <a:t>　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 smtClean="0"/>
                  <a:t>　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170022"/>
                <a:ext cx="1800200" cy="8689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/>
          <p:cNvSpPr/>
          <p:nvPr/>
        </p:nvSpPr>
        <p:spPr>
          <a:xfrm>
            <a:off x="1187624" y="3392559"/>
            <a:ext cx="45719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1187625" y="3743320"/>
            <a:ext cx="45719" cy="58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8"/>
    </mc:Choice>
    <mc:Fallback xmlns="">
      <p:transition spd="slow" advTm="367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Temperature stability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1" y="1600200"/>
            <a:ext cx="4978896" cy="4925144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The temperature coefficient of the breakdown voltage: 56mV</a:t>
            </a:r>
            <a:r>
              <a:rPr lang="en-US" altLang="ja-JP" dirty="0"/>
              <a:t>/</a:t>
            </a:r>
            <a:r>
              <a:rPr lang="ja-JP" altLang="en-US" dirty="0" smtClean="0"/>
              <a:t>℃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	-&gt; </a:t>
            </a:r>
            <a:r>
              <a:rPr lang="en-US" altLang="ja-JP" u="sng" dirty="0" smtClean="0"/>
              <a:t>gain variation: 5.6 %/</a:t>
            </a:r>
            <a:r>
              <a:rPr lang="ja-JP" altLang="en-US" u="sng" dirty="0" smtClean="0"/>
              <a:t>℃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	at overvoltage of 1V</a:t>
            </a:r>
            <a:endParaRPr lang="en-US" altLang="ja-JP" u="sng" dirty="0" smtClean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sz="2300" dirty="0" smtClean="0"/>
              <a:t> </a:t>
            </a:r>
            <a:r>
              <a:rPr lang="en-US" altLang="ja-JP" sz="2300" dirty="0" smtClean="0"/>
              <a:t>(Hamamatsu MPPC S10931-050P)</a:t>
            </a:r>
          </a:p>
          <a:p>
            <a:pPr marL="0" indent="0">
              <a:buNone/>
            </a:pPr>
            <a:endParaRPr lang="en-US" altLang="ja-JP" sz="2300" dirty="0" smtClean="0"/>
          </a:p>
          <a:p>
            <a:r>
              <a:rPr lang="en-US" altLang="ja-JP" dirty="0" smtClean="0"/>
              <a:t>In the COBRA,</a:t>
            </a:r>
            <a:r>
              <a:rPr lang="ja-JP" altLang="en-US" dirty="0"/>
              <a:t> </a:t>
            </a:r>
            <a:r>
              <a:rPr lang="en-US" altLang="ja-JP" dirty="0" smtClean="0"/>
              <a:t>temperature changes 2-3℃ -&gt; ~150mV -&gt; </a:t>
            </a:r>
            <a:r>
              <a:rPr lang="en-US" altLang="ja-JP" b="1" dirty="0" smtClean="0"/>
              <a:t>~15ps</a:t>
            </a:r>
          </a:p>
          <a:p>
            <a:r>
              <a:rPr lang="en-US" altLang="ja-JP" dirty="0" smtClean="0"/>
              <a:t>Possible solutions</a:t>
            </a:r>
          </a:p>
          <a:p>
            <a:pPr>
              <a:buFont typeface="Wingdings" pitchFamily="2" charset="2"/>
              <a:buChar char="ü"/>
            </a:pPr>
            <a:r>
              <a:rPr lang="en-US" altLang="ja-JP" dirty="0" smtClean="0"/>
              <a:t> Improve </a:t>
            </a:r>
            <a:r>
              <a:rPr lang="en-US" altLang="ja-JP" dirty="0"/>
              <a:t>temperature control of detector hut </a:t>
            </a:r>
            <a:endParaRPr lang="en-US" altLang="ja-JP" dirty="0" smtClean="0"/>
          </a:p>
          <a:p>
            <a:pPr>
              <a:buFont typeface="Wingdings" pitchFamily="2" charset="2"/>
              <a:buChar char="ü"/>
            </a:pPr>
            <a:r>
              <a:rPr lang="en-US" altLang="ja-JP" dirty="0" smtClean="0"/>
              <a:t> </a:t>
            </a:r>
            <a:r>
              <a:rPr lang="en-US" altLang="ja-JP" dirty="0" err="1" smtClean="0"/>
              <a:t>SiPM</a:t>
            </a:r>
            <a:r>
              <a:rPr lang="en-US" altLang="ja-JP" dirty="0" smtClean="0"/>
              <a:t> </a:t>
            </a:r>
            <a:r>
              <a:rPr lang="en-US" altLang="ja-JP" dirty="0"/>
              <a:t>with smaller temperature coefficient </a:t>
            </a:r>
          </a:p>
          <a:p>
            <a:pPr marL="0" indent="0">
              <a:buNone/>
            </a:pPr>
            <a:r>
              <a:rPr lang="en-US" altLang="ja-JP" dirty="0" smtClean="0"/>
              <a:t>	-&gt;KETEK </a:t>
            </a:r>
            <a:r>
              <a:rPr lang="en-US" altLang="ja-JP" dirty="0" err="1" smtClean="0"/>
              <a:t>SiPM</a:t>
            </a:r>
            <a:r>
              <a:rPr lang="en-US" altLang="ja-JP" dirty="0" smtClean="0"/>
              <a:t> (PM3350)</a:t>
            </a:r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en-US" altLang="ja-JP" dirty="0" smtClean="0"/>
              <a:t>  </a:t>
            </a:r>
            <a:r>
              <a:rPr kumimoji="1" lang="en-US" altLang="ja-JP" u="sng" dirty="0" smtClean="0"/>
              <a:t> gain variation:  &lt;1 %/</a:t>
            </a:r>
            <a:r>
              <a:rPr lang="ja-JP" altLang="en-US" u="sng" dirty="0"/>
              <a:t>℃</a:t>
            </a:r>
            <a:endParaRPr lang="en-US" altLang="ja-JP" u="sng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346" y="1484784"/>
            <a:ext cx="1671183" cy="156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205219" y="6042273"/>
            <a:ext cx="3984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dirty="0"/>
          </a:p>
          <a:p>
            <a:r>
              <a:rPr lang="en-US" altLang="ja-JP" sz="1400" b="1" dirty="0" err="1"/>
              <a:t>PhotoDet</a:t>
            </a:r>
            <a:r>
              <a:rPr lang="en-US" altLang="ja-JP" sz="1400" b="1" dirty="0"/>
              <a:t> 2012</a:t>
            </a:r>
            <a:r>
              <a:rPr lang="en-US" altLang="ja-JP" sz="1400" dirty="0"/>
              <a:t>, June 13-15, 2012, LAL </a:t>
            </a:r>
            <a:r>
              <a:rPr lang="en-US" altLang="ja-JP" sz="1400" dirty="0" err="1"/>
              <a:t>Orsay</a:t>
            </a:r>
            <a:r>
              <a:rPr lang="en-US" altLang="ja-JP" sz="1400" dirty="0"/>
              <a:t>, France </a:t>
            </a:r>
            <a:endParaRPr lang="ja-JP" altLang="en-US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97" y="3284984"/>
            <a:ext cx="3864079" cy="304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52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06"/>
    </mc:Choice>
    <mc:Fallback xmlns="">
      <p:transition spd="slow" advTm="2900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Parallel connection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268114" y="1218685"/>
            <a:ext cx="4717818" cy="2232248"/>
          </a:xfrm>
        </p:spPr>
        <p:txBody>
          <a:bodyPr>
            <a:normAutofit fontScale="47500" lnSpcReduction="20000"/>
          </a:bodyPr>
          <a:lstStyle/>
          <a:p>
            <a:r>
              <a:rPr lang="en-US" altLang="ja-JP" dirty="0"/>
              <a:t>connect outputs in parallel from two </a:t>
            </a:r>
            <a:r>
              <a:rPr lang="en-US" altLang="ja-JP" dirty="0" smtClean="0"/>
              <a:t>pixels </a:t>
            </a:r>
            <a:r>
              <a:rPr lang="en-US" altLang="ja-JP" dirty="0"/>
              <a:t>located apart from each </a:t>
            </a:r>
            <a:r>
              <a:rPr lang="en-US" altLang="ja-JP" dirty="0" smtClean="0"/>
              <a:t>other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(Low pile up makes it possible.)</a:t>
            </a:r>
          </a:p>
          <a:p>
            <a:r>
              <a:rPr lang="en-US" altLang="ja-JP" dirty="0" smtClean="0"/>
              <a:t>Channel reduction</a:t>
            </a:r>
          </a:p>
          <a:p>
            <a:r>
              <a:rPr lang="en-US" altLang="ja-JP" dirty="0" smtClean="0"/>
              <a:t>Issues</a:t>
            </a:r>
            <a:endParaRPr lang="en-US" altLang="ja-JP" dirty="0"/>
          </a:p>
          <a:p>
            <a:pPr lvl="1"/>
            <a:r>
              <a:rPr lang="en-US" altLang="ja-JP" sz="3200" dirty="0" smtClean="0"/>
              <a:t>Can not give bias voltage each counter</a:t>
            </a:r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en-US" altLang="ja-JP" sz="2900" dirty="0" smtClean="0"/>
              <a:t>-&gt;Choose pairs of  the </a:t>
            </a:r>
            <a:r>
              <a:rPr lang="en-US" altLang="ja-JP" sz="2900" dirty="0"/>
              <a:t>same </a:t>
            </a:r>
            <a:r>
              <a:rPr lang="en-US" altLang="ja-JP" sz="2900" dirty="0" smtClean="0"/>
              <a:t>breakdown voltage</a:t>
            </a:r>
            <a:endParaRPr lang="en-US" altLang="ja-JP" sz="2900" dirty="0"/>
          </a:p>
          <a:p>
            <a:pPr lvl="1"/>
            <a:r>
              <a:rPr lang="en-US" altLang="ja-JP" sz="3200" dirty="0" smtClean="0"/>
              <a:t>Capacitance </a:t>
            </a:r>
            <a:r>
              <a:rPr lang="ja-JP" altLang="en-US" sz="3200" dirty="0"/>
              <a:t>↑</a:t>
            </a:r>
            <a:endParaRPr lang="en-US" altLang="ja-JP" sz="3200" dirty="0" smtClean="0"/>
          </a:p>
          <a:p>
            <a:pPr marL="457200" lvl="1" indent="0">
              <a:buNone/>
            </a:pPr>
            <a:r>
              <a:rPr lang="en-US" altLang="ja-JP" dirty="0" smtClean="0"/>
              <a:t>            </a:t>
            </a:r>
            <a:r>
              <a:rPr lang="en-US" altLang="ja-JP" sz="2900" dirty="0" smtClean="0"/>
              <a:t>-&gt;Change waveform, smaller signal</a:t>
            </a:r>
            <a:endParaRPr kumimoji="1" lang="ja-JP" altLang="en-US" sz="29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5"/>
          <a:stretch/>
        </p:blipFill>
        <p:spPr>
          <a:xfrm>
            <a:off x="4985932" y="990918"/>
            <a:ext cx="3834540" cy="243808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336" y="1512696"/>
            <a:ext cx="920080" cy="37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013455" y="608647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Though resolution becomes worse because of wave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height decrease, </a:t>
            </a:r>
          </a:p>
          <a:p>
            <a:r>
              <a:rPr lang="en-US" altLang="ja-JP" sz="2000" dirty="0" smtClean="0"/>
              <a:t>it does </a:t>
            </a:r>
            <a:r>
              <a:rPr lang="en-US" altLang="ja-JP" sz="2000" b="1" dirty="0" smtClean="0"/>
              <a:t>NOT</a:t>
            </a:r>
            <a:r>
              <a:rPr lang="en-US" altLang="ja-JP" sz="2000" dirty="0" smtClean="0"/>
              <a:t> change under higher over voltage.</a:t>
            </a:r>
            <a:endParaRPr kumimoji="1" lang="ja-JP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34" y="3645024"/>
            <a:ext cx="3147709" cy="250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83" y="3338680"/>
            <a:ext cx="3835768" cy="277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5" y="3645024"/>
            <a:ext cx="199481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円弧 8"/>
          <p:cNvSpPr/>
          <p:nvPr/>
        </p:nvSpPr>
        <p:spPr>
          <a:xfrm rot="1445995">
            <a:off x="439893" y="3847455"/>
            <a:ext cx="976736" cy="1925390"/>
          </a:xfrm>
          <a:prstGeom prst="arc">
            <a:avLst>
              <a:gd name="adj1" fmla="val 15970303"/>
              <a:gd name="adj2" fmla="val 968011"/>
            </a:avLst>
          </a:prstGeom>
          <a:ln w="57150" cap="rnd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弧 26"/>
          <p:cNvSpPr/>
          <p:nvPr/>
        </p:nvSpPr>
        <p:spPr>
          <a:xfrm rot="13660696">
            <a:off x="840442" y="3582430"/>
            <a:ext cx="1633798" cy="1925390"/>
          </a:xfrm>
          <a:prstGeom prst="arc">
            <a:avLst>
              <a:gd name="adj1" fmla="val 15970303"/>
              <a:gd name="adj2" fmla="val 20581427"/>
            </a:avLst>
          </a:prstGeom>
          <a:ln w="57150" cap="rnd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3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91"/>
    </mc:Choice>
    <mc:Fallback xmlns="">
      <p:transition spd="slow" advTm="106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5263194" y="1490786"/>
            <a:ext cx="3761568" cy="2357619"/>
            <a:chOff x="4681985" y="3927540"/>
            <a:chExt cx="4225340" cy="2404378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985" y="3927540"/>
              <a:ext cx="4225340" cy="2404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5846272" y="4066039"/>
              <a:ext cx="44508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chemeClr val="tx2">
                      <a:lumMod val="75000"/>
                    </a:schemeClr>
                  </a:solidFill>
                </a:rPr>
                <a:t>60</a:t>
              </a:r>
              <a:endParaRPr kumimoji="1" lang="ja-JP" altLang="en-US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16200000">
              <a:off x="4662232" y="4174755"/>
              <a:ext cx="528584" cy="3111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>
                  <a:solidFill>
                    <a:schemeClr val="tx2">
                      <a:lumMod val="75000"/>
                    </a:schemeClr>
                  </a:solidFill>
                </a:rPr>
                <a:t>4.5</a:t>
              </a:r>
              <a:endParaRPr kumimoji="1" lang="ja-JP" altLang="en-US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16200000">
              <a:off x="4744671" y="5178700"/>
              <a:ext cx="37494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  <a:r>
                <a:rPr kumimoji="1" lang="en-US" altLang="ja-JP" sz="1200" dirty="0" smtClean="0">
                  <a:solidFill>
                    <a:schemeClr val="tx2">
                      <a:lumMod val="75000"/>
                    </a:schemeClr>
                  </a:solidFill>
                </a:rPr>
                <a:t>0</a:t>
              </a:r>
              <a:endParaRPr kumimoji="1" lang="ja-JP" altLang="en-US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724128" y="5734132"/>
              <a:ext cx="208823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100" dirty="0"/>
                <a:t>Ultra-fast Plastic Scintillator</a:t>
              </a: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Pixel prototype</a:t>
            </a:r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51520" y="1196752"/>
            <a:ext cx="5184576" cy="5544616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30×60×4.5 mm scintillator</a:t>
            </a:r>
          </a:p>
          <a:p>
            <a:r>
              <a:rPr lang="en-US" altLang="ja-JP" dirty="0" smtClean="0"/>
              <a:t>Two types of scintillators</a:t>
            </a:r>
          </a:p>
          <a:p>
            <a:pPr lvl="1"/>
            <a:r>
              <a:rPr lang="en-US" altLang="ja-JP" dirty="0"/>
              <a:t>BC422: attenuation length 8cm</a:t>
            </a:r>
          </a:p>
          <a:p>
            <a:pPr marL="457200" lvl="1" indent="0">
              <a:buNone/>
            </a:pPr>
            <a:r>
              <a:rPr lang="en-US" altLang="ja-JP" dirty="0"/>
              <a:t>	           rise time 0.35ns</a:t>
            </a:r>
          </a:p>
          <a:p>
            <a:pPr lvl="1"/>
            <a:r>
              <a:rPr lang="en-US" altLang="ja-JP" dirty="0" smtClean="0"/>
              <a:t>EJ228: attenuation length 100cm</a:t>
            </a:r>
          </a:p>
          <a:p>
            <a:pPr marL="457200" lvl="1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           rise time </a:t>
            </a:r>
            <a:r>
              <a:rPr lang="en-US" altLang="ja-JP" dirty="0"/>
              <a:t>0.5ns </a:t>
            </a: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3 </a:t>
            </a:r>
            <a:r>
              <a:rPr lang="en-US" altLang="ja-JP" dirty="0"/>
              <a:t>MPPCs </a:t>
            </a:r>
            <a:r>
              <a:rPr lang="en-US" altLang="ja-JP" dirty="0" smtClean="0"/>
              <a:t>each side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400" dirty="0" smtClean="0"/>
              <a:t>	MPPC: 	3×3mm, 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50μm pixel pitch</a:t>
            </a:r>
          </a:p>
          <a:p>
            <a:r>
              <a:rPr lang="en-US" altLang="ja-JP" dirty="0" smtClean="0"/>
              <a:t>No wrapping  (only total reflection)</a:t>
            </a:r>
          </a:p>
          <a:p>
            <a:r>
              <a:rPr lang="en-US" altLang="ja-JP" dirty="0" smtClean="0"/>
              <a:t>Optical </a:t>
            </a:r>
            <a:r>
              <a:rPr lang="en-US" altLang="ja-JP" dirty="0"/>
              <a:t>coupling with optical </a:t>
            </a:r>
            <a:r>
              <a:rPr lang="en-US" altLang="ja-JP" dirty="0" smtClean="0"/>
              <a:t>grease </a:t>
            </a:r>
            <a:r>
              <a:rPr lang="en-US" altLang="ja-JP" dirty="0"/>
              <a:t>(OKEN6262A) 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u="sng" dirty="0" smtClean="0"/>
              <a:t>Expected performance</a:t>
            </a:r>
          </a:p>
          <a:p>
            <a:pPr lvl="1"/>
            <a:r>
              <a:rPr lang="en-US" altLang="ja-JP" dirty="0"/>
              <a:t>BC422 50.1</a:t>
            </a:r>
          </a:p>
          <a:p>
            <a:pPr lvl="1"/>
            <a:r>
              <a:rPr lang="en-US" altLang="ja-JP" dirty="0"/>
              <a:t>EJ228 </a:t>
            </a:r>
            <a:r>
              <a:rPr lang="en-US" altLang="ja-JP" dirty="0" smtClean="0"/>
              <a:t>44.7</a:t>
            </a:r>
            <a:endParaRPr lang="en-US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7451414" y="6383314"/>
            <a:ext cx="1623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Prototype counter</a:t>
            </a:r>
            <a:endParaRPr lang="ja-JP" altLang="en-US" sz="1400" dirty="0"/>
          </a:p>
        </p:txBody>
      </p:sp>
      <p:pic>
        <p:nvPicPr>
          <p:cNvPr id="7" name="Picture 4" descr="R00121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8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74" y="4724650"/>
            <a:ext cx="2063856" cy="154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001216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80" y="4785993"/>
            <a:ext cx="2000018" cy="150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6080588" y="3717032"/>
            <a:ext cx="3021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 </a:t>
            </a:r>
            <a:r>
              <a:rPr lang="en-US" altLang="ja-JP" sz="1400" dirty="0"/>
              <a:t>D</a:t>
            </a:r>
            <a:r>
              <a:rPr lang="en-US" altLang="ja-JP" sz="1400" dirty="0" smtClean="0"/>
              <a:t>esign </a:t>
            </a:r>
            <a:r>
              <a:rPr lang="en-US" altLang="ja-JP" sz="1400" dirty="0"/>
              <a:t>of the single pixel module</a:t>
            </a:r>
            <a:endParaRPr lang="ja-JP" altLang="en-US" sz="1400" dirty="0"/>
          </a:p>
        </p:txBody>
      </p:sp>
      <p:sp>
        <p:nvSpPr>
          <p:cNvPr id="10" name="正方形/長方形 9"/>
          <p:cNvSpPr/>
          <p:nvPr/>
        </p:nvSpPr>
        <p:spPr>
          <a:xfrm>
            <a:off x="5043726" y="6383761"/>
            <a:ext cx="2264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Three MPPCs on the</a:t>
            </a:r>
            <a:r>
              <a:rPr lang="ja-JP" altLang="en-US" sz="1400" dirty="0"/>
              <a:t> </a:t>
            </a:r>
            <a:r>
              <a:rPr lang="en-US" altLang="ja-JP" sz="1400" dirty="0" smtClean="0"/>
              <a:t>PCB</a:t>
            </a:r>
            <a:endParaRPr lang="ja-JP" altLang="en-US" sz="1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192" y="4724650"/>
            <a:ext cx="2081808" cy="15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4"/>
    </mc:Choice>
    <mc:Fallback xmlns="">
      <p:transition spd="slow" advTm="214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First test with prototype</a:t>
            </a:r>
            <a:endParaRPr kumimoji="1" lang="ja-JP" altLang="en-US" dirty="0"/>
          </a:p>
        </p:txBody>
      </p:sp>
      <p:grpSp>
        <p:nvGrpSpPr>
          <p:cNvPr id="2048" name="グループ化 2047"/>
          <p:cNvGrpSpPr/>
          <p:nvPr/>
        </p:nvGrpSpPr>
        <p:grpSpPr>
          <a:xfrm>
            <a:off x="86931" y="3762580"/>
            <a:ext cx="2538983" cy="1200329"/>
            <a:chOff x="86931" y="3928058"/>
            <a:chExt cx="2538983" cy="1200329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650182" y="392805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EJ228</a:t>
              </a:r>
              <a:endParaRPr kumimoji="1" lang="ja-JP" altLang="en-US" dirty="0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86931" y="4297390"/>
              <a:ext cx="2538983" cy="83099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600" dirty="0"/>
                <a:t>Moving-average 3 points, ARC Constant-fraction with </a:t>
              </a:r>
              <a:r>
                <a:rPr lang="en-US" altLang="ja-JP" sz="1600" b="1" dirty="0"/>
                <a:t>3.5 ns delay </a:t>
              </a:r>
              <a:r>
                <a:rPr lang="en-US" altLang="ja-JP" sz="1600" dirty="0"/>
                <a:t>and </a:t>
              </a:r>
              <a:r>
                <a:rPr lang="en-US" altLang="ja-JP" sz="1600" b="1" dirty="0"/>
                <a:t>8%</a:t>
              </a:r>
              <a:r>
                <a:rPr lang="en-US" altLang="ja-JP" sz="1600" dirty="0"/>
                <a:t> fraction </a:t>
              </a:r>
              <a:endParaRPr lang="en-US" altLang="ja-JP" sz="1600" dirty="0" smtClean="0"/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88" y="3323711"/>
            <a:ext cx="3203848" cy="207806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82" y="1123876"/>
            <a:ext cx="3432754" cy="2417492"/>
          </a:xfrm>
          <a:prstGeom prst="rect">
            <a:avLst/>
          </a:prstGeom>
        </p:spPr>
      </p:pic>
      <p:sp>
        <p:nvSpPr>
          <p:cNvPr id="12" name="AutoShape 3" descr="https://www.icepp.s.u-tokyo.ac.jp/squirrelmail/src/download.php?passed_id=1136&amp;mailbox=INBOX&amp;ent_id=1.11&amp;absolute_dl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AutoShape 5" descr="https://www.icepp.s.u-tokyo.ac.jp/squirrelmail/src/download.php?passed_id=1136&amp;mailbox=INBOX&amp;ent_id=1.11&amp;absolute_dl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6" name="グループ化 25"/>
          <p:cNvGrpSpPr/>
          <p:nvPr/>
        </p:nvGrpSpPr>
        <p:grpSpPr>
          <a:xfrm>
            <a:off x="71019" y="1005263"/>
            <a:ext cx="2414729" cy="1122832"/>
            <a:chOff x="86933" y="1134338"/>
            <a:chExt cx="2414729" cy="1122832"/>
          </a:xfrm>
        </p:grpSpPr>
        <p:grpSp>
          <p:nvGrpSpPr>
            <p:cNvPr id="2050" name="グループ化 2049"/>
            <p:cNvGrpSpPr/>
            <p:nvPr/>
          </p:nvGrpSpPr>
          <p:grpSpPr>
            <a:xfrm>
              <a:off x="86933" y="1463024"/>
              <a:ext cx="2414729" cy="794146"/>
              <a:chOff x="210474" y="1194694"/>
              <a:chExt cx="2414729" cy="794146"/>
            </a:xfrm>
          </p:grpSpPr>
          <p:grpSp>
            <p:nvGrpSpPr>
              <p:cNvPr id="2049" name="グループ化 2048"/>
              <p:cNvGrpSpPr/>
              <p:nvPr/>
            </p:nvGrpSpPr>
            <p:grpSpPr>
              <a:xfrm>
                <a:off x="274338" y="1194694"/>
                <a:ext cx="2350865" cy="794146"/>
                <a:chOff x="45788" y="1194694"/>
                <a:chExt cx="2350865" cy="794146"/>
              </a:xfrm>
            </p:grpSpPr>
            <p:grpSp>
              <p:nvGrpSpPr>
                <p:cNvPr id="2053" name="グループ化 2052"/>
                <p:cNvGrpSpPr/>
                <p:nvPr/>
              </p:nvGrpSpPr>
              <p:grpSpPr>
                <a:xfrm>
                  <a:off x="45788" y="1194694"/>
                  <a:ext cx="2350865" cy="794146"/>
                  <a:chOff x="6156177" y="5949280"/>
                  <a:chExt cx="2350865" cy="710094"/>
                </a:xfrm>
              </p:grpSpPr>
              <p:grpSp>
                <p:nvGrpSpPr>
                  <p:cNvPr id="17" name="グループ化 16"/>
                  <p:cNvGrpSpPr/>
                  <p:nvPr/>
                </p:nvGrpSpPr>
                <p:grpSpPr>
                  <a:xfrm>
                    <a:off x="6156177" y="5949280"/>
                    <a:ext cx="2350865" cy="710094"/>
                    <a:chOff x="4576612" y="3256198"/>
                    <a:chExt cx="1214801" cy="461168"/>
                  </a:xfrm>
                </p:grpSpPr>
                <p:sp>
                  <p:nvSpPr>
                    <p:cNvPr id="20" name="フローチャート: 処理 19"/>
                    <p:cNvSpPr/>
                    <p:nvPr/>
                  </p:nvSpPr>
                  <p:spPr>
                    <a:xfrm>
                      <a:off x="4576612" y="3256198"/>
                      <a:ext cx="1153506" cy="432048"/>
                    </a:xfrm>
                    <a:prstGeom prst="flowChartProcess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1" name="直線コネクタ 20"/>
                    <p:cNvCxnSpPr/>
                    <p:nvPr/>
                  </p:nvCxnSpPr>
                  <p:spPr>
                    <a:xfrm>
                      <a:off x="4678796" y="3256198"/>
                      <a:ext cx="0" cy="43204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直線コネクタ 21"/>
                    <p:cNvCxnSpPr/>
                    <p:nvPr/>
                  </p:nvCxnSpPr>
                  <p:spPr>
                    <a:xfrm>
                      <a:off x="5635778" y="3256198"/>
                      <a:ext cx="0" cy="43204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" name="テキスト ボックス 24"/>
                    <p:cNvSpPr txBox="1"/>
                    <p:nvPr/>
                  </p:nvSpPr>
                  <p:spPr>
                    <a:xfrm>
                      <a:off x="5575389" y="3297609"/>
                      <a:ext cx="216024" cy="41975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kumimoji="1" lang="en-US" altLang="ja-JP" dirty="0" smtClean="0"/>
                    </a:p>
                    <a:p>
                      <a:endParaRPr kumimoji="1" lang="ja-JP" altLang="en-US" dirty="0"/>
                    </a:p>
                  </p:txBody>
                </p:sp>
              </p:grpSp>
              <p:grpSp>
                <p:nvGrpSpPr>
                  <p:cNvPr id="24" name="グループ化 23"/>
                  <p:cNvGrpSpPr/>
                  <p:nvPr/>
                </p:nvGrpSpPr>
                <p:grpSpPr>
                  <a:xfrm>
                    <a:off x="6353922" y="6256475"/>
                    <a:ext cx="1851938" cy="46395"/>
                    <a:chOff x="6306571" y="6259047"/>
                    <a:chExt cx="1977860" cy="46395"/>
                  </a:xfrm>
                </p:grpSpPr>
                <p:cxnSp>
                  <p:nvCxnSpPr>
                    <p:cNvPr id="19" name="直線コネクタ 18"/>
                    <p:cNvCxnSpPr/>
                    <p:nvPr/>
                  </p:nvCxnSpPr>
                  <p:spPr>
                    <a:xfrm flipV="1">
                      <a:off x="6306571" y="6284480"/>
                      <a:ext cx="1977860" cy="6850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" name="円/楕円 27"/>
                    <p:cNvSpPr/>
                    <p:nvPr/>
                  </p:nvSpPr>
                  <p:spPr>
                    <a:xfrm>
                      <a:off x="7231667" y="6259048"/>
                      <a:ext cx="45719" cy="45719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9" name="円/楕円 28"/>
                    <p:cNvSpPr/>
                    <p:nvPr/>
                  </p:nvSpPr>
                  <p:spPr>
                    <a:xfrm>
                      <a:off x="7994115" y="6259048"/>
                      <a:ext cx="45719" cy="45719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0" name="円/楕円 29"/>
                    <p:cNvSpPr/>
                    <p:nvPr/>
                  </p:nvSpPr>
                  <p:spPr>
                    <a:xfrm>
                      <a:off x="7576906" y="6259048"/>
                      <a:ext cx="45719" cy="45719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1" name="円/楕円 30"/>
                    <p:cNvSpPr/>
                    <p:nvPr/>
                  </p:nvSpPr>
                  <p:spPr>
                    <a:xfrm>
                      <a:off x="6559017" y="6259723"/>
                      <a:ext cx="45719" cy="45719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2" name="円/楕円 31"/>
                    <p:cNvSpPr/>
                    <p:nvPr/>
                  </p:nvSpPr>
                  <p:spPr>
                    <a:xfrm>
                      <a:off x="6876256" y="6259047"/>
                      <a:ext cx="45719" cy="45719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43" name="グループ化 42"/>
                  <p:cNvGrpSpPr/>
                  <p:nvPr/>
                </p:nvGrpSpPr>
                <p:grpSpPr>
                  <a:xfrm>
                    <a:off x="6357795" y="6041289"/>
                    <a:ext cx="1851938" cy="46394"/>
                    <a:chOff x="6306571" y="6259048"/>
                    <a:chExt cx="1977860" cy="46394"/>
                  </a:xfrm>
                  <a:solidFill>
                    <a:srgbClr val="0070C0"/>
                  </a:solidFill>
                </p:grpSpPr>
                <p:cxnSp>
                  <p:nvCxnSpPr>
                    <p:cNvPr id="44" name="直線コネクタ 43"/>
                    <p:cNvCxnSpPr/>
                    <p:nvPr/>
                  </p:nvCxnSpPr>
                  <p:spPr>
                    <a:xfrm flipV="1">
                      <a:off x="6306571" y="6284480"/>
                      <a:ext cx="1977860" cy="6850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5" name="円/楕円 44"/>
                    <p:cNvSpPr/>
                    <p:nvPr/>
                  </p:nvSpPr>
                  <p:spPr>
                    <a:xfrm>
                      <a:off x="7231667" y="6259048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6" name="円/楕円 45"/>
                    <p:cNvSpPr/>
                    <p:nvPr/>
                  </p:nvSpPr>
                  <p:spPr>
                    <a:xfrm>
                      <a:off x="7994115" y="6259048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8" name="円/楕円 47"/>
                    <p:cNvSpPr/>
                    <p:nvPr/>
                  </p:nvSpPr>
                  <p:spPr>
                    <a:xfrm>
                      <a:off x="6559017" y="6259723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50" name="グループ化 49"/>
                  <p:cNvGrpSpPr/>
                  <p:nvPr/>
                </p:nvGrpSpPr>
                <p:grpSpPr>
                  <a:xfrm>
                    <a:off x="6357795" y="6453336"/>
                    <a:ext cx="1851938" cy="46394"/>
                    <a:chOff x="6306571" y="6259048"/>
                    <a:chExt cx="1977860" cy="46394"/>
                  </a:xfrm>
                  <a:solidFill>
                    <a:srgbClr val="92D050"/>
                  </a:solidFill>
                </p:grpSpPr>
                <p:cxnSp>
                  <p:nvCxnSpPr>
                    <p:cNvPr id="51" name="直線コネクタ 50"/>
                    <p:cNvCxnSpPr/>
                    <p:nvPr/>
                  </p:nvCxnSpPr>
                  <p:spPr>
                    <a:xfrm flipV="1">
                      <a:off x="6306571" y="6284480"/>
                      <a:ext cx="1977860" cy="6850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rgbClr val="92D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2" name="円/楕円 51"/>
                    <p:cNvSpPr/>
                    <p:nvPr/>
                  </p:nvSpPr>
                  <p:spPr>
                    <a:xfrm>
                      <a:off x="7231667" y="6259048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53" name="円/楕円 52"/>
                    <p:cNvSpPr/>
                    <p:nvPr/>
                  </p:nvSpPr>
                  <p:spPr>
                    <a:xfrm>
                      <a:off x="7994115" y="6259048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54" name="円/楕円 53"/>
                    <p:cNvSpPr/>
                    <p:nvPr/>
                  </p:nvSpPr>
                  <p:spPr>
                    <a:xfrm>
                      <a:off x="6559017" y="6259723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2055" name="直線矢印コネクタ 2054"/>
                <p:cNvCxnSpPr/>
                <p:nvPr/>
              </p:nvCxnSpPr>
              <p:spPr>
                <a:xfrm>
                  <a:off x="490101" y="1520260"/>
                  <a:ext cx="27176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434158" y="1287500"/>
                  <a:ext cx="43204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100" dirty="0" smtClean="0"/>
                    <a:t>1cm</a:t>
                  </a:r>
                  <a:endParaRPr kumimoji="1" lang="ja-JP" altLang="en-US" sz="1100" dirty="0"/>
                </a:p>
              </p:txBody>
            </p:sp>
            <p:cxnSp>
              <p:nvCxnSpPr>
                <p:cNvPr id="11" name="直線矢印コネクタ 10"/>
                <p:cNvCxnSpPr/>
                <p:nvPr/>
              </p:nvCxnSpPr>
              <p:spPr>
                <a:xfrm>
                  <a:off x="208131" y="1310587"/>
                  <a:ext cx="0" cy="27631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テキスト ボックス 46"/>
              <p:cNvSpPr txBox="1"/>
              <p:nvPr/>
            </p:nvSpPr>
            <p:spPr>
              <a:xfrm rot="16200000">
                <a:off x="97057" y="1308111"/>
                <a:ext cx="4884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100" dirty="0" smtClean="0"/>
                  <a:t>1cm</a:t>
                </a:r>
                <a:endParaRPr kumimoji="1" lang="ja-JP" altLang="en-US" sz="1100" dirty="0"/>
              </a:p>
            </p:txBody>
          </p:sp>
        </p:grpSp>
        <p:sp>
          <p:nvSpPr>
            <p:cNvPr id="2051" name="テキスト ボックス 2050"/>
            <p:cNvSpPr txBox="1"/>
            <p:nvPr/>
          </p:nvSpPr>
          <p:spPr>
            <a:xfrm>
              <a:off x="343095" y="1134338"/>
              <a:ext cx="1029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counter</a:t>
              </a:r>
              <a:endParaRPr kumimoji="1" lang="ja-JP" altLang="en-US" dirty="0"/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534" y="1142985"/>
            <a:ext cx="2839191" cy="2228370"/>
          </a:xfrm>
          <a:prstGeom prst="rect">
            <a:avLst/>
          </a:prstGeom>
        </p:spPr>
      </p:pic>
      <p:grpSp>
        <p:nvGrpSpPr>
          <p:cNvPr id="27" name="グループ化 26"/>
          <p:cNvGrpSpPr/>
          <p:nvPr/>
        </p:nvGrpSpPr>
        <p:grpSpPr>
          <a:xfrm>
            <a:off x="71018" y="2128095"/>
            <a:ext cx="2538983" cy="1195616"/>
            <a:chOff x="86932" y="2340703"/>
            <a:chExt cx="2538983" cy="1195616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615752" y="2340703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BC422</a:t>
              </a:r>
              <a:endParaRPr kumimoji="1" lang="ja-JP" altLang="en-US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86932" y="2705322"/>
              <a:ext cx="2538983" cy="83099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600" dirty="0"/>
                <a:t>Moving-average 3 points, digital Constant-fraction at </a:t>
              </a:r>
              <a:r>
                <a:rPr lang="en-US" altLang="ja-JP" sz="1600" b="1" dirty="0"/>
                <a:t>8%</a:t>
              </a:r>
              <a:r>
                <a:rPr lang="en-US" altLang="ja-JP" sz="1600" dirty="0"/>
                <a:t> fraction </a:t>
              </a:r>
            </a:p>
          </p:txBody>
        </p:sp>
      </p:grpSp>
      <p:sp>
        <p:nvSpPr>
          <p:cNvPr id="55" name="円/楕円 54"/>
          <p:cNvSpPr/>
          <p:nvPr/>
        </p:nvSpPr>
        <p:spPr>
          <a:xfrm>
            <a:off x="3128971" y="2232877"/>
            <a:ext cx="2523367" cy="925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Average 53.4 </a:t>
            </a:r>
            <a:r>
              <a:rPr kumimoji="1" lang="en-US" altLang="ja-JP" dirty="0" err="1" smtClean="0"/>
              <a:t>ps</a:t>
            </a:r>
            <a:endParaRPr kumimoji="1" lang="en-US" altLang="ja-JP" dirty="0" smtClean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7401020" y="1514876"/>
            <a:ext cx="0" cy="14619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7401020" y="2024125"/>
            <a:ext cx="1152128" cy="394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25ps</a:t>
            </a:r>
            <a:endParaRPr kumimoji="1" lang="ja-JP" altLang="en-US" dirty="0"/>
          </a:p>
        </p:txBody>
      </p:sp>
      <p:cxnSp>
        <p:nvCxnSpPr>
          <p:cNvPr id="57" name="直線矢印コネクタ 56"/>
          <p:cNvCxnSpPr/>
          <p:nvPr/>
        </p:nvCxnSpPr>
        <p:spPr>
          <a:xfrm flipH="1">
            <a:off x="7531730" y="4038668"/>
            <a:ext cx="1552" cy="13011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円/楕円 57"/>
          <p:cNvSpPr/>
          <p:nvPr/>
        </p:nvSpPr>
        <p:spPr>
          <a:xfrm>
            <a:off x="6784695" y="4734243"/>
            <a:ext cx="1152128" cy="394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4</a:t>
            </a:r>
            <a:r>
              <a:rPr lang="en-US" altLang="ja-JP" dirty="0" smtClean="0"/>
              <a:t>0</a:t>
            </a:r>
            <a:r>
              <a:rPr kumimoji="1" lang="en-US" altLang="ja-JP" dirty="0" smtClean="0"/>
              <a:t>ps</a:t>
            </a:r>
            <a:endParaRPr kumimoji="1" lang="ja-JP" altLang="en-US" dirty="0"/>
          </a:p>
        </p:txBody>
      </p:sp>
      <p:sp>
        <p:nvSpPr>
          <p:cNvPr id="14" name="右矢印 13"/>
          <p:cNvSpPr/>
          <p:nvPr/>
        </p:nvSpPr>
        <p:spPr>
          <a:xfrm>
            <a:off x="5796136" y="2561857"/>
            <a:ext cx="648072" cy="434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右矢印 58"/>
          <p:cNvSpPr/>
          <p:nvPr/>
        </p:nvSpPr>
        <p:spPr>
          <a:xfrm>
            <a:off x="5796136" y="4855667"/>
            <a:ext cx="648072" cy="434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6644383" y="1678262"/>
            <a:ext cx="2179793" cy="1754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53.3 </a:t>
            </a:r>
            <a:r>
              <a:rPr kumimoji="1" lang="en-US" altLang="ja-JP" sz="3600" dirty="0" err="1" smtClean="0"/>
              <a:t>ps</a:t>
            </a:r>
            <a:endParaRPr kumimoji="1" lang="en-US" altLang="ja-JP" sz="3600" dirty="0" smtClean="0"/>
          </a:p>
          <a:p>
            <a:pPr algn="ctr"/>
            <a:r>
              <a:rPr lang="en-US" altLang="ja-JP" sz="1600" dirty="0" smtClean="0"/>
              <a:t>(</a:t>
            </a:r>
            <a:r>
              <a:rPr lang="en-US" altLang="ja-JP" sz="1600" dirty="0"/>
              <a:t>expected 50.1</a:t>
            </a:r>
            <a:r>
              <a:rPr lang="en-US" altLang="ja-JP" sz="1600" dirty="0" smtClean="0"/>
              <a:t>)</a:t>
            </a:r>
            <a:endParaRPr lang="ja-JP" altLang="en-US" sz="1600" dirty="0"/>
          </a:p>
        </p:txBody>
      </p:sp>
      <p:sp>
        <p:nvSpPr>
          <p:cNvPr id="60" name="円/楕円 59"/>
          <p:cNvSpPr/>
          <p:nvPr/>
        </p:nvSpPr>
        <p:spPr>
          <a:xfrm>
            <a:off x="6644384" y="3835661"/>
            <a:ext cx="2179793" cy="1754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54.8ps</a:t>
            </a:r>
          </a:p>
          <a:p>
            <a:pPr algn="ctr"/>
            <a:r>
              <a:rPr lang="en-US" altLang="ja-JP" sz="1600" dirty="0"/>
              <a:t>(expected 44.7</a:t>
            </a:r>
            <a:r>
              <a:rPr lang="en-US" altLang="ja-JP" sz="1600" dirty="0" smtClean="0"/>
              <a:t>)</a:t>
            </a:r>
            <a:endParaRPr lang="en-US" altLang="ja-JP" sz="16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50" y="3194782"/>
            <a:ext cx="2890366" cy="2268533"/>
          </a:xfrm>
          <a:prstGeom prst="rect">
            <a:avLst/>
          </a:prstGeom>
        </p:spPr>
      </p:pic>
      <p:sp>
        <p:nvSpPr>
          <p:cNvPr id="56" name="円/楕円 55"/>
          <p:cNvSpPr/>
          <p:nvPr/>
        </p:nvSpPr>
        <p:spPr>
          <a:xfrm>
            <a:off x="3177533" y="4147781"/>
            <a:ext cx="2523367" cy="925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Average 55.4 </a:t>
            </a:r>
            <a:r>
              <a:rPr kumimoji="1" lang="en-US" altLang="ja-JP" dirty="0" err="1" smtClean="0"/>
              <a:t>ps</a:t>
            </a:r>
            <a:endParaRPr kumimoji="1" lang="en-US" altLang="ja-JP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7445" y="5134535"/>
            <a:ext cx="7377767" cy="2170093"/>
          </a:xfrm>
        </p:spPr>
        <p:txBody>
          <a:bodyPr>
            <a:noAutofit/>
          </a:bodyPr>
          <a:lstStyle/>
          <a:p>
            <a:pPr>
              <a:lnSpc>
                <a:spcPts val="1500"/>
              </a:lnSpc>
            </a:pPr>
            <a:endParaRPr lang="en-US" altLang="ja-JP" sz="1800" dirty="0" smtClean="0"/>
          </a:p>
          <a:p>
            <a:pPr>
              <a:lnSpc>
                <a:spcPts val="1500"/>
              </a:lnSpc>
            </a:pPr>
            <a:r>
              <a:rPr lang="en-US" altLang="ja-JP" sz="1800" dirty="0" smtClean="0"/>
              <a:t>Resolution </a:t>
            </a:r>
            <a:r>
              <a:rPr lang="en-US" altLang="ja-JP" sz="1800" dirty="0"/>
              <a:t>doesn’t change so much.</a:t>
            </a:r>
          </a:p>
          <a:p>
            <a:pPr>
              <a:lnSpc>
                <a:spcPts val="1500"/>
              </a:lnSpc>
            </a:pPr>
            <a:r>
              <a:rPr lang="en-US" altLang="ja-JP" sz="1800" dirty="0" smtClean="0"/>
              <a:t>Mean </a:t>
            </a:r>
            <a:r>
              <a:rPr lang="en-US" altLang="ja-JP" sz="1800" dirty="0"/>
              <a:t>has </a:t>
            </a:r>
            <a:r>
              <a:rPr lang="en-US" altLang="ja-JP" sz="1800" dirty="0" smtClean="0"/>
              <a:t>a little </a:t>
            </a:r>
            <a:r>
              <a:rPr lang="en-US" altLang="ja-JP" sz="1800" dirty="0"/>
              <a:t>position dependence </a:t>
            </a:r>
            <a:r>
              <a:rPr lang="en-US" altLang="ja-JP" sz="1800" dirty="0" smtClean="0"/>
              <a:t>.</a:t>
            </a:r>
            <a:endParaRPr lang="en-US" altLang="ja-JP" sz="1800" dirty="0"/>
          </a:p>
          <a:p>
            <a:pPr>
              <a:lnSpc>
                <a:spcPts val="1500"/>
              </a:lnSpc>
            </a:pPr>
            <a:r>
              <a:rPr lang="en-US" altLang="ja-JP" sz="1800" dirty="0" smtClean="0"/>
              <a:t>Measured resolution is worse than expected one. 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ja-JP" sz="1800" dirty="0"/>
              <a:t> </a:t>
            </a:r>
            <a:r>
              <a:rPr lang="en-US" altLang="ja-JP" sz="1800" dirty="0" smtClean="0"/>
              <a:t>            -&gt; We couldn’t apply proper bias voltage to MPPC for  some reasons. 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ja-JP" sz="1800" dirty="0" smtClean="0"/>
              <a:t>                    reflector still to be optimized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ja-JP" sz="1800" b="1" dirty="0">
                <a:solidFill>
                  <a:srgbClr val="000000"/>
                </a:solidFill>
              </a:rPr>
              <a:t>Overall positron time resolution is a little worsened. 33ps -&gt; 37ps (EJ228)</a:t>
            </a:r>
            <a:endParaRPr lang="en-US" altLang="ja-JP" sz="1800" b="1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290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06"/>
    </mc:Choice>
    <mc:Fallback xmlns="">
      <p:transition spd="slow" advTm="46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4" grpId="0" animBg="1"/>
      <p:bldP spid="59" grpId="0" animBg="1"/>
      <p:bldP spid="18" grpId="0" animBg="1"/>
      <p:bldP spid="60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 and Prospects</a:t>
            </a:r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ja-JP" dirty="0" smtClean="0"/>
              <a:t>summary</a:t>
            </a:r>
          </a:p>
          <a:p>
            <a:pPr lvl="1"/>
            <a:r>
              <a:rPr lang="en-US" altLang="ja-JP" dirty="0" smtClean="0"/>
              <a:t> Pixelated </a:t>
            </a:r>
            <a:r>
              <a:rPr lang="en-US" altLang="ja-JP" dirty="0"/>
              <a:t>timing counter with an improved timing resolution is under development for MEG upgrade. 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Basic </a:t>
            </a:r>
            <a:r>
              <a:rPr lang="en-US" altLang="ja-JP" dirty="0"/>
              <a:t>properties of single pixel were </a:t>
            </a:r>
            <a:r>
              <a:rPr lang="en-US" altLang="ja-JP" dirty="0" smtClean="0"/>
              <a:t>measured with smaller counter.</a:t>
            </a:r>
          </a:p>
          <a:p>
            <a:pPr lvl="2"/>
            <a:r>
              <a:rPr lang="en-US" altLang="ja-JP" dirty="0" smtClean="0"/>
              <a:t>Good resolution confirmed</a:t>
            </a:r>
          </a:p>
          <a:p>
            <a:pPr lvl="2"/>
            <a:r>
              <a:rPr lang="en-US" altLang="ja-JP" dirty="0" smtClean="0"/>
              <a:t>Bias dependence and effect of temperature variation are studied.</a:t>
            </a:r>
          </a:p>
          <a:p>
            <a:pPr marL="914400" lvl="2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 -&gt; temperature control might be necessary.</a:t>
            </a:r>
          </a:p>
          <a:p>
            <a:pPr lvl="2"/>
            <a:r>
              <a:rPr lang="en-US" altLang="ja-JP" dirty="0" smtClean="0"/>
              <a:t>Effect of parallel connection is small.</a:t>
            </a:r>
          </a:p>
          <a:p>
            <a:pPr lvl="1"/>
            <a:r>
              <a:rPr lang="en-US" altLang="ja-JP" dirty="0" smtClean="0"/>
              <a:t>Construction </a:t>
            </a:r>
            <a:r>
              <a:rPr lang="en-US" altLang="ja-JP" dirty="0"/>
              <a:t>and test of single pixel prototype is started</a:t>
            </a:r>
            <a:r>
              <a:rPr lang="en-US" altLang="ja-JP" dirty="0" smtClean="0"/>
              <a:t>.</a:t>
            </a:r>
          </a:p>
          <a:p>
            <a:pPr lvl="2"/>
            <a:r>
              <a:rPr lang="en-US" altLang="ja-JP" dirty="0" smtClean="0"/>
              <a:t>Though it have not been optimized yet, reasonable resolution is already achieved.</a:t>
            </a:r>
          </a:p>
          <a:p>
            <a:endParaRPr lang="en-US" altLang="ja-JP" dirty="0"/>
          </a:p>
          <a:p>
            <a:r>
              <a:rPr lang="en-US" altLang="ja-JP" dirty="0" smtClean="0"/>
              <a:t>prospects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Solve the problem that proper gain cannot be applied.</a:t>
            </a:r>
            <a:endParaRPr lang="en-US" altLang="ja-JP" dirty="0"/>
          </a:p>
          <a:p>
            <a:pPr lvl="1"/>
            <a:r>
              <a:rPr lang="en-US" altLang="ja-JP" dirty="0" smtClean="0"/>
              <a:t>Optimize the single pixel</a:t>
            </a:r>
            <a:r>
              <a:rPr lang="ja-JP" altLang="en-US" dirty="0" smtClean="0"/>
              <a:t> </a:t>
            </a:r>
            <a:r>
              <a:rPr lang="en-US" altLang="ja-JP" dirty="0" smtClean="0"/>
              <a:t>performance (reflector, size)</a:t>
            </a:r>
          </a:p>
          <a:p>
            <a:pPr lvl="1"/>
            <a:r>
              <a:rPr lang="en-US" altLang="ja-JP" dirty="0" smtClean="0"/>
              <a:t>Optimize the layout </a:t>
            </a:r>
            <a:endParaRPr lang="en-US" altLang="ja-JP" dirty="0"/>
          </a:p>
          <a:p>
            <a:pPr lvl="1"/>
            <a:r>
              <a:rPr lang="en-US" altLang="ja-JP" dirty="0" smtClean="0"/>
              <a:t>Construct the prototype detector with several tens of</a:t>
            </a:r>
            <a:r>
              <a:rPr lang="ja-JP" altLang="en-US" dirty="0" smtClean="0"/>
              <a:t> </a:t>
            </a:r>
            <a:r>
              <a:rPr lang="en-US" altLang="ja-JP" dirty="0" smtClean="0"/>
              <a:t>pixels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ja-JP" dirty="0"/>
              <a:t>B</a:t>
            </a:r>
            <a:r>
              <a:rPr lang="en-US" altLang="ja-JP" dirty="0" smtClean="0"/>
              <a:t>eam test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ja-JP" dirty="0" smtClean="0"/>
              <a:t>Prove multiple </a:t>
            </a:r>
            <a:r>
              <a:rPr lang="en-US" altLang="ja-JP" dirty="0"/>
              <a:t>hit </a:t>
            </a:r>
            <a:r>
              <a:rPr lang="en-US" altLang="ja-JP" dirty="0" smtClean="0"/>
              <a:t>scheme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82241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26"/>
    </mc:Choice>
    <mc:Fallback xmlns="">
      <p:transition spd="slow" advTm="7972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39552" y="2132856"/>
            <a:ext cx="648072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6000" dirty="0" smtClean="0">
                <a:solidFill>
                  <a:schemeClr val="bg1"/>
                </a:solidFill>
                <a:latin typeface="Monotype Corsiva" pitchFamily="66" charset="0"/>
                <a:ea typeface="HGS行書体" pitchFamily="66" charset="-128"/>
              </a:rPr>
              <a:t>Thank you</a:t>
            </a:r>
            <a:endParaRPr kumimoji="1" lang="ja-JP" altLang="en-US" sz="6000" dirty="0">
              <a:solidFill>
                <a:schemeClr val="bg1"/>
              </a:solidFill>
              <a:latin typeface="Monotype Corsiva" pitchFamily="66" charset="0"/>
              <a:ea typeface="HGS行書体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1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4"/>
    </mc:Choice>
    <mc:Fallback xmlns="">
      <p:transition spd="slow" advTm="657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Introduction</a:t>
            </a:r>
          </a:p>
          <a:p>
            <a:pPr lvl="1"/>
            <a:r>
              <a:rPr kumimoji="1" lang="en-US" altLang="ja-JP" dirty="0" smtClean="0"/>
              <a:t>MEG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Upgrade</a:t>
            </a:r>
          </a:p>
          <a:p>
            <a:r>
              <a:rPr lang="en-US" altLang="ja-JP" dirty="0" smtClean="0"/>
              <a:t>Pixelated </a:t>
            </a:r>
            <a:r>
              <a:rPr lang="en-US" altLang="ja-JP" dirty="0"/>
              <a:t>t</a:t>
            </a:r>
            <a:r>
              <a:rPr lang="en-US" altLang="ja-JP" dirty="0" smtClean="0"/>
              <a:t>iming counter</a:t>
            </a:r>
          </a:p>
          <a:p>
            <a:pPr lvl="1"/>
            <a:r>
              <a:rPr lang="en-US" altLang="ja-JP" dirty="0"/>
              <a:t>Concept and expected </a:t>
            </a:r>
            <a:r>
              <a:rPr lang="en-US" altLang="ja-JP" dirty="0" smtClean="0"/>
              <a:t>performance</a:t>
            </a:r>
          </a:p>
          <a:p>
            <a:r>
              <a:rPr kumimoji="1" lang="en-US" altLang="ja-JP" dirty="0" smtClean="0"/>
              <a:t>Single pixel study</a:t>
            </a:r>
          </a:p>
          <a:p>
            <a:pPr lvl="1"/>
            <a:r>
              <a:rPr lang="en-US" altLang="ja-JP" dirty="0"/>
              <a:t>Test with smaller counter</a:t>
            </a:r>
          </a:p>
          <a:p>
            <a:pPr lvl="1"/>
            <a:r>
              <a:rPr lang="en-US" altLang="ja-JP" dirty="0"/>
              <a:t>Construction and test of prototype of single pixel </a:t>
            </a:r>
          </a:p>
          <a:p>
            <a:r>
              <a:rPr lang="en-US" altLang="ja-JP" dirty="0" smtClean="0"/>
              <a:t>Summary </a:t>
            </a:r>
            <a:r>
              <a:rPr lang="en-US" altLang="ja-JP" dirty="0"/>
              <a:t>and Prospects</a:t>
            </a:r>
            <a:endParaRPr lang="ja-JP" altLang="en-US" dirty="0"/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8895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66"/>
    </mc:Choice>
    <mc:Fallback xmlns="">
      <p:transition spd="slow" advTm="2416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 up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55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</a:t>
            </a:r>
            <a:r>
              <a:rPr kumimoji="1" lang="en-US" altLang="ja-JP" dirty="0" smtClean="0"/>
              <a:t>ost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91925"/>
            <a:ext cx="322312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2898580" y="54452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Cost estimate for the new pixelated </a:t>
            </a:r>
            <a:r>
              <a:rPr lang="en-US" altLang="ja-JP" dirty="0" smtClean="0"/>
              <a:t>timing counter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26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 Schedule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5094"/>
            <a:ext cx="4067294" cy="579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8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Radial hardness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" y="1268760"/>
            <a:ext cx="5120406" cy="463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4788024" y="212114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/>
              <a:t>Results from the irradiation tests of Hamamatsu MPPC (S10362-33-050C) performed by the PSI SR group. Significant </a:t>
            </a:r>
            <a:r>
              <a:rPr lang="en-US" altLang="ja-JP" dirty="0" smtClean="0"/>
              <a:t>increase of </a:t>
            </a:r>
            <a:r>
              <a:rPr lang="en-US" altLang="ja-JP" dirty="0"/>
              <a:t>dark current (top) and 15% gain degrease (middle) are observed, while the timing resolution is unchanged (bottom</a:t>
            </a:r>
            <a:r>
              <a:rPr lang="en-US" altLang="ja-JP" dirty="0" smtClean="0"/>
              <a:t>).</a:t>
            </a:r>
          </a:p>
          <a:p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Courtesy </a:t>
            </a:r>
            <a:r>
              <a:rPr lang="en-US" altLang="ja-JP" dirty="0"/>
              <a:t>of </a:t>
            </a:r>
            <a:r>
              <a:rPr lang="en-US" altLang="ja-JP" dirty="0" smtClean="0"/>
              <a:t>Dr. A</a:t>
            </a:r>
            <a:r>
              <a:rPr lang="en-US" altLang="ja-JP" dirty="0"/>
              <a:t>. </a:t>
            </a:r>
            <a:r>
              <a:rPr lang="en-US" altLang="ja-JP" dirty="0" err="1"/>
              <a:t>Stoykov</a:t>
            </a:r>
            <a:r>
              <a:rPr lang="en-US" altLang="ja-JP" dirty="0"/>
              <a:t> of Paul </a:t>
            </a:r>
            <a:r>
              <a:rPr lang="en-US" altLang="ja-JP" dirty="0" err="1"/>
              <a:t>Scherrer</a:t>
            </a:r>
            <a:r>
              <a:rPr lang="en-US" altLang="ja-JP" dirty="0"/>
              <a:t> </a:t>
            </a:r>
            <a:r>
              <a:rPr lang="en-US" altLang="ja-JP" dirty="0" err="1"/>
              <a:t>Institut</a:t>
            </a:r>
            <a:r>
              <a:rPr lang="en-US" altLang="ja-JP" dirty="0"/>
              <a:t>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99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"/>
    </mc:Choice>
    <mc:Fallback xmlns="">
      <p:transition spd="slow" advTm="1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Charge -&gt; Energy</a:t>
            </a:r>
            <a:endParaRPr kumimoji="1" lang="ja-JP" alt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47522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318422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4606203" y="3932479"/>
            <a:ext cx="301860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/>
              <a:t>A. </a:t>
            </a:r>
            <a:r>
              <a:rPr lang="en-US" altLang="ja-JP" sz="1050" dirty="0" err="1"/>
              <a:t>Stoykov</a:t>
            </a:r>
            <a:r>
              <a:rPr lang="en-US" altLang="ja-JP" sz="1050" dirty="0"/>
              <a:t> et al. NDIP 2011</a:t>
            </a:r>
            <a:endParaRPr lang="ja-JP" alt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860032" y="4869160"/>
                <a:ext cx="3168352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Match</a:t>
                </a:r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the</a:t>
                </a:r>
                <a:r>
                  <a:rPr lang="ja-JP" altLang="en-US" dirty="0" smtClean="0"/>
                  <a:t> </a:t>
                </a:r>
                <a:r>
                  <a:rPr lang="en-US" altLang="ja-JP" dirty="0"/>
                  <a:t>c</a:t>
                </a:r>
                <a:r>
                  <a:rPr lang="en-US" altLang="ja-JP" dirty="0" smtClean="0"/>
                  <a:t>harge peak with energy peak(use μSR group’s result)</a:t>
                </a:r>
              </a:p>
              <a:p>
                <a:r>
                  <a:rPr lang="ja-JP" altLang="en-US" sz="2000" dirty="0" smtClean="0"/>
                  <a:t>→</a:t>
                </a:r>
                <a:r>
                  <a:rPr lang="en-US" altLang="ja-JP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𝐸</m:t>
                    </m:r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=4.6∙</m:t>
                    </m:r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𝑄</m:t>
                    </m:r>
                  </m:oMath>
                </a14:m>
                <a:endParaRPr lang="ja-JP" altLang="en-US" sz="2000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869160"/>
                <a:ext cx="3168352" cy="1508105"/>
              </a:xfrm>
              <a:prstGeom prst="rect">
                <a:avLst/>
              </a:prstGeom>
              <a:blipFill rotWithShape="1">
                <a:blip r:embed="rId4"/>
                <a:stretch>
                  <a:fillRect l="-1923" t="-20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20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"/>
    </mc:Choice>
    <mc:Fallback xmlns="">
      <p:transition spd="slow" advTm="12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I-V curve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30" y="819915"/>
            <a:ext cx="4402646" cy="311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705057" y="3843164"/>
            <a:ext cx="327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↑</a:t>
            </a:r>
            <a:r>
              <a:rPr kumimoji="1" lang="en-US" altLang="ja-JP" dirty="0" smtClean="0"/>
              <a:t>Parallel connection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9187" y="3640834"/>
            <a:ext cx="256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single </a:t>
            </a:r>
            <a:endParaRPr kumimoji="1" lang="ja-JP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4" y="542927"/>
            <a:ext cx="4142428" cy="300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>
            <a:off x="2339752" y="5855413"/>
            <a:ext cx="0" cy="372711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3386808" y="5903993"/>
            <a:ext cx="0" cy="372711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上矢印吹き出し 15"/>
          <p:cNvSpPr/>
          <p:nvPr/>
        </p:nvSpPr>
        <p:spPr>
          <a:xfrm>
            <a:off x="2131454" y="6276704"/>
            <a:ext cx="1374825" cy="58137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Break down voltage</a:t>
            </a:r>
            <a:endParaRPr kumimoji="1" lang="ja-JP" alt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50" y="4318359"/>
            <a:ext cx="3707292" cy="253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グループ化 17"/>
          <p:cNvGrpSpPr/>
          <p:nvPr/>
        </p:nvGrpSpPr>
        <p:grpSpPr>
          <a:xfrm>
            <a:off x="672453" y="3805129"/>
            <a:ext cx="4022410" cy="2529138"/>
            <a:chOff x="1012567" y="1542812"/>
            <a:chExt cx="7827566" cy="5301209"/>
          </a:xfrm>
        </p:grpSpPr>
        <p:pic>
          <p:nvPicPr>
            <p:cNvPr id="1028" name="Picture 4" descr="Sc.eps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567" y="1542812"/>
              <a:ext cx="7827566" cy="5301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1835696" y="5877272"/>
              <a:ext cx="61926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88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"/>
    </mc:Choice>
    <mc:Fallback xmlns="">
      <p:transition spd="slow" advTm="30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Reference charge dependence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54665"/>
            <a:ext cx="5832648" cy="440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54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"/>
    </mc:Choice>
    <mc:Fallback xmlns="">
      <p:transition spd="slow" advTm="24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Single VS para</a:t>
            </a:r>
            <a:r>
              <a:rPr lang="en-US" altLang="ja-JP" dirty="0" smtClean="0"/>
              <a:t>llel(Q/A)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544616" cy="446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29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"/>
    </mc:Choice>
    <mc:Fallback xmlns="">
      <p:transition spd="slow" advTm="2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Electric noise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5676900" cy="44958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228184" y="2060848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The one side of counter signal is divided two and connected DRS’s two channels respectively.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711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"/>
    </mc:Choice>
    <mc:Fallback xmlns="">
      <p:transition spd="slow" advTm="44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グループ化 43"/>
          <p:cNvGrpSpPr/>
          <p:nvPr/>
        </p:nvGrpSpPr>
        <p:grpSpPr>
          <a:xfrm>
            <a:off x="499135" y="1520920"/>
            <a:ext cx="2721974" cy="2244266"/>
            <a:chOff x="512012" y="1781853"/>
            <a:chExt cx="2721974" cy="2244266"/>
          </a:xfrm>
        </p:grpSpPr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12" y="1870461"/>
              <a:ext cx="2721974" cy="2155658"/>
            </a:xfrm>
            <a:prstGeom prst="rect">
              <a:avLst/>
            </a:prstGeom>
          </p:spPr>
        </p:pic>
        <p:sp>
          <p:nvSpPr>
            <p:cNvPr id="37" name="テキスト ボックス 36"/>
            <p:cNvSpPr txBox="1"/>
            <p:nvPr/>
          </p:nvSpPr>
          <p:spPr>
            <a:xfrm>
              <a:off x="958679" y="1781853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BC422</a:t>
              </a:r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Position reconstruction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51588"/>
                <a:ext cx="8229600" cy="551777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𝑥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=0.5×</m:t>
                    </m:r>
                    <m:r>
                      <a:rPr kumimoji="1" lang="ja-JP" altLang="en-US" sz="2000" b="0" i="1" smtClean="0">
                        <a:latin typeface="Cambria Math"/>
                      </a:rPr>
                      <m:t>𝝀</m:t>
                    </m:r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/>
                      </a:rPr>
                      <m:t>log</m:t>
                    </m:r>
                    <m:f>
                      <m:f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kumimoji="1" lang="en-US" altLang="ja-JP" sz="20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kumimoji="1" lang="en-US" altLang="ja-JP" sz="2000" b="0" dirty="0" smtClean="0"/>
                  <a:t> -&gt; attenuation  length</a:t>
                </a:r>
              </a:p>
              <a:p>
                <a:pPr marL="0" indent="0">
                  <a:buNone/>
                </a:pPr>
                <a:r>
                  <a:rPr kumimoji="1" lang="en-US" altLang="ja-JP" sz="2000" b="0" dirty="0" smtClean="0"/>
                  <a:t> </a:t>
                </a:r>
              </a:p>
              <a:p>
                <a:endParaRPr lang="en-US" altLang="ja-JP" sz="2000" i="1" dirty="0" smtClean="0">
                  <a:latin typeface="Cambria Math"/>
                </a:endParaRPr>
              </a:p>
              <a:p>
                <a:endParaRPr lang="en-US" altLang="ja-JP" sz="2000" i="1" dirty="0">
                  <a:latin typeface="Cambria Math"/>
                </a:endParaRPr>
              </a:p>
              <a:p>
                <a:endParaRPr lang="en-US" altLang="ja-JP" sz="2000" i="1" dirty="0" smtClean="0">
                  <a:latin typeface="Cambria Math"/>
                </a:endParaRPr>
              </a:p>
              <a:p>
                <a:endParaRPr lang="en-US" altLang="ja-JP" sz="20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altLang="ja-JP" sz="12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altLang="ja-JP" sz="12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𝑥</m:t>
                    </m:r>
                    <m:r>
                      <a:rPr lang="en-US" altLang="ja-JP" sz="2000" i="1">
                        <a:latin typeface="Cambria Math"/>
                      </a:rPr>
                      <m:t>=</m:t>
                    </m:r>
                    <m:r>
                      <a:rPr lang="en-US" altLang="ja-JP" sz="2000" b="0" i="1" smtClean="0">
                        <a:latin typeface="Cambria Math"/>
                      </a:rPr>
                      <m:t>𝑣</m:t>
                    </m:r>
                    <m:r>
                      <a:rPr lang="en-US" altLang="ja-JP" sz="200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altLang="ja-JP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ja-JP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2000" dirty="0" smtClean="0"/>
                  <a:t>         -&gt; scintillation light speed</a:t>
                </a:r>
                <a:endParaRPr lang="en-US" altLang="ja-JP" sz="2000" dirty="0"/>
              </a:p>
              <a:p>
                <a:pPr marL="0" indent="0">
                  <a:buNone/>
                </a:pPr>
                <a:endParaRPr kumimoji="1" lang="ja-JP" altLang="en-US" sz="2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51588"/>
                <a:ext cx="8229600" cy="5517772"/>
              </a:xfrm>
              <a:blipFill rotWithShape="1">
                <a:blip r:embed="rId4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グループ化 29"/>
          <p:cNvGrpSpPr/>
          <p:nvPr/>
        </p:nvGrpSpPr>
        <p:grpSpPr>
          <a:xfrm>
            <a:off x="6502637" y="397847"/>
            <a:ext cx="2508279" cy="1996157"/>
            <a:chOff x="6008837" y="908720"/>
            <a:chExt cx="2508279" cy="1996157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6008837" y="908720"/>
              <a:ext cx="2508279" cy="1527074"/>
              <a:chOff x="3021798" y="2182404"/>
              <a:chExt cx="2736304" cy="1664591"/>
            </a:xfrm>
          </p:grpSpPr>
          <p:grpSp>
            <p:nvGrpSpPr>
              <p:cNvPr id="5" name="グループ化 4"/>
              <p:cNvGrpSpPr/>
              <p:nvPr/>
            </p:nvGrpSpPr>
            <p:grpSpPr>
              <a:xfrm>
                <a:off x="3021798" y="2182404"/>
                <a:ext cx="2736304" cy="1664591"/>
                <a:chOff x="4499992" y="2706546"/>
                <a:chExt cx="1296144" cy="991753"/>
              </a:xfrm>
            </p:grpSpPr>
            <p:sp>
              <p:nvSpPr>
                <p:cNvPr id="8" name="フローチャート: 処理 7"/>
                <p:cNvSpPr/>
                <p:nvPr/>
              </p:nvSpPr>
              <p:spPr>
                <a:xfrm>
                  <a:off x="4499992" y="3256198"/>
                  <a:ext cx="1296144" cy="432048"/>
                </a:xfrm>
                <a:prstGeom prst="flowChartProcess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" name="直線コネクタ 8"/>
                <p:cNvCxnSpPr/>
                <p:nvPr/>
              </p:nvCxnSpPr>
              <p:spPr>
                <a:xfrm>
                  <a:off x="4716016" y="3256198"/>
                  <a:ext cx="0" cy="4320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コネクタ 9"/>
                <p:cNvCxnSpPr/>
                <p:nvPr/>
              </p:nvCxnSpPr>
              <p:spPr>
                <a:xfrm>
                  <a:off x="5575389" y="3266251"/>
                  <a:ext cx="0" cy="4320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テキスト ボックス 10"/>
                    <p:cNvSpPr txBox="1"/>
                    <p:nvPr/>
                  </p:nvSpPr>
                  <p:spPr>
                    <a:xfrm>
                      <a:off x="4499992" y="3301199"/>
                      <a:ext cx="216024" cy="3850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ja-JP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en-US" altLang="ja-JP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ja-JP" altLang="en-US" dirty="0"/>
                    </a:p>
                  </p:txBody>
                </p:sp>
              </mc:Choice>
              <mc:Fallback xmlns="">
                <p:sp>
                  <p:nvSpPr>
                    <p:cNvPr id="8" name="テキスト ボックス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99992" y="3301199"/>
                      <a:ext cx="216024" cy="385080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l="-2941" b="-144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" name="直線矢印コネクタ 11"/>
                <p:cNvCxnSpPr/>
                <p:nvPr/>
              </p:nvCxnSpPr>
              <p:spPr>
                <a:xfrm flipH="1">
                  <a:off x="5293037" y="2706546"/>
                  <a:ext cx="217115" cy="78719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テキスト ボックス 12"/>
                    <p:cNvSpPr txBox="1"/>
                    <p:nvPr/>
                  </p:nvSpPr>
                  <p:spPr>
                    <a:xfrm>
                      <a:off x="5575389" y="3297609"/>
                      <a:ext cx="216024" cy="3850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ja-JP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en-US" altLang="ja-JP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ja-JP" altLang="en-US" dirty="0"/>
                    </a:p>
                  </p:txBody>
                </p:sp>
              </mc:Choice>
              <mc:Fallback xmlns="">
                <p:sp>
                  <p:nvSpPr>
                    <p:cNvPr id="17" name="テキスト ボックス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75389" y="3297609"/>
                      <a:ext cx="216024" cy="385080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l="-1449" b="-144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" name="右矢印 5"/>
              <p:cNvSpPr/>
              <p:nvPr/>
            </p:nvSpPr>
            <p:spPr>
              <a:xfrm>
                <a:off x="4887935" y="3356992"/>
                <a:ext cx="532848" cy="216024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accent6"/>
                  </a:gs>
                  <a:gs pos="85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左矢印 6"/>
              <p:cNvSpPr/>
              <p:nvPr/>
            </p:nvSpPr>
            <p:spPr>
              <a:xfrm>
                <a:off x="3477849" y="3356992"/>
                <a:ext cx="1096742" cy="216026"/>
              </a:xfrm>
              <a:prstGeom prst="leftArrow">
                <a:avLst/>
              </a:prstGeom>
              <a:gradFill flip="none" rotWithShape="1">
                <a:gsLst>
                  <a:gs pos="0">
                    <a:schemeClr val="accent6"/>
                  </a:gs>
                  <a:gs pos="32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6344105" y="2407369"/>
                  <a:ext cx="1745825" cy="497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∝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kumimoji="1" lang="en-US" altLang="ja-JP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kumimoji="1" lang="en-US" altLang="ja-JP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b="0" i="1" smtClean="0">
                                        <a:latin typeface="Cambria Math"/>
                                        <a:ea typeface="Cambria Math"/>
                                      </a:rPr>
                                      <m:t>𝐿</m:t>
                                    </m:r>
                                    <m:r>
                                      <a:rPr kumimoji="1" lang="en-US" altLang="ja-JP" b="0" i="1" smtClean="0">
                                        <a:latin typeface="Cambria Math"/>
                                        <a:ea typeface="Cambria Math"/>
                                      </a:rPr>
                                      <m:t>±</m:t>
                                    </m:r>
                                    <m:r>
                                      <a:rPr kumimoji="1" lang="en-US" altLang="ja-JP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ja-JP" altLang="en-US" i="1">
                                        <a:latin typeface="Cambria Math"/>
                                        <a:ea typeface="Cambria Math"/>
                                      </a:rPr>
                                      <m:t>𝝀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4" name="テキスト ボックス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4105" y="2407369"/>
                  <a:ext cx="1745825" cy="49750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直線コネクタ 15"/>
            <p:cNvCxnSpPr/>
            <p:nvPr/>
          </p:nvCxnSpPr>
          <p:spPr>
            <a:xfrm>
              <a:off x="7262976" y="1455096"/>
              <a:ext cx="1" cy="9566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7288569" y="1270430"/>
                  <a:ext cx="2293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8569" y="1270430"/>
                  <a:ext cx="22936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2162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線矢印コネクタ 21"/>
            <p:cNvCxnSpPr/>
            <p:nvPr/>
          </p:nvCxnSpPr>
          <p:spPr>
            <a:xfrm>
              <a:off x="7262977" y="1639762"/>
              <a:ext cx="28054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7543528" y="1455096"/>
              <a:ext cx="0" cy="665722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図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46" y="2394004"/>
            <a:ext cx="2336570" cy="1850438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565223"/>
            <a:ext cx="2897457" cy="2294630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17101"/>
            <a:ext cx="2766442" cy="2190873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853382" y="446070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BC422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707904" y="445180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EJ228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635896" y="175005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EJ228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635896" y="2119388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↓</a:t>
            </a:r>
            <a:endParaRPr kumimoji="1" lang="en-US" altLang="ja-JP" dirty="0" smtClean="0"/>
          </a:p>
          <a:p>
            <a:r>
              <a:rPr lang="en-US" altLang="ja-JP" dirty="0" smtClean="0"/>
              <a:t>Since attenuation length is long, position reconstruction by charge does not work.</a:t>
            </a:r>
            <a:endParaRPr kumimoji="1" lang="ja-JP" altLang="en-US" dirty="0"/>
          </a:p>
        </p:txBody>
      </p:sp>
      <p:sp>
        <p:nvSpPr>
          <p:cNvPr id="45" name="円/楕円 44"/>
          <p:cNvSpPr/>
          <p:nvPr/>
        </p:nvSpPr>
        <p:spPr>
          <a:xfrm>
            <a:off x="828876" y="2624984"/>
            <a:ext cx="2344673" cy="925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Resolution ~14.5 </a:t>
            </a:r>
            <a:r>
              <a:rPr lang="en-US" altLang="ja-JP" dirty="0"/>
              <a:t>mm</a:t>
            </a:r>
            <a:endParaRPr kumimoji="1" lang="ja-JP" altLang="en-US" dirty="0"/>
          </a:p>
        </p:txBody>
      </p:sp>
      <p:sp>
        <p:nvSpPr>
          <p:cNvPr id="46" name="円/楕円 45"/>
          <p:cNvSpPr/>
          <p:nvPr/>
        </p:nvSpPr>
        <p:spPr>
          <a:xfrm>
            <a:off x="2123729" y="5373216"/>
            <a:ext cx="2520280" cy="925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Resolution  </a:t>
            </a:r>
          </a:p>
          <a:p>
            <a:pPr algn="ctr"/>
            <a:r>
              <a:rPr lang="en-US" altLang="ja-JP" dirty="0" smtClean="0"/>
              <a:t>  ~7-9 </a:t>
            </a:r>
            <a:r>
              <a:rPr lang="en-US" altLang="ja-JP" dirty="0"/>
              <a:t>mm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317330" y="4814362"/>
            <a:ext cx="2693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=&gt; Using time difference is better for position reconstruction.</a:t>
            </a:r>
            <a:endParaRPr kumimoji="1" lang="ja-JP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9"/>
    </mc:Choice>
    <mc:Fallback xmlns="">
      <p:transition spd="slow" advTm="2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932542"/>
            <a:ext cx="3995936" cy="296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ja-JP" dirty="0"/>
              <a:t>μ → </a:t>
            </a:r>
            <a:r>
              <a:rPr lang="en-US" altLang="ja-JP" dirty="0"/>
              <a:t>e</a:t>
            </a:r>
            <a:r>
              <a:rPr lang="el-GR" altLang="ja-JP" dirty="0" smtClean="0"/>
              <a:t>γ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02932"/>
                <a:ext cx="5050904" cy="555506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altLang="ja-JP" dirty="0" smtClean="0"/>
                  <a:t> Search for charged lepton flavor violation (cLFV), μ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ja-JP" altLang="en-US" dirty="0" smtClean="0"/>
                  <a:t> </a:t>
                </a:r>
                <a:r>
                  <a:rPr lang="en-US" altLang="ja-JP" dirty="0" err="1" smtClean="0"/>
                  <a:t>eγ</a:t>
                </a:r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Forbidden </a:t>
                </a:r>
                <a:r>
                  <a:rPr lang="en-US" altLang="ja-JP" dirty="0"/>
                  <a:t>in the </a:t>
                </a:r>
                <a:r>
                  <a:rPr lang="en-US" altLang="ja-JP" dirty="0" smtClean="0"/>
                  <a:t>SM</a:t>
                </a:r>
                <a:endParaRPr lang="en-US" altLang="ja-JP" dirty="0"/>
              </a:p>
              <a:p>
                <a:pPr lvl="1"/>
                <a:r>
                  <a:rPr lang="en-US" altLang="ja-JP" dirty="0"/>
                  <a:t>Some models  predict large branching ratios </a:t>
                </a:r>
              </a:p>
              <a:p>
                <a:r>
                  <a:rPr lang="en-US" altLang="ja-JP" dirty="0" smtClean="0"/>
                  <a:t>Event Signature</a:t>
                </a:r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dirty="0"/>
                  <a:t>: 52.8 MeV</a:t>
                </a:r>
              </a:p>
              <a:p>
                <a:pPr lvl="1"/>
                <a:r>
                  <a:rPr lang="en-US" altLang="ja-JP" dirty="0"/>
                  <a:t>Gamma-ray : 52.8 MeV</a:t>
                </a:r>
                <a:endParaRPr lang="ja-JP" altLang="en-US" dirty="0"/>
              </a:p>
              <a:p>
                <a:pPr lvl="1"/>
                <a:r>
                  <a:rPr lang="en-US" altLang="ja-JP" dirty="0"/>
                  <a:t>Time coincidence </a:t>
                </a:r>
              </a:p>
              <a:p>
                <a:pPr lvl="1"/>
                <a:r>
                  <a:rPr lang="en-US" altLang="ja-JP" dirty="0"/>
                  <a:t>Back-to-back</a:t>
                </a:r>
              </a:p>
              <a:p>
                <a:r>
                  <a:rPr lang="en-US" altLang="ja-JP" dirty="0" smtClean="0"/>
                  <a:t>Background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i="1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/>
                            <a:ea typeface="Cambria Math"/>
                          </a:rPr>
                          <m:t>ν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ja-JP" i="1">
                                <a:latin typeface="Cambria Math"/>
                                <a:ea typeface="Cambria Math"/>
                              </a:rPr>
                              <m:t>ν</m:t>
                            </m:r>
                          </m:e>
                        </m:acc>
                      </m:e>
                      <m:sub>
                        <m:r>
                          <a:rPr lang="ja-JP" altLang="en-US" i="1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ja-JP" altLang="en-US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/>
                  <a:t>Accidental background by Michel positron and gamma-ray -&gt;</a:t>
                </a:r>
                <a:r>
                  <a:rPr lang="en-US" altLang="ja-JP" dirty="0" smtClean="0"/>
                  <a:t>dominant</a:t>
                </a:r>
                <a:endParaRPr lang="en-US" altLang="ja-JP" dirty="0"/>
              </a:p>
              <a:p>
                <a:r>
                  <a:rPr lang="en-US" altLang="ja-JP" dirty="0" smtClean="0"/>
                  <a:t>Requirement</a:t>
                </a:r>
              </a:p>
              <a:p>
                <a:pPr lvl="1"/>
                <a:r>
                  <a:rPr lang="en-US" altLang="ja-JP" dirty="0"/>
                  <a:t>high intensity DC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 </m:t>
                        </m:r>
                        <m:r>
                          <a:rPr lang="ja-JP" altLang="en-US" i="1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dirty="0"/>
                  <a:t> </a:t>
                </a:r>
                <a:r>
                  <a:rPr lang="en-US" altLang="ja-JP" sz="1600" dirty="0"/>
                  <a:t> </a:t>
                </a:r>
                <a:r>
                  <a:rPr lang="en-US" altLang="ja-JP" dirty="0"/>
                  <a:t>beam</a:t>
                </a:r>
              </a:p>
              <a:p>
                <a:pPr lvl="1"/>
                <a:r>
                  <a:rPr lang="en-US" altLang="ja-JP" dirty="0"/>
                  <a:t>high rate tolerable positron detector</a:t>
                </a:r>
              </a:p>
              <a:p>
                <a:pPr lvl="1"/>
                <a:r>
                  <a:rPr lang="en-US" altLang="ja-JP" dirty="0"/>
                  <a:t>high performance gamma-ray </a:t>
                </a:r>
                <a:r>
                  <a:rPr lang="en-US" altLang="ja-JP" dirty="0" smtClean="0"/>
                  <a:t>detector</a:t>
                </a:r>
                <a:endParaRPr lang="en-US" altLang="ja-JP" dirty="0"/>
              </a:p>
              <a:p>
                <a:r>
                  <a:rPr lang="en-US" altLang="ja-JP" dirty="0" smtClean="0"/>
                  <a:t>the upper </a:t>
                </a:r>
                <a:r>
                  <a:rPr lang="en-US" altLang="ja-JP" dirty="0"/>
                  <a:t>limit of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2.4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−12</m:t>
                        </m:r>
                      </m:sup>
                    </m:sSup>
                  </m:oMath>
                </a14:m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endParaRPr lang="en-US" altLang="ja-JP" dirty="0" smtClean="0"/>
              </a:p>
              <a:p>
                <a:pPr marL="457200" lvl="1" indent="0">
                  <a:buNone/>
                </a:pPr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02932"/>
                <a:ext cx="5050904" cy="5555068"/>
              </a:xfrm>
              <a:blipFill rotWithShape="1">
                <a:blip r:embed="rId4"/>
                <a:stretch>
                  <a:fillRect l="-965" t="-1537" r="-18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99506"/>
            <a:ext cx="3504905" cy="273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908522" y="92366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SUSY-Seesaw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893104" y="3871279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SUSY-GUT SO(10)</a:t>
            </a:r>
            <a:endParaRPr lang="en-US" altLang="ja-JP" dirty="0"/>
          </a:p>
        </p:txBody>
      </p:sp>
      <p:sp>
        <p:nvSpPr>
          <p:cNvPr id="8" name="正方形/長方形 7"/>
          <p:cNvSpPr/>
          <p:nvPr/>
        </p:nvSpPr>
        <p:spPr>
          <a:xfrm>
            <a:off x="6372200" y="6598393"/>
            <a:ext cx="2448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i="1" dirty="0" err="1" smtClean="0"/>
              <a:t>L.Calibbi</a:t>
            </a:r>
            <a:r>
              <a:rPr lang="en-US" altLang="ja-JP" sz="1200" i="1" dirty="0" smtClean="0"/>
              <a:t> </a:t>
            </a:r>
            <a:r>
              <a:rPr lang="en-US" altLang="ja-JP" sz="1200" i="1" dirty="0"/>
              <a:t>et al, JHEP 0912:057 (2009) </a:t>
            </a:r>
            <a:endParaRPr lang="ja-JP" altLang="en-US" sz="1200" dirty="0"/>
          </a:p>
        </p:txBody>
      </p:sp>
      <p:sp>
        <p:nvSpPr>
          <p:cNvPr id="9" name="正方形/長方形 8"/>
          <p:cNvSpPr/>
          <p:nvPr/>
        </p:nvSpPr>
        <p:spPr>
          <a:xfrm>
            <a:off x="6024226" y="3676341"/>
            <a:ext cx="2574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ja-JP" sz="1200" i="1" dirty="0" smtClean="0"/>
              <a:t>S.Antusch </a:t>
            </a:r>
            <a:r>
              <a:rPr lang="nl-NL" altLang="ja-JP" sz="1200" i="1" dirty="0"/>
              <a:t>et al, JHEP 0611:090 (2006) 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210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32"/>
    </mc:Choice>
    <mc:Fallback xmlns="">
      <p:transition spd="slow" advTm="57832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Position dependence (</a:t>
            </a:r>
            <a:r>
              <a:rPr kumimoji="1" lang="en-US" altLang="ja-JP" dirty="0" err="1" smtClean="0"/>
              <a:t>lsc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att11" descr="posCorrectionBC422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038949" cy="482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90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"/>
    </mc:Choice>
    <mc:Fallback xmlns="">
      <p:transition spd="slow" advTm="3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Position </a:t>
            </a:r>
            <a:r>
              <a:rPr lang="en-US" altLang="ja-JP" dirty="0" smtClean="0"/>
              <a:t>dependence(μSR)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5013176"/>
            <a:ext cx="8219256" cy="1401017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Slight position dependence in resolution:</a:t>
            </a:r>
          </a:p>
          <a:p>
            <a:pPr marL="0" indent="0">
              <a:buNone/>
            </a:pPr>
            <a:r>
              <a:rPr lang="en-US" altLang="ja-JP" dirty="0" smtClean="0"/>
              <a:t>						</a:t>
            </a:r>
            <a:r>
              <a:rPr kumimoji="1" lang="en-US" altLang="ja-JP" dirty="0" smtClean="0"/>
              <a:t> ~ a few </a:t>
            </a:r>
            <a:r>
              <a:rPr kumimoji="1" lang="en-US" altLang="ja-JP" dirty="0" err="1" smtClean="0"/>
              <a:t>ps</a:t>
            </a:r>
            <a:endParaRPr kumimoji="1" lang="en-US" altLang="ja-JP" dirty="0" smtClean="0"/>
          </a:p>
          <a:p>
            <a:r>
              <a:rPr lang="en-US" altLang="ja-JP" dirty="0" smtClean="0"/>
              <a:t>Position dependent time bias: ~40ps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2" y="1412776"/>
            <a:ext cx="4884942" cy="331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0270"/>
            <a:ext cx="4234770" cy="28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"/>
    </mc:Choice>
    <mc:Fallback xmlns="">
      <p:transition spd="slow" advTm="38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759284" cy="13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95536" y="3666781"/>
            <a:ext cx="4179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Properties of ultra-fast plastic scintillators from Saint-Gobain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888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"/>
    </mc:Choice>
    <mc:Fallback xmlns="">
      <p:transition spd="slow" advTm="18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New Tracker candidates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4577217" cy="399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2135952" cy="17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3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"/>
    </mc:Choice>
    <mc:Fallback xmlns="">
      <p:transition spd="slow" advTm="48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90548"/>
            <a:ext cx="6186830" cy="45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5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"/>
    </mc:Choice>
    <mc:Fallback xmlns="">
      <p:transition spd="slow" advTm="29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EJ228(100cm)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5" y="1412776"/>
            <a:ext cx="8637257" cy="502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879" y="3925174"/>
            <a:ext cx="2891932" cy="251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62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"/>
    </mc:Choice>
    <mc:Fallback xmlns="">
      <p:transition spd="slow" advTm="25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BC422(8cm)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0758"/>
            <a:ext cx="8427293" cy="526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76" y="4005064"/>
            <a:ext cx="3069629" cy="252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"/>
    </mc:Choice>
    <mc:Fallback xmlns="">
      <p:transition spd="slow" advTm="3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pPr lvl="1"/>
            <a:endParaRPr kumimoji="1" lang="en-US" altLang="ja-JP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580112" y="997067"/>
                <a:ext cx="3555862" cy="4616466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altLang="ja-JP" dirty="0" smtClean="0"/>
                  <a:t>μ beam at PSI (Paul </a:t>
                </a:r>
                <a:r>
                  <a:rPr lang="en-US" altLang="ja-JP" dirty="0" err="1"/>
                  <a:t>Scherrer</a:t>
                </a:r>
                <a:r>
                  <a:rPr lang="en-US" altLang="ja-JP" dirty="0"/>
                  <a:t> Institute</a:t>
                </a:r>
                <a:r>
                  <a:rPr lang="en-US" altLang="ja-JP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altLang="ja-JP" sz="2400" dirty="0" smtClean="0"/>
                  <a:t>        -&gt; a </a:t>
                </a:r>
                <a:r>
                  <a:rPr lang="en-US" altLang="ja-JP" sz="2400" dirty="0"/>
                  <a:t>muon stopping rate of</a:t>
                </a:r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3</m:t>
                    </m:r>
                    <m:r>
                      <a:rPr kumimoji="1" lang="en-US" altLang="ja-JP" sz="24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kumimoji="1" lang="en-US" altLang="ja-JP" sz="2400" dirty="0" smtClean="0"/>
                  <a:t>Hz</a:t>
                </a:r>
              </a:p>
              <a:p>
                <a:endParaRPr kumimoji="1" lang="en-US" altLang="ja-JP" dirty="0" smtClean="0"/>
              </a:p>
              <a:p>
                <a:r>
                  <a:rPr kumimoji="1" lang="en-US" altLang="ja-JP" dirty="0" smtClean="0"/>
                  <a:t>900L </a:t>
                </a:r>
                <a:r>
                  <a:rPr kumimoji="1" lang="en-US" altLang="ja-JP" dirty="0" err="1" smtClean="0"/>
                  <a:t>LXe</a:t>
                </a:r>
                <a:r>
                  <a:rPr kumimoji="1" lang="en-US" altLang="ja-JP" dirty="0" smtClean="0"/>
                  <a:t> gamma detector</a:t>
                </a:r>
              </a:p>
              <a:p>
                <a:endParaRPr lang="en-US" altLang="ja-JP" dirty="0" smtClean="0"/>
              </a:p>
              <a:p>
                <a:r>
                  <a:rPr lang="en-US" altLang="ja-JP" dirty="0" smtClean="0"/>
                  <a:t>Positron spectrometer</a:t>
                </a:r>
              </a:p>
              <a:p>
                <a:pPr lvl="1"/>
                <a:r>
                  <a:rPr lang="en-US" altLang="ja-JP" dirty="0" smtClean="0"/>
                  <a:t>COBRA</a:t>
                </a:r>
              </a:p>
              <a:p>
                <a:pPr lvl="2"/>
                <a:r>
                  <a:rPr lang="en-US" altLang="ja-JP" dirty="0"/>
                  <a:t>Gradient magnetic </a:t>
                </a:r>
                <a:r>
                  <a:rPr lang="en-US" altLang="ja-JP" dirty="0" smtClean="0"/>
                  <a:t>field</a:t>
                </a:r>
              </a:p>
              <a:p>
                <a:pPr marL="914400" lvl="2" indent="0">
                  <a:buNone/>
                </a:pPr>
                <a:r>
                  <a:rPr lang="en-US" altLang="ja-JP" dirty="0" smtClean="0"/>
                  <a:t>-&gt;  sweep the positron out of the detector quickly</a:t>
                </a:r>
              </a:p>
              <a:p>
                <a:pPr marL="914400" lvl="2" indent="0">
                  <a:buNone/>
                </a:pPr>
                <a:r>
                  <a:rPr lang="en-US" altLang="ja-JP" dirty="0" smtClean="0"/>
                  <a:t>      </a:t>
                </a:r>
                <a:r>
                  <a:rPr lang="en-US" altLang="ja-JP" dirty="0"/>
                  <a:t>the same momentum</a:t>
                </a:r>
              </a:p>
              <a:p>
                <a:pPr marL="914400" lvl="2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             -&gt; </a:t>
                </a:r>
                <a:r>
                  <a:rPr lang="en-US" altLang="ja-JP" dirty="0"/>
                  <a:t>the same radius </a:t>
                </a:r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Drift chamber</a:t>
                </a:r>
              </a:p>
              <a:p>
                <a:pPr lvl="2"/>
                <a:r>
                  <a:rPr lang="en-US" altLang="ja-JP" dirty="0" smtClean="0"/>
                  <a:t>Momentum, decay vertex, emission angle and track length</a:t>
                </a:r>
              </a:p>
              <a:p>
                <a:pPr lvl="1"/>
                <a:r>
                  <a:rPr lang="en-US" altLang="ja-JP" dirty="0" smtClean="0"/>
                  <a:t>Timing counter</a:t>
                </a:r>
              </a:p>
              <a:p>
                <a:pPr lvl="2"/>
                <a:r>
                  <a:rPr lang="en-US" altLang="ja-JP" dirty="0" smtClean="0"/>
                  <a:t>Impact time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80112" y="997067"/>
                <a:ext cx="3555862" cy="4616466"/>
              </a:xfrm>
              <a:blipFill rotWithShape="1">
                <a:blip r:embed="rId3"/>
                <a:stretch>
                  <a:fillRect l="-1027" t="-17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63" y="1316211"/>
            <a:ext cx="5318322" cy="429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206982" y="5741210"/>
                <a:ext cx="892899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 smtClean="0"/>
                  <a:t>Most </a:t>
                </a:r>
                <a:r>
                  <a:rPr lang="en-US" altLang="ja-JP" sz="2800" dirty="0"/>
                  <a:t>stringent upper </a:t>
                </a:r>
                <a:r>
                  <a:rPr lang="en-US" altLang="ja-JP" sz="2800" dirty="0" smtClean="0"/>
                  <a:t>limit </a:t>
                </a:r>
                <a:r>
                  <a:rPr lang="en-US" altLang="ja-JP" sz="2800" dirty="0"/>
                  <a:t>of</a:t>
                </a:r>
                <a:r>
                  <a:rPr lang="en-US" altLang="ja-JP" sz="2800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</a:rPr>
                      <m:t>2.4</m:t>
                    </m:r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28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28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−12</m:t>
                        </m:r>
                      </m:sup>
                    </m:sSup>
                  </m:oMath>
                </a14:m>
                <a:r>
                  <a:rPr lang="en-US" altLang="ja-JP" sz="2800" dirty="0"/>
                  <a:t> in summer </a:t>
                </a:r>
                <a:r>
                  <a:rPr lang="en-US" altLang="ja-JP" sz="2800" dirty="0" smtClean="0"/>
                  <a:t>2011</a:t>
                </a:r>
                <a:endParaRPr lang="en-US" altLang="ja-JP" sz="2800" dirty="0"/>
              </a:p>
              <a:p>
                <a:r>
                  <a:rPr lang="en-US" altLang="ja-JP" sz="2800" dirty="0"/>
                  <a:t>       Sensitivity </a:t>
                </a:r>
                <a:r>
                  <a:rPr lang="en-US" altLang="ja-JP" sz="2800" dirty="0" smtClean="0"/>
                  <a:t>goal -&gt;  ~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</a:rPr>
                      <m:t>6.0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−13</m:t>
                        </m:r>
                      </m:sup>
                    </m:sSup>
                  </m:oMath>
                </a14:m>
                <a:r>
                  <a:rPr lang="ja-JP" altLang="en-US" sz="2800" dirty="0"/>
                  <a:t> </a:t>
                </a:r>
                <a:r>
                  <a:rPr lang="en-US" altLang="ja-JP" sz="2800" dirty="0"/>
                  <a:t>in 2013</a:t>
                </a: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82" y="5741210"/>
                <a:ext cx="8928992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33" t="-5769" r="-478"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44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84"/>
    </mc:Choice>
    <mc:Fallback xmlns="">
      <p:transition spd="slow" advTm="4848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77" y="3775128"/>
            <a:ext cx="4355976" cy="29387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Upgrade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556792"/>
                <a:ext cx="5832648" cy="4896544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altLang="ja-JP" dirty="0" smtClean="0"/>
                  <a:t> sensitivity goal -&gt; 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altLang="ja-JP" smtClean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−14</m:t>
                        </m:r>
                      </m:sup>
                    </m:sSup>
                  </m:oMath>
                </a14:m>
                <a:endParaRPr lang="en-US" altLang="ja-JP" dirty="0" smtClean="0"/>
              </a:p>
              <a:p>
                <a:pPr lvl="1"/>
                <a:r>
                  <a:rPr kumimoji="1" lang="en-US" altLang="ja-JP" dirty="0" smtClean="0"/>
                  <a:t>Improve </a:t>
                </a:r>
                <a:r>
                  <a:rPr lang="en-US" altLang="ja-JP" dirty="0" smtClean="0"/>
                  <a:t>d</a:t>
                </a:r>
                <a:r>
                  <a:rPr kumimoji="1" lang="en-US" altLang="ja-JP" dirty="0" smtClean="0"/>
                  <a:t>etection efficiency</a:t>
                </a:r>
              </a:p>
              <a:p>
                <a:pPr lvl="1"/>
                <a:r>
                  <a:rPr lang="en-US" altLang="ja-JP" dirty="0"/>
                  <a:t>Improve resolutions </a:t>
                </a:r>
                <a:endParaRPr lang="en-US" altLang="ja-JP" dirty="0" smtClean="0"/>
              </a:p>
              <a:p>
                <a:pPr marL="457200" lvl="1" indent="0">
                  <a:buNone/>
                </a:pPr>
                <a:r>
                  <a:rPr lang="en-US" altLang="ja-JP" dirty="0"/>
                  <a:t>	</a:t>
                </a:r>
                <a:r>
                  <a:rPr lang="en-US" altLang="ja-JP" dirty="0" smtClean="0"/>
                  <a:t>-&gt; Background reduction </a:t>
                </a:r>
              </a:p>
              <a:p>
                <a:pPr marL="457200" lvl="1" indent="0">
                  <a:buNone/>
                </a:pPr>
                <a:endParaRPr kumimoji="1" lang="en-US" altLang="ja-JP" dirty="0" smtClean="0"/>
              </a:p>
              <a:p>
                <a:r>
                  <a:rPr lang="en-US" altLang="ja-JP" dirty="0"/>
                  <a:t>μ </a:t>
                </a:r>
                <a:r>
                  <a:rPr lang="en-US" altLang="ja-JP" dirty="0" smtClean="0"/>
                  <a:t>beam</a:t>
                </a:r>
              </a:p>
              <a:p>
                <a:pPr lvl="2"/>
                <a:r>
                  <a:rPr lang="en-US" altLang="ja-JP" dirty="0"/>
                  <a:t>a higher beam </a:t>
                </a:r>
                <a:r>
                  <a:rPr lang="en-US" altLang="ja-JP" dirty="0" smtClean="0"/>
                  <a:t>intensity</a:t>
                </a:r>
              </a:p>
              <a:p>
                <a:r>
                  <a:rPr lang="en-US" altLang="ja-JP" dirty="0" smtClean="0"/>
                  <a:t>Xenon Calorimeter</a:t>
                </a:r>
              </a:p>
              <a:p>
                <a:pPr lvl="2"/>
                <a:r>
                  <a:rPr lang="en-US" altLang="ja-JP" dirty="0" smtClean="0"/>
                  <a:t>Smaller photo-sensor</a:t>
                </a:r>
                <a:endParaRPr lang="en-US" altLang="ja-JP" dirty="0"/>
              </a:p>
              <a:p>
                <a:r>
                  <a:rPr lang="en-US" altLang="ja-JP" dirty="0" smtClean="0"/>
                  <a:t>Positron spectrometer</a:t>
                </a:r>
              </a:p>
              <a:p>
                <a:pPr lvl="1"/>
                <a:r>
                  <a:rPr lang="en-US" altLang="ja-JP" dirty="0" smtClean="0"/>
                  <a:t>Positron tracker</a:t>
                </a:r>
              </a:p>
              <a:p>
                <a:pPr lvl="2">
                  <a:buFont typeface="Wingdings" pitchFamily="2" charset="2"/>
                  <a:buChar char="ü"/>
                </a:pPr>
                <a:r>
                  <a:rPr lang="en-US" altLang="ja-JP" dirty="0" smtClean="0"/>
                  <a:t>efficiency  </a:t>
                </a:r>
              </a:p>
              <a:p>
                <a:pPr marL="540000" lvl="2" indent="0">
                  <a:buNone/>
                </a:pPr>
                <a:r>
                  <a:rPr lang="en-US" altLang="ja-JP" dirty="0"/>
                  <a:t>	</a:t>
                </a:r>
                <a:r>
                  <a:rPr lang="en-US" altLang="ja-JP" dirty="0" smtClean="0"/>
                  <a:t>    -&gt;minimize material along the positrons</a:t>
                </a:r>
              </a:p>
              <a:p>
                <a:pPr marL="540000" lvl="2" indent="0">
                  <a:buNone/>
                </a:pPr>
                <a:r>
                  <a:rPr lang="en-US" altLang="ja-JP" dirty="0"/>
                  <a:t>	 </a:t>
                </a:r>
                <a:r>
                  <a:rPr lang="en-US" altLang="ja-JP" dirty="0" smtClean="0"/>
                  <a:t>       path to the timing counter  </a:t>
                </a:r>
              </a:p>
              <a:p>
                <a:pPr lvl="2">
                  <a:buFont typeface="Wingdings" pitchFamily="2" charset="2"/>
                  <a:buChar char="ü"/>
                </a:pPr>
                <a:r>
                  <a:rPr lang="en-US" altLang="ja-JP" dirty="0" smtClean="0"/>
                  <a:t>Resolution</a:t>
                </a:r>
              </a:p>
              <a:p>
                <a:pPr marL="914400" lvl="2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  -&gt;increase measurement points</a:t>
                </a:r>
              </a:p>
              <a:p>
                <a:pPr marL="914400" lvl="2" indent="0">
                  <a:buNone/>
                </a:pPr>
                <a:r>
                  <a:rPr lang="en-US" altLang="ja-JP" dirty="0" smtClean="0"/>
                  <a:t>Stereo </a:t>
                </a:r>
                <a:r>
                  <a:rPr lang="en-US" altLang="ja-JP" dirty="0"/>
                  <a:t>wire drift chamber</a:t>
                </a:r>
              </a:p>
              <a:p>
                <a:pPr marL="914400" lvl="2" indent="0">
                  <a:buNone/>
                </a:pPr>
                <a:r>
                  <a:rPr lang="en-US" altLang="ja-JP" dirty="0"/>
                  <a:t>Time projection chamber (TPC)</a:t>
                </a:r>
                <a:endParaRPr lang="en-US" altLang="ja-JP" dirty="0" smtClean="0"/>
              </a:p>
              <a:p>
                <a:pPr lvl="1"/>
                <a:endParaRPr lang="en-US" altLang="ja-JP" b="1" dirty="0" smtClean="0"/>
              </a:p>
              <a:p>
                <a:pPr lvl="1"/>
                <a:r>
                  <a:rPr lang="en-US" altLang="ja-JP" b="1" dirty="0" smtClean="0"/>
                  <a:t>Timing counter</a:t>
                </a:r>
              </a:p>
              <a:p>
                <a:pPr lvl="2"/>
                <a:r>
                  <a:rPr lang="en-US" altLang="ja-JP" b="1" dirty="0" smtClean="0"/>
                  <a:t>Pixelated </a:t>
                </a:r>
                <a:r>
                  <a:rPr lang="en-US" altLang="ja-JP" b="1" dirty="0"/>
                  <a:t>T</a:t>
                </a:r>
                <a:r>
                  <a:rPr lang="en-US" altLang="ja-JP" b="1" dirty="0" smtClean="0"/>
                  <a:t>iming Counter</a:t>
                </a:r>
                <a:endParaRPr lang="en-US" altLang="ja-JP" b="1" dirty="0"/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556792"/>
                <a:ext cx="5832648" cy="4896544"/>
              </a:xfrm>
              <a:blipFill rotWithShape="1">
                <a:blip r:embed="rId4"/>
                <a:stretch>
                  <a:fillRect l="-731" t="-16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角丸四角形吹き出し 6"/>
          <p:cNvSpPr/>
          <p:nvPr/>
        </p:nvSpPr>
        <p:spPr>
          <a:xfrm>
            <a:off x="5076056" y="6180798"/>
            <a:ext cx="1356436" cy="533087"/>
          </a:xfrm>
          <a:prstGeom prst="wedgeRoundRectCallout">
            <a:avLst>
              <a:gd name="adj1" fmla="val 82159"/>
              <a:gd name="adj2" fmla="val -619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Timing counter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7602506" y="4044552"/>
            <a:ext cx="1331681" cy="540060"/>
          </a:xfrm>
          <a:prstGeom prst="wedgeRoundRectCallout">
            <a:avLst>
              <a:gd name="adj1" fmla="val -36602"/>
              <a:gd name="adj2" fmla="val 1312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Positron T</a:t>
            </a:r>
            <a:r>
              <a:rPr kumimoji="1" lang="en-US" altLang="ja-JP" dirty="0" smtClean="0"/>
              <a:t>racker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52736"/>
            <a:ext cx="2376823" cy="290811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740352" y="1628800"/>
            <a:ext cx="854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present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40352" y="3056797"/>
            <a:ext cx="1117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upgrade</a:t>
            </a:r>
            <a:endParaRPr kumimoji="1" lang="ja-JP" altLang="en-US" sz="1600" dirty="0"/>
          </a:p>
        </p:txBody>
      </p:sp>
      <p:sp>
        <p:nvSpPr>
          <p:cNvPr id="5" name="左中かっこ 4"/>
          <p:cNvSpPr/>
          <p:nvPr/>
        </p:nvSpPr>
        <p:spPr>
          <a:xfrm>
            <a:off x="1187295" y="5220679"/>
            <a:ext cx="144016" cy="3447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0956" y="5254546"/>
            <a:ext cx="863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2 option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01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53"/>
    </mc:Choice>
    <mc:Fallback xmlns="">
      <p:transition spd="slow" advTm="7135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/>
          <p:cNvGrpSpPr/>
          <p:nvPr/>
        </p:nvGrpSpPr>
        <p:grpSpPr>
          <a:xfrm>
            <a:off x="4691450" y="3908647"/>
            <a:ext cx="4527851" cy="2404378"/>
            <a:chOff x="4681985" y="3927540"/>
            <a:chExt cx="4527851" cy="240437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985" y="3927540"/>
              <a:ext cx="4225340" cy="2404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5846272" y="4066039"/>
              <a:ext cx="44508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chemeClr val="tx2">
                      <a:lumMod val="75000"/>
                    </a:schemeClr>
                  </a:solidFill>
                </a:rPr>
                <a:t>60</a:t>
              </a:r>
              <a:endParaRPr kumimoji="1" lang="ja-JP" altLang="en-US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16200000">
              <a:off x="4759866" y="4289465"/>
              <a:ext cx="3333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solidFill>
                    <a:schemeClr val="tx2">
                      <a:lumMod val="75000"/>
                    </a:schemeClr>
                  </a:solidFill>
                </a:rPr>
                <a:t>5</a:t>
              </a:r>
              <a:endParaRPr kumimoji="1" lang="ja-JP" altLang="en-US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16200000">
              <a:off x="4744671" y="5178700"/>
              <a:ext cx="37494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  <a:r>
                <a:rPr kumimoji="1" lang="en-US" altLang="ja-JP" sz="1200" dirty="0" smtClean="0">
                  <a:solidFill>
                    <a:schemeClr val="tx2">
                      <a:lumMod val="75000"/>
                    </a:schemeClr>
                  </a:solidFill>
                </a:rPr>
                <a:t>0</a:t>
              </a:r>
              <a:endParaRPr kumimoji="1" lang="ja-JP" altLang="en-US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7014100" y="5995742"/>
              <a:ext cx="21957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altLang="ja-JP" sz="1200" dirty="0"/>
                <a:t>(still to be optimized)</a:t>
              </a: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724128" y="5734132"/>
              <a:ext cx="208823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100" dirty="0"/>
                <a:t>Ultra-fast Plastic Scintillator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72" y="1149663"/>
            <a:ext cx="5130835" cy="289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Pixelated Timing Counter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3927540"/>
            <a:ext cx="4713470" cy="2611186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 smtClean="0"/>
              <a:t>Composed of several hundreds of small scintillator  plates with MPPC readout </a:t>
            </a:r>
          </a:p>
          <a:p>
            <a:pPr lvl="1"/>
            <a:r>
              <a:rPr lang="en-US" altLang="ja-JP" dirty="0" smtClean="0"/>
              <a:t>A good timing resolution  of single pixel</a:t>
            </a:r>
          </a:p>
          <a:p>
            <a:pPr marL="457200" lvl="1" indent="0">
              <a:buNone/>
            </a:pPr>
            <a:r>
              <a:rPr lang="en-US" altLang="ja-JP" dirty="0" smtClean="0"/>
              <a:t> -&gt;  already proved by the </a:t>
            </a:r>
            <a:r>
              <a:rPr lang="en-US" altLang="ja-JP" dirty="0" err="1" smtClean="0"/>
              <a:t>μSR</a:t>
            </a:r>
            <a:r>
              <a:rPr lang="ja-JP" altLang="en-US" dirty="0"/>
              <a:t> </a:t>
            </a:r>
            <a:r>
              <a:rPr lang="en-US" altLang="ja-JP" dirty="0" smtClean="0"/>
              <a:t>group at PSI</a:t>
            </a:r>
          </a:p>
          <a:p>
            <a:pPr lvl="1"/>
            <a:r>
              <a:rPr lang="en-US" altLang="ja-JP" dirty="0" smtClean="0"/>
              <a:t>Using multiple </a:t>
            </a:r>
            <a:r>
              <a:rPr lang="en-US" altLang="ja-JP" dirty="0"/>
              <a:t>hit time</a:t>
            </a:r>
            <a:endParaRPr lang="en-US" altLang="ja-JP" dirty="0" smtClean="0"/>
          </a:p>
          <a:p>
            <a:pPr lvl="1"/>
            <a:r>
              <a:rPr lang="en-US" altLang="ja-JP" dirty="0"/>
              <a:t>L</a:t>
            </a:r>
            <a:r>
              <a:rPr lang="en-US" altLang="ja-JP" dirty="0" smtClean="0"/>
              <a:t>ess pileup</a:t>
            </a:r>
            <a:endParaRPr lang="en-US" altLang="ja-JP" dirty="0"/>
          </a:p>
          <a:p>
            <a:pPr lvl="1"/>
            <a:r>
              <a:rPr lang="en-US" altLang="ja-JP" dirty="0" smtClean="0"/>
              <a:t>Additional track information</a:t>
            </a:r>
          </a:p>
          <a:p>
            <a:pPr lvl="1"/>
            <a:r>
              <a:rPr lang="en-US" altLang="ja-JP" dirty="0"/>
              <a:t>Insensitivity to magnetic field</a:t>
            </a:r>
          </a:p>
          <a:p>
            <a:pPr lvl="1"/>
            <a:r>
              <a:rPr lang="en-US" altLang="ja-JP" dirty="0"/>
              <a:t>Operational in </a:t>
            </a:r>
            <a:r>
              <a:rPr lang="en-US" altLang="ja-JP" dirty="0" smtClean="0"/>
              <a:t>h</a:t>
            </a:r>
            <a:r>
              <a:rPr lang="en-US" altLang="ja-JP" dirty="0"/>
              <a:t>elium </a:t>
            </a:r>
            <a:r>
              <a:rPr lang="en-US" altLang="ja-JP" dirty="0" smtClean="0"/>
              <a:t>gas (with which COBRA is filled)</a:t>
            </a:r>
          </a:p>
          <a:p>
            <a:pPr lvl="1"/>
            <a:r>
              <a:rPr lang="en-US" altLang="ja-JP" dirty="0" smtClean="0"/>
              <a:t>Flexible detector layout</a:t>
            </a:r>
            <a:endParaRPr lang="en-US" altLang="ja-JP" dirty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9" name="右矢印 8"/>
          <p:cNvSpPr/>
          <p:nvPr/>
        </p:nvSpPr>
        <p:spPr>
          <a:xfrm>
            <a:off x="3563888" y="2276872"/>
            <a:ext cx="369241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3933129" y="1268760"/>
            <a:ext cx="1286943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933129" y="1438038"/>
            <a:ext cx="854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90cm</a:t>
            </a:r>
            <a:endParaRPr kumimoji="1" lang="ja-JP" altLang="en-US" sz="1600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6084168" y="1736812"/>
            <a:ext cx="414378" cy="2520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159205" y="1544494"/>
            <a:ext cx="854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3</a:t>
            </a:r>
            <a:r>
              <a:rPr kumimoji="1" lang="en-US" altLang="ja-JP" sz="1600" dirty="0" smtClean="0"/>
              <a:t>0cm</a:t>
            </a:r>
            <a:endParaRPr kumimoji="1" lang="ja-JP" altLang="en-US" sz="1600" dirty="0"/>
          </a:p>
        </p:txBody>
      </p:sp>
      <p:sp>
        <p:nvSpPr>
          <p:cNvPr id="18" name="正方形/長方形 17"/>
          <p:cNvSpPr/>
          <p:nvPr/>
        </p:nvSpPr>
        <p:spPr>
          <a:xfrm>
            <a:off x="6160221" y="6159137"/>
            <a:ext cx="27938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-&gt; Readout </a:t>
            </a:r>
            <a:r>
              <a:rPr lang="en-US" altLang="ja-JP" sz="1400" dirty="0"/>
              <a:t>by waveform digitizer </a:t>
            </a:r>
            <a:endParaRPr lang="en-US" altLang="ja-JP" sz="1400" dirty="0" smtClean="0"/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                   (</a:t>
            </a:r>
            <a:r>
              <a:rPr lang="en-US" altLang="ja-JP" sz="1400" dirty="0"/>
              <a:t>DRS developed  at PSI)</a:t>
            </a:r>
          </a:p>
          <a:p>
            <a:endParaRPr lang="en-US" altLang="ja-JP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07029" y="3068960"/>
            <a:ext cx="1368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~400 pixels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80241" y="3476468"/>
            <a:ext cx="854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present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70272" y="3324859"/>
            <a:ext cx="1117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upgrade</a:t>
            </a:r>
            <a:endParaRPr kumimoji="1" lang="ja-JP" altLang="en-U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8239"/>
            <a:ext cx="2428580" cy="209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9181"/>
            <a:ext cx="2372641" cy="7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直線コネクタ 18"/>
          <p:cNvCxnSpPr/>
          <p:nvPr/>
        </p:nvCxnSpPr>
        <p:spPr>
          <a:xfrm flipH="1">
            <a:off x="359532" y="1813419"/>
            <a:ext cx="72008" cy="4140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07504" y="220486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PMT</a:t>
            </a:r>
            <a:endParaRPr kumimoji="1" lang="ja-JP" altLang="en-US" sz="1400" dirty="0"/>
          </a:p>
        </p:txBody>
      </p:sp>
      <p:cxnSp>
        <p:nvCxnSpPr>
          <p:cNvPr id="27" name="直線コネクタ 26"/>
          <p:cNvCxnSpPr/>
          <p:nvPr/>
        </p:nvCxnSpPr>
        <p:spPr>
          <a:xfrm flipH="1">
            <a:off x="1117455" y="1241098"/>
            <a:ext cx="36004" cy="513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705096" y="1031404"/>
            <a:ext cx="1150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Scintillator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5607028" y="1084095"/>
                <a:ext cx="29254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4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kumimoji="1" lang="en-US" altLang="ja-JP" sz="1400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kumimoji="1" lang="ja-JP" altLang="en-US" sz="1400" dirty="0" smtClean="0"/>
                  <a:t> </a:t>
                </a:r>
                <a:r>
                  <a:rPr kumimoji="1" lang="en-US" altLang="ja-JP" sz="1400" dirty="0" smtClean="0"/>
                  <a:t>(upstream, downstream side)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028" y="1084095"/>
                <a:ext cx="2925411" cy="307777"/>
              </a:xfrm>
              <a:prstGeom prst="rect">
                <a:avLst/>
              </a:prstGeom>
              <a:blipFill rotWithShape="1">
                <a:blip r:embed="rId7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15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86"/>
    </mc:Choice>
    <mc:Fallback xmlns="">
      <p:transition spd="slow" advTm="8608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050140"/>
                <a:ext cx="4934318" cy="5907252"/>
              </a:xfrm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altLang="ja-JP" dirty="0" smtClean="0"/>
                  <a:t>Single pixel counter </a:t>
                </a:r>
                <a:endParaRPr lang="en-US" altLang="ja-JP" sz="2300" dirty="0"/>
              </a:p>
              <a:p>
                <a:pPr lvl="1"/>
                <a:r>
                  <a:rPr lang="en-US" altLang="ja-JP" sz="2200" dirty="0" smtClean="0"/>
                  <a:t>μSR</a:t>
                </a:r>
                <a:r>
                  <a:rPr lang="ja-JP" altLang="en-US" sz="2200" dirty="0"/>
                  <a:t>　</a:t>
                </a:r>
                <a:r>
                  <a:rPr lang="en-US" altLang="ja-JP" sz="2200" dirty="0" smtClean="0"/>
                  <a:t>counter</a:t>
                </a:r>
              </a:p>
              <a:p>
                <a:pPr marL="457200" lvl="1" indent="0">
                  <a:buNone/>
                </a:pPr>
                <a:r>
                  <a:rPr lang="en-US" altLang="ja-JP" sz="2200" dirty="0"/>
                  <a:t>	</a:t>
                </a:r>
                <a:r>
                  <a:rPr lang="en-US" altLang="ja-JP" sz="2200" dirty="0" smtClean="0"/>
                  <a:t>(12x25x5</a:t>
                </a:r>
                <a:r>
                  <a:rPr lang="en-US" altLang="ja-JP" sz="2200" dirty="0"/>
                  <a:t>, BC422: attenuation length~8cm, rise time </a:t>
                </a:r>
                <a:r>
                  <a:rPr lang="en-US" altLang="ja-JP" sz="2200" dirty="0" smtClean="0"/>
                  <a:t>	0.35ns</a:t>
                </a:r>
                <a:r>
                  <a:rPr lang="en-US" altLang="ja-JP" sz="2200" dirty="0"/>
                  <a:t>) </a:t>
                </a:r>
                <a:endParaRPr lang="en-US" altLang="ja-JP" sz="2200" dirty="0" smtClean="0"/>
              </a:p>
              <a:p>
                <a:pPr marL="0" indent="0" algn="ctr">
                  <a:buNone/>
                </a:pP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/>
                          </a:rPr>
                        </m:ctrlPr>
                      </m:sSubSupPr>
                      <m:e>
                        <m:r>
                          <a:rPr lang="ja-JP" alt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𝑠𝑖𝑛𝑔𝑙𝑒</m:t>
                        </m:r>
                      </m:sub>
                      <m:sup/>
                    </m:sSubSup>
                    <m:r>
                      <a:rPr lang="en-US" altLang="ja-JP" i="1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ja-JP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/>
                              </a:rPr>
                              <m:t>23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𝑝𝑠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𝑘𝐸</m:t>
                                </m:r>
                                <m:r>
                                  <a:rPr lang="en-US" altLang="ja-JP" i="1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altLang="ja-JP" i="1">
                                    <a:latin typeface="Cambria Math"/>
                                  </a:rPr>
                                  <m:t>𝑀𝑒𝑉</m:t>
                                </m:r>
                                <m:r>
                                  <a:rPr lang="en-US" altLang="ja-JP" i="1">
                                    <a:latin typeface="Cambria Math"/>
                                  </a:rPr>
                                  <m:t>]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r>
                  <a:rPr lang="en-US" altLang="ja-JP" dirty="0"/>
                  <a:t>  </a:t>
                </a:r>
                <a:r>
                  <a:rPr lang="en-US" altLang="ja-JP" sz="2600" dirty="0" smtClean="0"/>
                  <a:t>(measured)</a:t>
                </a:r>
                <a:endParaRPr lang="en-US" altLang="ja-JP" sz="2600" dirty="0"/>
              </a:p>
              <a:p>
                <a:pPr marL="0" indent="0" algn="ctr">
                  <a:buNone/>
                </a:pPr>
                <a:r>
                  <a:rPr lang="en-US" altLang="ja-JP" sz="2000" dirty="0">
                    <a:solidFill>
                      <a:prstClr val="black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altLang="ja-JP" sz="20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</a:rPr>
                  <a:t> photon-sensor coverage</a:t>
                </a:r>
                <a:r>
                  <a:rPr lang="en-US" altLang="ja-JP" sz="2000" dirty="0" smtClean="0">
                    <a:solidFill>
                      <a:prstClr val="black"/>
                    </a:solidFill>
                  </a:rPr>
                  <a:t>)</a:t>
                </a:r>
                <a:endParaRPr lang="en-US" altLang="ja-JP" sz="1900" dirty="0" smtClean="0"/>
              </a:p>
              <a:p>
                <a:pPr lvl="1"/>
                <a:r>
                  <a:rPr lang="en-US" altLang="ja-JP" sz="2200" dirty="0" smtClean="0"/>
                  <a:t>MEG </a:t>
                </a:r>
                <a:r>
                  <a:rPr lang="en-US" altLang="ja-JP" sz="2200" dirty="0"/>
                  <a:t>design </a:t>
                </a:r>
                <a:endParaRPr lang="en-US" altLang="ja-JP" sz="2200" dirty="0" smtClean="0"/>
              </a:p>
              <a:p>
                <a:pPr marL="457200" lvl="1" indent="0">
                  <a:buNone/>
                </a:pPr>
                <a:r>
                  <a:rPr lang="en-US" altLang="ja-JP" sz="2200" dirty="0"/>
                  <a:t>	</a:t>
                </a:r>
                <a:r>
                  <a:rPr lang="en-US" altLang="ja-JP" sz="2200" dirty="0" smtClean="0"/>
                  <a:t>(</a:t>
                </a:r>
                <a:r>
                  <a:rPr lang="en-US" altLang="ja-JP" sz="2200" dirty="0"/>
                  <a:t>30x60x5, BC418: attenuation length ~100cm, rise time </a:t>
                </a:r>
                <a:r>
                  <a:rPr lang="en-US" altLang="ja-JP" sz="2200" dirty="0" smtClean="0"/>
                  <a:t>	0.5ns)</a:t>
                </a:r>
              </a:p>
              <a:p>
                <a:pPr marL="0" indent="0" algn="ctr">
                  <a:buNone/>
                </a:pP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/>
                          </a:rPr>
                        </m:ctrlPr>
                      </m:sSubSupPr>
                      <m:e>
                        <m:r>
                          <a:rPr lang="ja-JP" alt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𝑠𝑖𝑛𝑔𝑙𝑒</m:t>
                        </m:r>
                      </m:sub>
                      <m:sup/>
                    </m:sSubSup>
                    <m:r>
                      <a:rPr lang="en-US" altLang="ja-JP" i="1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ja-JP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/>
                              </a:rPr>
                              <m:t>19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𝑝𝑠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𝑘𝐸</m:t>
                                </m:r>
                                <m:r>
                                  <a:rPr lang="en-US" altLang="ja-JP" i="1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altLang="ja-JP" i="1">
                                    <a:latin typeface="Cambria Math"/>
                                  </a:rPr>
                                  <m:t>𝑀𝑒𝑉</m:t>
                                </m:r>
                                <m:r>
                                  <a:rPr lang="en-US" altLang="ja-JP" i="1">
                                    <a:latin typeface="Cambria Math"/>
                                  </a:rPr>
                                  <m:t>]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r>
                  <a:rPr lang="en-US" altLang="ja-JP" dirty="0"/>
                  <a:t>  </a:t>
                </a:r>
                <a:r>
                  <a:rPr lang="en-US" altLang="ja-JP" sz="2600" dirty="0" smtClean="0"/>
                  <a:t>(MC) (-&gt;45ps)</a:t>
                </a:r>
              </a:p>
              <a:p>
                <a:pPr marL="457200" lvl="1" indent="0">
                  <a:buNone/>
                </a:pPr>
                <a:endParaRPr lang="en-US" altLang="ja-JP" sz="1900" dirty="0"/>
              </a:p>
              <a:p>
                <a:r>
                  <a:rPr lang="en-US" altLang="ja-JP" dirty="0" smtClean="0"/>
                  <a:t>Multiple hit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300" i="1"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altLang="ja-JP" sz="23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ja-JP" altLang="en-US" sz="23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ja-JP" sz="23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altLang="ja-JP" sz="2300" b="0" i="1" smtClean="0">
                            <a:latin typeface="Cambria Math"/>
                          </a:rPr>
                          <m:t>𝑡𝑜𝑡𝑎𝑙</m:t>
                        </m:r>
                      </m:sub>
                      <m:sup/>
                    </m:sSubSup>
                    <m:d>
                      <m:dPr>
                        <m:ctrlPr>
                          <a:rPr lang="en-US" altLang="ja-JP" sz="23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3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3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300" b="0" i="1" smtClean="0">
                                <a:latin typeface="Cambria Math"/>
                              </a:rPr>
                              <m:t>h𝑖𝑡</m:t>
                            </m:r>
                          </m:sub>
                        </m:sSub>
                      </m:e>
                    </m:d>
                    <m:r>
                      <a:rPr lang="en-US" altLang="ja-JP" sz="23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ja-JP" sz="23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ja-JP" sz="23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ja-JP" sz="230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sSup>
                                  <m:sSupPr>
                                    <m:ctrlPr>
                                      <a:rPr lang="en-US" altLang="ja-JP" sz="23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sz="23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altLang="ja-JP" sz="23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altLang="ja-JP" sz="2300" b="0" i="1" smtClean="0">
                                    <a:latin typeface="Cambria Math"/>
                                  </a:rPr>
                                  <m:t>𝑠𝑖𝑛𝑔𝑙𝑒</m:t>
                                </m:r>
                              </m:sub>
                              <m:sup/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altLang="ja-JP" sz="23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3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300" b="0" i="1" smtClean="0">
                                    <a:latin typeface="Cambria Math"/>
                                  </a:rPr>
                                  <m:t>h𝑖𝑡</m:t>
                                </m:r>
                              </m:sub>
                            </m:sSub>
                          </m:den>
                        </m:f>
                        <m:r>
                          <a:rPr lang="en-US" altLang="ja-JP" sz="2300" b="0" i="1" smtClean="0">
                            <a:latin typeface="Cambria Math"/>
                          </a:rPr>
                          <m:t>+</m:t>
                        </m:r>
                        <m:box>
                          <m:boxPr>
                            <m:ctrlPr>
                              <a:rPr lang="en-US" altLang="ja-JP" sz="2300" b="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ja-JP" sz="23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altLang="ja-JP" sz="23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sSup>
                                      <m:sSupPr>
                                        <m:ctrlPr>
                                          <a:rPr lang="en-US" altLang="ja-JP" sz="23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ja-JP" altLang="en-US" sz="2300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altLang="ja-JP" sz="23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US" altLang="ja-JP" sz="2300" b="0" i="1" smtClean="0">
                                        <a:latin typeface="Cambria Math"/>
                                      </a:rPr>
                                      <m:t>𝑖𝑛𝑡𝑒𝑟</m:t>
                                    </m:r>
                                    <m:r>
                                      <a:rPr lang="en-US" altLang="ja-JP" sz="23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ja-JP" sz="2300" b="0" i="1" smtClean="0">
                                        <a:latin typeface="Cambria Math"/>
                                      </a:rPr>
                                      <m:t>𝑝𝑖𝑥𝑒𝑙</m:t>
                                    </m:r>
                                  </m:sub>
                                  <m:sup/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en-US" altLang="ja-JP" sz="23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3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ja-JP" sz="2300" b="0" i="1" smtClean="0">
                                        <a:latin typeface="Cambria Math"/>
                                      </a:rPr>
                                      <m:t>h𝑖𝑡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ja-JP" sz="2300" b="0" i="1" smtClean="0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ja-JP" sz="23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sSup>
                                  <m:sSupPr>
                                    <m:ctrlPr>
                                      <a:rPr lang="en-US" altLang="ja-JP" sz="23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sz="23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altLang="ja-JP" sz="23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altLang="ja-JP" sz="2300" b="0" i="1" smtClean="0">
                                    <a:latin typeface="Cambria Math"/>
                                  </a:rPr>
                                  <m:t>𝑀𝑆</m:t>
                                </m:r>
                              </m:sub>
                              <m:sup/>
                            </m:sSubSup>
                          </m:e>
                        </m:box>
                      </m:e>
                    </m:box>
                    <m:d>
                      <m:dPr>
                        <m:ctrlPr>
                          <a:rPr lang="en-US" altLang="ja-JP" sz="23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3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3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300" b="0" i="1" smtClean="0">
                                <a:latin typeface="Cambria Math"/>
                              </a:rPr>
                              <m:t>h𝑖𝑡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1900" dirty="0" smtClean="0"/>
                  <a:t>	</a:t>
                </a:r>
              </a:p>
              <a:p>
                <a:pPr marL="0" indent="0" algn="ctr">
                  <a:buNone/>
                </a:pPr>
                <a:r>
                  <a:rPr lang="ja-JP" altLang="en-US" sz="3800" b="1" dirty="0" smtClean="0"/>
                  <a:t>⇒</a:t>
                </a:r>
                <a:r>
                  <a:rPr lang="en-US" altLang="ja-JP" sz="3800" b="1" dirty="0"/>
                  <a:t> </a:t>
                </a:r>
                <a:r>
                  <a:rPr lang="en-US" altLang="ja-JP" sz="3800" b="1" dirty="0" smtClean="0"/>
                  <a:t>the average time resolution :</a:t>
                </a:r>
              </a:p>
              <a:p>
                <a:pPr marL="0" indent="0" algn="ctr">
                  <a:buNone/>
                </a:pPr>
                <a:r>
                  <a:rPr lang="en-US" altLang="ja-JP" sz="3800" b="1" dirty="0" smtClean="0"/>
                  <a:t> </a:t>
                </a:r>
                <a:r>
                  <a:rPr lang="en-US" altLang="ja-JP" sz="3800" b="1" dirty="0" smtClean="0">
                    <a:solidFill>
                      <a:srgbClr val="FF0000"/>
                    </a:solidFill>
                  </a:rPr>
                  <a:t>30-35 </a:t>
                </a:r>
                <a:r>
                  <a:rPr lang="en-US" altLang="ja-JP" sz="3800" b="1" dirty="0" err="1" smtClean="0">
                    <a:solidFill>
                      <a:srgbClr val="FF0000"/>
                    </a:solidFill>
                  </a:rPr>
                  <a:t>ps</a:t>
                </a:r>
                <a:r>
                  <a:rPr lang="en-US" altLang="ja-JP" sz="3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3800" b="1" dirty="0" smtClean="0"/>
                  <a:t>(60</a:t>
                </a:r>
                <a:r>
                  <a:rPr lang="en-US" altLang="ja-JP" sz="3800" b="1" dirty="0"/>
                  <a:t>% </a:t>
                </a:r>
                <a:r>
                  <a:rPr lang="ja-JP" altLang="en-US" sz="3800" b="1" dirty="0"/>
                  <a:t>↓</a:t>
                </a:r>
                <a:r>
                  <a:rPr lang="en-US" altLang="ja-JP" sz="3800" b="1" dirty="0" smtClean="0"/>
                  <a:t>)</a:t>
                </a:r>
                <a:endParaRPr lang="en-US" altLang="ja-JP" sz="38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altLang="ja-JP" sz="3100" i="1" u="sng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100" i="1" u="sng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3100" b="0" i="1" u="sng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3100" b="0" i="1" u="sng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altLang="ja-JP" sz="3100" b="0" i="1" u="sng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altLang="ja-JP" sz="3100" u="sng" dirty="0" smtClean="0">
                    <a:solidFill>
                      <a:srgbClr val="000000"/>
                    </a:solidFill>
                  </a:rPr>
                  <a:t> resolution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3800" b="1" i="1"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altLang="ja-JP" sz="3800" b="1" i="1">
                            <a:latin typeface="Cambria Math"/>
                          </a:rPr>
                          <m:t>𝒆</m:t>
                        </m:r>
                        <m:r>
                          <a:rPr lang="ja-JP" altLang="en-US" sz="3800" b="1" i="1">
                            <a:latin typeface="Cambria Math"/>
                          </a:rPr>
                          <m:t>𝜸</m:t>
                        </m:r>
                      </m:sub>
                    </m:sSub>
                    <m:r>
                      <a:rPr lang="en-US" altLang="ja-JP" sz="3800" b="1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altLang="ja-JP" sz="3800" b="1" dirty="0" smtClean="0"/>
                  <a:t>130 </a:t>
                </a:r>
                <a:r>
                  <a:rPr lang="en-US" altLang="ja-JP" sz="3800" b="1" dirty="0" err="1" smtClean="0"/>
                  <a:t>ps</a:t>
                </a:r>
                <a:r>
                  <a:rPr lang="en-US" altLang="ja-JP" sz="3800" b="1" dirty="0" smtClean="0"/>
                  <a:t> </a:t>
                </a:r>
                <a:r>
                  <a:rPr lang="ja-JP" altLang="en-US" sz="3800" b="1" dirty="0" smtClean="0"/>
                  <a:t>→</a:t>
                </a:r>
                <a:r>
                  <a:rPr lang="en-US" altLang="ja-JP" sz="3800" b="1" dirty="0" smtClean="0"/>
                  <a:t> </a:t>
                </a:r>
                <a:r>
                  <a:rPr lang="en-US" altLang="ja-JP" sz="3800" b="1" dirty="0" smtClean="0">
                    <a:solidFill>
                      <a:srgbClr val="FF0000"/>
                    </a:solidFill>
                  </a:rPr>
                  <a:t>80 </a:t>
                </a:r>
                <a:r>
                  <a:rPr lang="en-US" altLang="ja-JP" sz="3800" b="1" dirty="0" err="1" smtClean="0">
                    <a:solidFill>
                      <a:srgbClr val="FF0000"/>
                    </a:solidFill>
                  </a:rPr>
                  <a:t>ps</a:t>
                </a:r>
                <a:r>
                  <a:rPr lang="en-US" altLang="ja-JP" sz="3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3800" b="1" dirty="0" smtClean="0"/>
                  <a:t>(40% </a:t>
                </a:r>
                <a:r>
                  <a:rPr lang="ja-JP" altLang="en-US" sz="3800" b="1" dirty="0" smtClean="0"/>
                  <a:t>↓</a:t>
                </a:r>
                <a:r>
                  <a:rPr lang="en-US" altLang="ja-JP" sz="3800" b="1" dirty="0" smtClean="0"/>
                  <a:t>)</a:t>
                </a:r>
              </a:p>
              <a:p>
                <a:pPr marL="0" indent="0" algn="ctr">
                  <a:buNone/>
                </a:pPr>
                <a:r>
                  <a:rPr lang="en-US" altLang="ja-JP" sz="2600" dirty="0"/>
                  <a:t>track </a:t>
                </a:r>
                <a:r>
                  <a:rPr lang="en-US" altLang="ja-JP" sz="2600" dirty="0" smtClean="0"/>
                  <a:t>length: 75 </a:t>
                </a:r>
                <a:r>
                  <a:rPr lang="en-US" altLang="ja-JP" sz="2600" dirty="0" err="1" smtClean="0"/>
                  <a:t>ps</a:t>
                </a:r>
                <a:r>
                  <a:rPr lang="ja-JP" altLang="en-US" sz="2600" dirty="0" smtClean="0"/>
                  <a:t>→</a:t>
                </a:r>
                <a:r>
                  <a:rPr lang="en-US" altLang="ja-JP" sz="2600" dirty="0"/>
                  <a:t> 1</a:t>
                </a:r>
                <a:r>
                  <a:rPr lang="en-US" altLang="ja-JP" sz="2600" dirty="0" smtClean="0"/>
                  <a:t>1</a:t>
                </a:r>
                <a:r>
                  <a:rPr lang="ja-JP" altLang="en-US" sz="2600" dirty="0" smtClean="0"/>
                  <a:t> </a:t>
                </a:r>
                <a:r>
                  <a:rPr lang="en-US" altLang="ja-JP" sz="2600" dirty="0" err="1" smtClean="0"/>
                  <a:t>ps</a:t>
                </a:r>
                <a:r>
                  <a:rPr lang="en-US" altLang="ja-JP" sz="2600" dirty="0" smtClean="0"/>
                  <a:t>  </a:t>
                </a:r>
              </a:p>
              <a:p>
                <a:pPr marL="0" indent="0" algn="ctr">
                  <a:buNone/>
                </a:pPr>
                <a:r>
                  <a:rPr lang="en-US" altLang="ja-JP" sz="2600" dirty="0"/>
                  <a:t>gamma </a:t>
                </a:r>
                <a:r>
                  <a:rPr lang="en-US" altLang="ja-JP" sz="2600" dirty="0" smtClean="0"/>
                  <a:t>side: 67 </a:t>
                </a:r>
                <a:r>
                  <a:rPr lang="en-US" altLang="ja-JP" sz="2600" dirty="0" err="1" smtClean="0"/>
                  <a:t>ps</a:t>
                </a:r>
                <a:endParaRPr lang="en-US" altLang="ja-JP" sz="2600" dirty="0" smtClean="0"/>
              </a:p>
              <a:p>
                <a:pPr marL="0" indent="0" algn="ctr">
                  <a:buNone/>
                </a:pPr>
                <a:r>
                  <a:rPr lang="en-US" altLang="ja-JP" sz="2600" dirty="0" smtClean="0"/>
                  <a:t>Timing counter: 76ps </a:t>
                </a:r>
                <a:r>
                  <a:rPr lang="ja-JP" altLang="en-US" sz="2600" dirty="0" smtClean="0"/>
                  <a:t>→</a:t>
                </a:r>
                <a:r>
                  <a:rPr lang="en-US" altLang="ja-JP" sz="2600" dirty="0" smtClean="0"/>
                  <a:t> 30-35ps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050140"/>
                <a:ext cx="4934318" cy="5907252"/>
              </a:xfrm>
              <a:blipFill rotWithShape="1">
                <a:blip r:embed="rId3"/>
                <a:stretch>
                  <a:fillRect l="-988" t="-1445" r="-741" b="-1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46" y="911953"/>
            <a:ext cx="3755706" cy="266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5646425" y="1268760"/>
            <a:ext cx="2369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# of hit counter (MC)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6738511" y="176294"/>
            <a:ext cx="1695562" cy="1986530"/>
            <a:chOff x="7226712" y="218334"/>
            <a:chExt cx="1695562" cy="198653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7812360" y="1727805"/>
              <a:ext cx="654871" cy="477059"/>
              <a:chOff x="7812360" y="1727805"/>
              <a:chExt cx="654871" cy="477059"/>
            </a:xfrm>
          </p:grpSpPr>
          <p:sp>
            <p:nvSpPr>
              <p:cNvPr id="7" name="正方形/長方形 6"/>
              <p:cNvSpPr/>
              <p:nvPr/>
            </p:nvSpPr>
            <p:spPr>
              <a:xfrm rot="300000">
                <a:off x="7812360" y="1772816"/>
                <a:ext cx="7200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8002485" y="1772816"/>
                <a:ext cx="7200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 rot="-300000">
                <a:off x="8176514" y="1772816"/>
                <a:ext cx="7200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 rot="-600000">
                <a:off x="8395223" y="1727805"/>
                <a:ext cx="7200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" name="円弧 8"/>
            <p:cNvSpPr/>
            <p:nvPr/>
          </p:nvSpPr>
          <p:spPr>
            <a:xfrm>
              <a:off x="7226712" y="218334"/>
              <a:ext cx="1695562" cy="1794832"/>
            </a:xfrm>
            <a:prstGeom prst="arc">
              <a:avLst>
                <a:gd name="adj1" fmla="val 20152552"/>
                <a:gd name="adj2" fmla="val 6781494"/>
              </a:avLst>
            </a:pr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64" y="3604529"/>
            <a:ext cx="4189784" cy="301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569761" y="4709793"/>
            <a:ext cx="3471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# of hit counter dependence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Expected Performance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1852492" y="5075891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(current TC ~76ps)</a:t>
            </a:r>
            <a:endParaRPr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263265" y="5445223"/>
            <a:ext cx="4645836" cy="14068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0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95"/>
    </mc:Choice>
    <mc:Fallback xmlns="">
      <p:transition spd="slow" advTm="7619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Issues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0405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Prove the performance for our application</a:t>
            </a:r>
          </a:p>
          <a:p>
            <a:r>
              <a:rPr lang="en-US" altLang="ja-JP" dirty="0"/>
              <a:t>Larger single counter</a:t>
            </a:r>
          </a:p>
          <a:p>
            <a:r>
              <a:rPr lang="en-US" altLang="ja-JP" dirty="0" smtClean="0"/>
              <a:t>Readout system (cabling, electronics…)</a:t>
            </a:r>
          </a:p>
          <a:p>
            <a:r>
              <a:rPr lang="en-US" altLang="ja-JP" dirty="0" smtClean="0"/>
              <a:t>Multiple hit principle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Other </a:t>
            </a:r>
            <a:r>
              <a:rPr lang="en-US" altLang="ja-JP" dirty="0"/>
              <a:t>Possible Issues</a:t>
            </a:r>
            <a:endParaRPr lang="en-US" altLang="ja-JP" dirty="0" smtClean="0"/>
          </a:p>
          <a:p>
            <a:r>
              <a:rPr lang="en-US" altLang="ja-JP" dirty="0" smtClean="0"/>
              <a:t>Temperature </a:t>
            </a:r>
            <a:r>
              <a:rPr lang="en-US" altLang="ja-JP" dirty="0"/>
              <a:t>coefficient of MPPC gain </a:t>
            </a:r>
            <a:endParaRPr lang="en-US" altLang="ja-JP" dirty="0" smtClean="0"/>
          </a:p>
          <a:p>
            <a:r>
              <a:rPr lang="en-US" altLang="ja-JP" dirty="0" smtClean="0"/>
              <a:t> The number </a:t>
            </a:r>
            <a:r>
              <a:rPr lang="en-US" altLang="ja-JP" dirty="0"/>
              <a:t>of electronics </a:t>
            </a:r>
            <a:r>
              <a:rPr lang="en-US" altLang="ja-JP" dirty="0" smtClean="0"/>
              <a:t>channels </a:t>
            </a:r>
            <a:r>
              <a:rPr lang="en-US" altLang="ja-JP" dirty="0"/>
              <a:t>(~ 800 pixels × 2 </a:t>
            </a:r>
            <a:r>
              <a:rPr lang="en-US" altLang="ja-JP" dirty="0" smtClean="0"/>
              <a:t>readout) and MPPCs (~ 800 pixels × 6)</a:t>
            </a:r>
            <a:endParaRPr lang="en-US" altLang="ja-JP" dirty="0"/>
          </a:p>
          <a:p>
            <a:r>
              <a:rPr lang="en-US" altLang="ja-JP" dirty="0" smtClean="0"/>
              <a:t> </a:t>
            </a:r>
            <a:r>
              <a:rPr lang="en-US" altLang="ja-JP" dirty="0"/>
              <a:t>Radiation hardness of MPPC 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Today’s topic</a:t>
            </a:r>
            <a:endParaRPr lang="en-US" altLang="ja-JP" dirty="0"/>
          </a:p>
          <a:p>
            <a:r>
              <a:rPr lang="en-US" altLang="ja-JP" dirty="0" smtClean="0"/>
              <a:t>Test </a:t>
            </a:r>
            <a:r>
              <a:rPr lang="en-US" altLang="ja-JP" dirty="0"/>
              <a:t>with smaller counter (working at PSI μ</a:t>
            </a:r>
            <a:r>
              <a:rPr lang="en-US" altLang="ja-JP" dirty="0" smtClean="0"/>
              <a:t>SR </a:t>
            </a:r>
            <a:r>
              <a:rPr lang="en-US" altLang="ja-JP" dirty="0"/>
              <a:t>facility) 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dirty="0" smtClean="0"/>
              <a:t>Basic </a:t>
            </a:r>
            <a:r>
              <a:rPr lang="en-US" altLang="ja-JP" dirty="0"/>
              <a:t>performance </a:t>
            </a:r>
            <a:r>
              <a:rPr lang="en-US" altLang="ja-JP" dirty="0" smtClean="0"/>
              <a:t>measurement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dirty="0"/>
              <a:t>T</a:t>
            </a:r>
            <a:r>
              <a:rPr lang="en-US" altLang="ja-JP" dirty="0" smtClean="0"/>
              <a:t>est </a:t>
            </a:r>
            <a:r>
              <a:rPr lang="en-US" altLang="ja-JP" dirty="0"/>
              <a:t>of waveform digitizer </a:t>
            </a:r>
            <a:r>
              <a:rPr lang="en-US" altLang="ja-JP" dirty="0" smtClean="0"/>
              <a:t>readout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dirty="0"/>
              <a:t>E</a:t>
            </a:r>
            <a:r>
              <a:rPr lang="en-US" altLang="ja-JP" dirty="0" smtClean="0"/>
              <a:t>ffect </a:t>
            </a:r>
            <a:r>
              <a:rPr lang="en-US" altLang="ja-JP" dirty="0"/>
              <a:t>of parallel </a:t>
            </a:r>
            <a:r>
              <a:rPr lang="en-US" altLang="ja-JP" dirty="0" smtClean="0"/>
              <a:t>connection</a:t>
            </a:r>
            <a:endParaRPr lang="en-US" altLang="ja-JP" dirty="0"/>
          </a:p>
          <a:p>
            <a:r>
              <a:rPr lang="en-US" altLang="ja-JP" dirty="0" smtClean="0"/>
              <a:t>Construction </a:t>
            </a:r>
            <a:r>
              <a:rPr lang="en-US" altLang="ja-JP" dirty="0"/>
              <a:t>and test of prototype of single pixel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34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68"/>
    </mc:Choice>
    <mc:Fallback xmlns="">
      <p:transition spd="slow" advTm="8346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Single pixel counter study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94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"/>
    </mc:Choice>
    <mc:Fallback xmlns="">
      <p:transition spd="slow" advTm="138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"/>
</p:tagLst>
</file>

<file path=ppt/theme/theme1.xml><?xml version="1.0" encoding="utf-8"?>
<a:theme xmlns:a="http://schemas.openxmlformats.org/drawingml/2006/main" name="Office ​​テーマ">
  <a:themeElements>
    <a:clrScheme name="ユーザー定義 1">
      <a:dk1>
        <a:sysClr val="windowText" lastClr="000000"/>
      </a:dk1>
      <a:lt1>
        <a:sysClr val="window" lastClr="FFFFFF"/>
      </a:lt1>
      <a:dk2>
        <a:srgbClr val="6565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10513</TotalTime>
  <Words>1239</Words>
  <Application>Microsoft Office PowerPoint</Application>
  <PresentationFormat>画面に合わせる (4:3)</PresentationFormat>
  <Paragraphs>375</Paragraphs>
  <Slides>36</Slides>
  <Notes>17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37" baseType="lpstr">
      <vt:lpstr>Office ​​テーマ</vt:lpstr>
      <vt:lpstr>MEG実験アップグレードに向けたMPPC読み出しによる 新しいタイミングカウンターの研究開発</vt:lpstr>
      <vt:lpstr>outline</vt:lpstr>
      <vt:lpstr>μ → eγ</vt:lpstr>
      <vt:lpstr>MEG</vt:lpstr>
      <vt:lpstr>Upgrade</vt:lpstr>
      <vt:lpstr>Pixelated Timing Counter</vt:lpstr>
      <vt:lpstr>Expected Performance</vt:lpstr>
      <vt:lpstr>Issues</vt:lpstr>
      <vt:lpstr>Single pixel counter study</vt:lpstr>
      <vt:lpstr>Set up</vt:lpstr>
      <vt:lpstr>analysis</vt:lpstr>
      <vt:lpstr>Intrinsic Resolution</vt:lpstr>
      <vt:lpstr>MPPC bias dependence</vt:lpstr>
      <vt:lpstr>Temperature stability</vt:lpstr>
      <vt:lpstr>Parallel connection</vt:lpstr>
      <vt:lpstr>Pixel prototype</vt:lpstr>
      <vt:lpstr>First test with prototype</vt:lpstr>
      <vt:lpstr>Summary and Prospects</vt:lpstr>
      <vt:lpstr>Thank you</vt:lpstr>
      <vt:lpstr>Back up</vt:lpstr>
      <vt:lpstr>Cost</vt:lpstr>
      <vt:lpstr>Time Schedule</vt:lpstr>
      <vt:lpstr>Radial hardness</vt:lpstr>
      <vt:lpstr>Charge -&gt; Energy</vt:lpstr>
      <vt:lpstr>I-V curve</vt:lpstr>
      <vt:lpstr>Reference charge dependence</vt:lpstr>
      <vt:lpstr>Single VS parallel(Q/A)</vt:lpstr>
      <vt:lpstr>Electric noise</vt:lpstr>
      <vt:lpstr>Position reconstruction</vt:lpstr>
      <vt:lpstr>Position dependence (lsc)</vt:lpstr>
      <vt:lpstr>Position dependence(μSR)</vt:lpstr>
      <vt:lpstr>PowerPoint プレゼンテーション</vt:lpstr>
      <vt:lpstr>New Tracker candidates</vt:lpstr>
      <vt:lpstr>PowerPoint プレゼンテーション</vt:lpstr>
      <vt:lpstr>EJ228(100cm)</vt:lpstr>
      <vt:lpstr>BC422(8cm)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Miki</dc:creator>
  <cp:lastModifiedBy>Miki</cp:lastModifiedBy>
  <cp:revision>337</cp:revision>
  <dcterms:created xsi:type="dcterms:W3CDTF">2012-08-27T21:24:04Z</dcterms:created>
  <dcterms:modified xsi:type="dcterms:W3CDTF">2012-09-26T08:34:51Z</dcterms:modified>
</cp:coreProperties>
</file>